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bin" ContentType="application/vnd.openxmlformats-officedocument.oleObject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tags/tag24.xml" ContentType="application/vnd.openxmlformats-officedocument.presentationml.tags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ags/tag1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9" r:id="rId8"/>
  </p:sldMasterIdLst>
  <p:sldIdLst>
    <p:sldId id="282" r:id="rId9"/>
    <p:sldId id="257" r:id="rId10"/>
    <p:sldId id="303" r:id="rId11"/>
    <p:sldId id="304" r:id="rId12"/>
    <p:sldId id="305" r:id="rId13"/>
    <p:sldId id="306" r:id="rId14"/>
    <p:sldId id="307" r:id="rId15"/>
    <p:sldId id="314" r:id="rId16"/>
    <p:sldId id="258" r:id="rId17"/>
    <p:sldId id="290" r:id="rId18"/>
    <p:sldId id="259" r:id="rId19"/>
    <p:sldId id="315" r:id="rId20"/>
    <p:sldId id="288" r:id="rId21"/>
    <p:sldId id="308" r:id="rId22"/>
    <p:sldId id="260" r:id="rId23"/>
    <p:sldId id="261" r:id="rId24"/>
    <p:sldId id="317" r:id="rId25"/>
    <p:sldId id="321" r:id="rId26"/>
    <p:sldId id="322" r:id="rId27"/>
    <p:sldId id="323" r:id="rId28"/>
    <p:sldId id="309" r:id="rId29"/>
    <p:sldId id="320" r:id="rId30"/>
    <p:sldId id="263" r:id="rId31"/>
    <p:sldId id="291" r:id="rId32"/>
    <p:sldId id="318" r:id="rId33"/>
    <p:sldId id="319" r:id="rId34"/>
    <p:sldId id="310" r:id="rId35"/>
    <p:sldId id="293" r:id="rId36"/>
    <p:sldId id="311" r:id="rId37"/>
    <p:sldId id="275" r:id="rId38"/>
  </p:sldIdLst>
  <p:sldSz cx="9144000" cy="6858000" type="screen4x3"/>
  <p:notesSz cx="6858000" cy="9144000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7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4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4–1</a:t>
            </a:r>
          </a:p>
        </p:txBody>
      </p:sp>
      <p:pic>
        <p:nvPicPr>
          <p:cNvPr id="4201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Header" descr="12_ALG1_Header_04_02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Header" descr="12_ALG1_Header_04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4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Header" descr="12_ALG1_Header_04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Header" descr="12_ALG1_Header_04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7" name="Picture 17" descr="Real World Ex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04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21" name="Picture 17" descr="Real World Ex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4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5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6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8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Header" descr="12_ALG1_Header_04_02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" Target="slide8.xml"/><Relationship Id="rId7" Type="http://schemas.openxmlformats.org/officeDocument/2006/relationships/slide" Target="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1.xml"/><Relationship Id="rId5" Type="http://schemas.openxmlformats.org/officeDocument/2006/relationships/slide" Target="slide10.xml"/><Relationship Id="rId4" Type="http://schemas.openxmlformats.org/officeDocument/2006/relationships/slide" Target="slide9.xml"/><Relationship Id="rId9" Type="http://schemas.openxmlformats.org/officeDocument/2006/relationships/slide" Target="slide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8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3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oleObject" Target="../embeddings/oleObject1.bin"/><Relationship Id="rId2" Type="http://schemas.openxmlformats.org/officeDocument/2006/relationships/tags" Target="../tags/tag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7.xml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8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9.jpe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5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57.jpeg"/><Relationship Id="rId5" Type="http://schemas.openxmlformats.org/officeDocument/2006/relationships/image" Target="../media/image9.jpe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9.jpe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3.xml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image" Target="../media/image9.jpe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image" Target="../media/image9.jpe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6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8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09" name="SplashHeader" descr="12_ALG1_Header_04_02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4–1)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Write an Equation Given the Slope and a Point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2:	Write an Equation Given Two Points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3:	Real-World Example: Use Slope-Intercept Form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4:	Real-World Example: Predict from Slope-Intercept Form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9464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Write an equation of the line with the given slope and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-intercept. 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slope: 3,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-intercept: –1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3962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41650"/>
            <a:ext cx="12192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31432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371600"/>
            <a:ext cx="457200" cy="420688"/>
          </a:xfrm>
          <a:prstGeom prst="rect">
            <a:avLst/>
          </a:prstGeom>
          <a:noFill/>
        </p:spPr>
      </p:pic>
      <p:sp>
        <p:nvSpPr>
          <p:cNvPr id="108554" name="TPQuestion"/>
          <p:cNvSpPr>
            <a:spLocks noChangeArrowheads="1"/>
          </p:cNvSpPr>
          <p:nvPr/>
        </p:nvSpPr>
        <p:spPr bwMode="auto">
          <a:xfrm>
            <a:off x="685800" y="1381125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Write an equation of the line with the given slope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and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-intercept. 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endParaRPr lang="en-US" sz="2400" b="1">
              <a:solidFill>
                <a:srgbClr val="00539D"/>
              </a:solidFill>
              <a:cs typeface="Times New Roman" pitchFamily="18" charset="0"/>
            </a:endParaRPr>
          </a:p>
        </p:txBody>
      </p:sp>
      <p:pic>
        <p:nvPicPr>
          <p:cNvPr id="108555" name="Picture 11" descr="ALG1_NY_04-02-5min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2819400"/>
            <a:ext cx="1398588" cy="3657600"/>
          </a:xfrm>
          <a:prstGeom prst="rect">
            <a:avLst/>
          </a:prstGeom>
          <a:noFill/>
        </p:spPr>
      </p:pic>
      <p:pic>
        <p:nvPicPr>
          <p:cNvPr id="108562" name="Picture 1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92200" y="2105025"/>
            <a:ext cx="45339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8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1" grpId="0" animBg="1"/>
      <p:bldP spid="10855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is the graph of the equation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+ 1?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43624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82" name="Group 14"/>
          <p:cNvGrpSpPr>
            <a:grpSpLocks/>
          </p:cNvGrpSpPr>
          <p:nvPr/>
        </p:nvGrpSpPr>
        <p:grpSpPr bwMode="auto">
          <a:xfrm>
            <a:off x="1066800" y="2143125"/>
            <a:ext cx="5619750" cy="3943350"/>
            <a:chOff x="672" y="1350"/>
            <a:chExt cx="3540" cy="2484"/>
          </a:xfrm>
        </p:grpSpPr>
        <p:pic>
          <p:nvPicPr>
            <p:cNvPr id="109581" name="Picture 13" descr="04-02-3d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865" y="2665"/>
              <a:ext cx="1347" cy="1169"/>
            </a:xfrm>
            <a:prstGeom prst="rect">
              <a:avLst/>
            </a:prstGeom>
            <a:noFill/>
          </p:spPr>
        </p:pic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2922" cy="1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57200" indent="-4572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buFontTx/>
                <a:buAutoNum type="alphaUcPeriod"/>
                <a:tabLst>
                  <a:tab pos="2857500" algn="l"/>
                </a:tabLst>
              </a:pP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457200" indent="-4572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857500" algn="l"/>
                </a:tabLst>
              </a:pPr>
              <a:endParaRPr lang="pt-BR" sz="2400" b="1">
                <a:solidFill>
                  <a:srgbClr val="000000"/>
                </a:solidFill>
                <a:sym typeface="Symbol" pitchFamily="18" charset="2"/>
              </a:endParaRPr>
            </a:p>
            <a:p>
              <a:pPr marL="457200" indent="-4572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8575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9578" name="Picture 10" descr="04-02-3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26" y="1350"/>
              <a:ext cx="1347" cy="1168"/>
            </a:xfrm>
            <a:prstGeom prst="rect">
              <a:avLst/>
            </a:prstGeom>
            <a:noFill/>
          </p:spPr>
        </p:pic>
        <p:pic>
          <p:nvPicPr>
            <p:cNvPr id="109579" name="Picture 11" descr="04-02-3b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865" y="1350"/>
              <a:ext cx="1347" cy="1169"/>
            </a:xfrm>
            <a:prstGeom prst="rect">
              <a:avLst/>
            </a:prstGeom>
            <a:noFill/>
          </p:spPr>
        </p:pic>
        <p:pic>
          <p:nvPicPr>
            <p:cNvPr id="109580" name="Picture 12" descr="04-02-3c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26" y="2665"/>
              <a:ext cx="1347" cy="1169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is the graph of the equation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6?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25812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10606" name="Group 14"/>
          <p:cNvGrpSpPr>
            <a:grpSpLocks/>
          </p:cNvGrpSpPr>
          <p:nvPr/>
        </p:nvGrpSpPr>
        <p:grpSpPr bwMode="auto">
          <a:xfrm>
            <a:off x="1066800" y="2143125"/>
            <a:ext cx="5562600" cy="3962400"/>
            <a:chOff x="672" y="1350"/>
            <a:chExt cx="3504" cy="2496"/>
          </a:xfrm>
        </p:grpSpPr>
        <p:sp>
          <p:nvSpPr>
            <p:cNvPr id="11059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84"/>
              <a:ext cx="2790" cy="1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609600" indent="-6096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buFontTx/>
                <a:buAutoNum type="alphaUcPeriod"/>
                <a:tabLst>
                  <a:tab pos="2971800" algn="l"/>
                </a:tabLst>
              </a:pP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endParaRPr lang="pt-BR" sz="2400" b="1">
                <a:solidFill>
                  <a:srgbClr val="000000"/>
                </a:solidFill>
                <a:sym typeface="Symbol" pitchFamily="18" charset="2"/>
              </a:endParaRPr>
            </a:p>
            <a:p>
              <a:pPr marL="609600" indent="-6096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971800" algn="l"/>
                </a:tabLst>
              </a:pPr>
              <a:endParaRPr lang="pt-BR" sz="2400" b="1">
                <a:solidFill>
                  <a:srgbClr val="000000"/>
                </a:solidFill>
                <a:sym typeface="Symbol" pitchFamily="18" charset="2"/>
              </a:endParaRPr>
            </a:p>
            <a:p>
              <a:pPr marL="609600" indent="-6096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buFontTx/>
                <a:buAutoNum type="alphaUcPeriod" startAt="3"/>
                <a:tabLst>
                  <a:tab pos="2971800" algn="l"/>
                </a:tabLst>
              </a:pP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 </a:t>
              </a:r>
            </a:p>
          </p:txBody>
        </p:sp>
        <p:pic>
          <p:nvPicPr>
            <p:cNvPr id="110602" name="Picture 10" descr="04-02-4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26" y="1350"/>
              <a:ext cx="1267" cy="1177"/>
            </a:xfrm>
            <a:prstGeom prst="rect">
              <a:avLst/>
            </a:prstGeom>
            <a:noFill/>
          </p:spPr>
        </p:pic>
        <p:pic>
          <p:nvPicPr>
            <p:cNvPr id="110603" name="Picture 11" descr="04-02-4b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09" y="1350"/>
              <a:ext cx="1267" cy="1176"/>
            </a:xfrm>
            <a:prstGeom prst="rect">
              <a:avLst/>
            </a:prstGeom>
            <a:noFill/>
          </p:spPr>
        </p:pic>
        <p:pic>
          <p:nvPicPr>
            <p:cNvPr id="110604" name="Picture 12" descr="04-02-4c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26" y="2670"/>
              <a:ext cx="1267" cy="1176"/>
            </a:xfrm>
            <a:prstGeom prst="rect">
              <a:avLst/>
            </a:prstGeom>
            <a:noFill/>
          </p:spPr>
        </p:pic>
        <p:pic>
          <p:nvPicPr>
            <p:cNvPr id="110605" name="Picture 13" descr="04-02-4d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909" y="2670"/>
              <a:ext cx="1267" cy="117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46878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1626" name="Picture 10" descr="Std Test Pra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sp>
        <p:nvSpPr>
          <p:cNvPr id="111627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7432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09600" indent="-6096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+ 9</a:t>
            </a:r>
          </a:p>
          <a:p>
            <a:pPr marL="609600" indent="-6096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12</a:t>
            </a:r>
          </a:p>
          <a:p>
            <a:pPr marL="609600" indent="-6096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12</a:t>
            </a:r>
          </a:p>
          <a:p>
            <a:pPr marL="609600" indent="-6096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  <a:buFontTx/>
              <a:buAutoNum type="alphaUcPeriod" startAt="4"/>
            </a:pP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+ 8</a:t>
            </a:r>
          </a:p>
        </p:txBody>
      </p:sp>
      <p:grpSp>
        <p:nvGrpSpPr>
          <p:cNvPr id="111631" name="Group 15"/>
          <p:cNvGrpSpPr>
            <a:grpSpLocks/>
          </p:cNvGrpSpPr>
          <p:nvPr/>
        </p:nvGrpSpPr>
        <p:grpSpPr bwMode="auto">
          <a:xfrm>
            <a:off x="685800" y="1485900"/>
            <a:ext cx="8020050" cy="762000"/>
            <a:chOff x="432" y="936"/>
            <a:chExt cx="5052" cy="480"/>
          </a:xfrm>
        </p:grpSpPr>
        <p:sp>
          <p:nvSpPr>
            <p:cNvPr id="111628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5052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200" b="1">
                  <a:solidFill>
                    <a:srgbClr val="00539D"/>
                  </a:solidFill>
                  <a:cs typeface="Times New Roman" pitchFamily="18" charset="0"/>
                </a:rPr>
                <a:t>Which of the following equations has a slope of       ?</a:t>
              </a:r>
            </a:p>
          </p:txBody>
        </p:sp>
        <p:graphicFrame>
          <p:nvGraphicFramePr>
            <p:cNvPr id="111629" name="Object 13"/>
            <p:cNvGraphicFramePr>
              <a:graphicFrameLocks noChangeAspect="1"/>
            </p:cNvGraphicFramePr>
            <p:nvPr/>
          </p:nvGraphicFramePr>
          <p:xfrm>
            <a:off x="4732" y="936"/>
            <a:ext cx="310" cy="480"/>
          </p:xfrm>
          <a:graphic>
            <a:graphicData uri="http://schemas.openxmlformats.org/presentationml/2006/ole">
              <p:oleObj spid="_x0000_s111629" name="Equation" r:id="rId7" imgW="253800" imgH="393480" progId="Equation.DSMT4">
                <p:embed/>
              </p:oleObj>
            </a:graphicData>
          </a:graphic>
        </p:graphicFrame>
      </p:grp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3" grpId="0" animBg="1"/>
      <p:bldP spid="11162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620000" cy="450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/>
              <a:t>F.BF.1 Write a function that describes a relationship between two quantities.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/>
              <a:t>a. Determine an explicit expression, a recursive process, or steps for calculation from a context.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/>
              <a:t>b. Combine standard function types using arithmetic operations.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/>
              <a:t>F.LE.2 Construct linear and exponential functions, including arithmetic and geometric sequences, given a graph, a description of a relationship, or two input-output pairs (include reading these from a table).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/>
              <a:t>3 Construct viable arguments and critique the reasoning of others.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/>
              <a:t>6 Attend to precision.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800"/>
              <a:t>You graphed lines given the slope and the </a:t>
            </a:r>
            <a:br>
              <a:rPr lang="en-US" sz="2800"/>
            </a:br>
            <a:r>
              <a:rPr lang="en-US" sz="2800" i="1"/>
              <a:t>y</a:t>
            </a:r>
            <a:r>
              <a:rPr lang="en-US" sz="2800"/>
              <a:t>-intercept.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Write an equation of a line in slope-intercept form given the slope and one point.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Write an equation of a line in slope-intercept form given two points.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linear extrapolation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 Equation Given the Slope and a Point</a:t>
            </a:r>
          </a:p>
        </p:txBody>
      </p:sp>
      <p:grpSp>
        <p:nvGrpSpPr>
          <p:cNvPr id="5910" name="Group 790"/>
          <p:cNvGrpSpPr>
            <a:grpSpLocks/>
          </p:cNvGrpSpPr>
          <p:nvPr/>
        </p:nvGrpSpPr>
        <p:grpSpPr bwMode="auto">
          <a:xfrm>
            <a:off x="876300" y="1352550"/>
            <a:ext cx="7705725" cy="1295400"/>
            <a:chOff x="552" y="852"/>
            <a:chExt cx="4854" cy="816"/>
          </a:xfrm>
        </p:grpSpPr>
        <p:sp>
          <p:nvSpPr>
            <p:cNvPr id="5904" name="Rectangle 784"/>
            <p:cNvSpPr>
              <a:spLocks noChangeArrowheads="1"/>
            </p:cNvSpPr>
            <p:nvPr/>
          </p:nvSpPr>
          <p:spPr bwMode="auto">
            <a:xfrm>
              <a:off x="552" y="852"/>
              <a:ext cx="4854" cy="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4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Write an equation of a line that passes through </a:t>
              </a:r>
              <a:b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</a:b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charset="0"/>
                </a:rPr>
                <a:t>(2, –3) with a slope of</a:t>
              </a:r>
              <a:endPara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endParaRPr>
            </a:p>
          </p:txBody>
        </p:sp>
        <p:pic>
          <p:nvPicPr>
            <p:cNvPr id="5905" name="Picture 785" descr="ALG01_29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14" y="1152"/>
              <a:ext cx="248" cy="516"/>
            </a:xfrm>
            <a:prstGeom prst="rect">
              <a:avLst/>
            </a:prstGeom>
            <a:noFill/>
          </p:spPr>
        </p:pic>
      </p:grpSp>
      <p:grpSp>
        <p:nvGrpSpPr>
          <p:cNvPr id="5906" name="Group 786"/>
          <p:cNvGrpSpPr>
            <a:grpSpLocks/>
          </p:cNvGrpSpPr>
          <p:nvPr/>
        </p:nvGrpSpPr>
        <p:grpSpPr bwMode="auto">
          <a:xfrm>
            <a:off x="533400" y="3048000"/>
            <a:ext cx="8077200" cy="1784350"/>
            <a:chOff x="336" y="1920"/>
            <a:chExt cx="5088" cy="1124"/>
          </a:xfrm>
        </p:grpSpPr>
        <p:sp>
          <p:nvSpPr>
            <p:cNvPr id="5907" name="Text Box 787"/>
            <p:cNvSpPr txBox="1">
              <a:spLocks noChangeArrowheads="1"/>
            </p:cNvSpPr>
            <p:nvPr/>
          </p:nvSpPr>
          <p:spPr bwMode="auto">
            <a:xfrm>
              <a:off x="336" y="1920"/>
              <a:ext cx="508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</a:rPr>
                <a:t>Step 1</a:t>
              </a:r>
            </a:p>
          </p:txBody>
        </p:sp>
        <p:pic>
          <p:nvPicPr>
            <p:cNvPr id="5908" name="Picture 788" descr="ALG01_21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09" y="1926"/>
              <a:ext cx="3420" cy="111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083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 Equation Given the Slope and a Point</a:t>
            </a:r>
          </a:p>
        </p:txBody>
      </p:sp>
      <p:sp>
        <p:nvSpPr>
          <p:cNvPr id="120842" name="Text Box 10"/>
          <p:cNvSpPr txBox="1">
            <a:spLocks noChangeArrowheads="1"/>
          </p:cNvSpPr>
          <p:nvPr/>
        </p:nvSpPr>
        <p:spPr bwMode="auto">
          <a:xfrm>
            <a:off x="4956175" y="1516063"/>
            <a:ext cx="39179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Slope-intercept form</a:t>
            </a:r>
          </a:p>
        </p:txBody>
      </p:sp>
      <p:sp>
        <p:nvSpPr>
          <p:cNvPr id="120843" name="Text Box 11"/>
          <p:cNvSpPr txBox="1">
            <a:spLocks noChangeArrowheads="1"/>
          </p:cNvSpPr>
          <p:nvPr/>
        </p:nvSpPr>
        <p:spPr bwMode="auto">
          <a:xfrm>
            <a:off x="4956175" y="3903663"/>
            <a:ext cx="39179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Multiply.</a:t>
            </a:r>
          </a:p>
        </p:txBody>
      </p:sp>
      <p:sp>
        <p:nvSpPr>
          <p:cNvPr id="120844" name="Text Box 12"/>
          <p:cNvSpPr txBox="1">
            <a:spLocks noChangeArrowheads="1"/>
          </p:cNvSpPr>
          <p:nvPr/>
        </p:nvSpPr>
        <p:spPr bwMode="auto">
          <a:xfrm>
            <a:off x="4956175" y="4554538"/>
            <a:ext cx="39179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Subtract 1 from each side.</a:t>
            </a:r>
          </a:p>
        </p:txBody>
      </p:sp>
      <p:sp>
        <p:nvSpPr>
          <p:cNvPr id="120845" name="Text Box 13"/>
          <p:cNvSpPr txBox="1">
            <a:spLocks noChangeArrowheads="1"/>
          </p:cNvSpPr>
          <p:nvPr/>
        </p:nvSpPr>
        <p:spPr bwMode="auto">
          <a:xfrm>
            <a:off x="4956175" y="5227638"/>
            <a:ext cx="39179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Simplify.</a:t>
            </a:r>
          </a:p>
        </p:txBody>
      </p:sp>
      <p:grpSp>
        <p:nvGrpSpPr>
          <p:cNvPr id="120846" name="Group 14"/>
          <p:cNvGrpSpPr>
            <a:grpSpLocks/>
          </p:cNvGrpSpPr>
          <p:nvPr/>
        </p:nvGrpSpPr>
        <p:grpSpPr bwMode="auto">
          <a:xfrm>
            <a:off x="4956175" y="2195513"/>
            <a:ext cx="3917950" cy="1146175"/>
            <a:chOff x="3122" y="1449"/>
            <a:chExt cx="2468" cy="722"/>
          </a:xfrm>
        </p:grpSpPr>
        <p:sp>
          <p:nvSpPr>
            <p:cNvPr id="120847" name="Text Box 15"/>
            <p:cNvSpPr txBox="1">
              <a:spLocks noChangeArrowheads="1"/>
            </p:cNvSpPr>
            <p:nvPr/>
          </p:nvSpPr>
          <p:spPr bwMode="auto">
            <a:xfrm>
              <a:off x="3122" y="1469"/>
              <a:ext cx="2468" cy="70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4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Replace </a:t>
              </a:r>
              <a:r>
                <a:rPr lang="en-US" sz="2400" i="1"/>
                <a:t>m</a:t>
              </a:r>
              <a:r>
                <a:rPr lang="en-US" sz="2400"/>
                <a:t> with</a:t>
              </a:r>
              <a:br>
                <a:rPr lang="en-US" sz="2400"/>
              </a:br>
              <a:r>
                <a:rPr lang="en-US" sz="2400" i="1"/>
                <a:t>y</a:t>
              </a:r>
              <a:r>
                <a:rPr lang="en-US" sz="2400"/>
                <a:t> with –3, and </a:t>
              </a:r>
              <a:r>
                <a:rPr lang="en-US" sz="2400" i="1"/>
                <a:t>x</a:t>
              </a:r>
              <a:r>
                <a:rPr lang="en-US" sz="2400"/>
                <a:t> with 2.</a:t>
              </a:r>
            </a:p>
          </p:txBody>
        </p:sp>
        <p:pic>
          <p:nvPicPr>
            <p:cNvPr id="120848" name="Picture 16" descr="ALG01_214"/>
            <p:cNvPicPr>
              <a:picLocks noChangeAspect="1" noChangeArrowheads="1"/>
            </p:cNvPicPr>
            <p:nvPr/>
          </p:nvPicPr>
          <p:blipFill>
            <a:blip r:embed="rId3" cstate="print"/>
            <a:srcRect l="83357"/>
            <a:stretch>
              <a:fillRect/>
            </a:stretch>
          </p:blipFill>
          <p:spPr bwMode="auto">
            <a:xfrm>
              <a:off x="4513" y="1449"/>
              <a:ext cx="271" cy="489"/>
            </a:xfrm>
            <a:prstGeom prst="rect">
              <a:avLst/>
            </a:prstGeom>
            <a:noFill/>
          </p:spPr>
        </p:pic>
      </p:grpSp>
      <p:pic>
        <p:nvPicPr>
          <p:cNvPr id="120851" name="Picture 19" descr="ALG01_213"/>
          <p:cNvPicPr>
            <a:picLocks noChangeAspect="1" noChangeArrowheads="1"/>
          </p:cNvPicPr>
          <p:nvPr/>
        </p:nvPicPr>
        <p:blipFill>
          <a:blip r:embed="rId4" cstate="print"/>
          <a:srcRect t="83821"/>
          <a:stretch>
            <a:fillRect/>
          </a:stretch>
        </p:blipFill>
        <p:spPr bwMode="auto">
          <a:xfrm>
            <a:off x="1152525" y="5227638"/>
            <a:ext cx="2312988" cy="430212"/>
          </a:xfrm>
          <a:prstGeom prst="rect">
            <a:avLst/>
          </a:prstGeom>
          <a:noFill/>
        </p:spPr>
      </p:pic>
      <p:sp>
        <p:nvSpPr>
          <p:cNvPr id="120852" name="Text Box 20"/>
          <p:cNvSpPr txBox="1">
            <a:spLocks noChangeArrowheads="1"/>
          </p:cNvSpPr>
          <p:nvPr/>
        </p:nvSpPr>
        <p:spPr bwMode="auto">
          <a:xfrm>
            <a:off x="1504950" y="3871913"/>
            <a:ext cx="1763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–3 = 1 +</a:t>
            </a:r>
            <a:r>
              <a:rPr lang="en-US" sz="2400" i="1"/>
              <a:t> b</a:t>
            </a:r>
          </a:p>
        </p:txBody>
      </p:sp>
      <p:sp>
        <p:nvSpPr>
          <p:cNvPr id="120853" name="Text Box 21"/>
          <p:cNvSpPr txBox="1">
            <a:spLocks noChangeArrowheads="1"/>
          </p:cNvSpPr>
          <p:nvPr/>
        </p:nvSpPr>
        <p:spPr bwMode="auto">
          <a:xfrm>
            <a:off x="1006475" y="4511675"/>
            <a:ext cx="3313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–3 </a:t>
            </a:r>
            <a:r>
              <a:rPr lang="en-US" sz="2400">
                <a:solidFill>
                  <a:srgbClr val="E01B22"/>
                </a:solidFill>
              </a:rPr>
              <a:t>– 1</a:t>
            </a:r>
            <a:r>
              <a:rPr lang="en-US" sz="2400"/>
              <a:t> = 1 +</a:t>
            </a:r>
            <a:r>
              <a:rPr lang="en-US" sz="2400" i="1"/>
              <a:t> b</a:t>
            </a:r>
            <a:r>
              <a:rPr lang="en-US" sz="2400"/>
              <a:t> </a:t>
            </a:r>
            <a:r>
              <a:rPr lang="en-US" sz="2400">
                <a:solidFill>
                  <a:srgbClr val="E01B22"/>
                </a:solidFill>
              </a:rPr>
              <a:t>– 1</a:t>
            </a:r>
            <a:endParaRPr lang="en-US" sz="2400" i="1">
              <a:solidFill>
                <a:srgbClr val="E01B22"/>
              </a:solidFill>
            </a:endParaRPr>
          </a:p>
        </p:txBody>
      </p:sp>
      <p:sp>
        <p:nvSpPr>
          <p:cNvPr id="120854" name="Text Box 22"/>
          <p:cNvSpPr txBox="1">
            <a:spLocks noChangeArrowheads="1"/>
          </p:cNvSpPr>
          <p:nvPr/>
        </p:nvSpPr>
        <p:spPr bwMode="auto">
          <a:xfrm>
            <a:off x="1676400" y="1462088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>
                <a:solidFill>
                  <a:srgbClr val="18984C"/>
                </a:solidFill>
              </a:rPr>
              <a:t>y</a:t>
            </a:r>
            <a:r>
              <a:rPr lang="en-US" sz="2400"/>
              <a:t> = </a:t>
            </a:r>
            <a:r>
              <a:rPr lang="en-US" sz="2400" i="1">
                <a:solidFill>
                  <a:srgbClr val="00539D"/>
                </a:solidFill>
              </a:rPr>
              <a:t>m</a:t>
            </a:r>
            <a:r>
              <a:rPr lang="en-US" sz="2400" i="1">
                <a:solidFill>
                  <a:srgbClr val="EC1D24"/>
                </a:solidFill>
              </a:rPr>
              <a:t>x </a:t>
            </a:r>
            <a:r>
              <a:rPr lang="en-US" sz="2400"/>
              <a:t>+ </a:t>
            </a:r>
            <a:r>
              <a:rPr lang="en-US" sz="2400" i="1"/>
              <a:t>b</a:t>
            </a:r>
          </a:p>
        </p:txBody>
      </p:sp>
      <p:pic>
        <p:nvPicPr>
          <p:cNvPr id="120855" name="Picture 23" descr="4-2-1-red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65275" y="2438400"/>
            <a:ext cx="1873250" cy="7858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0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0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0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0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0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0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0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0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42" grpId="0" autoUpdateAnimBg="0"/>
      <p:bldP spid="120843" grpId="0" autoUpdateAnimBg="0"/>
      <p:bldP spid="120844" grpId="0" autoUpdateAnimBg="0"/>
      <p:bldP spid="120845" grpId="0" autoUpdateAnimBg="0"/>
      <p:bldP spid="120852" grpId="0" autoUpdateAnimBg="0"/>
      <p:bldP spid="120853" grpId="0" autoUpdateAnimBg="0"/>
      <p:bldP spid="1208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 Equation Given the Slope and a Point</a:t>
            </a:r>
          </a:p>
        </p:txBody>
      </p:sp>
      <p:sp>
        <p:nvSpPr>
          <p:cNvPr id="86026" name="Text Box 10"/>
          <p:cNvSpPr txBox="1">
            <a:spLocks noChangeArrowheads="1"/>
          </p:cNvSpPr>
          <p:nvPr/>
        </p:nvSpPr>
        <p:spPr bwMode="auto">
          <a:xfrm>
            <a:off x="876300" y="1516063"/>
            <a:ext cx="7886700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l"/>
              </a:tabLst>
            </a:pPr>
            <a:r>
              <a:rPr lang="en-US" sz="2400" b="1">
                <a:solidFill>
                  <a:srgbClr val="00539D"/>
                </a:solidFill>
                <a:cs typeface="Arial" charset="0"/>
              </a:rPr>
              <a:t>Step 2	</a:t>
            </a:r>
            <a:r>
              <a:rPr lang="en-US" sz="2400"/>
              <a:t>Write the slope-intercept form using</a:t>
            </a:r>
          </a:p>
        </p:txBody>
      </p:sp>
      <p:sp>
        <p:nvSpPr>
          <p:cNvPr id="86027" name="Text Box 11"/>
          <p:cNvSpPr txBox="1">
            <a:spLocks noChangeArrowheads="1"/>
          </p:cNvSpPr>
          <p:nvPr/>
        </p:nvSpPr>
        <p:spPr bwMode="auto">
          <a:xfrm>
            <a:off x="5073650" y="3108325"/>
            <a:ext cx="36131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Slope-intercept form</a:t>
            </a:r>
          </a:p>
        </p:txBody>
      </p:sp>
      <p:pic>
        <p:nvPicPr>
          <p:cNvPr id="86028" name="Picture 12" descr="ALG01_215"/>
          <p:cNvPicPr>
            <a:picLocks noChangeAspect="1" noChangeArrowheads="1"/>
          </p:cNvPicPr>
          <p:nvPr/>
        </p:nvPicPr>
        <p:blipFill>
          <a:blip r:embed="rId3" cstate="print"/>
          <a:srcRect l="38016" b="72556"/>
          <a:stretch>
            <a:fillRect/>
          </a:stretch>
        </p:blipFill>
        <p:spPr bwMode="auto">
          <a:xfrm>
            <a:off x="1900238" y="1974850"/>
            <a:ext cx="2833687" cy="793750"/>
          </a:xfrm>
          <a:prstGeom prst="rect">
            <a:avLst/>
          </a:prstGeom>
          <a:noFill/>
        </p:spPr>
      </p:pic>
      <p:grpSp>
        <p:nvGrpSpPr>
          <p:cNvPr id="86031" name="Group 15"/>
          <p:cNvGrpSpPr>
            <a:grpSpLocks/>
          </p:cNvGrpSpPr>
          <p:nvPr/>
        </p:nvGrpSpPr>
        <p:grpSpPr bwMode="auto">
          <a:xfrm>
            <a:off x="5073650" y="3902075"/>
            <a:ext cx="3841750" cy="1136650"/>
            <a:chOff x="3196" y="2458"/>
            <a:chExt cx="2420" cy="716"/>
          </a:xfrm>
        </p:grpSpPr>
        <p:sp>
          <p:nvSpPr>
            <p:cNvPr id="86032" name="Text Box 16"/>
            <p:cNvSpPr txBox="1">
              <a:spLocks noChangeArrowheads="1"/>
            </p:cNvSpPr>
            <p:nvPr/>
          </p:nvSpPr>
          <p:spPr bwMode="auto">
            <a:xfrm>
              <a:off x="3196" y="2472"/>
              <a:ext cx="2420" cy="70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4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Replace </a:t>
              </a:r>
              <a:r>
                <a:rPr lang="en-US" sz="2400" i="1"/>
                <a:t>m</a:t>
              </a:r>
              <a:r>
                <a:rPr lang="en-US" sz="2400"/>
                <a:t> with      and </a:t>
              </a:r>
              <a:r>
                <a:rPr lang="en-US" sz="2400" i="1"/>
                <a:t>b</a:t>
              </a:r>
              <a:r>
                <a:rPr lang="en-US" sz="2400"/>
                <a:t> with –4.</a:t>
              </a:r>
            </a:p>
          </p:txBody>
        </p:sp>
        <p:pic>
          <p:nvPicPr>
            <p:cNvPr id="86033" name="Picture 17" descr="ALG01_216"/>
            <p:cNvPicPr>
              <a:picLocks noChangeAspect="1" noChangeArrowheads="1"/>
            </p:cNvPicPr>
            <p:nvPr/>
          </p:nvPicPr>
          <p:blipFill>
            <a:blip r:embed="rId4" cstate="print"/>
            <a:srcRect l="46545" r="45714"/>
            <a:stretch>
              <a:fillRect/>
            </a:stretch>
          </p:blipFill>
          <p:spPr bwMode="auto">
            <a:xfrm>
              <a:off x="4608" y="2458"/>
              <a:ext cx="240" cy="518"/>
            </a:xfrm>
            <a:prstGeom prst="rect">
              <a:avLst/>
            </a:prstGeom>
            <a:noFill/>
          </p:spPr>
        </p:pic>
      </p:grpSp>
      <p:sp>
        <p:nvSpPr>
          <p:cNvPr id="86035" name="Text Box 19"/>
          <p:cNvSpPr txBox="1">
            <a:spLocks noChangeArrowheads="1"/>
          </p:cNvSpPr>
          <p:nvPr/>
        </p:nvSpPr>
        <p:spPr bwMode="auto">
          <a:xfrm>
            <a:off x="2247900" y="305752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/>
              <a:t>y </a:t>
            </a:r>
            <a:r>
              <a:rPr lang="en-US" sz="2400"/>
              <a:t>= </a:t>
            </a:r>
            <a:r>
              <a:rPr lang="en-US" sz="2400" i="1">
                <a:solidFill>
                  <a:srgbClr val="18984C"/>
                </a:solidFill>
              </a:rPr>
              <a:t>m</a:t>
            </a:r>
            <a:r>
              <a:rPr lang="en-US" sz="2400" i="1"/>
              <a:t>x</a:t>
            </a:r>
            <a:r>
              <a:rPr lang="en-US" sz="2400"/>
              <a:t> + </a:t>
            </a:r>
            <a:r>
              <a:rPr lang="en-US" sz="2400" i="1">
                <a:solidFill>
                  <a:srgbClr val="00539D"/>
                </a:solidFill>
              </a:rPr>
              <a:t>b</a:t>
            </a:r>
          </a:p>
        </p:txBody>
      </p:sp>
      <p:pic>
        <p:nvPicPr>
          <p:cNvPr id="86036" name="Picture 20" descr="4-2-1-2red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6950" y="3902075"/>
            <a:ext cx="1490663" cy="784225"/>
          </a:xfrm>
          <a:prstGeom prst="rect">
            <a:avLst/>
          </a:prstGeom>
          <a:noFill/>
        </p:spPr>
      </p:pic>
      <p:pic>
        <p:nvPicPr>
          <p:cNvPr id="86037" name="Picture 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1375" y="5168900"/>
            <a:ext cx="4995863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6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6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6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6" grpId="0" autoUpdateAnimBg="0"/>
      <p:bldP spid="86027" grpId="0" autoUpdateAnimBg="0"/>
      <p:bldP spid="860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923925" y="52292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4384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	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–3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–3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 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–3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+ 13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 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–3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+ 7</a:t>
            </a:r>
          </a:p>
        </p:txBody>
      </p:sp>
      <p:sp>
        <p:nvSpPr>
          <p:cNvPr id="113677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Write an equation of a line that passes through (1, 4)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and has a slope of –3.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6" grpId="0" autoUpdateAnimBg="0"/>
      <p:bldP spid="113677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2A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 Equation Given Two Points</a:t>
            </a:r>
          </a:p>
        </p:txBody>
      </p:sp>
      <p:sp>
        <p:nvSpPr>
          <p:cNvPr id="6150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C1D24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Write the equation of the line that passes through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(–3, –4) and (–2, –8).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5334000" y="3286125"/>
            <a:ext cx="28956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Slope formula</a:t>
            </a: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876300" y="2590800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defTabSz="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Step 1	</a:t>
            </a:r>
            <a:r>
              <a:rPr lang="en-US" sz="2400">
                <a:ea typeface="Times New Roman" pitchFamily="18" charset="0"/>
                <a:cs typeface="Arial" charset="0"/>
              </a:rPr>
              <a:t>Find the slope of the line containing the points.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5334000" y="5395913"/>
            <a:ext cx="2895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5334000" y="4238625"/>
            <a:ext cx="36576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defTabSz="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Let (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 baseline="-25000">
                <a:ea typeface="Times New Roman" pitchFamily="18" charset="0"/>
                <a:cs typeface="Arial" charset="0"/>
              </a:rPr>
              <a:t>1</a:t>
            </a:r>
            <a:r>
              <a:rPr lang="en-US" sz="2400">
                <a:ea typeface="Times New Roman" pitchFamily="18" charset="0"/>
                <a:cs typeface="Arial" charset="0"/>
              </a:rPr>
              <a:t>, 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 baseline="-25000">
                <a:ea typeface="Times New Roman" pitchFamily="18" charset="0"/>
                <a:cs typeface="Arial" charset="0"/>
              </a:rPr>
              <a:t>1</a:t>
            </a:r>
            <a:r>
              <a:rPr lang="en-US" sz="2400">
                <a:ea typeface="Times New Roman" pitchFamily="18" charset="0"/>
                <a:cs typeface="Arial" charset="0"/>
              </a:rPr>
              <a:t>) = (–3, –4) </a:t>
            </a:r>
            <a:br>
              <a:rPr lang="en-US" sz="2400">
                <a:ea typeface="Times New Roman" pitchFamily="18" charset="0"/>
                <a:cs typeface="Arial" charset="0"/>
              </a:rPr>
            </a:br>
            <a:r>
              <a:rPr lang="en-US" sz="2400">
                <a:ea typeface="Times New Roman" pitchFamily="18" charset="0"/>
                <a:cs typeface="Arial" charset="0"/>
              </a:rPr>
              <a:t>and (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 baseline="-25000">
                <a:ea typeface="Times New Roman" pitchFamily="18" charset="0"/>
                <a:cs typeface="Arial" charset="0"/>
              </a:rPr>
              <a:t>2</a:t>
            </a:r>
            <a:r>
              <a:rPr lang="en-US" sz="2400">
                <a:ea typeface="Times New Roman" pitchFamily="18" charset="0"/>
                <a:cs typeface="Arial" charset="0"/>
              </a:rPr>
              <a:t>, 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 baseline="-25000">
                <a:ea typeface="Times New Roman" pitchFamily="18" charset="0"/>
                <a:cs typeface="Arial" charset="0"/>
              </a:rPr>
              <a:t>2</a:t>
            </a:r>
            <a:r>
              <a:rPr lang="en-US" sz="2400">
                <a:ea typeface="Times New Roman" pitchFamily="18" charset="0"/>
                <a:cs typeface="Arial" charset="0"/>
              </a:rPr>
              <a:t>) = (–2, –8).</a:t>
            </a:r>
          </a:p>
        </p:txBody>
      </p:sp>
      <p:pic>
        <p:nvPicPr>
          <p:cNvPr id="6156" name="Picture 12" descr="ALG01_218"/>
          <p:cNvPicPr>
            <a:picLocks noChangeAspect="1" noChangeArrowheads="1"/>
          </p:cNvPicPr>
          <p:nvPr/>
        </p:nvPicPr>
        <p:blipFill>
          <a:blip r:embed="rId3" cstate="print"/>
          <a:srcRect b="65958"/>
          <a:stretch>
            <a:fillRect/>
          </a:stretch>
        </p:blipFill>
        <p:spPr bwMode="auto">
          <a:xfrm>
            <a:off x="2005013" y="3067050"/>
            <a:ext cx="2038350" cy="885825"/>
          </a:xfrm>
          <a:prstGeom prst="rect">
            <a:avLst/>
          </a:prstGeom>
          <a:noFill/>
        </p:spPr>
      </p:pic>
      <p:pic>
        <p:nvPicPr>
          <p:cNvPr id="6157" name="Picture 13" descr="ALG01_218"/>
          <p:cNvPicPr>
            <a:picLocks noChangeAspect="1" noChangeArrowheads="1"/>
          </p:cNvPicPr>
          <p:nvPr/>
        </p:nvPicPr>
        <p:blipFill>
          <a:blip r:embed="rId3" cstate="print"/>
          <a:srcRect t="34108" b="32527"/>
          <a:stretch>
            <a:fillRect/>
          </a:stretch>
        </p:blipFill>
        <p:spPr bwMode="auto">
          <a:xfrm>
            <a:off x="2005013" y="4168775"/>
            <a:ext cx="2038350" cy="868363"/>
          </a:xfrm>
          <a:prstGeom prst="rect">
            <a:avLst/>
          </a:prstGeom>
          <a:noFill/>
        </p:spPr>
      </p:pic>
      <p:pic>
        <p:nvPicPr>
          <p:cNvPr id="6158" name="Picture 14" descr="ALG01_218"/>
          <p:cNvPicPr>
            <a:picLocks noChangeAspect="1" noChangeArrowheads="1"/>
          </p:cNvPicPr>
          <p:nvPr/>
        </p:nvPicPr>
        <p:blipFill>
          <a:blip r:embed="rId3" cstate="print"/>
          <a:srcRect t="69119"/>
          <a:stretch>
            <a:fillRect/>
          </a:stretch>
        </p:blipFill>
        <p:spPr bwMode="auto">
          <a:xfrm>
            <a:off x="2000250" y="5216525"/>
            <a:ext cx="2038350" cy="803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autoUpdateAnimBg="0"/>
      <p:bldP spid="6152" grpId="0" autoUpdateAnimBg="0"/>
      <p:bldP spid="6153" grpId="0" build="p" autoUpdateAnimBg="0" advAuto="0"/>
      <p:bldP spid="6154" grpId="0" autoUpdateAnimBg="0"/>
      <p:bldP spid="615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2A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876300" y="151447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43000" indent="-1143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Step 2	</a:t>
            </a:r>
            <a:r>
              <a:rPr lang="en-US" sz="2400">
                <a:ea typeface="Times New Roman" pitchFamily="18" charset="0"/>
                <a:cs typeface="Arial" charset="0"/>
              </a:rPr>
              <a:t>Use the slope and one of the two points to find the 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-intercept. In this case, we chose (–3, –4).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invGray">
          <a:xfrm>
            <a:off x="5167313" y="2476500"/>
            <a:ext cx="32829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Slope-intercept form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invGray">
          <a:xfrm>
            <a:off x="5167313" y="4143375"/>
            <a:ext cx="32829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Multiply.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invGray">
          <a:xfrm>
            <a:off x="5167313" y="4799013"/>
            <a:ext cx="328295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Subtract 12 from </a:t>
            </a:r>
            <a:br>
              <a:rPr lang="en-US" sz="2400"/>
            </a:br>
            <a:r>
              <a:rPr lang="en-US" sz="2400"/>
              <a:t>each side.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invGray">
          <a:xfrm>
            <a:off x="5167313" y="5727700"/>
            <a:ext cx="32829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Simplify.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invGray">
          <a:xfrm>
            <a:off x="5167313" y="3132138"/>
            <a:ext cx="3590925" cy="676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Replace </a:t>
            </a:r>
            <a:r>
              <a:rPr lang="en-US" sz="2400" i="1"/>
              <a:t>m</a:t>
            </a:r>
            <a:r>
              <a:rPr lang="en-US" sz="2400"/>
              <a:t> with –4,</a:t>
            </a:r>
            <a:br>
              <a:rPr lang="en-US" sz="2400"/>
            </a:br>
            <a:r>
              <a:rPr lang="en-US" sz="2400" i="1"/>
              <a:t>x</a:t>
            </a:r>
            <a:r>
              <a:rPr lang="en-US" sz="2400"/>
              <a:t> with –3, and </a:t>
            </a:r>
            <a:r>
              <a:rPr lang="en-US" sz="2400" i="1"/>
              <a:t>y</a:t>
            </a:r>
            <a:r>
              <a:rPr lang="en-US" sz="2400"/>
              <a:t> with –4.</a:t>
            </a:r>
          </a:p>
        </p:txBody>
      </p:sp>
      <p:pic>
        <p:nvPicPr>
          <p:cNvPr id="7179" name="Picture 11" descr="ALG01_219"/>
          <p:cNvPicPr>
            <a:picLocks noChangeAspect="1" noChangeArrowheads="1"/>
          </p:cNvPicPr>
          <p:nvPr/>
        </p:nvPicPr>
        <p:blipFill>
          <a:blip r:embed="rId3" cstate="print"/>
          <a:srcRect b="81252"/>
          <a:stretch>
            <a:fillRect/>
          </a:stretch>
        </p:blipFill>
        <p:spPr bwMode="auto">
          <a:xfrm>
            <a:off x="1277938" y="2486025"/>
            <a:ext cx="2741612" cy="414338"/>
          </a:xfrm>
          <a:prstGeom prst="rect">
            <a:avLst/>
          </a:prstGeom>
          <a:noFill/>
        </p:spPr>
      </p:pic>
      <p:pic>
        <p:nvPicPr>
          <p:cNvPr id="7180" name="Picture 12" descr="ALG01_219"/>
          <p:cNvPicPr>
            <a:picLocks noChangeAspect="1" noChangeArrowheads="1"/>
          </p:cNvPicPr>
          <p:nvPr/>
        </p:nvPicPr>
        <p:blipFill>
          <a:blip r:embed="rId3" cstate="print"/>
          <a:srcRect t="18771" b="60603"/>
          <a:stretch>
            <a:fillRect/>
          </a:stretch>
        </p:blipFill>
        <p:spPr bwMode="auto">
          <a:xfrm>
            <a:off x="1276350" y="3221038"/>
            <a:ext cx="2741613" cy="455612"/>
          </a:xfrm>
          <a:prstGeom prst="rect">
            <a:avLst/>
          </a:prstGeom>
          <a:noFill/>
        </p:spPr>
      </p:pic>
      <p:pic>
        <p:nvPicPr>
          <p:cNvPr id="7181" name="Picture 13" descr="ALG01_219"/>
          <p:cNvPicPr>
            <a:picLocks noChangeAspect="1" noChangeArrowheads="1"/>
          </p:cNvPicPr>
          <p:nvPr/>
        </p:nvPicPr>
        <p:blipFill>
          <a:blip r:embed="rId3" cstate="print"/>
          <a:srcRect t="39955" b="39955"/>
          <a:stretch>
            <a:fillRect/>
          </a:stretch>
        </p:blipFill>
        <p:spPr bwMode="auto">
          <a:xfrm>
            <a:off x="1268413" y="4117975"/>
            <a:ext cx="2741612" cy="442913"/>
          </a:xfrm>
          <a:prstGeom prst="rect">
            <a:avLst/>
          </a:prstGeom>
          <a:noFill/>
        </p:spPr>
      </p:pic>
      <p:pic>
        <p:nvPicPr>
          <p:cNvPr id="7182" name="Picture 14" descr="ALG01_219"/>
          <p:cNvPicPr>
            <a:picLocks noChangeAspect="1" noChangeArrowheads="1"/>
          </p:cNvPicPr>
          <p:nvPr/>
        </p:nvPicPr>
        <p:blipFill>
          <a:blip r:embed="rId3" cstate="print"/>
          <a:srcRect t="61945" b="18234"/>
          <a:stretch>
            <a:fillRect/>
          </a:stretch>
        </p:blipFill>
        <p:spPr bwMode="auto">
          <a:xfrm>
            <a:off x="1281113" y="4879975"/>
            <a:ext cx="2741612" cy="436563"/>
          </a:xfrm>
          <a:prstGeom prst="rect">
            <a:avLst/>
          </a:prstGeom>
          <a:noFill/>
        </p:spPr>
      </p:pic>
      <p:grpSp>
        <p:nvGrpSpPr>
          <p:cNvPr id="7183" name="Group 15"/>
          <p:cNvGrpSpPr>
            <a:grpSpLocks/>
          </p:cNvGrpSpPr>
          <p:nvPr/>
        </p:nvGrpSpPr>
        <p:grpSpPr bwMode="auto">
          <a:xfrm>
            <a:off x="1233488" y="5710238"/>
            <a:ext cx="2852737" cy="433387"/>
            <a:chOff x="777" y="3633"/>
            <a:chExt cx="1797" cy="273"/>
          </a:xfrm>
        </p:grpSpPr>
        <p:pic>
          <p:nvPicPr>
            <p:cNvPr id="7184" name="Picture 16" descr="ALG01_219"/>
            <p:cNvPicPr>
              <a:picLocks noChangeAspect="1" noChangeArrowheads="1"/>
            </p:cNvPicPr>
            <p:nvPr/>
          </p:nvPicPr>
          <p:blipFill>
            <a:blip r:embed="rId3" cstate="print"/>
            <a:srcRect t="82780"/>
            <a:stretch>
              <a:fillRect/>
            </a:stretch>
          </p:blipFill>
          <p:spPr bwMode="auto">
            <a:xfrm>
              <a:off x="777" y="3645"/>
              <a:ext cx="1797" cy="249"/>
            </a:xfrm>
            <a:prstGeom prst="rect">
              <a:avLst/>
            </a:prstGeom>
            <a:noFill/>
          </p:spPr>
        </p:pic>
        <p:pic>
          <p:nvPicPr>
            <p:cNvPr id="7185" name="Picture 17" descr="ALG01_219"/>
            <p:cNvPicPr>
              <a:picLocks noChangeAspect="1" noChangeArrowheads="1"/>
            </p:cNvPicPr>
            <p:nvPr/>
          </p:nvPicPr>
          <p:blipFill>
            <a:blip r:embed="rId3" cstate="print"/>
            <a:srcRect t="61826" r="92432" b="19295"/>
            <a:stretch>
              <a:fillRect/>
            </a:stretch>
          </p:blipFill>
          <p:spPr bwMode="auto">
            <a:xfrm>
              <a:off x="1066" y="3633"/>
              <a:ext cx="136" cy="273"/>
            </a:xfrm>
            <a:prstGeom prst="rect">
              <a:avLst/>
            </a:prstGeom>
            <a:noFill/>
          </p:spPr>
        </p:pic>
      </p:grp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 Equation Given Two Points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p" autoUpdateAnimBg="0" advAuto="0"/>
      <p:bldP spid="7174" grpId="0" autoUpdateAnimBg="0"/>
      <p:bldP spid="7175" grpId="0" autoUpdateAnimBg="0"/>
      <p:bldP spid="7176" grpId="0" autoUpdateAnimBg="0"/>
      <p:bldP spid="7177" grpId="0" autoUpdateAnimBg="0"/>
      <p:bldP spid="7178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2A</a:t>
            </a:r>
          </a:p>
        </p:txBody>
      </p:sp>
      <p:sp>
        <p:nvSpPr>
          <p:cNvPr id="122897" name="Rectangle 17"/>
          <p:cNvSpPr>
            <a:spLocks noChangeArrowheads="1"/>
          </p:cNvSpPr>
          <p:nvPr/>
        </p:nvSpPr>
        <p:spPr bwMode="auto">
          <a:xfrm>
            <a:off x="876300" y="151447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Step 3	</a:t>
            </a:r>
            <a:r>
              <a:rPr lang="en-US" sz="2400">
                <a:ea typeface="Times New Roman" pitchFamily="18" charset="0"/>
                <a:cs typeface="Arial" charset="0"/>
              </a:rPr>
              <a:t>Write the slope-intercept form using</a:t>
            </a:r>
            <a:br>
              <a:rPr lang="en-US" sz="2400">
                <a:ea typeface="Times New Roman" pitchFamily="18" charset="0"/>
                <a:cs typeface="Arial" charset="0"/>
              </a:rPr>
            </a:br>
            <a:r>
              <a:rPr lang="en-US" sz="2400">
                <a:ea typeface="Times New Roman" pitchFamily="18" charset="0"/>
                <a:cs typeface="Arial" charset="0"/>
              </a:rPr>
              <a:t>	</a:t>
            </a:r>
            <a:r>
              <a:rPr lang="en-US" sz="2400" i="1">
                <a:ea typeface="Times New Roman" pitchFamily="18" charset="0"/>
                <a:cs typeface="Arial" charset="0"/>
              </a:rPr>
              <a:t>m</a:t>
            </a:r>
            <a:r>
              <a:rPr lang="en-US" sz="2400">
                <a:ea typeface="Times New Roman" pitchFamily="18" charset="0"/>
                <a:cs typeface="Arial" charset="0"/>
              </a:rPr>
              <a:t> = –4 and </a:t>
            </a:r>
            <a:r>
              <a:rPr lang="en-US" sz="2400" i="1">
                <a:ea typeface="Times New Roman" pitchFamily="18" charset="0"/>
                <a:cs typeface="Arial" charset="0"/>
              </a:rPr>
              <a:t>b</a:t>
            </a:r>
            <a:r>
              <a:rPr lang="en-US" sz="2400">
                <a:ea typeface="Times New Roman" pitchFamily="18" charset="0"/>
                <a:cs typeface="Arial" charset="0"/>
              </a:rPr>
              <a:t> = –16.</a:t>
            </a:r>
          </a:p>
        </p:txBody>
      </p:sp>
      <p:sp>
        <p:nvSpPr>
          <p:cNvPr id="122898" name="Text Box 18"/>
          <p:cNvSpPr txBox="1">
            <a:spLocks noChangeArrowheads="1"/>
          </p:cNvSpPr>
          <p:nvPr/>
        </p:nvSpPr>
        <p:spPr bwMode="invGray">
          <a:xfrm>
            <a:off x="5167313" y="2659063"/>
            <a:ext cx="32829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Slope-intercept form</a:t>
            </a:r>
          </a:p>
        </p:txBody>
      </p:sp>
      <p:sp>
        <p:nvSpPr>
          <p:cNvPr id="122899" name="Text Box 19"/>
          <p:cNvSpPr txBox="1">
            <a:spLocks noChangeArrowheads="1"/>
          </p:cNvSpPr>
          <p:nvPr/>
        </p:nvSpPr>
        <p:spPr bwMode="invGray">
          <a:xfrm>
            <a:off x="5167313" y="3514725"/>
            <a:ext cx="3590925" cy="676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Replace </a:t>
            </a:r>
            <a:r>
              <a:rPr lang="en-US" sz="2400" i="1"/>
              <a:t>m</a:t>
            </a:r>
            <a:r>
              <a:rPr lang="en-US" sz="2400"/>
              <a:t> with –4 and </a:t>
            </a:r>
            <a:br>
              <a:rPr lang="en-US" sz="2400"/>
            </a:br>
            <a:r>
              <a:rPr lang="en-US" sz="2400" i="1"/>
              <a:t>b</a:t>
            </a:r>
            <a:r>
              <a:rPr lang="en-US" sz="2400"/>
              <a:t> with –16.</a:t>
            </a:r>
          </a:p>
        </p:txBody>
      </p:sp>
      <p:sp>
        <p:nvSpPr>
          <p:cNvPr id="122900" name="Rectangle 20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equation of the line is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= –4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– 16.</a:t>
            </a:r>
          </a:p>
        </p:txBody>
      </p:sp>
      <p:pic>
        <p:nvPicPr>
          <p:cNvPr id="122901" name="Picture 21" descr="ALG01_292"/>
          <p:cNvPicPr>
            <a:picLocks noChangeAspect="1" noChangeArrowheads="1"/>
          </p:cNvPicPr>
          <p:nvPr/>
        </p:nvPicPr>
        <p:blipFill>
          <a:blip r:embed="rId3" cstate="print"/>
          <a:srcRect b="71556"/>
          <a:stretch>
            <a:fillRect/>
          </a:stretch>
        </p:blipFill>
        <p:spPr bwMode="auto">
          <a:xfrm>
            <a:off x="2095500" y="2686050"/>
            <a:ext cx="1727200" cy="373063"/>
          </a:xfrm>
          <a:prstGeom prst="rect">
            <a:avLst/>
          </a:prstGeom>
          <a:noFill/>
        </p:spPr>
      </p:pic>
      <p:pic>
        <p:nvPicPr>
          <p:cNvPr id="122902" name="Picture 22" descr="ALG01_292"/>
          <p:cNvPicPr>
            <a:picLocks noChangeAspect="1" noChangeArrowheads="1"/>
          </p:cNvPicPr>
          <p:nvPr/>
        </p:nvPicPr>
        <p:blipFill>
          <a:blip r:embed="rId3" cstate="print"/>
          <a:srcRect t="61333"/>
          <a:stretch>
            <a:fillRect/>
          </a:stretch>
        </p:blipFill>
        <p:spPr bwMode="auto">
          <a:xfrm>
            <a:off x="2095500" y="3409950"/>
            <a:ext cx="1736725" cy="511175"/>
          </a:xfrm>
          <a:prstGeom prst="rect">
            <a:avLst/>
          </a:prstGeom>
          <a:noFill/>
        </p:spPr>
      </p:pic>
      <p:sp>
        <p:nvSpPr>
          <p:cNvPr id="122903" name="Text Box 2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 Equation Given Two Points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2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2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2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2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7" grpId="0" build="p" autoUpdateAnimBg="0" advAuto="0"/>
      <p:bldP spid="122898" grpId="0" autoUpdateAnimBg="0"/>
      <p:bldP spid="122899" grpId="0" autoUpdateAnimBg="0"/>
      <p:bldP spid="122900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2B</a:t>
            </a:r>
          </a:p>
        </p:txBody>
      </p:sp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 Equation Given Two Points</a:t>
            </a:r>
          </a:p>
        </p:txBody>
      </p:sp>
      <p:sp>
        <p:nvSpPr>
          <p:cNvPr id="126980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C1D24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Write the equation of the line that passes through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(6, –2) and (3, 4).</a:t>
            </a:r>
          </a:p>
        </p:txBody>
      </p:sp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5334000" y="3286125"/>
            <a:ext cx="28956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Slope formula</a:t>
            </a:r>
          </a:p>
        </p:txBody>
      </p:sp>
      <p:sp>
        <p:nvSpPr>
          <p:cNvPr id="126982" name="Rectangle 6"/>
          <p:cNvSpPr>
            <a:spLocks noChangeArrowheads="1"/>
          </p:cNvSpPr>
          <p:nvPr/>
        </p:nvSpPr>
        <p:spPr bwMode="auto">
          <a:xfrm>
            <a:off x="876300" y="2590800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defTabSz="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Step 1	</a:t>
            </a:r>
            <a:r>
              <a:rPr lang="en-US" sz="2400">
                <a:ea typeface="Times New Roman" pitchFamily="18" charset="0"/>
                <a:cs typeface="Arial" charset="0"/>
              </a:rPr>
              <a:t>Find the slope of the line containing the points.</a:t>
            </a:r>
          </a:p>
        </p:txBody>
      </p:sp>
      <p:sp>
        <p:nvSpPr>
          <p:cNvPr id="126983" name="Text Box 7"/>
          <p:cNvSpPr txBox="1">
            <a:spLocks noChangeArrowheads="1"/>
          </p:cNvSpPr>
          <p:nvPr/>
        </p:nvSpPr>
        <p:spPr bwMode="auto">
          <a:xfrm>
            <a:off x="5334000" y="5446713"/>
            <a:ext cx="2895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126984" name="Rectangle 8"/>
          <p:cNvSpPr>
            <a:spLocks noChangeArrowheads="1"/>
          </p:cNvSpPr>
          <p:nvPr/>
        </p:nvSpPr>
        <p:spPr bwMode="auto">
          <a:xfrm>
            <a:off x="5334000" y="4238625"/>
            <a:ext cx="36576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defTabSz="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Let (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 baseline="-25000">
                <a:ea typeface="Times New Roman" pitchFamily="18" charset="0"/>
                <a:cs typeface="Arial" charset="0"/>
              </a:rPr>
              <a:t>1</a:t>
            </a:r>
            <a:r>
              <a:rPr lang="en-US" sz="2400">
                <a:ea typeface="Times New Roman" pitchFamily="18" charset="0"/>
                <a:cs typeface="Arial" charset="0"/>
              </a:rPr>
              <a:t>, 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 baseline="-25000">
                <a:ea typeface="Times New Roman" pitchFamily="18" charset="0"/>
                <a:cs typeface="Arial" charset="0"/>
              </a:rPr>
              <a:t>1</a:t>
            </a:r>
            <a:r>
              <a:rPr lang="en-US" sz="2400">
                <a:ea typeface="Times New Roman" pitchFamily="18" charset="0"/>
                <a:cs typeface="Arial" charset="0"/>
              </a:rPr>
              <a:t>) = (6, –2) </a:t>
            </a:r>
            <a:br>
              <a:rPr lang="en-US" sz="2400">
                <a:ea typeface="Times New Roman" pitchFamily="18" charset="0"/>
                <a:cs typeface="Arial" charset="0"/>
              </a:rPr>
            </a:br>
            <a:r>
              <a:rPr lang="en-US" sz="2400">
                <a:ea typeface="Times New Roman" pitchFamily="18" charset="0"/>
                <a:cs typeface="Arial" charset="0"/>
              </a:rPr>
              <a:t>and (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 baseline="-25000">
                <a:ea typeface="Times New Roman" pitchFamily="18" charset="0"/>
                <a:cs typeface="Arial" charset="0"/>
              </a:rPr>
              <a:t>2</a:t>
            </a:r>
            <a:r>
              <a:rPr lang="en-US" sz="2400">
                <a:ea typeface="Times New Roman" pitchFamily="18" charset="0"/>
                <a:cs typeface="Arial" charset="0"/>
              </a:rPr>
              <a:t>, 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 baseline="-25000">
                <a:ea typeface="Times New Roman" pitchFamily="18" charset="0"/>
                <a:cs typeface="Arial" charset="0"/>
              </a:rPr>
              <a:t>2</a:t>
            </a:r>
            <a:r>
              <a:rPr lang="en-US" sz="2400">
                <a:ea typeface="Times New Roman" pitchFamily="18" charset="0"/>
                <a:cs typeface="Arial" charset="0"/>
              </a:rPr>
              <a:t>) = (3, 4).</a:t>
            </a:r>
          </a:p>
        </p:txBody>
      </p:sp>
      <p:pic>
        <p:nvPicPr>
          <p:cNvPr id="126985" name="Picture 9" descr="ALG01_218"/>
          <p:cNvPicPr>
            <a:picLocks noChangeAspect="1" noChangeArrowheads="1"/>
          </p:cNvPicPr>
          <p:nvPr/>
        </p:nvPicPr>
        <p:blipFill>
          <a:blip r:embed="rId3" cstate="print"/>
          <a:srcRect b="65958"/>
          <a:stretch>
            <a:fillRect/>
          </a:stretch>
        </p:blipFill>
        <p:spPr bwMode="auto">
          <a:xfrm>
            <a:off x="2005013" y="3067050"/>
            <a:ext cx="2038350" cy="885825"/>
          </a:xfrm>
          <a:prstGeom prst="rect">
            <a:avLst/>
          </a:prstGeom>
          <a:noFill/>
        </p:spPr>
      </p:pic>
      <p:pic>
        <p:nvPicPr>
          <p:cNvPr id="126989" name="Picture 13" descr="4-2-2b-redo"/>
          <p:cNvPicPr>
            <a:picLocks noChangeAspect="1" noChangeArrowheads="1"/>
          </p:cNvPicPr>
          <p:nvPr/>
        </p:nvPicPr>
        <p:blipFill>
          <a:blip r:embed="rId4" cstate="print"/>
          <a:srcRect t="67657"/>
          <a:stretch>
            <a:fillRect/>
          </a:stretch>
        </p:blipFill>
        <p:spPr bwMode="auto">
          <a:xfrm>
            <a:off x="2371725" y="5219700"/>
            <a:ext cx="1590675" cy="823913"/>
          </a:xfrm>
          <a:prstGeom prst="rect">
            <a:avLst/>
          </a:prstGeom>
          <a:noFill/>
        </p:spPr>
      </p:pic>
      <p:pic>
        <p:nvPicPr>
          <p:cNvPr id="126990" name="Picture 14" descr="4-2-2b-redo"/>
          <p:cNvPicPr>
            <a:picLocks noChangeAspect="1" noChangeArrowheads="1"/>
          </p:cNvPicPr>
          <p:nvPr/>
        </p:nvPicPr>
        <p:blipFill>
          <a:blip r:embed="rId5" cstate="print"/>
          <a:srcRect t="34058" b="32686"/>
          <a:stretch>
            <a:fillRect/>
          </a:stretch>
        </p:blipFill>
        <p:spPr bwMode="auto">
          <a:xfrm>
            <a:off x="2362200" y="4132263"/>
            <a:ext cx="1608138" cy="8572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69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6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6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6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6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6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0" grpId="0" autoUpdateAnimBg="0"/>
      <p:bldP spid="126981" grpId="0" autoUpdateAnimBg="0"/>
      <p:bldP spid="126982" grpId="0" build="p" autoUpdateAnimBg="0" advAuto="0"/>
      <p:bldP spid="126983" grpId="0" autoUpdateAnimBg="0"/>
      <p:bldP spid="126984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2B</a:t>
            </a:r>
          </a:p>
        </p:txBody>
      </p:sp>
      <p:sp>
        <p:nvSpPr>
          <p:cNvPr id="128003" name="Rectangle 3"/>
          <p:cNvSpPr>
            <a:spLocks noChangeArrowheads="1"/>
          </p:cNvSpPr>
          <p:nvPr/>
        </p:nvSpPr>
        <p:spPr bwMode="auto">
          <a:xfrm>
            <a:off x="876300" y="151447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43000" indent="-1143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Step 2	</a:t>
            </a:r>
            <a:r>
              <a:rPr lang="en-US" sz="2400">
                <a:ea typeface="Times New Roman" pitchFamily="18" charset="0"/>
                <a:cs typeface="Arial" charset="0"/>
              </a:rPr>
              <a:t>Use the slope and either of the two points to find the 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-intercept. </a:t>
            </a:r>
          </a:p>
        </p:txBody>
      </p:sp>
      <p:sp>
        <p:nvSpPr>
          <p:cNvPr id="128004" name="Text Box 4"/>
          <p:cNvSpPr txBox="1">
            <a:spLocks noChangeArrowheads="1"/>
          </p:cNvSpPr>
          <p:nvPr/>
        </p:nvSpPr>
        <p:spPr bwMode="invGray">
          <a:xfrm>
            <a:off x="5167313" y="2476500"/>
            <a:ext cx="32829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Slope-intercept form</a:t>
            </a:r>
          </a:p>
        </p:txBody>
      </p:sp>
      <p:sp>
        <p:nvSpPr>
          <p:cNvPr id="128005" name="Text Box 5"/>
          <p:cNvSpPr txBox="1">
            <a:spLocks noChangeArrowheads="1"/>
          </p:cNvSpPr>
          <p:nvPr/>
        </p:nvSpPr>
        <p:spPr bwMode="invGray">
          <a:xfrm>
            <a:off x="5167313" y="4143375"/>
            <a:ext cx="32829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Simplify.</a:t>
            </a:r>
          </a:p>
        </p:txBody>
      </p:sp>
      <p:sp>
        <p:nvSpPr>
          <p:cNvPr id="128006" name="Text Box 6"/>
          <p:cNvSpPr txBox="1">
            <a:spLocks noChangeArrowheads="1"/>
          </p:cNvSpPr>
          <p:nvPr/>
        </p:nvSpPr>
        <p:spPr bwMode="invGray">
          <a:xfrm>
            <a:off x="5167313" y="4799013"/>
            <a:ext cx="32829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Add 6 to both sides. </a:t>
            </a:r>
          </a:p>
        </p:txBody>
      </p:sp>
      <p:sp>
        <p:nvSpPr>
          <p:cNvPr id="128007" name="Text Box 7"/>
          <p:cNvSpPr txBox="1">
            <a:spLocks noChangeArrowheads="1"/>
          </p:cNvSpPr>
          <p:nvPr/>
        </p:nvSpPr>
        <p:spPr bwMode="invGray">
          <a:xfrm>
            <a:off x="5167313" y="5562600"/>
            <a:ext cx="32829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Simplify.</a:t>
            </a:r>
          </a:p>
        </p:txBody>
      </p:sp>
      <p:sp>
        <p:nvSpPr>
          <p:cNvPr id="128008" name="Text Box 8"/>
          <p:cNvSpPr txBox="1">
            <a:spLocks noChangeArrowheads="1"/>
          </p:cNvSpPr>
          <p:nvPr/>
        </p:nvSpPr>
        <p:spPr bwMode="invGray">
          <a:xfrm>
            <a:off x="5167313" y="3132138"/>
            <a:ext cx="3590925" cy="676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Replace </a:t>
            </a:r>
            <a:r>
              <a:rPr lang="en-US" sz="2400" i="1"/>
              <a:t>m</a:t>
            </a:r>
            <a:r>
              <a:rPr lang="en-US" sz="2400"/>
              <a:t> with –2,</a:t>
            </a:r>
            <a:br>
              <a:rPr lang="en-US" sz="2400"/>
            </a:br>
            <a:r>
              <a:rPr lang="en-US" sz="2400" i="1"/>
              <a:t>x</a:t>
            </a:r>
            <a:r>
              <a:rPr lang="en-US" sz="2400"/>
              <a:t> with 3, and </a:t>
            </a:r>
            <a:r>
              <a:rPr lang="en-US" sz="2400" i="1"/>
              <a:t>y</a:t>
            </a:r>
            <a:r>
              <a:rPr lang="en-US" sz="2400"/>
              <a:t> with 4.</a:t>
            </a:r>
          </a:p>
        </p:txBody>
      </p:sp>
      <p:pic>
        <p:nvPicPr>
          <p:cNvPr id="128009" name="Picture 9" descr="ALG01_219"/>
          <p:cNvPicPr>
            <a:picLocks noChangeAspect="1" noChangeArrowheads="1"/>
          </p:cNvPicPr>
          <p:nvPr/>
        </p:nvPicPr>
        <p:blipFill>
          <a:blip r:embed="rId3" cstate="print"/>
          <a:srcRect b="81328"/>
          <a:stretch>
            <a:fillRect/>
          </a:stretch>
        </p:blipFill>
        <p:spPr bwMode="auto">
          <a:xfrm>
            <a:off x="1219200" y="2486025"/>
            <a:ext cx="2852738" cy="428625"/>
          </a:xfrm>
          <a:prstGeom prst="rect">
            <a:avLst/>
          </a:prstGeom>
          <a:noFill/>
        </p:spPr>
      </p:pic>
      <p:sp>
        <p:nvSpPr>
          <p:cNvPr id="128016" name="Text Box 16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 Equation Given Two Points</a:t>
            </a:r>
          </a:p>
        </p:txBody>
      </p:sp>
      <p:sp>
        <p:nvSpPr>
          <p:cNvPr id="128017" name="Text Box 17"/>
          <p:cNvSpPr txBox="1">
            <a:spLocks noChangeArrowheads="1"/>
          </p:cNvSpPr>
          <p:nvPr/>
        </p:nvSpPr>
        <p:spPr bwMode="auto">
          <a:xfrm>
            <a:off x="1981200" y="3200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4 = –2(3) + </a:t>
            </a:r>
            <a:r>
              <a:rPr lang="en-US" sz="2400" i="1"/>
              <a:t>b</a:t>
            </a:r>
          </a:p>
        </p:txBody>
      </p:sp>
      <p:sp>
        <p:nvSpPr>
          <p:cNvPr id="128019" name="Text Box 19"/>
          <p:cNvSpPr txBox="1">
            <a:spLocks noChangeArrowheads="1"/>
          </p:cNvSpPr>
          <p:nvPr/>
        </p:nvSpPr>
        <p:spPr bwMode="auto">
          <a:xfrm>
            <a:off x="1981200" y="41148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4 = –6 + </a:t>
            </a:r>
            <a:r>
              <a:rPr lang="en-US" sz="2400" i="1"/>
              <a:t>b</a:t>
            </a:r>
          </a:p>
        </p:txBody>
      </p:sp>
      <p:sp>
        <p:nvSpPr>
          <p:cNvPr id="128020" name="Text Box 20"/>
          <p:cNvSpPr txBox="1">
            <a:spLocks noChangeArrowheads="1"/>
          </p:cNvSpPr>
          <p:nvPr/>
        </p:nvSpPr>
        <p:spPr bwMode="auto">
          <a:xfrm>
            <a:off x="1447800" y="4800600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4 + 6 = –6 + </a:t>
            </a:r>
            <a:r>
              <a:rPr lang="en-US" sz="2400" i="1"/>
              <a:t>b + </a:t>
            </a:r>
            <a:r>
              <a:rPr lang="en-US" sz="2400"/>
              <a:t>6</a:t>
            </a:r>
          </a:p>
        </p:txBody>
      </p:sp>
      <p:sp>
        <p:nvSpPr>
          <p:cNvPr id="128021" name="Text Box 21"/>
          <p:cNvSpPr txBox="1">
            <a:spLocks noChangeArrowheads="1"/>
          </p:cNvSpPr>
          <p:nvPr/>
        </p:nvSpPr>
        <p:spPr bwMode="auto">
          <a:xfrm>
            <a:off x="1752600" y="55626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10 = </a:t>
            </a:r>
            <a:r>
              <a:rPr lang="en-US" sz="2400" i="1"/>
              <a:t>b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8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8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8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8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8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8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8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8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8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3" grpId="0" build="p" autoUpdateAnimBg="0" advAuto="0"/>
      <p:bldP spid="128004" grpId="0" autoUpdateAnimBg="0"/>
      <p:bldP spid="128005" grpId="0" autoUpdateAnimBg="0"/>
      <p:bldP spid="128006" grpId="0" autoUpdateAnimBg="0"/>
      <p:bldP spid="128007" grpId="0" autoUpdateAnimBg="0"/>
      <p:bldP spid="128008" grpId="0" autoUpdateAnimBg="0"/>
      <p:bldP spid="128017" grpId="0"/>
      <p:bldP spid="128019" grpId="0"/>
      <p:bldP spid="128020" grpId="0"/>
      <p:bldP spid="1280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2B</a:t>
            </a:r>
          </a:p>
        </p:txBody>
      </p:sp>
      <p:sp>
        <p:nvSpPr>
          <p:cNvPr id="129027" name="Rectangle 3"/>
          <p:cNvSpPr>
            <a:spLocks noChangeArrowheads="1"/>
          </p:cNvSpPr>
          <p:nvPr/>
        </p:nvSpPr>
        <p:spPr bwMode="auto">
          <a:xfrm>
            <a:off x="876300" y="151447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Step 3	</a:t>
            </a:r>
            <a:r>
              <a:rPr lang="en-US" sz="2400">
                <a:ea typeface="Times New Roman" pitchFamily="18" charset="0"/>
                <a:cs typeface="Arial" charset="0"/>
              </a:rPr>
              <a:t>Write the equation in slope-intercept form. 	</a:t>
            </a:r>
          </a:p>
        </p:txBody>
      </p:sp>
      <p:sp>
        <p:nvSpPr>
          <p:cNvPr id="129028" name="Text Box 4"/>
          <p:cNvSpPr txBox="1">
            <a:spLocks noChangeArrowheads="1"/>
          </p:cNvSpPr>
          <p:nvPr/>
        </p:nvSpPr>
        <p:spPr bwMode="invGray">
          <a:xfrm>
            <a:off x="5167313" y="2678113"/>
            <a:ext cx="32829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Slope-intercept form</a:t>
            </a:r>
          </a:p>
        </p:txBody>
      </p:sp>
      <p:sp>
        <p:nvSpPr>
          <p:cNvPr id="129029" name="Text Box 5"/>
          <p:cNvSpPr txBox="1">
            <a:spLocks noChangeArrowheads="1"/>
          </p:cNvSpPr>
          <p:nvPr/>
        </p:nvSpPr>
        <p:spPr bwMode="invGray">
          <a:xfrm>
            <a:off x="5167313" y="3486150"/>
            <a:ext cx="359092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Replace </a:t>
            </a:r>
            <a:r>
              <a:rPr lang="en-US" sz="2400" i="1"/>
              <a:t>m</a:t>
            </a:r>
            <a:r>
              <a:rPr lang="en-US" sz="2400"/>
              <a:t> with –2, and </a:t>
            </a:r>
            <a:r>
              <a:rPr lang="en-US" sz="2400" i="1"/>
              <a:t>b</a:t>
            </a:r>
            <a:r>
              <a:rPr lang="en-US" sz="2400"/>
              <a:t> with 10.</a:t>
            </a:r>
          </a:p>
        </p:txBody>
      </p:sp>
      <p:sp>
        <p:nvSpPr>
          <p:cNvPr id="129030" name="Rectangle 6"/>
          <p:cNvSpPr>
            <a:spLocks noChangeArrowheads="1"/>
          </p:cNvSpPr>
          <p:nvPr/>
        </p:nvSpPr>
        <p:spPr bwMode="auto">
          <a:xfrm>
            <a:off x="533400" y="478155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Therefore, the equation of the line is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= –2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+ 10.</a:t>
            </a:r>
          </a:p>
        </p:txBody>
      </p:sp>
      <p:pic>
        <p:nvPicPr>
          <p:cNvPr id="129031" name="Picture 7" descr="ALG01_292"/>
          <p:cNvPicPr>
            <a:picLocks noChangeAspect="1" noChangeArrowheads="1"/>
          </p:cNvPicPr>
          <p:nvPr/>
        </p:nvPicPr>
        <p:blipFill>
          <a:blip r:embed="rId3" cstate="print"/>
          <a:srcRect b="71481"/>
          <a:stretch>
            <a:fillRect/>
          </a:stretch>
        </p:blipFill>
        <p:spPr bwMode="auto">
          <a:xfrm>
            <a:off x="2095500" y="2686050"/>
            <a:ext cx="1800225" cy="390525"/>
          </a:xfrm>
          <a:prstGeom prst="rect">
            <a:avLst/>
          </a:prstGeom>
          <a:noFill/>
        </p:spPr>
      </p:pic>
      <p:sp>
        <p:nvSpPr>
          <p:cNvPr id="129033" name="Text Box 9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 Equation Given Two Points</a:t>
            </a:r>
          </a:p>
        </p:txBody>
      </p:sp>
      <p:sp>
        <p:nvSpPr>
          <p:cNvPr id="129034" name="Text Box 10"/>
          <p:cNvSpPr txBox="1">
            <a:spLocks noChangeArrowheads="1"/>
          </p:cNvSpPr>
          <p:nvPr/>
        </p:nvSpPr>
        <p:spPr bwMode="auto">
          <a:xfrm>
            <a:off x="2057400" y="3495675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/>
              <a:t>y</a:t>
            </a:r>
            <a:r>
              <a:rPr lang="en-US" sz="2400"/>
              <a:t> = –2</a:t>
            </a:r>
            <a:r>
              <a:rPr lang="en-US" sz="2400" i="1"/>
              <a:t>x</a:t>
            </a:r>
            <a:r>
              <a:rPr lang="en-US" sz="2400"/>
              <a:t> + 10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9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9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9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9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7" grpId="0" build="p" autoUpdateAnimBg="0" advAuto="0"/>
      <p:bldP spid="129028" grpId="0" autoUpdateAnimBg="0"/>
      <p:bldP spid="129029" grpId="0" autoUpdateAnimBg="0"/>
      <p:bldP spid="129030" grpId="0" build="p" autoUpdateAnimBg="0"/>
      <p:bldP spid="1290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2A</a:t>
            </a:r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298825"/>
            <a:ext cx="2790825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–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+ 4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+ 4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4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–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4</a:t>
            </a:r>
          </a:p>
        </p:txBody>
      </p:sp>
      <p:sp>
        <p:nvSpPr>
          <p:cNvPr id="114700" name="TPQuestion"/>
          <p:cNvSpPr>
            <a:spLocks noChangeArrowheads="1"/>
          </p:cNvSpPr>
          <p:nvPr/>
        </p:nvSpPr>
        <p:spPr bwMode="auto">
          <a:xfrm>
            <a:off x="533400" y="1524000"/>
            <a:ext cx="56388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C1D24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The table of ordered pairs shows the coordinates of two points on the graph of a line. Which equation describes the line?</a:t>
            </a:r>
          </a:p>
        </p:txBody>
      </p:sp>
      <p:pic>
        <p:nvPicPr>
          <p:cNvPr id="114701" name="Picture 13" descr="ALG04-04-02-Y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0" y="1524000"/>
            <a:ext cx="1771650" cy="1217613"/>
          </a:xfrm>
          <a:prstGeom prst="rect">
            <a:avLst/>
          </a:prstGeom>
          <a:noFill/>
        </p:spPr>
      </p:pic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914400" y="4038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4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9" grpId="0" autoUpdateAnimBg="0"/>
      <p:bldP spid="114700" grpId="0" autoUpdateAnimBg="0"/>
      <p:bldP spid="11469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2B</a:t>
            </a:r>
          </a:p>
        </p:txBody>
      </p:sp>
      <p:pic>
        <p:nvPicPr>
          <p:cNvPr id="125957" name="Picture 5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5958" name="Picture 6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595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47738" y="2598738"/>
            <a:ext cx="2790825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3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+ 4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5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+ 3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3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5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= 3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+ 5</a:t>
            </a:r>
          </a:p>
        </p:txBody>
      </p:sp>
      <p:sp>
        <p:nvSpPr>
          <p:cNvPr id="125960" name="TPQuestion"/>
          <p:cNvSpPr>
            <a:spLocks noChangeArrowheads="1"/>
          </p:cNvSpPr>
          <p:nvPr/>
        </p:nvSpPr>
        <p:spPr bwMode="auto">
          <a:xfrm>
            <a:off x="533400" y="1524000"/>
            <a:ext cx="7924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C1D24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Write the equation of the line that passes through the points (–2, –1) and (3, 14).</a:t>
            </a:r>
          </a:p>
        </p:txBody>
      </p:sp>
      <p:sp>
        <p:nvSpPr>
          <p:cNvPr id="125962" name="Oval 10"/>
          <p:cNvSpPr>
            <a:spLocks noChangeArrowheads="1"/>
          </p:cNvSpPr>
          <p:nvPr/>
        </p:nvSpPr>
        <p:spPr bwMode="auto">
          <a:xfrm>
            <a:off x="942975" y="4876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5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5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9" grpId="0" autoUpdateAnimBg="0"/>
      <p:bldP spid="125960" grpId="0" autoUpdateAnimBg="0"/>
      <p:bldP spid="12596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4343400" y="771525"/>
            <a:ext cx="426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Use Slope-Intercept Form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ECONOMY</a:t>
            </a:r>
            <a:r>
              <a:rPr lang="en-US" sz="2400" b="1">
                <a:solidFill>
                  <a:srgbClr val="000000"/>
                </a:solidFill>
                <a:cs typeface="Times New Roman" pitchFamily="18" charset="0"/>
              </a:rPr>
              <a:t> 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During one year, Malik’s cost for self-serve regular gasoline was $3.20 on the first of June and $3.42 on the first of July. Write a linear equation to predict Malik’s cost of gasoline the first of any month during the year, using 1 to represent January.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33400" y="3733800"/>
            <a:ext cx="80010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28800" indent="-1489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 b="1">
                <a:solidFill>
                  <a:srgbClr val="00539D"/>
                </a:solidFill>
              </a:rPr>
              <a:t>Understand	</a:t>
            </a:r>
            <a:r>
              <a:rPr lang="en-US" sz="2400">
                <a:solidFill>
                  <a:srgbClr val="000000"/>
                </a:solidFill>
                <a:cs typeface="Times New Roman" pitchFamily="18" charset="0"/>
              </a:rPr>
              <a:t>You know the cost in June is $3.20. 	You know the cost in July is $3.42.</a:t>
            </a:r>
          </a:p>
          <a:p>
            <a:pPr marL="1828800" indent="-1489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Plan</a:t>
            </a:r>
            <a:r>
              <a:rPr lang="en-US" sz="2400">
                <a:solidFill>
                  <a:srgbClr val="000000"/>
                </a:solidFill>
                <a:cs typeface="Times New Roman" pitchFamily="18" charset="0"/>
              </a:rPr>
              <a:t>		Let </a:t>
            </a:r>
            <a:r>
              <a:rPr lang="en-US" sz="2400" i="1">
                <a:solidFill>
                  <a:srgbClr val="000000"/>
                </a:solidFill>
                <a:cs typeface="Times New Roman" pitchFamily="18" charset="0"/>
              </a:rPr>
              <a:t>x</a:t>
            </a:r>
            <a:r>
              <a:rPr lang="en-US" sz="2400">
                <a:solidFill>
                  <a:srgbClr val="000000"/>
                </a:solidFill>
                <a:cs typeface="Times New Roman" pitchFamily="18" charset="0"/>
              </a:rPr>
              <a:t> represent the month. Let </a:t>
            </a:r>
            <a:r>
              <a:rPr lang="en-US" sz="2400" i="1">
                <a:solidFill>
                  <a:srgbClr val="000000"/>
                </a:solidFill>
                <a:cs typeface="Times New Roman" pitchFamily="18" charset="0"/>
              </a:rPr>
              <a:t>y</a:t>
            </a:r>
            <a:br>
              <a:rPr lang="en-US" sz="2400" i="1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sz="2400" i="1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en-US" sz="2400">
                <a:solidFill>
                  <a:srgbClr val="000000"/>
                </a:solidFill>
                <a:cs typeface="Times New Roman" pitchFamily="18" charset="0"/>
              </a:rPr>
              <a:t>represent the cost. Write an equation</a:t>
            </a:r>
            <a:br>
              <a:rPr lang="en-US" sz="2400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sz="2400">
                <a:solidFill>
                  <a:srgbClr val="000000"/>
                </a:solidFill>
                <a:cs typeface="Times New Roman" pitchFamily="18" charset="0"/>
              </a:rPr>
              <a:t> 	of the line that passes through </a:t>
            </a:r>
            <a:br>
              <a:rPr lang="en-US" sz="2400">
                <a:solidFill>
                  <a:srgbClr val="000000"/>
                </a:solidFill>
                <a:cs typeface="Times New Roman" pitchFamily="18" charset="0"/>
              </a:rPr>
            </a:br>
            <a:r>
              <a:rPr lang="en-US" sz="2400">
                <a:solidFill>
                  <a:srgbClr val="000000"/>
                </a:solidFill>
                <a:cs typeface="Times New Roman" pitchFamily="18" charset="0"/>
              </a:rPr>
              <a:t>	(6, 3.20) and (7, 3.42).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56" name="Picture 20" descr="4-2-3e"/>
          <p:cNvPicPr>
            <a:picLocks noChangeAspect="1" noChangeArrowheads="1"/>
          </p:cNvPicPr>
          <p:nvPr/>
        </p:nvPicPr>
        <p:blipFill>
          <a:blip r:embed="rId3" cstate="print"/>
          <a:srcRect t="67657"/>
          <a:stretch>
            <a:fillRect/>
          </a:stretch>
        </p:blipFill>
        <p:spPr bwMode="auto">
          <a:xfrm>
            <a:off x="1954213" y="4281488"/>
            <a:ext cx="2293937" cy="414337"/>
          </a:xfrm>
          <a:prstGeom prst="rect">
            <a:avLst/>
          </a:prstGeom>
          <a:noFill/>
        </p:spPr>
      </p:pic>
      <p:pic>
        <p:nvPicPr>
          <p:cNvPr id="91155" name="Picture 19" descr="4-2-3e"/>
          <p:cNvPicPr>
            <a:picLocks noChangeAspect="1" noChangeArrowheads="1"/>
          </p:cNvPicPr>
          <p:nvPr/>
        </p:nvPicPr>
        <p:blipFill>
          <a:blip r:embed="rId3" cstate="print"/>
          <a:srcRect b="33458"/>
          <a:stretch>
            <a:fillRect/>
          </a:stretch>
        </p:blipFill>
        <p:spPr bwMode="auto">
          <a:xfrm>
            <a:off x="1954213" y="3262313"/>
            <a:ext cx="2293937" cy="852487"/>
          </a:xfrm>
          <a:prstGeom prst="rect">
            <a:avLst/>
          </a:prstGeom>
          <a:noFill/>
        </p:spPr>
      </p:pic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4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455738"/>
            <a:ext cx="82296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1714500" indent="-1374775">
              <a:spcAft>
                <a:spcPct val="20000"/>
              </a:spcAft>
              <a:buFontTx/>
              <a:buNone/>
            </a:pPr>
            <a:r>
              <a:rPr lang="en-US" sz="2400" b="1">
                <a:solidFill>
                  <a:srgbClr val="00539D"/>
                </a:solidFill>
              </a:rPr>
              <a:t>Solve	</a:t>
            </a:r>
            <a:r>
              <a:rPr lang="en-US" sz="2400">
                <a:solidFill>
                  <a:srgbClr val="000000"/>
                </a:solidFill>
              </a:rPr>
              <a:t>Find the slope.</a:t>
            </a:r>
          </a:p>
        </p:txBody>
      </p:sp>
      <p:sp>
        <p:nvSpPr>
          <p:cNvPr id="91148" name="Text Box 12"/>
          <p:cNvSpPr txBox="1">
            <a:spLocks noChangeArrowheads="1"/>
          </p:cNvSpPr>
          <p:nvPr/>
        </p:nvSpPr>
        <p:spPr bwMode="auto">
          <a:xfrm>
            <a:off x="5167313" y="2198688"/>
            <a:ext cx="32829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Slope formula</a:t>
            </a:r>
          </a:p>
        </p:txBody>
      </p:sp>
      <p:sp>
        <p:nvSpPr>
          <p:cNvPr id="91149" name="Text Box 13"/>
          <p:cNvSpPr txBox="1">
            <a:spLocks noChangeArrowheads="1"/>
          </p:cNvSpPr>
          <p:nvPr/>
        </p:nvSpPr>
        <p:spPr bwMode="auto">
          <a:xfrm>
            <a:off x="5167313" y="3298825"/>
            <a:ext cx="359092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Let (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aseline="-250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1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,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 baseline="-250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1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) = (6, 3.20) </a:t>
            </a:r>
            <a:b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</a:b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and (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 baseline="-250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,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 baseline="-250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2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) = (7, 3.42).</a:t>
            </a:r>
          </a:p>
        </p:txBody>
      </p:sp>
      <p:sp>
        <p:nvSpPr>
          <p:cNvPr id="91150" name="Text Box 14"/>
          <p:cNvSpPr txBox="1">
            <a:spLocks noChangeArrowheads="1"/>
          </p:cNvSpPr>
          <p:nvPr/>
        </p:nvSpPr>
        <p:spPr bwMode="auto">
          <a:xfrm>
            <a:off x="5167313" y="4341813"/>
            <a:ext cx="32829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pic>
        <p:nvPicPr>
          <p:cNvPr id="91151" name="Picture 15" descr="ALG01_220"/>
          <p:cNvPicPr>
            <a:picLocks noChangeAspect="1" noChangeArrowheads="1"/>
          </p:cNvPicPr>
          <p:nvPr/>
        </p:nvPicPr>
        <p:blipFill>
          <a:blip r:embed="rId4" cstate="print"/>
          <a:srcRect b="58925"/>
          <a:stretch>
            <a:fillRect/>
          </a:stretch>
        </p:blipFill>
        <p:spPr bwMode="auto">
          <a:xfrm>
            <a:off x="1944688" y="1981200"/>
            <a:ext cx="2322512" cy="909638"/>
          </a:xfrm>
          <a:prstGeom prst="rect">
            <a:avLst/>
          </a:prstGeom>
          <a:noFill/>
        </p:spPr>
      </p:pic>
      <p:sp>
        <p:nvSpPr>
          <p:cNvPr id="91154" name="Text Box 18"/>
          <p:cNvSpPr txBox="1">
            <a:spLocks noChangeArrowheads="1"/>
          </p:cNvSpPr>
          <p:nvPr/>
        </p:nvSpPr>
        <p:spPr bwMode="auto">
          <a:xfrm>
            <a:off x="4343400" y="771525"/>
            <a:ext cx="426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Use Slope-Intercept Form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1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7" grpId="0" build="p" autoUpdateAnimBg="0" advAuto="0"/>
      <p:bldP spid="91148" grpId="0" autoUpdateAnimBg="0"/>
      <p:bldP spid="91149" grpId="0" autoUpdateAnimBg="0"/>
      <p:bldP spid="91150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3914" name="Text Box 10"/>
          <p:cNvSpPr txBox="1">
            <a:spLocks noChangeArrowheads="1"/>
          </p:cNvSpPr>
          <p:nvPr/>
        </p:nvSpPr>
        <p:spPr bwMode="auto">
          <a:xfrm>
            <a:off x="4343400" y="771525"/>
            <a:ext cx="426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Use Slope-Intercept Form</a:t>
            </a:r>
          </a:p>
        </p:txBody>
      </p:sp>
      <p:sp>
        <p:nvSpPr>
          <p:cNvPr id="123916" name="Rectangle 12"/>
          <p:cNvSpPr>
            <a:spLocks noChangeArrowheads="1"/>
          </p:cNvSpPr>
          <p:nvPr/>
        </p:nvSpPr>
        <p:spPr bwMode="auto">
          <a:xfrm>
            <a:off x="1838325" y="1990725"/>
            <a:ext cx="20193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=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mx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+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b</a:t>
            </a:r>
          </a:p>
        </p:txBody>
      </p:sp>
      <p:sp>
        <p:nvSpPr>
          <p:cNvPr id="123917" name="Text Box 13"/>
          <p:cNvSpPr txBox="1">
            <a:spLocks noChangeArrowheads="1"/>
          </p:cNvSpPr>
          <p:nvPr/>
        </p:nvSpPr>
        <p:spPr bwMode="auto">
          <a:xfrm>
            <a:off x="5167313" y="1990725"/>
            <a:ext cx="32829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Slope-intercept form</a:t>
            </a:r>
          </a:p>
        </p:txBody>
      </p:sp>
      <p:sp>
        <p:nvSpPr>
          <p:cNvPr id="123918" name="Text Box 14"/>
          <p:cNvSpPr txBox="1">
            <a:spLocks noChangeArrowheads="1"/>
          </p:cNvSpPr>
          <p:nvPr/>
        </p:nvSpPr>
        <p:spPr bwMode="auto">
          <a:xfrm>
            <a:off x="5167313" y="2552700"/>
            <a:ext cx="359092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Replace </a:t>
            </a:r>
            <a:r>
              <a:rPr lang="en-US" sz="2400" i="1"/>
              <a:t>m</a:t>
            </a:r>
            <a:r>
              <a:rPr lang="en-US" sz="2400"/>
              <a:t> with 0.22, </a:t>
            </a:r>
            <a:br>
              <a:rPr lang="en-US" sz="2400"/>
            </a:br>
            <a:r>
              <a:rPr lang="en-US" sz="2400" i="1"/>
              <a:t>x</a:t>
            </a:r>
            <a:r>
              <a:rPr lang="en-US" sz="2400"/>
              <a:t> with 6, and </a:t>
            </a:r>
            <a:r>
              <a:rPr lang="en-US" sz="2400" i="1"/>
              <a:t>y</a:t>
            </a:r>
            <a:r>
              <a:rPr lang="en-US" sz="2400"/>
              <a:t> with 3.20.</a:t>
            </a:r>
          </a:p>
        </p:txBody>
      </p:sp>
      <p:sp>
        <p:nvSpPr>
          <p:cNvPr id="123919" name="Text Box 15"/>
          <p:cNvSpPr txBox="1">
            <a:spLocks noChangeArrowheads="1"/>
          </p:cNvSpPr>
          <p:nvPr/>
        </p:nvSpPr>
        <p:spPr bwMode="auto">
          <a:xfrm>
            <a:off x="5167313" y="3371850"/>
            <a:ext cx="32829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Simplify.</a:t>
            </a:r>
          </a:p>
        </p:txBody>
      </p:sp>
      <p:sp>
        <p:nvSpPr>
          <p:cNvPr id="123920" name="Rectangle 16"/>
          <p:cNvSpPr>
            <a:spLocks noChangeArrowheads="1"/>
          </p:cNvSpPr>
          <p:nvPr/>
        </p:nvSpPr>
        <p:spPr bwMode="auto">
          <a:xfrm>
            <a:off x="1390650" y="2543175"/>
            <a:ext cx="32385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3.20 = 0.22(6) +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b</a:t>
            </a:r>
          </a:p>
        </p:txBody>
      </p:sp>
      <p:sp>
        <p:nvSpPr>
          <p:cNvPr id="123921" name="Rectangle 17"/>
          <p:cNvSpPr>
            <a:spLocks noChangeArrowheads="1"/>
          </p:cNvSpPr>
          <p:nvPr/>
        </p:nvSpPr>
        <p:spPr bwMode="auto">
          <a:xfrm>
            <a:off x="1390650" y="3371850"/>
            <a:ext cx="20955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1.88 =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b</a:t>
            </a:r>
          </a:p>
        </p:txBody>
      </p:sp>
      <p:sp>
        <p:nvSpPr>
          <p:cNvPr id="123922" name="Text Box 18"/>
          <p:cNvSpPr txBox="1">
            <a:spLocks noChangeArrowheads="1"/>
          </p:cNvSpPr>
          <p:nvPr/>
        </p:nvSpPr>
        <p:spPr bwMode="auto">
          <a:xfrm>
            <a:off x="533400" y="1512888"/>
            <a:ext cx="82296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Choose (6, 3.40) and find the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-intercept of the line.</a:t>
            </a:r>
          </a:p>
        </p:txBody>
      </p:sp>
      <p:sp>
        <p:nvSpPr>
          <p:cNvPr id="123923" name="Rectangle 19"/>
          <p:cNvSpPr>
            <a:spLocks noChangeArrowheads="1"/>
          </p:cNvSpPr>
          <p:nvPr/>
        </p:nvSpPr>
        <p:spPr bwMode="auto">
          <a:xfrm>
            <a:off x="1838325" y="4819650"/>
            <a:ext cx="20955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=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mx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+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b</a:t>
            </a:r>
          </a:p>
        </p:txBody>
      </p:sp>
      <p:sp>
        <p:nvSpPr>
          <p:cNvPr id="123924" name="Text Box 20"/>
          <p:cNvSpPr txBox="1">
            <a:spLocks noChangeArrowheads="1"/>
          </p:cNvSpPr>
          <p:nvPr/>
        </p:nvSpPr>
        <p:spPr bwMode="auto">
          <a:xfrm>
            <a:off x="5167313" y="4800600"/>
            <a:ext cx="32829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Slope-intercept form</a:t>
            </a:r>
          </a:p>
        </p:txBody>
      </p:sp>
      <p:sp>
        <p:nvSpPr>
          <p:cNvPr id="123925" name="Text Box 21"/>
          <p:cNvSpPr txBox="1">
            <a:spLocks noChangeArrowheads="1"/>
          </p:cNvSpPr>
          <p:nvPr/>
        </p:nvSpPr>
        <p:spPr bwMode="auto">
          <a:xfrm>
            <a:off x="5167313" y="5410200"/>
            <a:ext cx="359092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Replace </a:t>
            </a:r>
            <a:r>
              <a:rPr lang="en-US" sz="2400" i="1"/>
              <a:t>m</a:t>
            </a:r>
            <a:r>
              <a:rPr lang="en-US" sz="2400"/>
              <a:t> with 0.22 and </a:t>
            </a:r>
            <a:r>
              <a:rPr lang="en-US" sz="2400" i="1"/>
              <a:t>b</a:t>
            </a:r>
            <a:r>
              <a:rPr lang="en-US" sz="2400"/>
              <a:t> with 1.88.</a:t>
            </a:r>
          </a:p>
        </p:txBody>
      </p:sp>
      <p:sp>
        <p:nvSpPr>
          <p:cNvPr id="123926" name="Rectangle 22"/>
          <p:cNvSpPr>
            <a:spLocks noChangeArrowheads="1"/>
          </p:cNvSpPr>
          <p:nvPr/>
        </p:nvSpPr>
        <p:spPr bwMode="auto">
          <a:xfrm>
            <a:off x="1838325" y="5429250"/>
            <a:ext cx="27051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= 0.22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+ 1.88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123927" name="Text Box 23"/>
          <p:cNvSpPr txBox="1">
            <a:spLocks noChangeArrowheads="1"/>
          </p:cNvSpPr>
          <p:nvPr/>
        </p:nvSpPr>
        <p:spPr bwMode="auto">
          <a:xfrm>
            <a:off x="533400" y="3952875"/>
            <a:ext cx="82296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Write the slope-intercept form using </a:t>
            </a:r>
            <a:r>
              <a:rPr lang="en-US" sz="2400" i="1">
                <a:solidFill>
                  <a:srgbClr val="000000"/>
                </a:solidFill>
              </a:rPr>
              <a:t>m</a:t>
            </a:r>
            <a:r>
              <a:rPr lang="en-US" sz="2400">
                <a:solidFill>
                  <a:srgbClr val="000000"/>
                </a:solidFill>
              </a:rPr>
              <a:t> = 0.22 and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 i="1">
                <a:solidFill>
                  <a:srgbClr val="000000"/>
                </a:solidFill>
              </a:rPr>
              <a:t>b</a:t>
            </a:r>
            <a:r>
              <a:rPr lang="en-US" sz="2400">
                <a:solidFill>
                  <a:srgbClr val="000000"/>
                </a:solidFill>
              </a:rPr>
              <a:t> = 1.88.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3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3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3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3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3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3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3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3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3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6" grpId="0" autoUpdateAnimBg="0"/>
      <p:bldP spid="123917" grpId="0" autoUpdateAnimBg="0"/>
      <p:bldP spid="123918" grpId="0" autoUpdateAnimBg="0"/>
      <p:bldP spid="123919" grpId="0" autoUpdateAnimBg="0"/>
      <p:bldP spid="123920" grpId="0" autoUpdateAnimBg="0"/>
      <p:bldP spid="123921" grpId="0" autoUpdateAnimBg="0"/>
      <p:bldP spid="123922" grpId="0" autoUpdateAnimBg="0"/>
      <p:bldP spid="123923" grpId="0" autoUpdateAnimBg="0"/>
      <p:bldP spid="123924" grpId="0" autoUpdateAnimBg="0"/>
      <p:bldP spid="123925" grpId="0" autoUpdateAnimBg="0"/>
      <p:bldP spid="123926" grpId="0" autoUpdateAnimBg="0"/>
      <p:bldP spid="123927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4343400" y="771525"/>
            <a:ext cx="426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Use Slope-Intercept Form</a:t>
            </a:r>
          </a:p>
        </p:txBody>
      </p:sp>
      <p:sp>
        <p:nvSpPr>
          <p:cNvPr id="124944" name="Rectangle 16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Answer: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</a:t>
            </a:r>
            <a:r>
              <a:rPr lang="en-US" sz="2400">
                <a:solidFill>
                  <a:srgbClr val="EC1D24"/>
                </a:solidFill>
                <a:ea typeface="Times New Roman" pitchFamily="18" charset="0"/>
                <a:cs typeface="Arial" charset="0"/>
              </a:rPr>
              <a:t>Therefore, the equation is </a:t>
            </a:r>
            <a:r>
              <a:rPr lang="en-US" sz="2400" i="1">
                <a:solidFill>
                  <a:srgbClr val="EC1D24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solidFill>
                  <a:srgbClr val="EC1D24"/>
                </a:solidFill>
                <a:ea typeface="Times New Roman" pitchFamily="18" charset="0"/>
                <a:cs typeface="Arial" charset="0"/>
              </a:rPr>
              <a:t> = 0.22</a:t>
            </a:r>
            <a:r>
              <a:rPr lang="en-US" sz="2400" i="1">
                <a:solidFill>
                  <a:srgbClr val="EC1D24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EC1D24"/>
                </a:solidFill>
                <a:ea typeface="Times New Roman" pitchFamily="18" charset="0"/>
                <a:cs typeface="Arial" charset="0"/>
              </a:rPr>
              <a:t> + 1.88.</a:t>
            </a:r>
          </a:p>
        </p:txBody>
      </p:sp>
      <p:sp>
        <p:nvSpPr>
          <p:cNvPr id="124945" name="Text Box 17"/>
          <p:cNvSpPr txBox="1">
            <a:spLocks noChangeArrowheads="1"/>
          </p:cNvSpPr>
          <p:nvPr/>
        </p:nvSpPr>
        <p:spPr bwMode="auto">
          <a:xfrm>
            <a:off x="533400" y="2200275"/>
            <a:ext cx="8001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477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Check	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Check your result by substituting the coordinates of the point not chosen, </a:t>
            </a:r>
            <a:b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</a:b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(7, 3.42), into the equation.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24946" name="Rectangle 18"/>
          <p:cNvSpPr>
            <a:spLocks noChangeArrowheads="1"/>
          </p:cNvSpPr>
          <p:nvPr/>
        </p:nvSpPr>
        <p:spPr bwMode="auto">
          <a:xfrm>
            <a:off x="1838325" y="3436938"/>
            <a:ext cx="26574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= 0.22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+ 1.88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124947" name="Rectangle 19"/>
          <p:cNvSpPr>
            <a:spLocks noChangeArrowheads="1"/>
          </p:cNvSpPr>
          <p:nvPr/>
        </p:nvSpPr>
        <p:spPr bwMode="auto">
          <a:xfrm>
            <a:off x="1400175" y="5484813"/>
            <a:ext cx="20955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3.42 = 3.42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124948" name="Text Box 20"/>
          <p:cNvSpPr txBox="1">
            <a:spLocks noChangeArrowheads="1"/>
          </p:cNvSpPr>
          <p:nvPr/>
        </p:nvSpPr>
        <p:spPr bwMode="invGray">
          <a:xfrm>
            <a:off x="5024438" y="3417888"/>
            <a:ext cx="32829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Original equation</a:t>
            </a:r>
          </a:p>
        </p:txBody>
      </p:sp>
      <p:sp>
        <p:nvSpPr>
          <p:cNvPr id="124949" name="Text Box 21"/>
          <p:cNvSpPr txBox="1">
            <a:spLocks noChangeArrowheads="1"/>
          </p:cNvSpPr>
          <p:nvPr/>
        </p:nvSpPr>
        <p:spPr bwMode="invGray">
          <a:xfrm>
            <a:off x="5024438" y="4037013"/>
            <a:ext cx="3590925" cy="676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Replace </a:t>
            </a:r>
            <a:r>
              <a:rPr lang="en-US" sz="2400" i="1"/>
              <a:t>y</a:t>
            </a:r>
            <a:r>
              <a:rPr lang="en-US" sz="2400"/>
              <a:t> with 3.42 and </a:t>
            </a:r>
            <a:r>
              <a:rPr lang="en-US" sz="2400" i="1"/>
              <a:t>x </a:t>
            </a:r>
            <a:r>
              <a:rPr lang="en-US" sz="2400"/>
              <a:t>with 7.</a:t>
            </a:r>
          </a:p>
        </p:txBody>
      </p:sp>
      <p:sp>
        <p:nvSpPr>
          <p:cNvPr id="124950" name="Text Box 22"/>
          <p:cNvSpPr txBox="1">
            <a:spLocks noChangeArrowheads="1"/>
          </p:cNvSpPr>
          <p:nvPr/>
        </p:nvSpPr>
        <p:spPr bwMode="invGray">
          <a:xfrm>
            <a:off x="5024438" y="4856163"/>
            <a:ext cx="32829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Multiply.</a:t>
            </a:r>
          </a:p>
        </p:txBody>
      </p:sp>
      <p:grpSp>
        <p:nvGrpSpPr>
          <p:cNvPr id="124951" name="Group 23"/>
          <p:cNvGrpSpPr>
            <a:grpSpLocks/>
          </p:cNvGrpSpPr>
          <p:nvPr/>
        </p:nvGrpSpPr>
        <p:grpSpPr bwMode="auto">
          <a:xfrm>
            <a:off x="1390650" y="3933825"/>
            <a:ext cx="3238500" cy="523875"/>
            <a:chOff x="876" y="2478"/>
            <a:chExt cx="2040" cy="330"/>
          </a:xfrm>
        </p:grpSpPr>
        <p:sp>
          <p:nvSpPr>
            <p:cNvPr id="124952" name="Rectangle 24"/>
            <p:cNvSpPr>
              <a:spLocks noChangeArrowheads="1"/>
            </p:cNvSpPr>
            <p:nvPr/>
          </p:nvSpPr>
          <p:spPr bwMode="auto">
            <a:xfrm>
              <a:off x="876" y="2543"/>
              <a:ext cx="20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3.42 = 0.22(7) + 1.88</a:t>
              </a:r>
              <a:endPara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24953" name="Text Box 25"/>
            <p:cNvSpPr txBox="1">
              <a:spLocks noChangeArrowheads="1"/>
            </p:cNvSpPr>
            <p:nvPr/>
          </p:nvSpPr>
          <p:spPr bwMode="auto">
            <a:xfrm>
              <a:off x="1332" y="2478"/>
              <a:ext cx="19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/>
                <a:t>?</a:t>
              </a:r>
            </a:p>
          </p:txBody>
        </p:sp>
      </p:grpSp>
      <p:grpSp>
        <p:nvGrpSpPr>
          <p:cNvPr id="124954" name="Group 26"/>
          <p:cNvGrpSpPr>
            <a:grpSpLocks/>
          </p:cNvGrpSpPr>
          <p:nvPr/>
        </p:nvGrpSpPr>
        <p:grpSpPr bwMode="auto">
          <a:xfrm>
            <a:off x="1390650" y="4781550"/>
            <a:ext cx="3409950" cy="523875"/>
            <a:chOff x="876" y="3012"/>
            <a:chExt cx="2148" cy="330"/>
          </a:xfrm>
        </p:grpSpPr>
        <p:sp>
          <p:nvSpPr>
            <p:cNvPr id="124955" name="Rectangle 27"/>
            <p:cNvSpPr>
              <a:spLocks noChangeArrowheads="1"/>
            </p:cNvSpPr>
            <p:nvPr/>
          </p:nvSpPr>
          <p:spPr bwMode="auto">
            <a:xfrm>
              <a:off x="876" y="3077"/>
              <a:ext cx="2148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3.42 = 1.54 + 1.88</a:t>
              </a:r>
              <a:endPara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24956" name="Text Box 28"/>
            <p:cNvSpPr txBox="1">
              <a:spLocks noChangeArrowheads="1"/>
            </p:cNvSpPr>
            <p:nvPr/>
          </p:nvSpPr>
          <p:spPr bwMode="auto">
            <a:xfrm>
              <a:off x="1338" y="3012"/>
              <a:ext cx="19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/>
                <a:t>?</a:t>
              </a:r>
            </a:p>
          </p:txBody>
        </p:sp>
      </p:grpSp>
      <p:sp>
        <p:nvSpPr>
          <p:cNvPr id="124957" name="Rectangle 29"/>
          <p:cNvSpPr>
            <a:spLocks noChangeArrowheads="1"/>
          </p:cNvSpPr>
          <p:nvPr/>
        </p:nvSpPr>
        <p:spPr bwMode="auto">
          <a:xfrm>
            <a:off x="3024188" y="5516563"/>
            <a:ext cx="423862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E01B22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24958" name="Text Box 30"/>
          <p:cNvSpPr txBox="1">
            <a:spLocks noChangeArrowheads="1"/>
          </p:cNvSpPr>
          <p:nvPr/>
        </p:nvSpPr>
        <p:spPr bwMode="invGray">
          <a:xfrm>
            <a:off x="5019675" y="5486400"/>
            <a:ext cx="32829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49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4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4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4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4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4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4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4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4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4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44" grpId="0" build="p" autoUpdateAnimBg="0" advAuto="0"/>
      <p:bldP spid="124945" grpId="0" build="p" autoUpdateAnimBg="0"/>
      <p:bldP spid="124946" grpId="0" autoUpdateAnimBg="0"/>
      <p:bldP spid="124947" grpId="0" autoUpdateAnimBg="0"/>
      <p:bldP spid="124948" grpId="0" autoUpdateAnimBg="0"/>
      <p:bldP spid="124949" grpId="0" autoUpdateAnimBg="0"/>
      <p:bldP spid="124950" grpId="0" autoUpdateAnimBg="0"/>
      <p:bldP spid="124957" grpId="0" autoUpdateAnimBg="0"/>
      <p:bldP spid="124958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712788"/>
            <a:ext cx="2846388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603625"/>
            <a:ext cx="3810000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 </a:t>
            </a:r>
            <a:r>
              <a:rPr lang="pt-BR" sz="2400" b="1">
                <a:sym typeface="Symbol" pitchFamily="18" charset="2"/>
              </a:rPr>
              <a:t>= 3.5</a:t>
            </a:r>
            <a:r>
              <a:rPr lang="pt-BR" sz="2400" b="1" i="1">
                <a:sym typeface="Symbol" pitchFamily="18" charset="2"/>
              </a:rPr>
              <a:t>x </a:t>
            </a:r>
            <a:r>
              <a:rPr lang="pt-BR" sz="2400" b="1">
                <a:sym typeface="Symbol" pitchFamily="18" charset="2"/>
              </a:rPr>
              <a:t>+ 57.65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 </a:t>
            </a:r>
            <a:r>
              <a:rPr lang="pt-BR" sz="2400" b="1">
                <a:sym typeface="Symbol" pitchFamily="18" charset="2"/>
              </a:rPr>
              <a:t>= 3.5</a:t>
            </a:r>
            <a:r>
              <a:rPr lang="pt-BR" sz="2400" b="1" i="1">
                <a:sym typeface="Symbol" pitchFamily="18" charset="2"/>
              </a:rPr>
              <a:t>x </a:t>
            </a:r>
            <a:r>
              <a:rPr lang="pt-BR" sz="2400" b="1">
                <a:sym typeface="Symbol" pitchFamily="18" charset="2"/>
              </a:rPr>
              <a:t>+ 68.15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 </a:t>
            </a:r>
            <a:r>
              <a:rPr lang="pt-BR" sz="2400" b="1">
                <a:sym typeface="Symbol" pitchFamily="18" charset="2"/>
              </a:rPr>
              <a:t>= 57.65</a:t>
            </a:r>
            <a:r>
              <a:rPr lang="pt-BR" sz="2400" b="1" i="1">
                <a:sym typeface="Symbol" pitchFamily="18" charset="2"/>
              </a:rPr>
              <a:t>x </a:t>
            </a:r>
            <a:r>
              <a:rPr lang="pt-BR" sz="2400" b="1">
                <a:sym typeface="Symbol" pitchFamily="18" charset="2"/>
              </a:rPr>
              <a:t>+ 68.15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y </a:t>
            </a:r>
            <a:r>
              <a:rPr lang="pt-BR" sz="2400" b="1">
                <a:sym typeface="Symbol" pitchFamily="18" charset="2"/>
              </a:rPr>
              <a:t>= –3.5</a:t>
            </a:r>
            <a:r>
              <a:rPr lang="pt-BR" sz="2400" b="1" i="1">
                <a:sym typeface="Symbol" pitchFamily="18" charset="2"/>
              </a:rPr>
              <a:t>x </a:t>
            </a:r>
            <a:r>
              <a:rPr lang="pt-BR" sz="2400" b="1">
                <a:sym typeface="Symbol" pitchFamily="18" charset="2"/>
              </a:rPr>
              <a:t>– 10</a:t>
            </a:r>
          </a:p>
        </p:txBody>
      </p:sp>
      <p:sp>
        <p:nvSpPr>
          <p:cNvPr id="115724" name="TPQuestion"/>
          <p:cNvSpPr>
            <a:spLocks noChangeArrowheads="1"/>
          </p:cNvSpPr>
          <p:nvPr/>
        </p:nvSpPr>
        <p:spPr bwMode="auto">
          <a:xfrm>
            <a:off x="533400" y="1504950"/>
            <a:ext cx="83947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The cost of a textbook that Mrs. Lambert uses in her class was $57.65 in 2005. She ordered more books in  2008 and the price increased to $68.15. Write a linear equation to estimate the cost of a textbook in any year since 2005. Let 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represent years since 2005.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914400" y="35814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23" grpId="0" autoUpdateAnimBg="0"/>
      <p:bldP spid="115724" grpId="0" autoUpdateAnimBg="0"/>
      <p:bldP spid="11571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343400" y="771525"/>
            <a:ext cx="4486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Predict From Slope-Intercept Form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14475"/>
            <a:ext cx="74295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ECONOMY</a:t>
            </a:r>
            <a:r>
              <a:rPr lang="en-US" sz="2400" b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On average, Malik uses 25 gallons of gasoline per month. He budgeted $100 for gasoline in October. Use the prediction equation in Example 3 to determine if Malik will have to add to his budget. Explain.</a:t>
            </a:r>
            <a:endParaRPr lang="en-US" sz="2400" i="1">
              <a:solidFill>
                <a:srgbClr val="00539D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1838325" y="3503613"/>
            <a:ext cx="26574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= 0.22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+ 1.88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1847850" y="4038600"/>
            <a:ext cx="30956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= 0.22(10) + 1.88</a:t>
            </a:r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invGray">
          <a:xfrm>
            <a:off x="5024438" y="3484563"/>
            <a:ext cx="32829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Original equation</a:t>
            </a:r>
          </a:p>
        </p:txBody>
      </p:sp>
      <p:sp>
        <p:nvSpPr>
          <p:cNvPr id="93192" name="Text Box 8"/>
          <p:cNvSpPr txBox="1">
            <a:spLocks noChangeArrowheads="1"/>
          </p:cNvSpPr>
          <p:nvPr/>
        </p:nvSpPr>
        <p:spPr bwMode="invGray">
          <a:xfrm>
            <a:off x="5024438" y="4046538"/>
            <a:ext cx="3590925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Replace </a:t>
            </a:r>
            <a:r>
              <a:rPr lang="en-US" sz="2400" i="1"/>
              <a:t>x </a:t>
            </a:r>
            <a:r>
              <a:rPr lang="en-US" sz="2400"/>
              <a:t>with 10.</a:t>
            </a:r>
          </a:p>
        </p:txBody>
      </p:sp>
      <p:sp>
        <p:nvSpPr>
          <p:cNvPr id="93193" name="Text Box 9"/>
          <p:cNvSpPr txBox="1">
            <a:spLocks noChangeArrowheads="1"/>
          </p:cNvSpPr>
          <p:nvPr/>
        </p:nvSpPr>
        <p:spPr bwMode="invGray">
          <a:xfrm>
            <a:off x="5024438" y="4656138"/>
            <a:ext cx="32829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Simplify.</a:t>
            </a:r>
          </a:p>
        </p:txBody>
      </p:sp>
      <p:sp>
        <p:nvSpPr>
          <p:cNvPr id="93194" name="Text Box 10"/>
          <p:cNvSpPr txBox="1">
            <a:spLocks noChangeArrowheads="1"/>
          </p:cNvSpPr>
          <p:nvPr/>
        </p:nvSpPr>
        <p:spPr bwMode="auto">
          <a:xfrm>
            <a:off x="876300" y="5219700"/>
            <a:ext cx="7734300" cy="996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>
                <a:solidFill>
                  <a:srgbClr val="000000"/>
                </a:solidFill>
              </a:rPr>
              <a:t>If gasoline prices increase at the same rate, a gallon will cost $4.08 in October. 25 gallons at this price is $102, so Malik will have to add at least $2 </a:t>
            </a:r>
            <a:r>
              <a:rPr lang="en-US" sz="2200">
                <a:solidFill>
                  <a:srgbClr val="000000"/>
                </a:solidFill>
                <a:cs typeface="Arial" charset="0"/>
              </a:rPr>
              <a:t>to his budget.</a:t>
            </a:r>
          </a:p>
        </p:txBody>
      </p:sp>
      <p:sp>
        <p:nvSpPr>
          <p:cNvPr id="93195" name="Rectangle 11"/>
          <p:cNvSpPr>
            <a:spLocks noChangeArrowheads="1"/>
          </p:cNvSpPr>
          <p:nvPr/>
        </p:nvSpPr>
        <p:spPr bwMode="auto">
          <a:xfrm>
            <a:off x="1838325" y="4657725"/>
            <a:ext cx="19526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y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= 4.08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3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3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3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89" grpId="0" build="p" autoUpdateAnimBg="0"/>
      <p:bldP spid="93190" grpId="0" build="p" autoUpdateAnimBg="0"/>
      <p:bldP spid="93191" grpId="0" autoUpdateAnimBg="0"/>
      <p:bldP spid="93192" grpId="0" autoUpdateAnimBg="0"/>
      <p:bldP spid="93193" grpId="0" autoUpdateAnimBg="0"/>
      <p:bldP spid="93194" grpId="0" build="p" autoUpdateAnimBg="0"/>
      <p:bldP spid="93195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712788"/>
            <a:ext cx="2846388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4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441700"/>
            <a:ext cx="48768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$71.65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$358.25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$410.75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$445.75</a:t>
            </a:r>
          </a:p>
        </p:txBody>
      </p:sp>
      <p:sp>
        <p:nvSpPr>
          <p:cNvPr id="116748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Mrs. Lambert needs to replace an average of 5 textbooks each year. Use the prediction equation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3.5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+ 57.65, where 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is the years since 2005 and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is the cost of a textbook, to determine the cost of replacing 5 textbooks in 2009.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914400" y="4133850"/>
            <a:ext cx="447675" cy="447675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7" grpId="0" autoUpdateAnimBg="0"/>
      <p:bldP spid="116748" grpId="0" autoUpdateAnimBg="0"/>
      <p:bldP spid="11674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Correct¤Incorrect¤Incorrect"/>
  <p:tag name="TOTALRESPONSES" val="5"/>
  <p:tag name="SLICED" val="False"/>
  <p:tag name="RESPONSES" val="NA,1,5,1;2;3;4;2;"/>
  <p:tag name="CHARTSTRINGSTD" val="1 2 1 1"/>
  <p:tag name="CHARTSTRINGREV" val="1 1 2 1"/>
  <p:tag name="CHARTSTRINGSTDPER" val="0.2 0.4 0.2 0.2"/>
  <p:tag name="CHARTSTRINGREVPER" val="0.2 0.2 0.4 0.2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Correct¤Incorrect¤Incorrect¤Incorrect"/>
  <p:tag name="TOTALRESPONSES" val="5"/>
  <p:tag name="SLICED" val="False"/>
  <p:tag name="RESPONSES" val="NA,1,5,1;4;1;2;4;"/>
  <p:tag name="CHARTSTRINGSTD" val="2 1 0 2"/>
  <p:tag name="CHARTSTRINGREV" val="2 0 1 2"/>
  <p:tag name="CHARTSTRINGSTDPER" val="0.4 0.2 0 0.4"/>
  <p:tag name="CHARTSTRINGREVPER" val="0.4 0 0.2 0.4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Correct¤Incorrect"/>
  <p:tag name="TOTALRESPONSES" val="5"/>
  <p:tag name="SLICED" val="False"/>
  <p:tag name="RESPONSES" val="NA,1,5,3;2;2;2;3;"/>
  <p:tag name="CHARTSTRINGSTD" val="0 3 2 0"/>
  <p:tag name="CHARTSTRINGREV" val="0 2 3 0"/>
  <p:tag name="CHARTSTRINGSTDPER" val="0 0.6 0.4 0"/>
  <p:tag name="CHARTSTRINGREVPER" val="0 0.4 0.6 0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Correct¤Incorrect¤Incorrect¤Incorrect"/>
  <p:tag name="TOTALRESPONSES" val="5"/>
  <p:tag name="SLICED" val="False"/>
  <p:tag name="RESPONSES" val="NA,1,5,3;2;3;1;1;"/>
  <p:tag name="CHARTSTRINGSTD" val="2 1 2 0"/>
  <p:tag name="CHARTSTRINGREV" val="0 2 1 2"/>
  <p:tag name="CHARTSTRINGSTDPER" val="0.4 0.2 0.4 0"/>
  <p:tag name="CHARTSTRINGREVPER" val="0 0.4 0.2 0.4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Correct¤Incorrect"/>
  <p:tag name="TOTALRESPONSES" val="5"/>
  <p:tag name="SLICED" val="False"/>
  <p:tag name="RESPONSES" val="NA,1,5,3;3;2;3;3;"/>
  <p:tag name="CHARTSTRINGSTD" val="0 1 4 0"/>
  <p:tag name="CHARTSTRINGREV" val="0 4 1 0"/>
  <p:tag name="CHARTSTRINGSTDPER" val="0 0.2 0.8 0"/>
  <p:tag name="CHARTSTRINGREVPER" val="0 0.8 0.2 0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|smicln|Incorrect|smicln|Incorrect|smicln|Correct"/>
  <p:tag name="TOTALRESPONSES" val="5"/>
  <p:tag name="SLICED" val="False"/>
  <p:tag name="RESPONSES" val="NA,1,5,3;2;4;1;3;"/>
  <p:tag name="CHARTSTRINGSTD" val="1 1 2 1"/>
  <p:tag name="CHARTSTRINGREV" val="1 2 1 1"/>
  <p:tag name="CHARTSTRINGSTDPER" val="0.2 0.2 0.4 0.2"/>
  <p:tag name="CHARTSTRINGREVPER" val="0.2 0.4 0.2 0.2"/>
  <p:tag name="QUESTIONALIAS" val="Example 1"/>
  <p:tag name="ANSWERSALIAS" val="A¤B¤C¤D"/>
  <p:tag name="RESPONSESGATHER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Correct¤Incorrect¤Incorrect"/>
  <p:tag name="TOTALRESPONSES" val="5"/>
  <p:tag name="SLICED" val="False"/>
  <p:tag name="RESPONSES" val="NA,1,5,3;1;3;2;4;"/>
  <p:tag name="CHARTSTRINGSTD" val="1 1 2 1"/>
  <p:tag name="CHARTSTRINGREV" val="1 2 1 1"/>
  <p:tag name="CHARTSTRINGSTDPER" val="0.2 0.2 0.4 0.2"/>
  <p:tag name="CHARTSTRINGREVPER" val="0.2 0.4 0.2 0.2"/>
  <p:tag name="QUESTIONALIAS" val="Example 2A"/>
  <p:tag name="ANSWERSALIAS" val="A¤B¤C¤D"/>
  <p:tag name="RESPONSESGATHERED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A578103B8106441B83495F00702C466E"/>
  <p:tag name="VALUES" val="Incorrect¤Incorrect¤Incorrect¤Correct"/>
  <p:tag name="TOTALRESPONSES" val="5"/>
  <p:tag name="SLICED" val="False"/>
  <p:tag name="RESPONSES" val="NA,1,5,2;3;4;1;4;"/>
  <p:tag name="CHARTSTRINGSTD" val="1 1 1 2"/>
  <p:tag name="CHARTSTRINGREV" val="2 1 1 1"/>
  <p:tag name="CHARTSTRINGSTDPER" val="0.2 0.2 0.2 0.4"/>
  <p:tag name="CHARTSTRINGREVPER" val="0.4 0.2 0.2 0.2"/>
  <p:tag name="QUESTIONALIAS" val="Example 2B"/>
  <p:tag name="ANSWERSALIAS" val="A¤B¤C¤D"/>
  <p:tag name="RESPONSESGATHER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¤Incorrect¤Incorrect¤Incorrect"/>
  <p:tag name="TOTALRESPONSES" val="5"/>
  <p:tag name="SLICED" val="False"/>
  <p:tag name="RESPONSES" val="NA,1,5,4;2;1;3;4;"/>
  <p:tag name="CHARTSTRINGSTD" val="1 1 1 2"/>
  <p:tag name="CHARTSTRINGREV" val="2 1 1 1"/>
  <p:tag name="CHARTSTRINGSTDPER" val="0.2 0.2 0.2 0.4"/>
  <p:tag name="CHARTSTRINGREVPER" val="0.4 0.2 0.2 0.2"/>
  <p:tag name="QUESTIONALIAS" val="Example 3"/>
  <p:tag name="ANSWERSALIAS" val="A¤B¤C¤D"/>
  <p:tag name="RESPONSESGATHERED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Correct¤Incorrect¤Incorrect"/>
  <p:tag name="TOTALRESPONSES" val="5"/>
  <p:tag name="SLICED" val="False"/>
  <p:tag name="RESPONSES" val="NA,1,5,4;1;2;2;2;"/>
  <p:tag name="CHARTSTRINGSTD" val="1 3 0 1"/>
  <p:tag name="CHARTSTRINGREV" val="1 0 3 1"/>
  <p:tag name="CHARTSTRINGSTDPER" val="0.2 0.6 0 0.2"/>
  <p:tag name="CHARTSTRINGREVPER" val="0.2 0 0.6 0.2"/>
  <p:tag name="QUESTIONALIAS" val="Example 4"/>
  <p:tag name="ANSWERSALIAS" val="A¤B¤C¤D"/>
  <p:tag name="RESPONSESGATHERED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1353</TotalTime>
  <Words>1053</Words>
  <Application>Microsoft Office PowerPoint</Application>
  <PresentationFormat>On-screen Show (4:3)</PresentationFormat>
  <Paragraphs>202</Paragraphs>
  <Slides>30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3" baseType="lpstr">
      <vt:lpstr>Arial</vt:lpstr>
      <vt:lpstr>Symbol</vt:lpstr>
      <vt:lpstr>Times New Roman</vt:lpstr>
      <vt:lpstr>Wingdings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11_Default Design</vt:lpstr>
      <vt:lpstr>MathType 5.0 Equation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CCSS</vt:lpstr>
      <vt:lpstr>Then/Now</vt:lpstr>
      <vt:lpstr>Vocabulary</vt:lpstr>
      <vt:lpstr>Example 1</vt:lpstr>
      <vt:lpstr>Example 1</vt:lpstr>
      <vt:lpstr>Example 1</vt:lpstr>
      <vt:lpstr>Example 1</vt:lpstr>
      <vt:lpstr>Example 2A</vt:lpstr>
      <vt:lpstr>Example 2A</vt:lpstr>
      <vt:lpstr>Example 2A</vt:lpstr>
      <vt:lpstr>Example 2B</vt:lpstr>
      <vt:lpstr>Example 2B</vt:lpstr>
      <vt:lpstr>Example 2B</vt:lpstr>
      <vt:lpstr>Example 2A</vt:lpstr>
      <vt:lpstr>Example 2B</vt:lpstr>
      <vt:lpstr>Example 3</vt:lpstr>
      <vt:lpstr>Example 3</vt:lpstr>
      <vt:lpstr>Example 3</vt:lpstr>
      <vt:lpstr>Example 3</vt:lpstr>
      <vt:lpstr>Example 3</vt:lpstr>
      <vt:lpstr>Example 4</vt:lpstr>
      <vt:lpstr>Example 4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92</cp:revision>
  <dcterms:created xsi:type="dcterms:W3CDTF">2007-12-06T14:31:51Z</dcterms:created>
  <dcterms:modified xsi:type="dcterms:W3CDTF">2015-11-17T17:25:31Z</dcterms:modified>
</cp:coreProperties>
</file>