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9" r:id="rId17"/>
    <p:sldId id="307" r:id="rId18"/>
    <p:sldId id="314" r:id="rId19"/>
    <p:sldId id="258" r:id="rId20"/>
    <p:sldId id="290" r:id="rId21"/>
    <p:sldId id="259" r:id="rId22"/>
    <p:sldId id="288" r:id="rId23"/>
    <p:sldId id="316" r:id="rId24"/>
    <p:sldId id="308" r:id="rId25"/>
    <p:sldId id="260" r:id="rId26"/>
    <p:sldId id="261" r:id="rId27"/>
    <p:sldId id="317" r:id="rId28"/>
    <p:sldId id="309" r:id="rId29"/>
    <p:sldId id="263" r:id="rId30"/>
    <p:sldId id="320" r:id="rId31"/>
    <p:sldId id="310" r:id="rId32"/>
    <p:sldId id="293" r:id="rId33"/>
    <p:sldId id="294" r:id="rId34"/>
    <p:sldId id="318" r:id="rId35"/>
    <p:sldId id="311" r:id="rId36"/>
    <p:sldId id="315" r:id="rId37"/>
    <p:sldId id="275" r:id="rId38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5" autoAdjust="0"/>
    <p:restoredTop sz="94686" autoAdjust="0"/>
  </p:normalViewPr>
  <p:slideViewPr>
    <p:cSldViewPr>
      <p:cViewPr>
        <p:scale>
          <a:sx n="50" d="100"/>
          <a:sy n="50" d="100"/>
        </p:scale>
        <p:origin x="-1260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4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4–3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4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4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4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3" name="Picture 17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4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4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4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4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4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4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9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7.xml"/><Relationship Id="rId4" Type="http://schemas.openxmlformats.org/officeDocument/2006/relationships/slide" Target="slide10.xml"/><Relationship Id="rId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7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6.png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52.jpeg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6.jpeg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62.png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4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" action="ppaction://hlinkshowjump?jump=nextslide"/>
              </a:rPr>
              <a:t>Five-Minute Check (over Lesson 4–3)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3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6" action="ppaction://hlinksldjump"/>
              </a:rPr>
              <a:t>Example 1:  Parallel Line Through a Given Point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7" action="ppaction://hlinksldjump"/>
              </a:rPr>
              <a:t>Example 2:  Real-World Example: Slopes of </a:t>
            </a:r>
            <a:r>
              <a:rPr lang="en-US" sz="2300" b="1">
                <a:solidFill>
                  <a:srgbClr val="E01B22"/>
                </a:solidFill>
              </a:rPr>
              <a:t>	</a:t>
            </a:r>
            <a:r>
              <a:rPr lang="en-US" sz="2300" b="1">
                <a:solidFill>
                  <a:srgbClr val="E01B22"/>
                </a:solidFill>
                <a:hlinkClick r:id="rId7" action="ppaction://hlinksldjump"/>
              </a:rPr>
              <a:t>Perpendicular Lines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8" action="ppaction://hlinksldjump"/>
              </a:rPr>
              <a:t>Example 3:  Parallel or Perpendicular Lines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9" action="ppaction://hlinksldjump"/>
              </a:rPr>
              <a:t>Example 4:  Parallel Line Through a Given Point</a:t>
            </a:r>
            <a:endParaRPr lang="en-US" sz="2300" b="1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1717675" algn="l"/>
              </a:tabLst>
            </a:pPr>
            <a:r>
              <a:rPr lang="en-US" sz="2300" b="1">
                <a:solidFill>
                  <a:srgbClr val="E01B22"/>
                </a:solidFill>
                <a:hlinkClick r:id="rId10" action="ppaction://hlinksldjump"/>
              </a:rPr>
              <a:t>Concept Summary:  Parallel and Perpendicular Lines</a:t>
            </a:r>
            <a:endParaRPr lang="en-US" sz="23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41338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 = 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5)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What is the point-slope form of an equation for a line that passes through the point (5, –5) with the slope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2?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8323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62" name="Group 18"/>
          <p:cNvGrpSpPr>
            <a:grpSpLocks/>
          </p:cNvGrpSpPr>
          <p:nvPr/>
        </p:nvGrpSpPr>
        <p:grpSpPr bwMode="auto">
          <a:xfrm>
            <a:off x="1066800" y="3190875"/>
            <a:ext cx="2943225" cy="3302000"/>
            <a:chOff x="672" y="2010"/>
            <a:chExt cx="1854" cy="2080"/>
          </a:xfrm>
        </p:grpSpPr>
        <p:pic>
          <p:nvPicPr>
            <p:cNvPr id="108558" name="Picture 14" descr="4-4-2 5mc"/>
            <p:cNvPicPr>
              <a:picLocks noChangeAspect="1" noChangeArrowheads="1"/>
            </p:cNvPicPr>
            <p:nvPr/>
          </p:nvPicPr>
          <p:blipFill>
            <a:blip r:embed="rId4" cstate="print"/>
            <a:srcRect r="-1801" b="75346"/>
            <a:stretch>
              <a:fillRect/>
            </a:stretch>
          </p:blipFill>
          <p:spPr bwMode="auto">
            <a:xfrm>
              <a:off x="1081" y="2010"/>
              <a:ext cx="1445" cy="466"/>
            </a:xfrm>
            <a:prstGeom prst="rect">
              <a:avLst/>
            </a:prstGeom>
            <a:noFill/>
          </p:spPr>
        </p:pic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108"/>
              <a:ext cx="1758" cy="1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9" name="Picture 15" descr="4-4-2 5mc"/>
            <p:cNvPicPr>
              <a:picLocks noChangeAspect="1" noChangeArrowheads="1"/>
            </p:cNvPicPr>
            <p:nvPr/>
          </p:nvPicPr>
          <p:blipFill>
            <a:blip r:embed="rId4" cstate="print"/>
            <a:srcRect t="24615" b="49532"/>
            <a:stretch>
              <a:fillRect/>
            </a:stretch>
          </p:blipFill>
          <p:spPr bwMode="auto">
            <a:xfrm>
              <a:off x="1062" y="2526"/>
              <a:ext cx="1422" cy="490"/>
            </a:xfrm>
            <a:prstGeom prst="rect">
              <a:avLst/>
            </a:prstGeom>
            <a:noFill/>
          </p:spPr>
        </p:pic>
        <p:pic>
          <p:nvPicPr>
            <p:cNvPr id="108560" name="Picture 16" descr="4-4-2 5mc"/>
            <p:cNvPicPr>
              <a:picLocks noChangeAspect="1" noChangeArrowheads="1"/>
            </p:cNvPicPr>
            <p:nvPr/>
          </p:nvPicPr>
          <p:blipFill>
            <a:blip r:embed="rId4" cstate="print"/>
            <a:srcRect t="50131" b="24014"/>
            <a:stretch>
              <a:fillRect/>
            </a:stretch>
          </p:blipFill>
          <p:spPr bwMode="auto">
            <a:xfrm>
              <a:off x="1062" y="3113"/>
              <a:ext cx="1422" cy="489"/>
            </a:xfrm>
            <a:prstGeom prst="rect">
              <a:avLst/>
            </a:prstGeom>
            <a:noFill/>
          </p:spPr>
        </p:pic>
        <p:pic>
          <p:nvPicPr>
            <p:cNvPr id="108561" name="Picture 17" descr="4-4-2 5mc"/>
            <p:cNvPicPr>
              <a:picLocks noChangeAspect="1" noChangeArrowheads="1"/>
            </p:cNvPicPr>
            <p:nvPr/>
          </p:nvPicPr>
          <p:blipFill>
            <a:blip r:embed="rId4" cstate="print"/>
            <a:srcRect t="75647"/>
            <a:stretch>
              <a:fillRect/>
            </a:stretch>
          </p:blipFill>
          <p:spPr bwMode="auto">
            <a:xfrm>
              <a:off x="1056" y="3630"/>
              <a:ext cx="1417" cy="460"/>
            </a:xfrm>
            <a:prstGeom prst="rect">
              <a:avLst/>
            </a:prstGeom>
            <a:noFill/>
          </p:spPr>
        </p:pic>
      </p:grpSp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9642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64" name="Group 20"/>
          <p:cNvGrpSpPr>
            <a:grpSpLocks/>
          </p:cNvGrpSpPr>
          <p:nvPr/>
        </p:nvGrpSpPr>
        <p:grpSpPr bwMode="auto">
          <a:xfrm>
            <a:off x="685800" y="1466850"/>
            <a:ext cx="8020050" cy="1835150"/>
            <a:chOff x="432" y="924"/>
            <a:chExt cx="5052" cy="1156"/>
          </a:xfrm>
        </p:grpSpPr>
        <p:sp>
          <p:nvSpPr>
            <p:cNvPr id="108555" name="TPQuestion"/>
            <p:cNvSpPr>
              <a:spLocks noChangeArrowheads="1"/>
            </p:cNvSpPr>
            <p:nvPr/>
          </p:nvSpPr>
          <p:spPr bwMode="auto">
            <a:xfrm>
              <a:off x="432" y="924"/>
              <a:ext cx="5052" cy="1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6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200" b="1">
                  <a:solidFill>
                    <a:srgbClr val="00539D"/>
                  </a:solidFill>
                  <a:cs typeface="Arial" charset="0"/>
                </a:rPr>
                <a:t>What is the point-slope form of an equation for a line </a:t>
              </a:r>
              <a:br>
                <a:rPr lang="en-US" sz="2200" b="1">
                  <a:solidFill>
                    <a:srgbClr val="00539D"/>
                  </a:solidFill>
                  <a:cs typeface="Arial" charset="0"/>
                </a:rPr>
              </a:br>
              <a:r>
                <a:rPr lang="en-US" sz="2200" b="1">
                  <a:solidFill>
                    <a:srgbClr val="00539D"/>
                  </a:solidFill>
                  <a:cs typeface="Arial" charset="0"/>
                </a:rPr>
                <a:t>that passes through the point </a:t>
              </a:r>
              <a:r>
                <a:rPr lang="en-US" sz="2200">
                  <a:solidFill>
                    <a:srgbClr val="00539D"/>
                  </a:solidFill>
                  <a:cs typeface="Arial" charset="0"/>
                </a:rPr>
                <a:t>(–1, 5)</a:t>
              </a:r>
              <a:r>
                <a:rPr lang="en-US" sz="2200" b="1">
                  <a:solidFill>
                    <a:srgbClr val="00539D"/>
                  </a:solidFill>
                  <a:cs typeface="Arial" charset="0"/>
                </a:rPr>
                <a:t> with the slope</a:t>
              </a:r>
              <a:br>
                <a:rPr lang="en-US" sz="2200" b="1">
                  <a:solidFill>
                    <a:srgbClr val="00539D"/>
                  </a:solidFill>
                  <a:cs typeface="Arial" charset="0"/>
                </a:rPr>
              </a:br>
              <a:r>
                <a:rPr lang="en-US" sz="2200" b="1" i="1">
                  <a:solidFill>
                    <a:srgbClr val="00539D"/>
                  </a:solidFill>
                  <a:cs typeface="Arial" charset="0"/>
                </a:rPr>
                <a:t>m</a:t>
              </a:r>
              <a:r>
                <a:rPr lang="en-US" sz="2200" b="1">
                  <a:solidFill>
                    <a:srgbClr val="00539D"/>
                  </a:solidFill>
                  <a:cs typeface="Arial" charset="0"/>
                </a:rPr>
                <a:t> =          ?</a:t>
              </a:r>
            </a:p>
          </p:txBody>
        </p:sp>
        <p:pic>
          <p:nvPicPr>
            <p:cNvPr id="108556" name="Picture 12" descr="2palg_21"/>
            <p:cNvPicPr>
              <a:picLocks noChangeAspect="1" noChangeArrowheads="1"/>
            </p:cNvPicPr>
            <p:nvPr/>
          </p:nvPicPr>
          <p:blipFill>
            <a:blip r:embed="rId6" cstate="print"/>
            <a:srcRect r="73524" b="81201"/>
            <a:stretch>
              <a:fillRect/>
            </a:stretch>
          </p:blipFill>
          <p:spPr bwMode="auto">
            <a:xfrm>
              <a:off x="1074" y="1602"/>
              <a:ext cx="412" cy="47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9528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1066800" y="2762250"/>
            <a:ext cx="2790825" cy="3571875"/>
            <a:chOff x="672" y="1740"/>
            <a:chExt cx="1758" cy="2250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5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9" name="Picture 11" descr="4-4-2a 5mc"/>
            <p:cNvPicPr>
              <a:picLocks noChangeAspect="1" noChangeArrowheads="1"/>
            </p:cNvPicPr>
            <p:nvPr/>
          </p:nvPicPr>
          <p:blipFill>
            <a:blip r:embed="rId5" cstate="print"/>
            <a:srcRect b="75688"/>
            <a:stretch>
              <a:fillRect/>
            </a:stretch>
          </p:blipFill>
          <p:spPr bwMode="auto">
            <a:xfrm>
              <a:off x="1062" y="1740"/>
              <a:ext cx="1048" cy="503"/>
            </a:xfrm>
            <a:prstGeom prst="rect">
              <a:avLst/>
            </a:prstGeom>
            <a:noFill/>
          </p:spPr>
        </p:pic>
        <p:pic>
          <p:nvPicPr>
            <p:cNvPr id="109580" name="Picture 12" descr="4-4-2a 5mc"/>
            <p:cNvPicPr>
              <a:picLocks noChangeAspect="1" noChangeArrowheads="1"/>
            </p:cNvPicPr>
            <p:nvPr/>
          </p:nvPicPr>
          <p:blipFill>
            <a:blip r:embed="rId5" cstate="print"/>
            <a:srcRect t="24649" b="50169"/>
            <a:stretch>
              <a:fillRect/>
            </a:stretch>
          </p:blipFill>
          <p:spPr bwMode="auto">
            <a:xfrm>
              <a:off x="1062" y="2310"/>
              <a:ext cx="1048" cy="521"/>
            </a:xfrm>
            <a:prstGeom prst="rect">
              <a:avLst/>
            </a:prstGeom>
            <a:noFill/>
          </p:spPr>
        </p:pic>
        <p:pic>
          <p:nvPicPr>
            <p:cNvPr id="109581" name="Picture 13" descr="4-4-2a 5mc"/>
            <p:cNvPicPr>
              <a:picLocks noChangeAspect="1" noChangeArrowheads="1"/>
            </p:cNvPicPr>
            <p:nvPr/>
          </p:nvPicPr>
          <p:blipFill>
            <a:blip r:embed="rId5" cstate="print"/>
            <a:srcRect t="49590" b="25229"/>
            <a:stretch>
              <a:fillRect/>
            </a:stretch>
          </p:blipFill>
          <p:spPr bwMode="auto">
            <a:xfrm>
              <a:off x="1062" y="2892"/>
              <a:ext cx="1048" cy="521"/>
            </a:xfrm>
            <a:prstGeom prst="rect">
              <a:avLst/>
            </a:prstGeom>
            <a:noFill/>
          </p:spPr>
        </p:pic>
        <p:pic>
          <p:nvPicPr>
            <p:cNvPr id="109582" name="Picture 14" descr="4-4-2a 5mc"/>
            <p:cNvPicPr>
              <a:picLocks noChangeAspect="1" noChangeArrowheads="1"/>
            </p:cNvPicPr>
            <p:nvPr/>
          </p:nvPicPr>
          <p:blipFill>
            <a:blip r:embed="rId5" cstate="print"/>
            <a:srcRect t="75978"/>
            <a:stretch>
              <a:fillRect/>
            </a:stretch>
          </p:blipFill>
          <p:spPr bwMode="auto">
            <a:xfrm>
              <a:off x="1062" y="3493"/>
              <a:ext cx="1048" cy="497"/>
            </a:xfrm>
            <a:prstGeom prst="rect">
              <a:avLst/>
            </a:prstGeom>
            <a:noFill/>
          </p:spPr>
        </p:pic>
      </p:grpSp>
      <p:pic>
        <p:nvPicPr>
          <p:cNvPr id="109584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6325" y="1457325"/>
            <a:ext cx="6289675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4A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1302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9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667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5m_4_6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1250" y="2079625"/>
            <a:ext cx="2486025" cy="2101850"/>
          </a:xfrm>
          <a:prstGeom prst="rect">
            <a:avLst/>
          </a:prstGeom>
          <a:noFill/>
        </p:spPr>
      </p:pic>
      <p:grpSp>
        <p:nvGrpSpPr>
          <p:cNvPr id="110604" name="Group 12"/>
          <p:cNvGrpSpPr>
            <a:grpSpLocks/>
          </p:cNvGrpSpPr>
          <p:nvPr/>
        </p:nvGrpSpPr>
        <p:grpSpPr bwMode="auto">
          <a:xfrm>
            <a:off x="685800" y="1657350"/>
            <a:ext cx="8020050" cy="749300"/>
            <a:chOff x="432" y="1044"/>
            <a:chExt cx="5052" cy="472"/>
          </a:xfrm>
        </p:grpSpPr>
        <p:sp>
          <p:nvSpPr>
            <p:cNvPr id="11059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C1D24"/>
                  </a:solidFill>
                  <a:cs typeface="Arial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Arial" charset="0"/>
                </a:rPr>
                <a:t> What is the standard form of the equation of the diagonal </a:t>
              </a:r>
              <a:r>
                <a:rPr lang="en-US" sz="2400" b="1" i="1">
                  <a:solidFill>
                    <a:srgbClr val="00539D"/>
                  </a:solidFill>
                  <a:cs typeface="Arial" charset="0"/>
                </a:rPr>
                <a:t>AC</a:t>
              </a:r>
              <a:r>
                <a:rPr lang="en-US" sz="2400" b="1">
                  <a:solidFill>
                    <a:srgbClr val="00539D"/>
                  </a:solidFill>
                  <a:cs typeface="Arial" charset="0"/>
                </a:rPr>
                <a:t>?</a:t>
              </a:r>
            </a:p>
          </p:txBody>
        </p:sp>
        <p:sp>
          <p:nvSpPr>
            <p:cNvPr id="110603" name="Line 11"/>
            <p:cNvSpPr>
              <a:spLocks noChangeShapeType="1"/>
            </p:cNvSpPr>
            <p:nvPr/>
          </p:nvSpPr>
          <p:spPr bwMode="auto">
            <a:xfrm>
              <a:off x="1560" y="1284"/>
              <a:ext cx="288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4B</a:t>
            </a:r>
          </a:p>
        </p:txBody>
      </p:sp>
      <p:sp>
        <p:nvSpPr>
          <p:cNvPr id="137222" name="AutoShape 6"/>
          <p:cNvSpPr>
            <a:spLocks noChangeArrowheads="1"/>
          </p:cNvSpPr>
          <p:nvPr/>
        </p:nvSpPr>
        <p:spPr bwMode="auto">
          <a:xfrm>
            <a:off x="533400" y="3621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7223" name="Picture 7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37224" name="Picture 8" descr="5m_4_6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1250" y="2079625"/>
            <a:ext cx="2486025" cy="2101850"/>
          </a:xfrm>
          <a:prstGeom prst="rect">
            <a:avLst/>
          </a:prstGeom>
          <a:noFill/>
        </p:spPr>
      </p:pic>
      <p:grpSp>
        <p:nvGrpSpPr>
          <p:cNvPr id="137232" name="Group 16"/>
          <p:cNvGrpSpPr>
            <a:grpSpLocks/>
          </p:cNvGrpSpPr>
          <p:nvPr/>
        </p:nvGrpSpPr>
        <p:grpSpPr bwMode="auto">
          <a:xfrm>
            <a:off x="685800" y="1657350"/>
            <a:ext cx="8020050" cy="749300"/>
            <a:chOff x="432" y="1044"/>
            <a:chExt cx="5052" cy="472"/>
          </a:xfrm>
        </p:grpSpPr>
        <p:sp>
          <p:nvSpPr>
            <p:cNvPr id="137226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C1D24"/>
                  </a:solidFill>
                  <a:cs typeface="Arial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Arial" charset="0"/>
                </a:rPr>
                <a:t> What is the slope-intercept form of the equation of the diagonal </a:t>
              </a:r>
              <a:r>
                <a:rPr lang="en-US" sz="2400" b="1" i="1">
                  <a:solidFill>
                    <a:srgbClr val="00539D"/>
                  </a:solidFill>
                  <a:cs typeface="Arial" charset="0"/>
                </a:rPr>
                <a:t>AC</a:t>
              </a:r>
              <a:r>
                <a:rPr lang="en-US" sz="2400" b="1">
                  <a:solidFill>
                    <a:srgbClr val="00539D"/>
                  </a:solidFill>
                  <a:cs typeface="Arial" charset="0"/>
                </a:rPr>
                <a:t>?</a:t>
              </a:r>
            </a:p>
          </p:txBody>
        </p:sp>
        <p:sp>
          <p:nvSpPr>
            <p:cNvPr id="137231" name="Text Box 15"/>
            <p:cNvSpPr txBox="1">
              <a:spLocks noChangeArrowheads="1"/>
            </p:cNvSpPr>
            <p:nvPr/>
          </p:nvSpPr>
          <p:spPr bwMode="auto">
            <a:xfrm>
              <a:off x="2112" y="1098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539D"/>
                  </a:solidFill>
                </a:rPr>
                <a:t>___</a:t>
              </a:r>
            </a:p>
          </p:txBody>
        </p:sp>
      </p:grpSp>
      <p:grpSp>
        <p:nvGrpSpPr>
          <p:cNvPr id="137237" name="Group 21"/>
          <p:cNvGrpSpPr>
            <a:grpSpLocks/>
          </p:cNvGrpSpPr>
          <p:nvPr/>
        </p:nvGrpSpPr>
        <p:grpSpPr bwMode="auto">
          <a:xfrm>
            <a:off x="1066800" y="2613025"/>
            <a:ext cx="2790825" cy="3225800"/>
            <a:chOff x="672" y="1646"/>
            <a:chExt cx="1758" cy="2032"/>
          </a:xfrm>
        </p:grpSpPr>
        <p:sp>
          <p:nvSpPr>
            <p:cNvPr id="1372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4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10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18 –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18 –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</a:p>
          </p:txBody>
        </p:sp>
        <p:pic>
          <p:nvPicPr>
            <p:cNvPr id="137235" name="Picture 19" descr="4-4-4b"/>
            <p:cNvPicPr>
              <a:picLocks noChangeAspect="1" noChangeArrowheads="1"/>
            </p:cNvPicPr>
            <p:nvPr/>
          </p:nvPicPr>
          <p:blipFill>
            <a:blip r:embed="rId6" cstate="print"/>
            <a:srcRect b="49315"/>
            <a:stretch>
              <a:fillRect/>
            </a:stretch>
          </p:blipFill>
          <p:spPr bwMode="auto">
            <a:xfrm>
              <a:off x="1056" y="2122"/>
              <a:ext cx="1198" cy="518"/>
            </a:xfrm>
            <a:prstGeom prst="rect">
              <a:avLst/>
            </a:prstGeom>
            <a:noFill/>
          </p:spPr>
        </p:pic>
        <p:pic>
          <p:nvPicPr>
            <p:cNvPr id="137236" name="Picture 20" descr="4-4-4b"/>
            <p:cNvPicPr>
              <a:picLocks noChangeAspect="1" noChangeArrowheads="1"/>
            </p:cNvPicPr>
            <p:nvPr/>
          </p:nvPicPr>
          <p:blipFill>
            <a:blip r:embed="rId6" cstate="print"/>
            <a:srcRect t="50490"/>
            <a:stretch>
              <a:fillRect/>
            </a:stretch>
          </p:blipFill>
          <p:spPr bwMode="auto">
            <a:xfrm>
              <a:off x="1056" y="2722"/>
              <a:ext cx="1198" cy="50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22550"/>
            <a:ext cx="4648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 = 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 = 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 = 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 = 2(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3)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Which equation has a graph that passes through the points at (3, 4) and (–1, –4)?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4784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F.LE.2 Construct linear and exponential functions, including arithmetic and geometric sequences, given a graph, a description of a relationship, or two input-output pairs (include reading these from a table).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S.ID.7 Interpret the slope (rate of change) and the intercept (constant term) of a linear model in the context of the data.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wrote equations in point-slope form.</a:t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39052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an equation of the line that passes through a given point, parallel to a given line.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930775"/>
            <a:ext cx="7620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an equation of the line that passes through a given point, perpendicular to a given line.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200400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parallel lines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01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perpendicular lines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Line Through a Given Point</a:t>
            </a:r>
          </a:p>
        </p:txBody>
      </p:sp>
      <p:grpSp>
        <p:nvGrpSpPr>
          <p:cNvPr id="5903" name="Group 783"/>
          <p:cNvGrpSpPr>
            <a:grpSpLocks/>
          </p:cNvGrpSpPr>
          <p:nvPr/>
        </p:nvGrpSpPr>
        <p:grpSpPr bwMode="auto">
          <a:xfrm>
            <a:off x="1028700" y="1209675"/>
            <a:ext cx="7705725" cy="1841500"/>
            <a:chOff x="552" y="846"/>
            <a:chExt cx="4854" cy="1160"/>
          </a:xfrm>
        </p:grpSpPr>
        <p:sp>
          <p:nvSpPr>
            <p:cNvPr id="5904" name="Rectangle 784"/>
            <p:cNvSpPr>
              <a:spLocks noChangeArrowheads="1"/>
            </p:cNvSpPr>
            <p:nvPr/>
          </p:nvSpPr>
          <p:spPr bwMode="auto">
            <a:xfrm>
              <a:off x="552" y="846"/>
              <a:ext cx="4854" cy="1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Write the slope-intercept form of an equation for the line that passes through (4, –2) and is parallel to the graph of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endParaRPr>
            </a:p>
          </p:txBody>
        </p:sp>
        <p:pic>
          <p:nvPicPr>
            <p:cNvPr id="5905" name="Picture 785" descr="ALG01_23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8" y="1510"/>
              <a:ext cx="990" cy="496"/>
            </a:xfrm>
            <a:prstGeom prst="rect">
              <a:avLst/>
            </a:prstGeom>
            <a:noFill/>
          </p:spPr>
        </p:pic>
      </p:grpSp>
      <p:pic>
        <p:nvPicPr>
          <p:cNvPr id="5907" name="Picture 7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5850" y="3160713"/>
            <a:ext cx="7358063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Line Through a Given Point</a:t>
            </a:r>
          </a:p>
        </p:txBody>
      </p:sp>
      <p:pic>
        <p:nvPicPr>
          <p:cNvPr id="86025" name="Picture 9" descr="ALG01_235"/>
          <p:cNvPicPr>
            <a:picLocks noChangeAspect="1" noChangeArrowheads="1"/>
          </p:cNvPicPr>
          <p:nvPr/>
        </p:nvPicPr>
        <p:blipFill>
          <a:blip r:embed="rId3" cstate="print"/>
          <a:srcRect b="86971"/>
          <a:stretch>
            <a:fillRect/>
          </a:stretch>
        </p:blipFill>
        <p:spPr bwMode="auto">
          <a:xfrm>
            <a:off x="1277938" y="1377950"/>
            <a:ext cx="2989262" cy="508000"/>
          </a:xfrm>
          <a:prstGeom prst="rect">
            <a:avLst/>
          </a:prstGeom>
          <a:noFill/>
        </p:spPr>
      </p:pic>
      <p:pic>
        <p:nvPicPr>
          <p:cNvPr id="86026" name="Picture 10" descr="ALG01_235"/>
          <p:cNvPicPr>
            <a:picLocks noChangeAspect="1" noChangeArrowheads="1"/>
          </p:cNvPicPr>
          <p:nvPr/>
        </p:nvPicPr>
        <p:blipFill>
          <a:blip r:embed="rId3" cstate="print"/>
          <a:srcRect t="13420" b="65149"/>
          <a:stretch>
            <a:fillRect/>
          </a:stretch>
        </p:blipFill>
        <p:spPr bwMode="auto">
          <a:xfrm>
            <a:off x="1011238" y="1978025"/>
            <a:ext cx="2989262" cy="836613"/>
          </a:xfrm>
          <a:prstGeom prst="rect">
            <a:avLst/>
          </a:prstGeom>
          <a:noFill/>
        </p:spPr>
      </p:pic>
      <p:pic>
        <p:nvPicPr>
          <p:cNvPr id="86027" name="Picture 11" descr="ALG01_235"/>
          <p:cNvPicPr>
            <a:picLocks noChangeAspect="1" noChangeArrowheads="1"/>
          </p:cNvPicPr>
          <p:nvPr/>
        </p:nvPicPr>
        <p:blipFill>
          <a:blip r:embed="rId3" cstate="print"/>
          <a:srcRect t="34892" b="43188"/>
          <a:stretch>
            <a:fillRect/>
          </a:stretch>
        </p:blipFill>
        <p:spPr bwMode="auto">
          <a:xfrm>
            <a:off x="1401763" y="2887663"/>
            <a:ext cx="2989262" cy="855662"/>
          </a:xfrm>
          <a:prstGeom prst="rect">
            <a:avLst/>
          </a:prstGeom>
          <a:noFill/>
        </p:spPr>
      </p:pic>
      <p:pic>
        <p:nvPicPr>
          <p:cNvPr id="86028" name="Picture 12" descr="ALG01_235"/>
          <p:cNvPicPr>
            <a:picLocks noChangeAspect="1" noChangeArrowheads="1"/>
          </p:cNvPicPr>
          <p:nvPr/>
        </p:nvPicPr>
        <p:blipFill>
          <a:blip r:embed="rId3" cstate="print"/>
          <a:srcRect t="57585" b="21228"/>
          <a:stretch>
            <a:fillRect/>
          </a:stretch>
        </p:blipFill>
        <p:spPr bwMode="auto">
          <a:xfrm>
            <a:off x="1392238" y="3773488"/>
            <a:ext cx="2989262" cy="827087"/>
          </a:xfrm>
          <a:prstGeom prst="rect">
            <a:avLst/>
          </a:prstGeom>
          <a:noFill/>
        </p:spPr>
      </p:pic>
      <p:pic>
        <p:nvPicPr>
          <p:cNvPr id="86029" name="Picture 13" descr="ALG01_235"/>
          <p:cNvPicPr>
            <a:picLocks noChangeAspect="1" noChangeArrowheads="1"/>
          </p:cNvPicPr>
          <p:nvPr/>
        </p:nvPicPr>
        <p:blipFill>
          <a:blip r:embed="rId3" cstate="print"/>
          <a:srcRect t="79300"/>
          <a:stretch>
            <a:fillRect/>
          </a:stretch>
        </p:blipFill>
        <p:spPr bwMode="auto">
          <a:xfrm>
            <a:off x="923925" y="4621213"/>
            <a:ext cx="2989263" cy="808037"/>
          </a:xfrm>
          <a:prstGeom prst="rect">
            <a:avLst/>
          </a:prstGeom>
          <a:noFill/>
        </p:spPr>
      </p:pic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5024438" y="1409700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Point-slope form</a:t>
            </a:r>
          </a:p>
        </p:txBody>
      </p:sp>
      <p:sp>
        <p:nvSpPr>
          <p:cNvPr id="86031" name="Text Box 15"/>
          <p:cNvSpPr txBox="1">
            <a:spLocks noChangeArrowheads="1"/>
          </p:cNvSpPr>
          <p:nvPr/>
        </p:nvSpPr>
        <p:spPr bwMode="auto">
          <a:xfrm>
            <a:off x="5024438" y="3089275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86032" name="Text Box 16"/>
          <p:cNvSpPr txBox="1">
            <a:spLocks noChangeArrowheads="1"/>
          </p:cNvSpPr>
          <p:nvPr/>
        </p:nvSpPr>
        <p:spPr bwMode="auto">
          <a:xfrm>
            <a:off x="5024438" y="3997325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Distributive Property</a:t>
            </a:r>
          </a:p>
        </p:txBody>
      </p:sp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5024438" y="4864100"/>
            <a:ext cx="3890962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Subtract 2 from each side.</a:t>
            </a:r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5024438" y="1743075"/>
            <a:ext cx="3590925" cy="1171575"/>
            <a:chOff x="3165" y="1182"/>
            <a:chExt cx="2262" cy="738"/>
          </a:xfrm>
        </p:grpSpPr>
        <p:sp>
          <p:nvSpPr>
            <p:cNvPr id="86035" name="Text Box 19"/>
            <p:cNvSpPr txBox="1">
              <a:spLocks noChangeArrowheads="1"/>
            </p:cNvSpPr>
            <p:nvPr/>
          </p:nvSpPr>
          <p:spPr bwMode="auto">
            <a:xfrm>
              <a:off x="3165" y="1218"/>
              <a:ext cx="2262" cy="7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Replace </a:t>
              </a:r>
              <a:r>
                <a:rPr lang="en-US" sz="2400" i="1"/>
                <a:t>m</a:t>
              </a:r>
              <a:r>
                <a:rPr lang="en-US" sz="2400"/>
                <a:t> with</a:t>
              </a:r>
              <a:br>
                <a:rPr lang="en-US" sz="2400"/>
              </a:br>
              <a:r>
                <a:rPr lang="en-US" sz="2400" i="1"/>
                <a:t>y</a:t>
              </a:r>
              <a:r>
                <a:rPr lang="en-US" sz="2400" baseline="-25000"/>
                <a:t>1</a:t>
              </a:r>
              <a:r>
                <a:rPr lang="en-US" sz="2400"/>
                <a:t> with –2, and </a:t>
              </a:r>
              <a:r>
                <a:rPr lang="en-US" sz="2400" i="1"/>
                <a:t>x</a:t>
              </a:r>
              <a:r>
                <a:rPr lang="en-US" sz="2400" baseline="-25000"/>
                <a:t>1</a:t>
              </a:r>
              <a:r>
                <a:rPr lang="en-US" sz="2400"/>
                <a:t> with 4.</a:t>
              </a:r>
            </a:p>
          </p:txBody>
        </p:sp>
        <p:pic>
          <p:nvPicPr>
            <p:cNvPr id="86036" name="Picture 20" descr="ALG01_236"/>
            <p:cNvPicPr>
              <a:picLocks noChangeAspect="1" noChangeArrowheads="1"/>
            </p:cNvPicPr>
            <p:nvPr/>
          </p:nvPicPr>
          <p:blipFill>
            <a:blip r:embed="rId4" cstate="print"/>
            <a:srcRect l="67635" r="20111" b="38846"/>
            <a:stretch>
              <a:fillRect/>
            </a:stretch>
          </p:blipFill>
          <p:spPr bwMode="auto">
            <a:xfrm>
              <a:off x="4547" y="1182"/>
              <a:ext cx="259" cy="50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0" grpId="0" autoUpdateAnimBg="0"/>
      <p:bldP spid="86031" grpId="0" autoUpdateAnimBg="0"/>
      <p:bldP spid="86032" grpId="0" autoUpdateAnimBg="0"/>
      <p:bldP spid="8603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Line Through a Given Point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4648200" y="1379538"/>
            <a:ext cx="40100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Write the equation in 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slope-intercept form.</a:t>
            </a:r>
          </a:p>
        </p:txBody>
      </p:sp>
      <p:grpSp>
        <p:nvGrpSpPr>
          <p:cNvPr id="132101" name="Group 5"/>
          <p:cNvGrpSpPr>
            <a:grpSpLocks/>
          </p:cNvGrpSpPr>
          <p:nvPr/>
        </p:nvGrpSpPr>
        <p:grpSpPr bwMode="auto">
          <a:xfrm>
            <a:off x="533400" y="3124200"/>
            <a:ext cx="8229600" cy="823913"/>
            <a:chOff x="336" y="2883"/>
            <a:chExt cx="5184" cy="519"/>
          </a:xfrm>
        </p:grpSpPr>
        <p:sp>
          <p:nvSpPr>
            <p:cNvPr id="132102" name="Rectangle 6"/>
            <p:cNvSpPr>
              <a:spLocks noChangeArrowheads="1"/>
            </p:cNvSpPr>
            <p:nvPr/>
          </p:nvSpPr>
          <p:spPr bwMode="auto">
            <a:xfrm>
              <a:off x="336" y="30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The equation is</a:t>
              </a:r>
            </a:p>
          </p:txBody>
        </p:sp>
        <p:pic>
          <p:nvPicPr>
            <p:cNvPr id="132103" name="Picture 7" descr="ALG01_238"/>
            <p:cNvPicPr>
              <a:picLocks noChangeAspect="1" noChangeArrowheads="1"/>
            </p:cNvPicPr>
            <p:nvPr/>
          </p:nvPicPr>
          <p:blipFill>
            <a:blip r:embed="rId3" cstate="print"/>
            <a:srcRect l="57674"/>
            <a:stretch>
              <a:fillRect/>
            </a:stretch>
          </p:blipFill>
          <p:spPr bwMode="auto">
            <a:xfrm>
              <a:off x="2810" y="2883"/>
              <a:ext cx="1048" cy="519"/>
            </a:xfrm>
            <a:prstGeom prst="rect">
              <a:avLst/>
            </a:prstGeom>
            <a:noFill/>
          </p:spPr>
        </p:pic>
      </p:grpSp>
      <p:pic>
        <p:nvPicPr>
          <p:cNvPr id="132104" name="Picture 8" descr="ALG01_2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75" y="1314450"/>
            <a:ext cx="1563688" cy="8239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85825" y="4638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75" name="Group 11"/>
          <p:cNvGrpSpPr>
            <a:grpSpLocks/>
          </p:cNvGrpSpPr>
          <p:nvPr/>
        </p:nvGrpSpPr>
        <p:grpSpPr bwMode="auto">
          <a:xfrm>
            <a:off x="533400" y="1219200"/>
            <a:ext cx="8305800" cy="1831975"/>
            <a:chOff x="336" y="862"/>
            <a:chExt cx="5232" cy="1154"/>
          </a:xfrm>
        </p:grpSpPr>
        <p:sp>
          <p:nvSpPr>
            <p:cNvPr id="113676" name="TPQuestion"/>
            <p:cNvSpPr>
              <a:spLocks noChangeArrowheads="1"/>
            </p:cNvSpPr>
            <p:nvPr/>
          </p:nvSpPr>
          <p:spPr bwMode="auto">
            <a:xfrm>
              <a:off x="336" y="862"/>
              <a:ext cx="5232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40000"/>
                </a:lnSpc>
              </a:pPr>
              <a:r>
                <a:rPr lang="en-US" sz="2400" b="1">
                  <a:solidFill>
                    <a:srgbClr val="00539D"/>
                  </a:solidFill>
                </a:rPr>
                <a:t>Write the slope-intercept form of an equation for the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line that passes through (2, 3) and is parallel to the graph of</a:t>
              </a:r>
            </a:p>
          </p:txBody>
        </p:sp>
        <p:pic>
          <p:nvPicPr>
            <p:cNvPr id="113677" name="Picture 13" descr="ALG01_23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40" y="1499"/>
              <a:ext cx="1019" cy="517"/>
            </a:xfrm>
            <a:prstGeom prst="rect">
              <a:avLst/>
            </a:prstGeom>
            <a:noFill/>
          </p:spPr>
        </p:pic>
      </p:grpSp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885825" y="3241675"/>
            <a:ext cx="2790825" cy="2624138"/>
            <a:chOff x="558" y="2042"/>
            <a:chExt cx="1758" cy="1653"/>
          </a:xfrm>
        </p:grpSpPr>
        <p:sp>
          <p:nvSpPr>
            <p:cNvPr id="11368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58" y="2042"/>
              <a:ext cx="1758" cy="1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65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3683" name="Picture 1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0" y="2046"/>
              <a:ext cx="1042" cy="1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Slopes of Perpendicular Lines</a:t>
            </a:r>
          </a:p>
        </p:txBody>
      </p:sp>
      <p:pic>
        <p:nvPicPr>
          <p:cNvPr id="6149" name="Picture 5" descr="ALG04-07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7525" y="1414463"/>
            <a:ext cx="3089275" cy="3081337"/>
          </a:xfrm>
          <a:prstGeom prst="rect">
            <a:avLst/>
          </a:prstGeom>
          <a:noFill/>
        </p:spPr>
      </p:pic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876300" y="1379538"/>
            <a:ext cx="4533900" cy="2720975"/>
            <a:chOff x="552" y="869"/>
            <a:chExt cx="2856" cy="1714"/>
          </a:xfrm>
        </p:grpSpPr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552" y="869"/>
              <a:ext cx="2856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A. GEOMETRY</a:t>
              </a:r>
              <a:r>
                <a:rPr lang="en-US" sz="2400" b="1">
                  <a:solidFill>
                    <a:srgbClr val="FFEB55"/>
                  </a:solidFill>
                </a:rPr>
                <a:t>  </a:t>
              </a:r>
              <a:r>
                <a:rPr lang="en-US" sz="2400" b="1">
                  <a:solidFill>
                    <a:srgbClr val="00539D"/>
                  </a:solidFill>
                </a:rPr>
                <a:t>The height of a trapezoid is the length of a segment that is perpendicular to both bases. In trapezoid </a:t>
              </a:r>
              <a:r>
                <a:rPr lang="en-US" sz="2400" b="1" i="1">
                  <a:solidFill>
                    <a:srgbClr val="00539D"/>
                  </a:solidFill>
                </a:rPr>
                <a:t>ARTP</a:t>
              </a:r>
              <a:r>
                <a:rPr lang="en-US" sz="2400" b="1">
                  <a:solidFill>
                    <a:srgbClr val="00539D"/>
                  </a:solidFill>
                </a:rPr>
                <a:t>, </a:t>
              </a:r>
              <a:r>
                <a:rPr lang="en-US" sz="2400" b="1" i="1">
                  <a:solidFill>
                    <a:srgbClr val="00539D"/>
                  </a:solidFill>
                </a:rPr>
                <a:t>RT</a:t>
              </a:r>
              <a:r>
                <a:rPr lang="en-US" sz="2400" b="1">
                  <a:solidFill>
                    <a:srgbClr val="00539D"/>
                  </a:solidFill>
                </a:rPr>
                <a:t> and </a:t>
              </a:r>
              <a:r>
                <a:rPr lang="en-US" sz="2400" b="1" i="1">
                  <a:solidFill>
                    <a:srgbClr val="00539D"/>
                  </a:solidFill>
                </a:rPr>
                <a:t>AP</a:t>
              </a:r>
              <a:r>
                <a:rPr lang="en-US" sz="2400" b="1">
                  <a:solidFill>
                    <a:srgbClr val="00539D"/>
                  </a:solidFill>
                </a:rPr>
                <a:t> are bases. Can </a:t>
              </a:r>
              <a:r>
                <a:rPr lang="en-US" sz="2400" b="1" i="1">
                  <a:solidFill>
                    <a:srgbClr val="00539D"/>
                  </a:solidFill>
                </a:rPr>
                <a:t>EZ</a:t>
              </a:r>
              <a:r>
                <a:rPr lang="en-US" sz="2400" b="1">
                  <a:solidFill>
                    <a:srgbClr val="00539D"/>
                  </a:solidFill>
                </a:rPr>
                <a:t> be used to measure the height of the trapezoid? Explain.</a:t>
              </a:r>
            </a:p>
          </p:txBody>
        </p:sp>
        <p:sp>
          <p:nvSpPr>
            <p:cNvPr id="6152" name="Line 8"/>
            <p:cNvSpPr>
              <a:spLocks noChangeShapeType="1"/>
            </p:cNvSpPr>
            <p:nvPr/>
          </p:nvSpPr>
          <p:spPr bwMode="auto">
            <a:xfrm>
              <a:off x="1254" y="1722"/>
              <a:ext cx="276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3" name="Line 9"/>
            <p:cNvSpPr>
              <a:spLocks noChangeShapeType="1"/>
            </p:cNvSpPr>
            <p:nvPr/>
          </p:nvSpPr>
          <p:spPr bwMode="auto">
            <a:xfrm>
              <a:off x="1968" y="1728"/>
              <a:ext cx="276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Line 10"/>
            <p:cNvSpPr>
              <a:spLocks noChangeShapeType="1"/>
            </p:cNvSpPr>
            <p:nvPr/>
          </p:nvSpPr>
          <p:spPr bwMode="auto">
            <a:xfrm>
              <a:off x="1026" y="1938"/>
              <a:ext cx="276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Slopes of Perpendicular Lines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3890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Find the slope of each segment.</a:t>
            </a: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38200" y="5008563"/>
            <a:ext cx="7915275" cy="1406525"/>
            <a:chOff x="528" y="3155"/>
            <a:chExt cx="4986" cy="886"/>
          </a:xfrm>
        </p:grpSpPr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528" y="3155"/>
              <a:ext cx="4986" cy="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3716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The slope of </a:t>
              </a:r>
              <a:r>
                <a:rPr lang="en-US" sz="2400" i="1">
                  <a:solidFill>
                    <a:srgbClr val="E01B22"/>
                  </a:solidFill>
                </a:rPr>
                <a:t>RT</a:t>
              </a:r>
              <a:r>
                <a:rPr lang="en-US" sz="2400">
                  <a:solidFill>
                    <a:srgbClr val="E01B22"/>
                  </a:solidFill>
                </a:rPr>
                <a:t> and </a:t>
              </a:r>
              <a:r>
                <a:rPr lang="en-US" sz="2400" i="1">
                  <a:solidFill>
                    <a:srgbClr val="E01B22"/>
                  </a:solidFill>
                </a:rPr>
                <a:t>AP</a:t>
              </a:r>
              <a:r>
                <a:rPr lang="en-US" sz="2400">
                  <a:solidFill>
                    <a:srgbClr val="E01B22"/>
                  </a:solidFill>
                </a:rPr>
                <a:t> is 1 and the slope of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 i="1">
                  <a:solidFill>
                    <a:srgbClr val="E01B22"/>
                  </a:solidFill>
                </a:rPr>
                <a:t>EZ</a:t>
              </a:r>
              <a:r>
                <a:rPr lang="en-US" sz="2400">
                  <a:solidFill>
                    <a:srgbClr val="E01B22"/>
                  </a:solidFill>
                </a:rPr>
                <a:t> is –7. Since 1(–7) </a:t>
              </a:r>
              <a:r>
                <a:rPr lang="en-US" sz="2400">
                  <a:solidFill>
                    <a:srgbClr val="E01B22"/>
                  </a:solidFill>
                  <a:cs typeface="Arial" charset="0"/>
                </a:rPr>
                <a:t>≠ –1, </a:t>
              </a:r>
              <a:r>
                <a:rPr lang="en-US" sz="2400" i="1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EZ</a:t>
              </a:r>
              <a:r>
                <a:rPr lang="en-US" sz="2400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 is not perpendicular to </a:t>
              </a:r>
              <a:r>
                <a:rPr lang="en-US" sz="2400" i="1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RT</a:t>
              </a:r>
              <a:br>
                <a:rPr lang="en-US" sz="2400" i="1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</a:br>
              <a:r>
                <a:rPr lang="en-US" sz="2400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and </a:t>
              </a:r>
              <a:r>
                <a:rPr lang="en-US" sz="2400" i="1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AP</a:t>
              </a:r>
              <a:r>
                <a:rPr lang="en-US" sz="2400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. So, it cannot be used to measure the height of </a:t>
              </a:r>
              <a:r>
                <a:rPr lang="en-US" sz="2400" i="1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ARTP</a:t>
              </a:r>
              <a:r>
                <a:rPr lang="en-US" sz="2400">
                  <a:solidFill>
                    <a:srgbClr val="E01B22"/>
                  </a:solidFill>
                  <a:cs typeface="Arial" charset="0"/>
                  <a:sym typeface="Symbol" pitchFamily="18" charset="2"/>
                </a:rPr>
                <a:t>.</a:t>
              </a:r>
              <a:r>
                <a:rPr lang="en-US" sz="2400">
                  <a:solidFill>
                    <a:srgbClr val="E01B22"/>
                  </a:solidFill>
                </a:rPr>
                <a:t>	</a:t>
              </a: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624" y="3396"/>
              <a:ext cx="216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2586" y="3180"/>
              <a:ext cx="252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3288" y="3180"/>
              <a:ext cx="210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2930" y="3396"/>
              <a:ext cx="238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>
              <a:off x="5184" y="3396"/>
              <a:ext cx="240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auto">
            <a:xfrm>
              <a:off x="1014" y="3600"/>
              <a:ext cx="210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198" name="Picture 30"/>
          <p:cNvPicPr>
            <a:picLocks noChangeAspect="1" noChangeArrowheads="1"/>
          </p:cNvPicPr>
          <p:nvPr/>
        </p:nvPicPr>
        <p:blipFill>
          <a:blip r:embed="rId3" cstate="print"/>
          <a:srcRect t="31714" b="36627"/>
          <a:stretch>
            <a:fillRect/>
          </a:stretch>
        </p:blipFill>
        <p:spPr bwMode="auto">
          <a:xfrm>
            <a:off x="1346200" y="2921000"/>
            <a:ext cx="513715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00" name="Picture 32"/>
          <p:cNvPicPr>
            <a:picLocks noChangeAspect="1" noChangeArrowheads="1"/>
          </p:cNvPicPr>
          <p:nvPr/>
        </p:nvPicPr>
        <p:blipFill>
          <a:blip r:embed="rId3" cstate="print"/>
          <a:srcRect t="64322"/>
          <a:stretch>
            <a:fillRect/>
          </a:stretch>
        </p:blipFill>
        <p:spPr bwMode="auto">
          <a:xfrm>
            <a:off x="1346200" y="3848100"/>
            <a:ext cx="513715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208" name="Group 40"/>
          <p:cNvGrpSpPr>
            <a:grpSpLocks/>
          </p:cNvGrpSpPr>
          <p:nvPr/>
        </p:nvGrpSpPr>
        <p:grpSpPr bwMode="auto">
          <a:xfrm>
            <a:off x="1346200" y="2019300"/>
            <a:ext cx="4775200" cy="887413"/>
            <a:chOff x="848" y="1272"/>
            <a:chExt cx="3008" cy="559"/>
          </a:xfrm>
        </p:grpSpPr>
        <p:pic>
          <p:nvPicPr>
            <p:cNvPr id="7195" name="Picture 27"/>
            <p:cNvPicPr>
              <a:picLocks noChangeAspect="1" noChangeArrowheads="1"/>
            </p:cNvPicPr>
            <p:nvPr/>
          </p:nvPicPr>
          <p:blipFill>
            <a:blip r:embed="rId4" cstate="print"/>
            <a:srcRect r="59456" b="68788"/>
            <a:stretch>
              <a:fillRect/>
            </a:stretch>
          </p:blipFill>
          <p:spPr bwMode="auto">
            <a:xfrm>
              <a:off x="848" y="1272"/>
              <a:ext cx="1312" cy="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206" name="Picture 38" descr="Eqn4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26" y="1278"/>
              <a:ext cx="1630" cy="55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Slopes of Perpendicular Lines</a:t>
            </a:r>
          </a:p>
        </p:txBody>
      </p:sp>
      <p:grpSp>
        <p:nvGrpSpPr>
          <p:cNvPr id="133140" name="Group 20"/>
          <p:cNvGrpSpPr>
            <a:grpSpLocks/>
          </p:cNvGrpSpPr>
          <p:nvPr/>
        </p:nvGrpSpPr>
        <p:grpSpPr bwMode="auto">
          <a:xfrm>
            <a:off x="876300" y="1389063"/>
            <a:ext cx="7705725" cy="1406525"/>
            <a:chOff x="552" y="875"/>
            <a:chExt cx="4854" cy="886"/>
          </a:xfrm>
        </p:grpSpPr>
        <p:sp>
          <p:nvSpPr>
            <p:cNvPr id="133124" name="Rectangle 4"/>
            <p:cNvSpPr>
              <a:spLocks noChangeArrowheads="1"/>
            </p:cNvSpPr>
            <p:nvPr/>
          </p:nvSpPr>
          <p:spPr bwMode="auto">
            <a:xfrm>
              <a:off x="552" y="875"/>
              <a:ext cx="4854" cy="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charset="0"/>
                </a:rPr>
                <a:t>B.</a:t>
              </a:r>
              <a:r>
                <a:rPr lang="en-US" sz="2400" b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 </a:t>
              </a: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charset="0"/>
                </a:rPr>
                <a:t>GEOMETRY</a:t>
              </a:r>
              <a:r>
                <a:rPr lang="en-US" sz="2400" b="1">
                  <a:solidFill>
                    <a:srgbClr val="FFEB55"/>
                  </a:solidFill>
                  <a:ea typeface="Times New Roman" pitchFamily="18" charset="0"/>
                  <a:cs typeface="Arial" charset="0"/>
                </a:rPr>
                <a:t>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The height of a trapezoid is the length of a segment that is perpendicular to both bases. In trapezoid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ARTP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,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RT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 and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AP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 are bases.</a:t>
              </a:r>
              <a:r>
                <a:rPr lang="en-US" sz="2400" b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Are the bases parallel?</a:t>
              </a:r>
            </a:p>
          </p:txBody>
        </p:sp>
        <p:sp>
          <p:nvSpPr>
            <p:cNvPr id="133125" name="Line 5"/>
            <p:cNvSpPr>
              <a:spLocks noChangeShapeType="1"/>
            </p:cNvSpPr>
            <p:nvPr/>
          </p:nvSpPr>
          <p:spPr bwMode="auto">
            <a:xfrm>
              <a:off x="3030" y="1326"/>
              <a:ext cx="276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126" name="Line 6"/>
            <p:cNvSpPr>
              <a:spLocks noChangeShapeType="1"/>
            </p:cNvSpPr>
            <p:nvPr/>
          </p:nvSpPr>
          <p:spPr bwMode="auto">
            <a:xfrm>
              <a:off x="3744" y="1332"/>
              <a:ext cx="276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36" name="Group 16"/>
          <p:cNvGrpSpPr>
            <a:grpSpLocks/>
          </p:cNvGrpSpPr>
          <p:nvPr/>
        </p:nvGrpSpPr>
        <p:grpSpPr bwMode="auto">
          <a:xfrm>
            <a:off x="876300" y="5008563"/>
            <a:ext cx="7705725" cy="420687"/>
            <a:chOff x="552" y="3155"/>
            <a:chExt cx="4854" cy="265"/>
          </a:xfrm>
        </p:grpSpPr>
        <p:sp>
          <p:nvSpPr>
            <p:cNvPr id="133129" name="Rectangle 9"/>
            <p:cNvSpPr>
              <a:spLocks noChangeArrowheads="1"/>
            </p:cNvSpPr>
            <p:nvPr/>
          </p:nvSpPr>
          <p:spPr bwMode="auto">
            <a:xfrm>
              <a:off x="552" y="3155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3716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Yes, both </a:t>
              </a:r>
              <a:r>
                <a:rPr lang="en-US" sz="2400" i="1">
                  <a:solidFill>
                    <a:srgbClr val="E01B22"/>
                  </a:solidFill>
                </a:rPr>
                <a:t>RT</a:t>
              </a:r>
              <a:r>
                <a:rPr lang="en-US" sz="2400">
                  <a:solidFill>
                    <a:srgbClr val="E01B22"/>
                  </a:solidFill>
                </a:rPr>
                <a:t> and </a:t>
              </a:r>
              <a:r>
                <a:rPr lang="en-US" sz="2400" i="1">
                  <a:solidFill>
                    <a:srgbClr val="E01B22"/>
                  </a:solidFill>
                </a:rPr>
                <a:t>AP</a:t>
              </a:r>
              <a:r>
                <a:rPr lang="en-US" sz="2400">
                  <a:solidFill>
                    <a:srgbClr val="E01B22"/>
                  </a:solidFill>
                </a:rPr>
                <a:t> have a slope of 1.	</a:t>
              </a:r>
            </a:p>
          </p:txBody>
        </p:sp>
        <p:sp>
          <p:nvSpPr>
            <p:cNvPr id="133131" name="Line 11"/>
            <p:cNvSpPr>
              <a:spLocks noChangeShapeType="1"/>
            </p:cNvSpPr>
            <p:nvPr/>
          </p:nvSpPr>
          <p:spPr bwMode="auto">
            <a:xfrm>
              <a:off x="2346" y="3180"/>
              <a:ext cx="276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132" name="Line 12"/>
            <p:cNvSpPr>
              <a:spLocks noChangeShapeType="1"/>
            </p:cNvSpPr>
            <p:nvPr/>
          </p:nvSpPr>
          <p:spPr bwMode="auto">
            <a:xfrm>
              <a:off x="3024" y="3180"/>
              <a:ext cx="276" cy="0"/>
            </a:xfrm>
            <a:prstGeom prst="line">
              <a:avLst/>
            </a:prstGeom>
            <a:noFill/>
            <a:ln w="19050">
              <a:solidFill>
                <a:srgbClr val="E01B2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50" name="Group 30"/>
          <p:cNvGrpSpPr>
            <a:grpSpLocks/>
          </p:cNvGrpSpPr>
          <p:nvPr/>
        </p:nvGrpSpPr>
        <p:grpSpPr bwMode="auto">
          <a:xfrm>
            <a:off x="1346200" y="2989263"/>
            <a:ext cx="5137150" cy="1820862"/>
            <a:chOff x="848" y="1883"/>
            <a:chExt cx="3236" cy="1147"/>
          </a:xfrm>
        </p:grpSpPr>
        <p:pic>
          <p:nvPicPr>
            <p:cNvPr id="133142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 t="31714" b="36627"/>
            <a:stretch>
              <a:fillRect/>
            </a:stretch>
          </p:blipFill>
          <p:spPr bwMode="auto">
            <a:xfrm>
              <a:off x="848" y="2463"/>
              <a:ext cx="3236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33147" name="Group 27"/>
            <p:cNvGrpSpPr>
              <a:grpSpLocks/>
            </p:cNvGrpSpPr>
            <p:nvPr/>
          </p:nvGrpSpPr>
          <p:grpSpPr bwMode="auto">
            <a:xfrm>
              <a:off x="848" y="1883"/>
              <a:ext cx="3008" cy="559"/>
              <a:chOff x="848" y="1272"/>
              <a:chExt cx="3008" cy="559"/>
            </a:xfrm>
          </p:grpSpPr>
          <p:pic>
            <p:nvPicPr>
              <p:cNvPr id="133148" name="Picture 2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59456" b="68788"/>
              <a:stretch>
                <a:fillRect/>
              </a:stretch>
            </p:blipFill>
            <p:spPr bwMode="auto">
              <a:xfrm>
                <a:off x="848" y="1272"/>
                <a:ext cx="1312" cy="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3149" name="Picture 29" descr="Eqn4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26" y="1278"/>
                <a:ext cx="1630" cy="553"/>
              </a:xfrm>
              <a:prstGeom prst="rect">
                <a:avLst/>
              </a:prstGeom>
              <a:noFill/>
            </p:spPr>
          </p:pic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3343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8" name="Picture 10" descr="ALG04-07-02_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4575" y="1447800"/>
            <a:ext cx="2532063" cy="2170113"/>
          </a:xfrm>
          <a:prstGeom prst="rect">
            <a:avLst/>
          </a:prstGeom>
          <a:noFill/>
        </p:spPr>
      </p:pic>
      <p:grpSp>
        <p:nvGrpSpPr>
          <p:cNvPr id="114713" name="Group 25"/>
          <p:cNvGrpSpPr>
            <a:grpSpLocks/>
          </p:cNvGrpSpPr>
          <p:nvPr/>
        </p:nvGrpSpPr>
        <p:grpSpPr bwMode="auto">
          <a:xfrm>
            <a:off x="533400" y="1381125"/>
            <a:ext cx="4800600" cy="1552575"/>
            <a:chOff x="336" y="870"/>
            <a:chExt cx="3024" cy="978"/>
          </a:xfrm>
        </p:grpSpPr>
        <p:sp>
          <p:nvSpPr>
            <p:cNvPr id="114700" name="TPQuestion"/>
            <p:cNvSpPr>
              <a:spLocks noChangeArrowheads="1"/>
            </p:cNvSpPr>
            <p:nvPr/>
          </p:nvSpPr>
          <p:spPr bwMode="auto">
            <a:xfrm>
              <a:off x="336" y="870"/>
              <a:ext cx="3024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/>
              <a:r>
                <a:rPr lang="en-US" sz="2400" b="1">
                  <a:solidFill>
                    <a:srgbClr val="00539D"/>
                  </a:solidFill>
                </a:rPr>
                <a:t>The graph shows the diagonals of a rectangle. Determine whether </a:t>
              </a:r>
              <a:r>
                <a:rPr lang="en-US" sz="2400" b="1" i="1">
                  <a:solidFill>
                    <a:srgbClr val="00539D"/>
                  </a:solidFill>
                </a:rPr>
                <a:t>JL</a:t>
              </a:r>
              <a:r>
                <a:rPr lang="en-US" sz="2400" b="1">
                  <a:solidFill>
                    <a:srgbClr val="00539D"/>
                  </a:solidFill>
                </a:rPr>
                <a:t> is perpendicular to </a:t>
              </a:r>
              <a:r>
                <a:rPr lang="en-US" sz="2400" b="1" i="1">
                  <a:solidFill>
                    <a:srgbClr val="00539D"/>
                  </a:solidFill>
                </a:rPr>
                <a:t>KM</a:t>
              </a:r>
              <a:r>
                <a:rPr lang="en-US" sz="2400" b="1">
                  <a:solidFill>
                    <a:srgbClr val="00539D"/>
                  </a:solidFill>
                </a:rPr>
                <a:t>.</a:t>
              </a:r>
            </a:p>
          </p:txBody>
        </p:sp>
        <p:sp>
          <p:nvSpPr>
            <p:cNvPr id="114701" name="Line 13"/>
            <p:cNvSpPr>
              <a:spLocks noChangeShapeType="1"/>
            </p:cNvSpPr>
            <p:nvPr/>
          </p:nvSpPr>
          <p:spPr bwMode="auto">
            <a:xfrm>
              <a:off x="2454" y="1386"/>
              <a:ext cx="168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4702" name="Line 14"/>
            <p:cNvSpPr>
              <a:spLocks noChangeShapeType="1"/>
            </p:cNvSpPr>
            <p:nvPr/>
          </p:nvSpPr>
          <p:spPr bwMode="auto">
            <a:xfrm>
              <a:off x="2196" y="1608"/>
              <a:ext cx="300" cy="0"/>
            </a:xfrm>
            <a:prstGeom prst="line">
              <a:avLst/>
            </a:prstGeom>
            <a:noFill/>
            <a:ln w="19050">
              <a:solidFill>
                <a:srgbClr val="00539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4711" name="Group 23"/>
          <p:cNvGrpSpPr>
            <a:grpSpLocks/>
          </p:cNvGrpSpPr>
          <p:nvPr/>
        </p:nvGrpSpPr>
        <p:grpSpPr bwMode="auto">
          <a:xfrm>
            <a:off x="914400" y="3348038"/>
            <a:ext cx="5105400" cy="2290762"/>
            <a:chOff x="576" y="2109"/>
            <a:chExt cx="3216" cy="1443"/>
          </a:xfrm>
        </p:grpSpPr>
        <p:sp>
          <p:nvSpPr>
            <p:cNvPr id="11470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109"/>
              <a:ext cx="3216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b="1" i="1">
                  <a:sym typeface="Symbol" pitchFamily="18" charset="2"/>
                </a:rPr>
                <a:t>JL</a:t>
              </a:r>
              <a:r>
                <a:rPr lang="pt-BR" sz="2400" b="1">
                  <a:sym typeface="Symbol" pitchFamily="18" charset="2"/>
                </a:rPr>
                <a:t> is not perpendicular to </a:t>
              </a:r>
              <a:r>
                <a:rPr lang="pt-BR" sz="2400" b="1" i="1">
                  <a:sym typeface="Symbol" pitchFamily="18" charset="2"/>
                </a:rPr>
                <a:t>KM</a:t>
              </a:r>
              <a:r>
                <a:rPr lang="pt-BR" sz="2400" b="1">
                  <a:sym typeface="Symbol" pitchFamily="18" charset="2"/>
                </a:rPr>
                <a:t>.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b="1" i="1">
                  <a:sym typeface="Symbol" pitchFamily="18" charset="2"/>
                </a:rPr>
                <a:t>JL</a:t>
              </a:r>
              <a:r>
                <a:rPr lang="pt-BR" sz="2400" b="1">
                  <a:sym typeface="Symbol" pitchFamily="18" charset="2"/>
                </a:rPr>
                <a:t> is perpendicular to </a:t>
              </a:r>
              <a:r>
                <a:rPr lang="pt-BR" sz="2400" b="1" i="1">
                  <a:sym typeface="Symbol" pitchFamily="18" charset="2"/>
                </a:rPr>
                <a:t>KM</a:t>
              </a:r>
              <a:r>
                <a:rPr lang="pt-BR" sz="2400" b="1">
                  <a:sym typeface="Symbol" pitchFamily="18" charset="2"/>
                </a:rPr>
                <a:t>.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cannot be determined</a:t>
              </a:r>
            </a:p>
          </p:txBody>
        </p:sp>
        <p:sp>
          <p:nvSpPr>
            <p:cNvPr id="114706" name="Line 18"/>
            <p:cNvSpPr>
              <a:spLocks noChangeShapeType="1"/>
            </p:cNvSpPr>
            <p:nvPr/>
          </p:nvSpPr>
          <p:spPr bwMode="auto">
            <a:xfrm>
              <a:off x="1014" y="2136"/>
              <a:ext cx="18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4707" name="Line 19"/>
            <p:cNvSpPr>
              <a:spLocks noChangeShapeType="1"/>
            </p:cNvSpPr>
            <p:nvPr/>
          </p:nvSpPr>
          <p:spPr bwMode="auto">
            <a:xfrm>
              <a:off x="1008" y="2730"/>
              <a:ext cx="18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4708" name="Line 20"/>
            <p:cNvSpPr>
              <a:spLocks noChangeShapeType="1"/>
            </p:cNvSpPr>
            <p:nvPr/>
          </p:nvSpPr>
          <p:spPr bwMode="auto">
            <a:xfrm>
              <a:off x="3402" y="2142"/>
              <a:ext cx="29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4709" name="Line 21"/>
            <p:cNvSpPr>
              <a:spLocks noChangeShapeType="1"/>
            </p:cNvSpPr>
            <p:nvPr/>
          </p:nvSpPr>
          <p:spPr bwMode="auto">
            <a:xfrm>
              <a:off x="3048" y="2724"/>
              <a:ext cx="3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or Perpendicular Lines</a:t>
            </a: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876300" y="1219200"/>
            <a:ext cx="7705725" cy="1625600"/>
            <a:chOff x="552" y="768"/>
            <a:chExt cx="4854" cy="1024"/>
          </a:xfrm>
        </p:grpSpPr>
        <p:pic>
          <p:nvPicPr>
            <p:cNvPr id="9221" name="Picture 5" descr="4-4-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1068"/>
              <a:ext cx="985" cy="500"/>
            </a:xfrm>
            <a:prstGeom prst="rect">
              <a:avLst/>
            </a:prstGeom>
            <a:noFill/>
          </p:spPr>
        </p:pic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552" y="768"/>
              <a:ext cx="4854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Determine whether the graphs of 3</a:t>
              </a:r>
              <a:r>
                <a:rPr lang="en-US" sz="2400" b="1" i="1">
                  <a:solidFill>
                    <a:srgbClr val="00539D"/>
                  </a:solidFill>
                </a:rPr>
                <a:t>x</a:t>
              </a:r>
              <a:r>
                <a:rPr lang="en-US" sz="2400" b="1">
                  <a:solidFill>
                    <a:srgbClr val="00539D"/>
                  </a:solidFill>
                </a:rPr>
                <a:t> + </a:t>
              </a:r>
              <a:r>
                <a:rPr lang="en-US" sz="2400" b="1" i="1">
                  <a:solidFill>
                    <a:srgbClr val="00539D"/>
                  </a:solidFill>
                </a:rPr>
                <a:t>y</a:t>
              </a:r>
              <a:r>
                <a:rPr lang="en-US" sz="2400" b="1">
                  <a:solidFill>
                    <a:srgbClr val="00539D"/>
                  </a:solidFill>
                </a:rPr>
                <a:t> = 12,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                  and 2</a:t>
              </a:r>
              <a:r>
                <a:rPr lang="en-US" sz="2400" b="1" i="1">
                  <a:solidFill>
                    <a:srgbClr val="00539D"/>
                  </a:solidFill>
                </a:rPr>
                <a:t>x</a:t>
              </a:r>
              <a:r>
                <a:rPr lang="en-US" sz="2400" b="1">
                  <a:solidFill>
                    <a:srgbClr val="00539D"/>
                  </a:solidFill>
                </a:rPr>
                <a:t> – 6</a:t>
              </a:r>
              <a:r>
                <a:rPr lang="en-US" sz="2400" b="1" i="1">
                  <a:solidFill>
                    <a:srgbClr val="00539D"/>
                  </a:solidFill>
                </a:rPr>
                <a:t>y</a:t>
              </a:r>
              <a:r>
                <a:rPr lang="en-US" sz="2400" b="1">
                  <a:solidFill>
                    <a:srgbClr val="00539D"/>
                  </a:solidFill>
                </a:rPr>
                <a:t> = –5 are </a:t>
              </a:r>
              <a:r>
                <a:rPr lang="en-US" sz="2400" b="1" i="1">
                  <a:solidFill>
                    <a:srgbClr val="00539D"/>
                  </a:solidFill>
                </a:rPr>
                <a:t>parallel</a:t>
              </a:r>
              <a:r>
                <a:rPr lang="en-US" sz="2400" b="1">
                  <a:solidFill>
                    <a:srgbClr val="00539D"/>
                  </a:solidFill>
                </a:rPr>
                <a:t> or </a:t>
              </a:r>
              <a:r>
                <a:rPr lang="en-US" sz="2400" b="1" i="1">
                  <a:solidFill>
                    <a:srgbClr val="00539D"/>
                  </a:solidFill>
                </a:rPr>
                <a:t>perpendicular</a:t>
              </a:r>
              <a:r>
                <a:rPr lang="en-US" sz="2400" b="1">
                  <a:solidFill>
                    <a:srgbClr val="00539D"/>
                  </a:solidFill>
                </a:rPr>
                <a:t>. Explain.</a:t>
              </a:r>
            </a:p>
          </p:txBody>
        </p:sp>
      </p:grp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876300" y="30099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Graph each line on a coordinate plane.</a:t>
            </a:r>
          </a:p>
        </p:txBody>
      </p:sp>
      <p:pic>
        <p:nvPicPr>
          <p:cNvPr id="9232" name="Picture 16" descr="E-4-4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7425" y="3570288"/>
            <a:ext cx="2578100" cy="2578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or Perpendicular Lines</a:t>
            </a:r>
          </a:p>
        </p:txBody>
      </p:sp>
      <p:grpSp>
        <p:nvGrpSpPr>
          <p:cNvPr id="138252" name="Group 12"/>
          <p:cNvGrpSpPr>
            <a:grpSpLocks/>
          </p:cNvGrpSpPr>
          <p:nvPr/>
        </p:nvGrpSpPr>
        <p:grpSpPr bwMode="auto">
          <a:xfrm>
            <a:off x="876300" y="1225550"/>
            <a:ext cx="5114925" cy="3968750"/>
            <a:chOff x="552" y="772"/>
            <a:chExt cx="3222" cy="2500"/>
          </a:xfrm>
        </p:grpSpPr>
        <p:sp>
          <p:nvSpPr>
            <p:cNvPr id="138249" name="Rectangle 9"/>
            <p:cNvSpPr>
              <a:spLocks noChangeArrowheads="1"/>
            </p:cNvSpPr>
            <p:nvPr/>
          </p:nvSpPr>
          <p:spPr bwMode="auto">
            <a:xfrm>
              <a:off x="552" y="772"/>
              <a:ext cx="3222" cy="2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3716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From the graph, you can see that                    is parallel to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>
                  <a:solidFill>
                    <a:srgbClr val="E01B22"/>
                  </a:solidFill>
                </a:rPr>
                <a:t>2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– 6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= –5. They are parallel because they have equal slopes.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>
                  <a:solidFill>
                    <a:srgbClr val="E01B22"/>
                  </a:solidFill>
                </a:rPr>
                <a:t>3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+ 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= 12 is perpendicular to them both because the product of their slopes,     and –3, is –1.</a:t>
              </a:r>
            </a:p>
          </p:txBody>
        </p:sp>
        <p:pic>
          <p:nvPicPr>
            <p:cNvPr id="138250" name="Picture 10" descr="4-4-3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44" y="1103"/>
              <a:ext cx="950" cy="500"/>
            </a:xfrm>
            <a:prstGeom prst="rect">
              <a:avLst/>
            </a:prstGeom>
            <a:noFill/>
          </p:spPr>
        </p:pic>
        <p:pic>
          <p:nvPicPr>
            <p:cNvPr id="138251" name="Picture 11" descr="4-4-3a"/>
            <p:cNvPicPr>
              <a:picLocks noChangeAspect="1" noChangeArrowheads="1"/>
            </p:cNvPicPr>
            <p:nvPr/>
          </p:nvPicPr>
          <p:blipFill>
            <a:blip r:embed="rId3" cstate="print"/>
            <a:srcRect l="34105" r="46738"/>
            <a:stretch>
              <a:fillRect/>
            </a:stretch>
          </p:blipFill>
          <p:spPr bwMode="auto">
            <a:xfrm>
              <a:off x="1260" y="2772"/>
              <a:ext cx="182" cy="500"/>
            </a:xfrm>
            <a:prstGeom prst="rect">
              <a:avLst/>
            </a:prstGeom>
            <a:noFill/>
          </p:spPr>
        </p:pic>
      </p:grpSp>
      <p:pic>
        <p:nvPicPr>
          <p:cNvPr id="138254" name="Picture 14" descr="E-4-4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7425" y="3570288"/>
            <a:ext cx="2578100" cy="2578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133600"/>
            <a:ext cx="4810125" cy="434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8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  <a:tabLst>
                <a:tab pos="3086100" algn="l"/>
              </a:tabLst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= –2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+ 1 and 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= –4 are perpendicular. None of the lines are parallel.</a:t>
            </a:r>
          </a:p>
          <a:p>
            <a:pPr marL="533400" indent="-533400">
              <a:lnSpc>
                <a:spcPct val="8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  <a:tabLst>
                <a:tab pos="3086100" algn="l"/>
              </a:tabLst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= –2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+ 1 and 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= 3 are perpendicular. None of the lines are parallel.</a:t>
            </a:r>
          </a:p>
          <a:p>
            <a:pPr marL="533400" indent="-533400">
              <a:lnSpc>
                <a:spcPct val="8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  <a:tabLst>
                <a:tab pos="3086100" algn="l"/>
              </a:tabLst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= –2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+ 1 and 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2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 = –4 are parallel. None of the lines are perpendicular.</a:t>
            </a:r>
          </a:p>
          <a:p>
            <a:pPr marL="533400" indent="-533400">
              <a:lnSpc>
                <a:spcPct val="8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  <a:tabLst>
                <a:tab pos="3086100" algn="l"/>
              </a:tabLst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200" b="1">
                <a:solidFill>
                  <a:srgbClr val="000000"/>
                </a:solidFill>
                <a:sym typeface="Symbol" pitchFamily="18" charset="2"/>
              </a:rPr>
              <a:t>	None of the lines are parallel or perpendicular.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Determine whether the graphs of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–2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+ 1, </a:t>
            </a:r>
            <a:br>
              <a:rPr lang="en-US" sz="2400" b="1">
                <a:solidFill>
                  <a:srgbClr val="00539D"/>
                </a:solidFill>
                <a:cs typeface="Arial" charset="0"/>
              </a:rPr>
            </a:b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– 2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–4, and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3 are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parallel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perpendicular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28675" y="2095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2" name="Picture 10" descr="E-4-4-3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0338" y="2078038"/>
            <a:ext cx="2138362" cy="21383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Line Through a Given Point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1028700" y="2624138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1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Find the slope of the given line by solving the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equation for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.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1028700" y="3405188"/>
            <a:ext cx="770572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r"/>
                <a:tab pos="2057400" algn="l"/>
                <a:tab pos="22860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7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– 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=	3	 Original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r"/>
                <a:tab pos="2057400" algn="l"/>
                <a:tab pos="22860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7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7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– 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=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–7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+ 3	 Subtract 7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from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r"/>
                <a:tab pos="2057400" algn="l"/>
                <a:tab pos="22860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–2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=	–7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+ 3	 Simplify.</a:t>
            </a:r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1028700" y="503872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  <a:tab pos="35433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	 Divide each side by –2.</a:t>
            </a:r>
          </a:p>
        </p:txBody>
      </p:sp>
      <p:pic>
        <p:nvPicPr>
          <p:cNvPr id="93196" name="Picture 12" descr="4-4-4"/>
          <p:cNvPicPr>
            <a:picLocks noChangeAspect="1" noChangeArrowheads="1"/>
          </p:cNvPicPr>
          <p:nvPr/>
        </p:nvPicPr>
        <p:blipFill>
          <a:blip r:embed="rId3" cstate="print"/>
          <a:srcRect t="25157" b="50024"/>
          <a:stretch>
            <a:fillRect/>
          </a:stretch>
        </p:blipFill>
        <p:spPr bwMode="auto">
          <a:xfrm>
            <a:off x="2857500" y="5659438"/>
            <a:ext cx="2057400" cy="817562"/>
          </a:xfrm>
          <a:prstGeom prst="rect">
            <a:avLst/>
          </a:prstGeom>
          <a:noFill/>
        </p:spPr>
      </p:pic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1028700" y="5811838"/>
            <a:ext cx="52197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		           Simplify.</a:t>
            </a:r>
          </a:p>
        </p:txBody>
      </p:sp>
      <p:sp>
        <p:nvSpPr>
          <p:cNvPr id="93200" name="Rectangle 16"/>
          <p:cNvSpPr>
            <a:spLocks noChangeArrowheads="1"/>
          </p:cNvSpPr>
          <p:nvPr/>
        </p:nvSpPr>
        <p:spPr bwMode="auto">
          <a:xfrm>
            <a:off x="1028700" y="1381125"/>
            <a:ext cx="77057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Write an equation in slope-intercept form for the line that passes through (4, –1) and is perpendicular to the graph of 7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3.</a:t>
            </a:r>
          </a:p>
        </p:txBody>
      </p:sp>
      <p:pic>
        <p:nvPicPr>
          <p:cNvPr id="93201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6025" y="4919663"/>
            <a:ext cx="20574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1" grpId="0" build="p" autoUpdateAnimBg="0" advAuto="0"/>
      <p:bldP spid="93192" grpId="0" build="p" autoUpdateAnimBg="0" advAuto="0"/>
      <p:bldP spid="93194" grpId="0"/>
      <p:bldP spid="9320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32" name="Group 24"/>
          <p:cNvGrpSpPr>
            <a:grpSpLocks/>
          </p:cNvGrpSpPr>
          <p:nvPr/>
        </p:nvGrpSpPr>
        <p:grpSpPr bwMode="auto">
          <a:xfrm>
            <a:off x="1028700" y="1885950"/>
            <a:ext cx="7705725" cy="1625600"/>
            <a:chOff x="648" y="1188"/>
            <a:chExt cx="4854" cy="1024"/>
          </a:xfrm>
        </p:grpSpPr>
        <p:pic>
          <p:nvPicPr>
            <p:cNvPr id="94213" name="Picture 5" descr="4-4-4"/>
            <p:cNvPicPr>
              <a:picLocks noChangeAspect="1" noChangeArrowheads="1"/>
            </p:cNvPicPr>
            <p:nvPr/>
          </p:nvPicPr>
          <p:blipFill>
            <a:blip r:embed="rId3" cstate="print"/>
            <a:srcRect l="11111" t="75180" r="19444"/>
            <a:stretch>
              <a:fillRect/>
            </a:stretch>
          </p:blipFill>
          <p:spPr bwMode="auto">
            <a:xfrm>
              <a:off x="2610" y="1477"/>
              <a:ext cx="900" cy="515"/>
            </a:xfrm>
            <a:prstGeom prst="rect">
              <a:avLst/>
            </a:prstGeom>
            <a:noFill/>
          </p:spPr>
        </p:pic>
        <p:sp>
          <p:nvSpPr>
            <p:cNvPr id="94215" name="Rectangle 7"/>
            <p:cNvSpPr>
              <a:spLocks noChangeArrowheads="1"/>
            </p:cNvSpPr>
            <p:nvPr/>
          </p:nvSpPr>
          <p:spPr bwMode="auto">
            <a:xfrm>
              <a:off x="648" y="1188"/>
              <a:ext cx="4854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257300" algn="l"/>
                </a:tabLs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Step 2	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The slope of the perpendicular line is the opposite reciprocal of                   Find the equation of the perpendicular line.</a:t>
              </a:r>
            </a:p>
          </p:txBody>
        </p:sp>
      </p:grpSp>
      <p:pic>
        <p:nvPicPr>
          <p:cNvPr id="94229" name="Picture 21" descr="4-4-4-step2-redo"/>
          <p:cNvPicPr>
            <a:picLocks noChangeAspect="1" noChangeArrowheads="1"/>
          </p:cNvPicPr>
          <p:nvPr/>
        </p:nvPicPr>
        <p:blipFill>
          <a:blip r:embed="rId4" cstate="print"/>
          <a:srcRect t="39807"/>
          <a:stretch>
            <a:fillRect/>
          </a:stretch>
        </p:blipFill>
        <p:spPr bwMode="auto">
          <a:xfrm>
            <a:off x="2047875" y="4460875"/>
            <a:ext cx="2741613" cy="792163"/>
          </a:xfrm>
          <a:prstGeom prst="rect">
            <a:avLst/>
          </a:prstGeom>
          <a:noFill/>
        </p:spPr>
      </p:pic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Line Through a Given Point</a:t>
            </a:r>
          </a:p>
        </p:txBody>
      </p:sp>
      <p:grpSp>
        <p:nvGrpSpPr>
          <p:cNvPr id="94217" name="Group 9"/>
          <p:cNvGrpSpPr>
            <a:grpSpLocks/>
          </p:cNvGrpSpPr>
          <p:nvPr/>
        </p:nvGrpSpPr>
        <p:grpSpPr bwMode="auto">
          <a:xfrm>
            <a:off x="1028700" y="1195388"/>
            <a:ext cx="7705725" cy="827087"/>
            <a:chOff x="648" y="753"/>
            <a:chExt cx="4854" cy="521"/>
          </a:xfrm>
        </p:grpSpPr>
        <p:pic>
          <p:nvPicPr>
            <p:cNvPr id="94212" name="Picture 4" descr="4-4-4"/>
            <p:cNvPicPr>
              <a:picLocks noChangeAspect="1" noChangeArrowheads="1"/>
            </p:cNvPicPr>
            <p:nvPr/>
          </p:nvPicPr>
          <p:blipFill>
            <a:blip r:embed="rId3" cstate="print"/>
            <a:srcRect t="50313" r="78241" b="24579"/>
            <a:stretch>
              <a:fillRect/>
            </a:stretch>
          </p:blipFill>
          <p:spPr bwMode="auto">
            <a:xfrm>
              <a:off x="1782" y="753"/>
              <a:ext cx="282" cy="521"/>
            </a:xfrm>
            <a:prstGeom prst="rect">
              <a:avLst/>
            </a:prstGeom>
            <a:noFill/>
          </p:spPr>
        </p:pic>
        <p:sp>
          <p:nvSpPr>
            <p:cNvPr id="94214" name="Rectangle 6"/>
            <p:cNvSpPr>
              <a:spLocks noChangeArrowheads="1"/>
            </p:cNvSpPr>
            <p:nvPr/>
          </p:nvSpPr>
          <p:spPr bwMode="auto">
            <a:xfrm>
              <a:off x="648" y="870"/>
              <a:ext cx="485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/>
                <a:t>The slope is</a:t>
              </a:r>
            </a:p>
          </p:txBody>
        </p:sp>
      </p:grp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1028700" y="37163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r"/>
                <a:tab pos="2057400" algn="l"/>
                <a:tab pos="2286000" algn="l"/>
                <a:tab pos="38862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–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= 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charset="0"/>
              </a:rPr>
              <a:t>m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–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)	Point-slope form</a:t>
            </a: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1028700" y="553402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r"/>
                <a:tab pos="2057400" algn="l"/>
                <a:tab pos="2286000" algn="l"/>
                <a:tab pos="38862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			Simplify.</a:t>
            </a:r>
          </a:p>
        </p:txBody>
      </p:sp>
      <p:pic>
        <p:nvPicPr>
          <p:cNvPr id="94222" name="Picture 14" descr="4-4-4 p2"/>
          <p:cNvPicPr>
            <a:picLocks noChangeAspect="1" noChangeArrowheads="1"/>
          </p:cNvPicPr>
          <p:nvPr/>
        </p:nvPicPr>
        <p:blipFill>
          <a:blip r:embed="rId5" cstate="print"/>
          <a:srcRect l="4129" t="13622" b="71390"/>
          <a:stretch>
            <a:fillRect/>
          </a:stretch>
        </p:blipFill>
        <p:spPr bwMode="auto">
          <a:xfrm>
            <a:off x="4984750" y="4387850"/>
            <a:ext cx="3759200" cy="869950"/>
          </a:xfrm>
          <a:prstGeom prst="rect">
            <a:avLst/>
          </a:prstGeom>
          <a:noFill/>
        </p:spPr>
      </p:pic>
      <p:pic>
        <p:nvPicPr>
          <p:cNvPr id="94223" name="Picture 15" descr="4-4-4 p2"/>
          <p:cNvPicPr>
            <a:picLocks noChangeAspect="1" noChangeArrowheads="1"/>
          </p:cNvPicPr>
          <p:nvPr/>
        </p:nvPicPr>
        <p:blipFill>
          <a:blip r:embed="rId5" cstate="print"/>
          <a:srcRect t="27899" r="29878" b="57275"/>
          <a:stretch>
            <a:fillRect/>
          </a:stretch>
        </p:blipFill>
        <p:spPr bwMode="auto">
          <a:xfrm>
            <a:off x="2076450" y="5311775"/>
            <a:ext cx="2749550" cy="8604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6" grpId="0" build="p" autoUpdateAnimBg="0" advAuto="0"/>
      <p:bldP spid="94219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87" name="Picture 19" descr="4-4-4--step3-re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5975" y="2252663"/>
            <a:ext cx="2952750" cy="795337"/>
          </a:xfrm>
          <a:prstGeom prst="rect">
            <a:avLst/>
          </a:prstGeom>
          <a:noFill/>
        </p:spPr>
      </p:pic>
      <p:sp>
        <p:nvSpPr>
          <p:cNvPr id="135177" name="Rectangle 9"/>
          <p:cNvSpPr>
            <a:spLocks noChangeArrowheads="1"/>
          </p:cNvSpPr>
          <p:nvPr/>
        </p:nvSpPr>
        <p:spPr bwMode="auto">
          <a:xfrm>
            <a:off x="1028700" y="2236788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r"/>
                <a:tab pos="2057400" algn="l"/>
                <a:tab pos="228600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			Subtract 1 from each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			side.</a:t>
            </a: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Parallel Line Through a Given Point</a:t>
            </a:r>
          </a:p>
        </p:txBody>
      </p:sp>
      <p:grpSp>
        <p:nvGrpSpPr>
          <p:cNvPr id="135179" name="Group 11"/>
          <p:cNvGrpSpPr>
            <a:grpSpLocks/>
          </p:cNvGrpSpPr>
          <p:nvPr/>
        </p:nvGrpSpPr>
        <p:grpSpPr bwMode="auto">
          <a:xfrm>
            <a:off x="1028700" y="1228725"/>
            <a:ext cx="7705725" cy="831850"/>
            <a:chOff x="648" y="774"/>
            <a:chExt cx="4854" cy="524"/>
          </a:xfrm>
        </p:grpSpPr>
        <p:sp>
          <p:nvSpPr>
            <p:cNvPr id="135172" name="Rectangle 4"/>
            <p:cNvSpPr>
              <a:spLocks noChangeArrowheads="1"/>
            </p:cNvSpPr>
            <p:nvPr/>
          </p:nvSpPr>
          <p:spPr bwMode="auto">
            <a:xfrm>
              <a:off x="648" y="906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828800" algn="r"/>
                  <a:tab pos="2057400" algn="l"/>
                  <a:tab pos="2286000" algn="l"/>
                  <a:tab pos="4114800" algn="l"/>
                </a:tabLs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				Distributive Property</a:t>
              </a:r>
            </a:p>
          </p:txBody>
        </p:sp>
        <p:pic>
          <p:nvPicPr>
            <p:cNvPr id="135176" name="Picture 8" descr="4-4-4 p2"/>
            <p:cNvPicPr>
              <a:picLocks noChangeAspect="1" noChangeArrowheads="1"/>
            </p:cNvPicPr>
            <p:nvPr/>
          </p:nvPicPr>
          <p:blipFill>
            <a:blip r:embed="rId4" cstate="print"/>
            <a:srcRect t="42505" r="33522" b="43163"/>
            <a:stretch>
              <a:fillRect/>
            </a:stretch>
          </p:blipFill>
          <p:spPr bwMode="auto">
            <a:xfrm>
              <a:off x="1310" y="774"/>
              <a:ext cx="1642" cy="524"/>
            </a:xfrm>
            <a:prstGeom prst="rect">
              <a:avLst/>
            </a:prstGeom>
            <a:noFill/>
          </p:spPr>
        </p:pic>
      </p:grpSp>
      <p:grpSp>
        <p:nvGrpSpPr>
          <p:cNvPr id="135181" name="Group 13"/>
          <p:cNvGrpSpPr>
            <a:grpSpLocks/>
          </p:cNvGrpSpPr>
          <p:nvPr/>
        </p:nvGrpSpPr>
        <p:grpSpPr bwMode="auto">
          <a:xfrm>
            <a:off x="1028700" y="3263900"/>
            <a:ext cx="7705725" cy="831850"/>
            <a:chOff x="648" y="2056"/>
            <a:chExt cx="4854" cy="524"/>
          </a:xfrm>
        </p:grpSpPr>
        <p:pic>
          <p:nvPicPr>
            <p:cNvPr id="135174" name="Picture 6" descr="4-4-4 p2"/>
            <p:cNvPicPr>
              <a:picLocks noChangeAspect="1" noChangeArrowheads="1"/>
            </p:cNvPicPr>
            <p:nvPr/>
          </p:nvPicPr>
          <p:blipFill>
            <a:blip r:embed="rId4" cstate="print"/>
            <a:srcRect l="18462" t="71553" r="30850" b="14114"/>
            <a:stretch>
              <a:fillRect/>
            </a:stretch>
          </p:blipFill>
          <p:spPr bwMode="auto">
            <a:xfrm>
              <a:off x="1764" y="2056"/>
              <a:ext cx="1252" cy="524"/>
            </a:xfrm>
            <a:prstGeom prst="rect">
              <a:avLst/>
            </a:prstGeom>
            <a:noFill/>
          </p:spPr>
        </p:pic>
        <p:sp>
          <p:nvSpPr>
            <p:cNvPr id="135178" name="Rectangle 10"/>
            <p:cNvSpPr>
              <a:spLocks noChangeArrowheads="1"/>
            </p:cNvSpPr>
            <p:nvPr/>
          </p:nvSpPr>
          <p:spPr bwMode="auto">
            <a:xfrm>
              <a:off x="648" y="2183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828800" algn="r"/>
                  <a:tab pos="2057400" algn="l"/>
                  <a:tab pos="2286000" algn="l"/>
                  <a:tab pos="4114800" algn="l"/>
                </a:tabLs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				Simplify.</a:t>
              </a:r>
            </a:p>
          </p:txBody>
        </p:sp>
      </p:grpSp>
      <p:grpSp>
        <p:nvGrpSpPr>
          <p:cNvPr id="135185" name="Group 17"/>
          <p:cNvGrpSpPr>
            <a:grpSpLocks/>
          </p:cNvGrpSpPr>
          <p:nvPr/>
        </p:nvGrpSpPr>
        <p:grpSpPr bwMode="auto">
          <a:xfrm>
            <a:off x="876300" y="4257675"/>
            <a:ext cx="7810500" cy="774700"/>
            <a:chOff x="552" y="2682"/>
            <a:chExt cx="4920" cy="488"/>
          </a:xfrm>
        </p:grpSpPr>
        <p:pic>
          <p:nvPicPr>
            <p:cNvPr id="135175" name="Picture 7" descr="4-4-4 p2"/>
            <p:cNvPicPr>
              <a:picLocks noChangeAspect="1" noChangeArrowheads="1"/>
            </p:cNvPicPr>
            <p:nvPr/>
          </p:nvPicPr>
          <p:blipFill>
            <a:blip r:embed="rId4" cstate="print"/>
            <a:srcRect l="18219" t="86652" r="31580"/>
            <a:stretch>
              <a:fillRect/>
            </a:stretch>
          </p:blipFill>
          <p:spPr bwMode="auto">
            <a:xfrm>
              <a:off x="1392" y="2682"/>
              <a:ext cx="1240" cy="488"/>
            </a:xfrm>
            <a:prstGeom prst="rect">
              <a:avLst/>
            </a:prstGeom>
            <a:noFill/>
          </p:spPr>
        </p:pic>
        <p:sp>
          <p:nvSpPr>
            <p:cNvPr id="135183" name="Rectangle 15"/>
            <p:cNvSpPr>
              <a:spLocks noChangeArrowheads="1"/>
            </p:cNvSpPr>
            <p:nvPr/>
          </p:nvSpPr>
          <p:spPr bwMode="auto">
            <a:xfrm>
              <a:off x="552" y="2686"/>
              <a:ext cx="492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3716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endParaRPr lang="en-US" sz="2400">
                <a:solidFill>
                  <a:srgbClr val="E01B22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Write an equation in slope-intercept form for the line that passes through (–3, –2) and is perpendicular to the graph of 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Arial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charset="0"/>
              </a:rPr>
              <a:t> = 12.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47725" y="3562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50" name="Group 14"/>
          <p:cNvGrpSpPr>
            <a:grpSpLocks/>
          </p:cNvGrpSpPr>
          <p:nvPr/>
        </p:nvGrpSpPr>
        <p:grpSpPr bwMode="auto">
          <a:xfrm>
            <a:off x="857250" y="2447925"/>
            <a:ext cx="2790825" cy="3614738"/>
            <a:chOff x="540" y="1542"/>
            <a:chExt cx="1758" cy="2277"/>
          </a:xfrm>
        </p:grpSpPr>
        <p:sp>
          <p:nvSpPr>
            <p:cNvPr id="11674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66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6746" name="Picture 10" descr="4-4-4 cyp"/>
            <p:cNvPicPr>
              <a:picLocks noChangeAspect="1" noChangeArrowheads="1"/>
            </p:cNvPicPr>
            <p:nvPr/>
          </p:nvPicPr>
          <p:blipFill>
            <a:blip r:embed="rId6" cstate="print"/>
            <a:srcRect b="68030"/>
            <a:stretch>
              <a:fillRect/>
            </a:stretch>
          </p:blipFill>
          <p:spPr bwMode="auto">
            <a:xfrm>
              <a:off x="936" y="1542"/>
              <a:ext cx="1180" cy="516"/>
            </a:xfrm>
            <a:prstGeom prst="rect">
              <a:avLst/>
            </a:prstGeom>
            <a:noFill/>
          </p:spPr>
        </p:pic>
        <p:pic>
          <p:nvPicPr>
            <p:cNvPr id="116747" name="Picture 11" descr="4-4-4 cyp"/>
            <p:cNvPicPr>
              <a:picLocks noChangeAspect="1" noChangeArrowheads="1"/>
            </p:cNvPicPr>
            <p:nvPr/>
          </p:nvPicPr>
          <p:blipFill>
            <a:blip r:embed="rId6" cstate="print"/>
            <a:srcRect t="31970" b="50557"/>
            <a:stretch>
              <a:fillRect/>
            </a:stretch>
          </p:blipFill>
          <p:spPr bwMode="auto">
            <a:xfrm>
              <a:off x="936" y="2250"/>
              <a:ext cx="1180" cy="282"/>
            </a:xfrm>
            <a:prstGeom prst="rect">
              <a:avLst/>
            </a:prstGeom>
            <a:noFill/>
          </p:spPr>
        </p:pic>
        <p:pic>
          <p:nvPicPr>
            <p:cNvPr id="116748" name="Picture 12" descr="4-4-4 cyp"/>
            <p:cNvPicPr>
              <a:picLocks noChangeAspect="1" noChangeArrowheads="1"/>
            </p:cNvPicPr>
            <p:nvPr/>
          </p:nvPicPr>
          <p:blipFill>
            <a:blip r:embed="rId6" cstate="print"/>
            <a:srcRect t="49443" b="31598"/>
            <a:stretch>
              <a:fillRect/>
            </a:stretch>
          </p:blipFill>
          <p:spPr bwMode="auto">
            <a:xfrm>
              <a:off x="936" y="2826"/>
              <a:ext cx="1180" cy="306"/>
            </a:xfrm>
            <a:prstGeom prst="rect">
              <a:avLst/>
            </a:prstGeom>
            <a:noFill/>
          </p:spPr>
        </p:pic>
        <p:pic>
          <p:nvPicPr>
            <p:cNvPr id="116749" name="Picture 13" descr="4-4-4 cyp"/>
            <p:cNvPicPr>
              <a:picLocks noChangeAspect="1" noChangeArrowheads="1"/>
            </p:cNvPicPr>
            <p:nvPr/>
          </p:nvPicPr>
          <p:blipFill>
            <a:blip r:embed="rId6" cstate="print"/>
            <a:srcRect t="68402"/>
            <a:stretch>
              <a:fillRect/>
            </a:stretch>
          </p:blipFill>
          <p:spPr bwMode="auto">
            <a:xfrm>
              <a:off x="936" y="3309"/>
              <a:ext cx="1180" cy="51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utoUpdateAnimBg="0"/>
      <p:bldP spid="1167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40" name="Picture 8" descr="KC_alg_L04-04A"/>
          <p:cNvPicPr>
            <a:picLocks noChangeAspect="1" noChangeArrowheads="1"/>
          </p:cNvPicPr>
          <p:nvPr/>
        </p:nvPicPr>
        <p:blipFill>
          <a:blip r:embed="rId3" cstate="print"/>
          <a:srcRect l="810"/>
          <a:stretch>
            <a:fillRect/>
          </a:stretch>
        </p:blipFill>
        <p:spPr bwMode="auto">
          <a:xfrm>
            <a:off x="504825" y="1019175"/>
            <a:ext cx="8172450" cy="47005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1;2;1;3;2;"/>
  <p:tag name="CHARTSTRINGSTD" val="2 2 1 0"/>
  <p:tag name="CHARTSTRINGREV" val="0 1 2 2"/>
  <p:tag name="CHARTSTRINGSTDPER" val="0.4 0.4 0.2 0"/>
  <p:tag name="CHARTSTRINGREVPER" val="0 0.2 0.4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1;3;2;3;2;"/>
  <p:tag name="CHARTSTRINGSTD" val="1 2 2 0"/>
  <p:tag name="CHARTSTRINGREV" val="0 2 2 1"/>
  <p:tag name="CHARTSTRINGSTDPER" val="0.2 0.4 0.4 0"/>
  <p:tag name="CHARTSTRINGREVPER" val="0 0.4 0.4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1;3;3;3;2;"/>
  <p:tag name="CHARTSTRINGSTD" val="1 1 3 0"/>
  <p:tag name="CHARTSTRINGREV" val="0 3 1 1"/>
  <p:tag name="CHARTSTRINGSTDPER" val="0.2 0.2 0.6 0"/>
  <p:tag name="CHARTSTRINGREVPER" val="0 0.6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2;4;3;2;3;"/>
  <p:tag name="CHARTSTRINGSTD" val="0 2 2 1"/>
  <p:tag name="CHARTSTRINGREV" val="1 2 2 0"/>
  <p:tag name="CHARTSTRINGSTDPER" val="0 0.4 0.4 0.2"/>
  <p:tag name="CHARTSTRINGREVPER" val="0.2 0.4 0.4 0"/>
  <p:tag name="QUESTIONALIAS" val="5-Minute Check 4A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1;3;2;3;1;"/>
  <p:tag name="CHARTSTRINGSTD" val="2 1 2 0"/>
  <p:tag name="CHARTSTRINGREV" val="0 2 1 2"/>
  <p:tag name="CHARTSTRINGSTDPER" val="0.4 0.2 0.4 0"/>
  <p:tag name="CHARTSTRINGREVPER" val="0 0.4 0.2 0.4"/>
  <p:tag name="QUESTIONALIAS" val="5-Minute Check 4B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1;2;4;2;4;"/>
  <p:tag name="CHARTSTRINGSTD" val="1 2 0 2"/>
  <p:tag name="CHARTSTRINGREV" val="2 0 2 1"/>
  <p:tag name="CHARTSTRINGSTDPER" val="0.2 0.4 0 0.4"/>
  <p:tag name="CHARTSTRINGREVPER" val="0.4 0 0.4 0.2"/>
  <p:tag name="QUESTIONALIAS" val="5-Minute Check 5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TOTALRESPONSES" val="5"/>
  <p:tag name="SLICED" val="False"/>
  <p:tag name="RESPONSES" val="NA,1,5,3;1;1;1;3;"/>
  <p:tag name="CHARTSTRINGSTD" val="3 0 2 0"/>
  <p:tag name="CHARTSTRINGREV" val="0 2 0 3"/>
  <p:tag name="CHARTSTRINGSTDPER" val="0.6 0 0.4 0"/>
  <p:tag name="CHARTSTRINGREVPER" val="0 0.4 0 0.6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"/>
  <p:tag name="TOTALRESPONSES" val="5"/>
  <p:tag name="SLICED" val="False"/>
  <p:tag name="RESPONSES" val="NA,1,5,3;3;3;2;1;"/>
  <p:tag name="CHARTSTRINGSTD" val="1 1 3"/>
  <p:tag name="CHARTSTRINGREV" val="3 1 1"/>
  <p:tag name="CHARTSTRINGSTDPER" val="0.2 0.2 0.6"/>
  <p:tag name="CHARTSTRINGREVPER" val="0.6 0.2 0.2"/>
  <p:tag name="QUESTIONALIAS" val="Example 2"/>
  <p:tag name="ANSWERSALIAS" val="A¤B¤C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QUESTIONALIAS" val="Example 3"/>
  <p:tag name="ANSWERSALIAS" val="A¤B¤C¤D"/>
  <p:tag name="TOTALRESPONSES" val="5"/>
  <p:tag name="SLICED" val="False"/>
  <p:tag name="RESPONSES" val="NA,1,5,3;1;2;2;3;"/>
  <p:tag name="CHARTSTRINGSTD" val="1 2 2 0"/>
  <p:tag name="CHARTSTRINGREV" val="0 2 2 1"/>
  <p:tag name="CHARTSTRINGSTDPER" val="0.2 0.4 0.4 0"/>
  <p:tag name="CHARTSTRINGREVPER" val="0 0.4 0.4 0.2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QUESTIONALIAS" val="Example 4"/>
  <p:tag name="ANSWERSALIAS" val="A¤B¤C¤D"/>
  <p:tag name="TOTALRESPONSES" val="5"/>
  <p:tag name="SLICED" val="False"/>
  <p:tag name="RESPONSES" val="NA,1,5,3;2;4;2;4;"/>
  <p:tag name="CHARTSTRINGSTD" val="0 2 1 2"/>
  <p:tag name="CHARTSTRINGREV" val="2 1 2 0"/>
  <p:tag name="CHARTSTRINGSTDPER" val="0 0.4 0.2 0.4"/>
  <p:tag name="CHARTSTRINGREVPER" val="0.4 0.2 0.4 0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1444</TotalTime>
  <Words>675</Words>
  <Application>Microsoft Office PowerPoint</Application>
  <PresentationFormat>On-screen Show (4:3)</PresentationFormat>
  <Paragraphs>139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4A</vt:lpstr>
      <vt:lpstr>5-Minute Check 4B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2A</vt:lpstr>
      <vt:lpstr>Example 2A</vt:lpstr>
      <vt:lpstr>Example 2B</vt:lpstr>
      <vt:lpstr>Example 2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Concept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111</cp:revision>
  <dcterms:created xsi:type="dcterms:W3CDTF">2007-12-06T14:31:51Z</dcterms:created>
  <dcterms:modified xsi:type="dcterms:W3CDTF">2015-11-17T17:26:42Z</dcterms:modified>
</cp:coreProperties>
</file>