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9" r:id="rId7"/>
  </p:sldMasterIdLst>
  <p:sldIdLst>
    <p:sldId id="282" r:id="rId8"/>
    <p:sldId id="257" r:id="rId9"/>
    <p:sldId id="303" r:id="rId10"/>
    <p:sldId id="304" r:id="rId11"/>
    <p:sldId id="305" r:id="rId12"/>
    <p:sldId id="306" r:id="rId13"/>
    <p:sldId id="307" r:id="rId14"/>
    <p:sldId id="316" r:id="rId15"/>
    <p:sldId id="314" r:id="rId16"/>
    <p:sldId id="258" r:id="rId17"/>
    <p:sldId id="290" r:id="rId18"/>
    <p:sldId id="302" r:id="rId19"/>
    <p:sldId id="259" r:id="rId20"/>
    <p:sldId id="308" r:id="rId21"/>
    <p:sldId id="315" r:id="rId22"/>
    <p:sldId id="260" r:id="rId23"/>
    <p:sldId id="261" r:id="rId24"/>
    <p:sldId id="317" r:id="rId25"/>
    <p:sldId id="318" r:id="rId26"/>
    <p:sldId id="319" r:id="rId27"/>
    <p:sldId id="309" r:id="rId28"/>
    <p:sldId id="320" r:id="rId29"/>
    <p:sldId id="321" r:id="rId30"/>
    <p:sldId id="263" r:id="rId31"/>
    <p:sldId id="322" r:id="rId32"/>
    <p:sldId id="310" r:id="rId33"/>
    <p:sldId id="323" r:id="rId34"/>
    <p:sldId id="275" r:id="rId35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3C68A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gs" Target="tags/tag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6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4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4–4</a:t>
            </a:r>
          </a:p>
        </p:txBody>
      </p:sp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4_05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4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9" name="Picture 17" descr="Real World Ex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8" name="Header" descr="12_ALG1_Header_04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3" name="Picture 17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4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7" name="Picture 17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4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4_05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24.xml"/><Relationship Id="rId5" Type="http://schemas.openxmlformats.org/officeDocument/2006/relationships/slide" Target="slide10.xml"/><Relationship Id="rId10" Type="http://schemas.openxmlformats.org/officeDocument/2006/relationships/slide" Target="slide16.xml"/><Relationship Id="rId4" Type="http://schemas.openxmlformats.org/officeDocument/2006/relationships/slide" Target="slide9.xml"/><Relationship Id="rId9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39.jpeg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5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4.jpeg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7.jpe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6.jpeg"/><Relationship Id="rId5" Type="http://schemas.openxmlformats.org/officeDocument/2006/relationships/image" Target="../media/image8.jpeg"/><Relationship Id="rId10" Type="http://schemas.openxmlformats.org/officeDocument/2006/relationships/image" Target="../media/image50.jpeg"/><Relationship Id="rId4" Type="http://schemas.openxmlformats.org/officeDocument/2006/relationships/image" Target="../media/image38.png"/><Relationship Id="rId9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Relationship Id="rId5" Type="http://schemas.openxmlformats.org/officeDocument/2006/relationships/image" Target="../media/image52.png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5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7.xml"/><Relationship Id="rId6" Type="http://schemas.openxmlformats.org/officeDocument/2006/relationships/image" Target="../media/image53.jpeg"/><Relationship Id="rId5" Type="http://schemas.openxmlformats.org/officeDocument/2006/relationships/image" Target="../media/image44.jpeg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4_05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3" action="ppaction://hlinksldjump"/>
              </a:rPr>
              <a:t>Five-Minute Check (over Lesson 4–4)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charset="0"/>
                <a:hlinkClick r:id="rId4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Concept Summary:  Scatter Plot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1:	Real-World Example: Evaluate a Correlation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Key Concept:  Using a Linear Function to Model Data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2:	Real-World Example: Write a Line of Fit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3:	Real-World Example: Use Interpolation </a:t>
            </a:r>
            <a:br>
              <a:rPr lang="en-US" sz="2000" b="1">
                <a:solidFill>
                  <a:srgbClr val="E01B22"/>
                </a:solidFill>
                <a:hlinkClick r:id="rId11" action="ppaction://hlinksldjump"/>
              </a:rPr>
            </a:b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or Extrapolation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51175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7543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equation represents the line that passes through the point (–1, 1) and is parallel to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3?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0671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equation represents the line that passes through the point (2, 3) and is parallel to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 =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+ 1?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8975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8" name="Picture 10" descr="4-5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5375" y="1685925"/>
            <a:ext cx="6791325" cy="1673225"/>
          </a:xfrm>
          <a:prstGeom prst="rect">
            <a:avLst/>
          </a:prstGeom>
          <a:noFill/>
        </p:spPr>
      </p:pic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6576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4" name="Group 16"/>
          <p:cNvGrpSpPr>
            <a:grpSpLocks/>
          </p:cNvGrpSpPr>
          <p:nvPr/>
        </p:nvGrpSpPr>
        <p:grpSpPr bwMode="auto">
          <a:xfrm>
            <a:off x="1066800" y="3594100"/>
            <a:ext cx="2790825" cy="2844800"/>
            <a:chOff x="672" y="2264"/>
            <a:chExt cx="1758" cy="1792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2264"/>
              <a:ext cx="1758" cy="1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70000"/>
                </a:spcBef>
                <a:spcAft>
                  <a:spcPct val="5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79" name="Picture 11" descr="4-5-3a"/>
            <p:cNvPicPr>
              <a:picLocks noChangeAspect="1" noChangeArrowheads="1"/>
            </p:cNvPicPr>
            <p:nvPr/>
          </p:nvPicPr>
          <p:blipFill>
            <a:blip r:embed="rId6" cstate="print"/>
            <a:srcRect b="84399"/>
            <a:stretch>
              <a:fillRect/>
            </a:stretch>
          </p:blipFill>
          <p:spPr bwMode="auto">
            <a:xfrm>
              <a:off x="1173" y="2286"/>
              <a:ext cx="939" cy="244"/>
            </a:xfrm>
            <a:prstGeom prst="rect">
              <a:avLst/>
            </a:prstGeom>
            <a:noFill/>
          </p:spPr>
        </p:pic>
        <p:pic>
          <p:nvPicPr>
            <p:cNvPr id="109580" name="Picture 12" descr="4-5-3a"/>
            <p:cNvPicPr>
              <a:picLocks noChangeAspect="1" noChangeArrowheads="1"/>
            </p:cNvPicPr>
            <p:nvPr/>
          </p:nvPicPr>
          <p:blipFill>
            <a:blip r:embed="rId6" cstate="print"/>
            <a:srcRect t="15729" b="64835"/>
            <a:stretch>
              <a:fillRect/>
            </a:stretch>
          </p:blipFill>
          <p:spPr bwMode="auto">
            <a:xfrm>
              <a:off x="1173" y="2708"/>
              <a:ext cx="939" cy="304"/>
            </a:xfrm>
            <a:prstGeom prst="rect">
              <a:avLst/>
            </a:prstGeom>
            <a:noFill/>
          </p:spPr>
        </p:pic>
        <p:pic>
          <p:nvPicPr>
            <p:cNvPr id="109581" name="Picture 13" descr="4-5-3a"/>
            <p:cNvPicPr>
              <a:picLocks noChangeAspect="1" noChangeArrowheads="1"/>
            </p:cNvPicPr>
            <p:nvPr/>
          </p:nvPicPr>
          <p:blipFill>
            <a:blip r:embed="rId6" cstate="print"/>
            <a:srcRect t="33760" b="31841"/>
            <a:stretch>
              <a:fillRect/>
            </a:stretch>
          </p:blipFill>
          <p:spPr bwMode="auto">
            <a:xfrm>
              <a:off x="1173" y="3038"/>
              <a:ext cx="939" cy="538"/>
            </a:xfrm>
            <a:prstGeom prst="rect">
              <a:avLst/>
            </a:prstGeom>
            <a:noFill/>
          </p:spPr>
        </p:pic>
        <p:pic>
          <p:nvPicPr>
            <p:cNvPr id="109582" name="Picture 14" descr="4-5-3a"/>
            <p:cNvPicPr>
              <a:picLocks noChangeAspect="1" noChangeArrowheads="1"/>
            </p:cNvPicPr>
            <p:nvPr/>
          </p:nvPicPr>
          <p:blipFill>
            <a:blip r:embed="rId6" cstate="print"/>
            <a:srcRect t="70204"/>
            <a:stretch>
              <a:fillRect/>
            </a:stretch>
          </p:blipFill>
          <p:spPr bwMode="auto">
            <a:xfrm>
              <a:off x="1173" y="3590"/>
              <a:ext cx="939" cy="46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7975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76866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equation represents the line that passes through the point (–4, 1) and is perpendicular to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 =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0228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34194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371600"/>
            <a:ext cx="457200" cy="420688"/>
          </a:xfrm>
          <a:prstGeom prst="rect">
            <a:avLst/>
          </a:prstGeom>
          <a:noFill/>
        </p:spPr>
      </p:pic>
      <p:grpSp>
        <p:nvGrpSpPr>
          <p:cNvPr id="111630" name="Group 14"/>
          <p:cNvGrpSpPr>
            <a:grpSpLocks/>
          </p:cNvGrpSpPr>
          <p:nvPr/>
        </p:nvGrpSpPr>
        <p:grpSpPr bwMode="auto">
          <a:xfrm>
            <a:off x="1066800" y="3116263"/>
            <a:ext cx="2790825" cy="3284537"/>
            <a:chOff x="672" y="1963"/>
            <a:chExt cx="1758" cy="2069"/>
          </a:xfrm>
        </p:grpSpPr>
        <p:sp>
          <p:nvSpPr>
            <p:cNvPr id="11162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2112"/>
              <a:ext cx="1758" cy="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1628" name="Picture 12" descr="4-5-5"/>
            <p:cNvPicPr>
              <a:picLocks noChangeAspect="1" noChangeArrowheads="1"/>
            </p:cNvPicPr>
            <p:nvPr/>
          </p:nvPicPr>
          <p:blipFill>
            <a:blip r:embed="rId5" cstate="print"/>
            <a:srcRect t="33919" r="67949"/>
            <a:stretch>
              <a:fillRect/>
            </a:stretch>
          </p:blipFill>
          <p:spPr bwMode="auto">
            <a:xfrm>
              <a:off x="1026" y="1963"/>
              <a:ext cx="1316" cy="2069"/>
            </a:xfrm>
            <a:prstGeom prst="rect">
              <a:avLst/>
            </a:prstGeom>
            <a:noFill/>
          </p:spPr>
        </p:pic>
      </p:grpSp>
      <p:pic>
        <p:nvPicPr>
          <p:cNvPr id="111632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3475" y="1430338"/>
            <a:ext cx="6518275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1862" name="TPQuestion"/>
          <p:cNvSpPr>
            <a:spLocks noChangeArrowheads="1"/>
          </p:cNvSpPr>
          <p:nvPr/>
        </p:nvSpPr>
        <p:spPr bwMode="auto">
          <a:xfrm>
            <a:off x="685800" y="1657350"/>
            <a:ext cx="7086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equation describes a line that contains (0, 2) and is perpendicular to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+ 1?</a:t>
            </a:r>
          </a:p>
        </p:txBody>
      </p:sp>
      <p:sp>
        <p:nvSpPr>
          <p:cNvPr id="121863" name="AutoShape 7"/>
          <p:cNvSpPr>
            <a:spLocks noChangeArrowheads="1"/>
          </p:cNvSpPr>
          <p:nvPr/>
        </p:nvSpPr>
        <p:spPr bwMode="auto">
          <a:xfrm>
            <a:off x="533400" y="39243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1865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1866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21869" name="Group 13"/>
          <p:cNvGrpSpPr>
            <a:grpSpLocks/>
          </p:cNvGrpSpPr>
          <p:nvPr/>
        </p:nvGrpSpPr>
        <p:grpSpPr bwMode="auto">
          <a:xfrm>
            <a:off x="1066800" y="3022600"/>
            <a:ext cx="2790825" cy="3082925"/>
            <a:chOff x="672" y="1904"/>
            <a:chExt cx="1758" cy="1942"/>
          </a:xfrm>
        </p:grpSpPr>
        <p:sp>
          <p:nvSpPr>
            <p:cNvPr id="12186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04"/>
              <a:ext cx="1758" cy="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	</a:t>
              </a:r>
              <a:r>
                <a:rPr lang="pt-BR" sz="2400" i="1">
                  <a:sym typeface="Symbol" pitchFamily="18" charset="2"/>
                </a:rPr>
                <a:t>y </a:t>
              </a:r>
              <a:r>
                <a:rPr lang="pt-BR" sz="2400">
                  <a:sym typeface="Symbol" pitchFamily="18" charset="2"/>
                </a:rPr>
                <a:t>= –3</a:t>
              </a:r>
              <a:r>
                <a:rPr lang="pt-BR" sz="2400" i="1">
                  <a:sym typeface="Symbol" pitchFamily="18" charset="2"/>
                </a:rPr>
                <a:t>x</a:t>
              </a:r>
              <a:r>
                <a:rPr lang="pt-BR" sz="2400">
                  <a:sym typeface="Symbol" pitchFamily="18" charset="2"/>
                </a:rPr>
                <a:t> – 2</a:t>
              </a:r>
              <a:endParaRPr lang="pt-BR" sz="2400" b="1"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1868" name="Picture 12" descr="4-5-6"/>
            <p:cNvPicPr>
              <a:picLocks noChangeAspect="1" noChangeArrowheads="1"/>
            </p:cNvPicPr>
            <p:nvPr/>
          </p:nvPicPr>
          <p:blipFill>
            <a:blip r:embed="rId6" cstate="print"/>
            <a:srcRect t="12506"/>
            <a:stretch>
              <a:fillRect/>
            </a:stretch>
          </p:blipFill>
          <p:spPr bwMode="auto">
            <a:xfrm>
              <a:off x="1032" y="2251"/>
              <a:ext cx="1071" cy="159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2" grpId="0" autoUpdateAnimBg="0"/>
      <p:bldP spid="1218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752600"/>
            <a:ext cx="7620000" cy="476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S.ID.6a Fit a function to the data; use functions fitted to data to solve problems in the context of the data. Use given functions or choose a function suggested by the context. Emphasize linear, quadratic, and exponential models.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S.ID.6c Fit a linear function for a scatter plot that suggests a linear association.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1 Make sense of problems and persevere in solving them.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4 Model with mathematics.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wrote linear equations given a point and the slope.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Investigate relationships between quantities by using points on scatter plots.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Use lines of fit to make and evaluate predictions.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bivariate data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6975"/>
            <a:ext cx="7620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scatter plot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line of fit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linear interpolation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4-0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9797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362450" y="771525"/>
            <a:ext cx="4467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Evaluate a Correlation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5448300" cy="304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TECHNOLOGY</a:t>
            </a:r>
            <a:r>
              <a:rPr lang="en-US" sz="2400" b="1">
                <a:solidFill>
                  <a:srgbClr val="00539D"/>
                </a:solidFill>
              </a:rPr>
              <a:t>  The graph shows the average number of students per computer in Maria’s school. Determine whether the graph shows a </a:t>
            </a:r>
            <a:r>
              <a:rPr lang="en-US" sz="2400" b="1" i="1">
                <a:solidFill>
                  <a:srgbClr val="00539D"/>
                </a:solidFill>
              </a:rPr>
              <a:t>positive correlation</a:t>
            </a:r>
            <a:r>
              <a:rPr lang="en-US" sz="2400" b="1">
                <a:solidFill>
                  <a:srgbClr val="00539D"/>
                </a:solidFill>
              </a:rPr>
              <a:t>, a </a:t>
            </a:r>
            <a:r>
              <a:rPr lang="en-US" sz="2400" b="1" i="1">
                <a:solidFill>
                  <a:srgbClr val="00539D"/>
                </a:solidFill>
              </a:rPr>
              <a:t>negative correlation</a:t>
            </a:r>
            <a:r>
              <a:rPr lang="en-US" sz="2400" b="1">
                <a:solidFill>
                  <a:srgbClr val="00539D"/>
                </a:solidFill>
              </a:rPr>
              <a:t>, or </a:t>
            </a:r>
            <a:r>
              <a:rPr lang="en-US" sz="2400" b="1" i="1">
                <a:solidFill>
                  <a:srgbClr val="00539D"/>
                </a:solidFill>
              </a:rPr>
              <a:t>no correlation</a:t>
            </a:r>
            <a:r>
              <a:rPr lang="en-US" sz="2400" b="1">
                <a:solidFill>
                  <a:srgbClr val="00539D"/>
                </a:solidFill>
              </a:rPr>
              <a:t>. If there is a positive or negative correlation, describe its meaning in the situation. </a:t>
            </a:r>
            <a:endParaRPr lang="en-US" sz="2400">
              <a:solidFill>
                <a:srgbClr val="00539D"/>
              </a:solidFill>
            </a:endParaRPr>
          </a:p>
        </p:txBody>
      </p:sp>
      <p:sp>
        <p:nvSpPr>
          <p:cNvPr id="5906" name="Rectangle 786"/>
          <p:cNvSpPr>
            <a:spLocks noChangeArrowheads="1"/>
          </p:cNvSpPr>
          <p:nvPr/>
        </p:nvSpPr>
        <p:spPr bwMode="auto">
          <a:xfrm>
            <a:off x="533400" y="490378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Sample Answer: </a:t>
            </a:r>
            <a:r>
              <a:rPr lang="en-US" sz="2400">
                <a:solidFill>
                  <a:srgbClr val="E01B22"/>
                </a:solidFill>
              </a:rPr>
              <a:t>The graph shows a negative correlation. Each year, more computers are in Maria’s school, making the students-per-computer rate smaller.</a:t>
            </a:r>
          </a:p>
        </p:txBody>
      </p:sp>
      <p:grpSp>
        <p:nvGrpSpPr>
          <p:cNvPr id="5909" name="Group 789"/>
          <p:cNvGrpSpPr>
            <a:grpSpLocks/>
          </p:cNvGrpSpPr>
          <p:nvPr/>
        </p:nvGrpSpPr>
        <p:grpSpPr bwMode="auto">
          <a:xfrm>
            <a:off x="6348413" y="1371600"/>
            <a:ext cx="2359025" cy="2971800"/>
            <a:chOff x="3999" y="864"/>
            <a:chExt cx="1486" cy="1872"/>
          </a:xfrm>
        </p:grpSpPr>
        <p:pic>
          <p:nvPicPr>
            <p:cNvPr id="5905" name="Picture 785" descr="e-4-5-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" y="864"/>
              <a:ext cx="1486" cy="1872"/>
            </a:xfrm>
            <a:prstGeom prst="rect">
              <a:avLst/>
            </a:prstGeom>
            <a:noFill/>
          </p:spPr>
        </p:pic>
        <p:sp>
          <p:nvSpPr>
            <p:cNvPr id="5907" name="Rectangle 787"/>
            <p:cNvSpPr>
              <a:spLocks noChangeArrowheads="1"/>
            </p:cNvSpPr>
            <p:nvPr/>
          </p:nvSpPr>
          <p:spPr bwMode="white">
            <a:xfrm>
              <a:off x="4176" y="110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6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403600"/>
            <a:ext cx="5467350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Positive correlation; with each year, the number of mail-order prescriptions has increased.</a:t>
            </a: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Negative correlation; with each year, the number of mail-order prescriptions has decreased.</a:t>
            </a: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no correlation</a:t>
            </a: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cannot be determined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47725" y="3343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5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Question"/>
          <p:cNvSpPr>
            <a:spLocks noChangeArrowheads="1"/>
          </p:cNvSpPr>
          <p:nvPr/>
        </p:nvSpPr>
        <p:spPr bwMode="auto">
          <a:xfrm>
            <a:off x="533400" y="1371600"/>
            <a:ext cx="56007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000" b="1">
                <a:solidFill>
                  <a:srgbClr val="00539D"/>
                </a:solidFill>
              </a:rPr>
              <a:t>The graph shows the number of mail-order prescriptions. Determine whether the graph shows a </a:t>
            </a:r>
            <a:r>
              <a:rPr lang="en-US" sz="2000" b="1" i="1">
                <a:solidFill>
                  <a:srgbClr val="00539D"/>
                </a:solidFill>
              </a:rPr>
              <a:t>positive correlation</a:t>
            </a:r>
            <a:r>
              <a:rPr lang="en-US" sz="2000" b="1">
                <a:solidFill>
                  <a:srgbClr val="00539D"/>
                </a:solidFill>
              </a:rPr>
              <a:t>, a </a:t>
            </a:r>
            <a:r>
              <a:rPr lang="en-US" sz="2000" b="1" i="1">
                <a:solidFill>
                  <a:srgbClr val="00539D"/>
                </a:solidFill>
              </a:rPr>
              <a:t>negative correlation</a:t>
            </a:r>
            <a:r>
              <a:rPr lang="en-US" sz="2000" b="1">
                <a:solidFill>
                  <a:srgbClr val="00539D"/>
                </a:solidFill>
              </a:rPr>
              <a:t>, or </a:t>
            </a:r>
            <a:r>
              <a:rPr lang="en-US" sz="2000" b="1" i="1">
                <a:solidFill>
                  <a:srgbClr val="00539D"/>
                </a:solidFill>
              </a:rPr>
              <a:t>no correlation</a:t>
            </a:r>
            <a:r>
              <a:rPr lang="en-US" sz="2000" b="1">
                <a:solidFill>
                  <a:srgbClr val="00539D"/>
                </a:solidFill>
              </a:rPr>
              <a:t>. If there is a positive or negative correlation, describe it. </a:t>
            </a:r>
          </a:p>
        </p:txBody>
      </p:sp>
      <p:pic>
        <p:nvPicPr>
          <p:cNvPr id="113676" name="Picture 12" descr="ALG04-06-01-Y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37313" y="1235075"/>
            <a:ext cx="2220912" cy="25463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2" grpId="0" animBg="1"/>
      <p:bldP spid="11367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0839" name="Picture 7" descr="KC_alg_L04-05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6225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362450" y="771525"/>
            <a:ext cx="4467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 Line of Fit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POPULATION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The table shows the world population growing at a rapid rate. Identify the independent and dependent variables. Make a scatter plot and determine what relationship, if any, exists in the data.</a:t>
            </a:r>
            <a:endParaRPr lang="en-US" sz="2400" b="1" i="1">
              <a:solidFill>
                <a:srgbClr val="00539D"/>
              </a:solidFill>
              <a:ea typeface="Times New Roman" pitchFamily="18" charset="0"/>
              <a:cs typeface="Arial" charset="0"/>
            </a:endParaRPr>
          </a:p>
        </p:txBody>
      </p:sp>
      <p:pic>
        <p:nvPicPr>
          <p:cNvPr id="6150" name="Picture 6" descr="ALG04-06-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875" y="3371850"/>
            <a:ext cx="2751138" cy="24082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362450" y="771525"/>
            <a:ext cx="4467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 Line of Fit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76300" y="1503363"/>
            <a:ext cx="492442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1	</a:t>
            </a:r>
            <a:r>
              <a:rPr lang="en-US" sz="2400">
                <a:ea typeface="Times New Roman" pitchFamily="18" charset="0"/>
                <a:cs typeface="Arial" charset="0"/>
              </a:rPr>
              <a:t>Make a scatter plot.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The independent variable is the year, and the dependent variable is the population (in millions).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As the years increase, the population increases. There is a positive correlation between the two variables.</a:t>
            </a:r>
          </a:p>
        </p:txBody>
      </p:sp>
      <p:pic>
        <p:nvPicPr>
          <p:cNvPr id="7176" name="Picture 8" descr="ALG04-06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2813" y="1503363"/>
            <a:ext cx="2770187" cy="26495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uiExpand="1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9" name="Picture 9" descr="ALG04-06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2813" y="1503363"/>
            <a:ext cx="2770187" cy="2649537"/>
          </a:xfrm>
          <a:prstGeom prst="rect">
            <a:avLst/>
          </a:prstGeom>
          <a:noFill/>
        </p:spPr>
      </p:pic>
      <p:sp>
        <p:nvSpPr>
          <p:cNvPr id="122892" name="Line 12"/>
          <p:cNvSpPr>
            <a:spLocks noChangeShapeType="1"/>
          </p:cNvSpPr>
          <p:nvPr/>
        </p:nvSpPr>
        <p:spPr bwMode="auto">
          <a:xfrm flipV="1">
            <a:off x="7802563" y="1830388"/>
            <a:ext cx="573087" cy="1876425"/>
          </a:xfrm>
          <a:prstGeom prst="line">
            <a:avLst/>
          </a:prstGeom>
          <a:noFill/>
          <a:ln w="28575">
            <a:solidFill>
              <a:srgbClr val="3C68AF"/>
            </a:solidFill>
            <a:round/>
            <a:headEnd type="stealth" w="med" len="med"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4362450" y="771525"/>
            <a:ext cx="4467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 Line of Fit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876300" y="1503363"/>
            <a:ext cx="4924425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2	</a:t>
            </a:r>
            <a:r>
              <a:rPr lang="en-US" sz="2400">
                <a:ea typeface="Times New Roman" pitchFamily="18" charset="0"/>
                <a:cs typeface="Arial" charset="0"/>
              </a:rPr>
              <a:t>Draw a line of fit.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No one line will pass through all of the data points. Draw a line that passes close to the points. A line of fit is shown.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2" grpId="0" animBg="1"/>
      <p:bldP spid="122884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4362450" y="771525"/>
            <a:ext cx="4467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 Line of Fit</a:t>
            </a:r>
          </a:p>
        </p:txBody>
      </p:sp>
      <p:sp>
        <p:nvSpPr>
          <p:cNvPr id="123909" name="Rectangle 5"/>
          <p:cNvSpPr>
            <a:spLocks noChangeArrowheads="1"/>
          </p:cNvSpPr>
          <p:nvPr/>
        </p:nvSpPr>
        <p:spPr bwMode="auto">
          <a:xfrm>
            <a:off x="876300" y="1398588"/>
            <a:ext cx="7581900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3	</a:t>
            </a:r>
            <a:r>
              <a:rPr lang="en-US" sz="2400">
                <a:ea typeface="Times New Roman" pitchFamily="18" charset="0"/>
                <a:cs typeface="Arial" charset="0"/>
              </a:rPr>
              <a:t>Write the slope-intercept form of an equation for the line of fit.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The line of fit shown passes through the points 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>
                <a:ea typeface="Times New Roman" pitchFamily="18" charset="0"/>
                <a:cs typeface="Arial" charset="0"/>
              </a:rPr>
              <a:t>(1850, 1000) and (2004, 6400).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Find the slope.</a:t>
            </a:r>
          </a:p>
        </p:txBody>
      </p:sp>
      <p:sp>
        <p:nvSpPr>
          <p:cNvPr id="123912" name="Text Box 8"/>
          <p:cNvSpPr txBox="1">
            <a:spLocks noChangeArrowheads="1"/>
          </p:cNvSpPr>
          <p:nvPr/>
        </p:nvSpPr>
        <p:spPr bwMode="auto">
          <a:xfrm>
            <a:off x="4876800" y="3692525"/>
            <a:ext cx="35909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Slope formula</a:t>
            </a:r>
          </a:p>
        </p:txBody>
      </p:sp>
      <p:sp>
        <p:nvSpPr>
          <p:cNvPr id="123913" name="Text Box 9"/>
          <p:cNvSpPr txBox="1">
            <a:spLocks noChangeArrowheads="1"/>
          </p:cNvSpPr>
          <p:nvPr/>
        </p:nvSpPr>
        <p:spPr bwMode="auto">
          <a:xfrm>
            <a:off x="4876800" y="4533900"/>
            <a:ext cx="3890963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Let (</a:t>
            </a:r>
            <a:r>
              <a:rPr lang="en-US" sz="2400" i="1"/>
              <a:t>x</a:t>
            </a:r>
            <a:r>
              <a:rPr lang="en-US" sz="2400" baseline="-25000"/>
              <a:t>1</a:t>
            </a:r>
            <a:r>
              <a:rPr lang="en-US" sz="2400"/>
              <a:t>, </a:t>
            </a:r>
            <a:r>
              <a:rPr lang="en-US" sz="2400" i="1"/>
              <a:t>y</a:t>
            </a:r>
            <a:r>
              <a:rPr lang="en-US" sz="2400" baseline="-25000"/>
              <a:t>1</a:t>
            </a:r>
            <a:r>
              <a:rPr lang="en-US" sz="2400"/>
              <a:t>) = (1850, 1000) and (</a:t>
            </a:r>
            <a:r>
              <a:rPr lang="en-US" sz="2400" i="1"/>
              <a:t>x</a:t>
            </a:r>
            <a:r>
              <a:rPr lang="en-US" sz="2400" baseline="-25000"/>
              <a:t>2</a:t>
            </a:r>
            <a:r>
              <a:rPr lang="en-US" sz="2400"/>
              <a:t>, </a:t>
            </a:r>
            <a:r>
              <a:rPr lang="en-US" sz="2400" i="1"/>
              <a:t>y</a:t>
            </a:r>
            <a:r>
              <a:rPr lang="en-US" sz="2400" baseline="-25000"/>
              <a:t>2</a:t>
            </a:r>
            <a:r>
              <a:rPr lang="en-US" sz="2400"/>
              <a:t>) = (2004, 6400).</a:t>
            </a:r>
          </a:p>
        </p:txBody>
      </p:sp>
      <p:sp>
        <p:nvSpPr>
          <p:cNvPr id="123914" name="Text Box 10"/>
          <p:cNvSpPr txBox="1">
            <a:spLocks noChangeArrowheads="1"/>
          </p:cNvSpPr>
          <p:nvPr/>
        </p:nvSpPr>
        <p:spPr bwMode="auto">
          <a:xfrm>
            <a:off x="4876800" y="5662613"/>
            <a:ext cx="3282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  <p:pic>
        <p:nvPicPr>
          <p:cNvPr id="123915" name="Picture 11" descr="ALG01_232"/>
          <p:cNvPicPr>
            <a:picLocks noChangeAspect="1" noChangeArrowheads="1"/>
          </p:cNvPicPr>
          <p:nvPr/>
        </p:nvPicPr>
        <p:blipFill>
          <a:blip r:embed="rId3" cstate="print"/>
          <a:srcRect b="65793"/>
          <a:stretch>
            <a:fillRect/>
          </a:stretch>
        </p:blipFill>
        <p:spPr bwMode="auto">
          <a:xfrm>
            <a:off x="1066800" y="3457575"/>
            <a:ext cx="2906713" cy="911225"/>
          </a:xfrm>
          <a:prstGeom prst="rect">
            <a:avLst/>
          </a:prstGeom>
          <a:noFill/>
        </p:spPr>
      </p:pic>
      <p:pic>
        <p:nvPicPr>
          <p:cNvPr id="123916" name="Picture 12" descr="ALG01_232"/>
          <p:cNvPicPr>
            <a:picLocks noChangeAspect="1" noChangeArrowheads="1"/>
          </p:cNvPicPr>
          <p:nvPr/>
        </p:nvPicPr>
        <p:blipFill>
          <a:blip r:embed="rId3" cstate="print"/>
          <a:srcRect t="35399" b="31467"/>
          <a:stretch>
            <a:fillRect/>
          </a:stretch>
        </p:blipFill>
        <p:spPr bwMode="auto">
          <a:xfrm>
            <a:off x="1066800" y="4475163"/>
            <a:ext cx="2906713" cy="882650"/>
          </a:xfrm>
          <a:prstGeom prst="rect">
            <a:avLst/>
          </a:prstGeom>
          <a:noFill/>
        </p:spPr>
      </p:pic>
      <p:pic>
        <p:nvPicPr>
          <p:cNvPr id="123917" name="Picture 13" descr="ALG01_232"/>
          <p:cNvPicPr>
            <a:picLocks noChangeAspect="1" noChangeArrowheads="1"/>
          </p:cNvPicPr>
          <p:nvPr/>
        </p:nvPicPr>
        <p:blipFill>
          <a:blip r:embed="rId3" cstate="print"/>
          <a:srcRect t="68654" r="48499"/>
          <a:stretch>
            <a:fillRect/>
          </a:stretch>
        </p:blipFill>
        <p:spPr bwMode="auto">
          <a:xfrm>
            <a:off x="1066800" y="5464175"/>
            <a:ext cx="1497013" cy="8350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9" grpId="0" uiExpand="1" build="p"/>
      <p:bldP spid="123912" grpId="0" autoUpdateAnimBg="0"/>
      <p:bldP spid="123913" grpId="0" autoUpdateAnimBg="0"/>
      <p:bldP spid="12391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4362450" y="771525"/>
            <a:ext cx="4467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 Line of Fit</a:t>
            </a:r>
          </a:p>
        </p:txBody>
      </p:sp>
      <p:sp>
        <p:nvSpPr>
          <p:cNvPr id="124940" name="Text Box 12"/>
          <p:cNvSpPr txBox="1">
            <a:spLocks noChangeArrowheads="1"/>
          </p:cNvSpPr>
          <p:nvPr/>
        </p:nvSpPr>
        <p:spPr bwMode="auto">
          <a:xfrm>
            <a:off x="952500" y="2765425"/>
            <a:ext cx="35909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/>
              <a:t>y</a:t>
            </a:r>
            <a:r>
              <a:rPr lang="en-US" sz="2400"/>
              <a:t> – </a:t>
            </a:r>
            <a:r>
              <a:rPr lang="en-US" sz="2400" i="1"/>
              <a:t>y</a:t>
            </a:r>
            <a:r>
              <a:rPr lang="en-US" sz="2400" baseline="-25000"/>
              <a:t>1</a:t>
            </a:r>
            <a:r>
              <a:rPr lang="en-US" sz="2400"/>
              <a:t> = </a:t>
            </a:r>
            <a:r>
              <a:rPr lang="en-US" sz="2400" i="1"/>
              <a:t>m</a:t>
            </a:r>
            <a:r>
              <a:rPr lang="en-US" sz="2400"/>
              <a:t>(</a:t>
            </a:r>
            <a:r>
              <a:rPr lang="en-US" sz="2400" i="1"/>
              <a:t>x</a:t>
            </a:r>
            <a:r>
              <a:rPr lang="en-US" sz="2400"/>
              <a:t> – </a:t>
            </a:r>
            <a:r>
              <a:rPr lang="en-US" sz="2400" i="1"/>
              <a:t>x</a:t>
            </a:r>
            <a:r>
              <a:rPr lang="en-US" sz="2400" baseline="-25000"/>
              <a:t>1</a:t>
            </a:r>
            <a:r>
              <a:rPr lang="en-US" sz="2400"/>
              <a:t>)</a:t>
            </a:r>
          </a:p>
        </p:txBody>
      </p:sp>
      <p:sp>
        <p:nvSpPr>
          <p:cNvPr id="124941" name="Text Box 13"/>
          <p:cNvSpPr txBox="1">
            <a:spLocks noChangeArrowheads="1"/>
          </p:cNvSpPr>
          <p:nvPr/>
        </p:nvSpPr>
        <p:spPr bwMode="auto">
          <a:xfrm>
            <a:off x="533400" y="4465638"/>
            <a:ext cx="42672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/>
              <a:t>y</a:t>
            </a:r>
            <a:r>
              <a:rPr lang="en-US" sz="2400"/>
              <a:t> – 1000 </a:t>
            </a:r>
            <a:r>
              <a:rPr lang="en-US" sz="2400">
                <a:sym typeface="Symbol" pitchFamily="18" charset="2"/>
              </a:rPr>
              <a:t> 35.1</a:t>
            </a:r>
            <a:r>
              <a:rPr lang="en-US" sz="2400" i="1"/>
              <a:t>x</a:t>
            </a:r>
            <a:r>
              <a:rPr lang="en-US" sz="2400"/>
              <a:t> – 64,870</a:t>
            </a:r>
          </a:p>
        </p:txBody>
      </p:sp>
      <p:grpSp>
        <p:nvGrpSpPr>
          <p:cNvPr id="124953" name="Group 25"/>
          <p:cNvGrpSpPr>
            <a:grpSpLocks/>
          </p:cNvGrpSpPr>
          <p:nvPr/>
        </p:nvGrpSpPr>
        <p:grpSpPr bwMode="auto">
          <a:xfrm>
            <a:off x="533400" y="3389313"/>
            <a:ext cx="5791200" cy="835025"/>
            <a:chOff x="336" y="2130"/>
            <a:chExt cx="3648" cy="526"/>
          </a:xfrm>
        </p:grpSpPr>
        <p:pic>
          <p:nvPicPr>
            <p:cNvPr id="124952" name="Picture 24" descr="ALG01_232"/>
            <p:cNvPicPr>
              <a:picLocks noChangeAspect="1" noChangeArrowheads="1"/>
            </p:cNvPicPr>
            <p:nvPr/>
          </p:nvPicPr>
          <p:blipFill>
            <a:blip r:embed="rId3" cstate="print"/>
            <a:srcRect l="21954" t="68654" r="48499"/>
            <a:stretch>
              <a:fillRect/>
            </a:stretch>
          </p:blipFill>
          <p:spPr bwMode="auto">
            <a:xfrm>
              <a:off x="1590" y="2130"/>
              <a:ext cx="541" cy="526"/>
            </a:xfrm>
            <a:prstGeom prst="rect">
              <a:avLst/>
            </a:prstGeom>
            <a:noFill/>
          </p:spPr>
        </p:pic>
        <p:sp>
          <p:nvSpPr>
            <p:cNvPr id="124942" name="Text Box 14"/>
            <p:cNvSpPr txBox="1">
              <a:spLocks noChangeArrowheads="1"/>
            </p:cNvSpPr>
            <p:nvPr/>
          </p:nvSpPr>
          <p:spPr bwMode="auto">
            <a:xfrm>
              <a:off x="336" y="2288"/>
              <a:ext cx="3648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8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i="1"/>
                <a:t>y</a:t>
              </a:r>
              <a:r>
                <a:rPr lang="en-US" sz="2400"/>
                <a:t> – 1000 </a:t>
              </a:r>
              <a:r>
                <a:rPr lang="en-US" sz="2400">
                  <a:sym typeface="Symbol" pitchFamily="18" charset="2"/>
                </a:rPr>
                <a:t>=           </a:t>
              </a:r>
              <a:r>
                <a:rPr lang="en-US" sz="2400"/>
                <a:t>(</a:t>
              </a:r>
              <a:r>
                <a:rPr lang="en-US" sz="2400" i="1"/>
                <a:t>x</a:t>
              </a:r>
              <a:r>
                <a:rPr lang="en-US" sz="2400"/>
                <a:t> – 1850)</a:t>
              </a:r>
            </a:p>
          </p:txBody>
        </p:sp>
      </p:grpSp>
      <p:sp>
        <p:nvSpPr>
          <p:cNvPr id="124943" name="Text Box 15"/>
          <p:cNvSpPr txBox="1">
            <a:spLocks noChangeArrowheads="1"/>
          </p:cNvSpPr>
          <p:nvPr/>
        </p:nvSpPr>
        <p:spPr bwMode="auto">
          <a:xfrm>
            <a:off x="1562100" y="5089525"/>
            <a:ext cx="42672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/>
              <a:t>y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 35.1</a:t>
            </a:r>
            <a:r>
              <a:rPr lang="en-US" sz="2400" i="1"/>
              <a:t>x</a:t>
            </a:r>
            <a:r>
              <a:rPr lang="en-US" sz="2400"/>
              <a:t> – 63,870</a:t>
            </a:r>
          </a:p>
        </p:txBody>
      </p:sp>
      <p:sp>
        <p:nvSpPr>
          <p:cNvPr id="124944" name="Rectangle 16"/>
          <p:cNvSpPr>
            <a:spLocks noChangeArrowheads="1"/>
          </p:cNvSpPr>
          <p:nvPr/>
        </p:nvSpPr>
        <p:spPr bwMode="auto">
          <a:xfrm>
            <a:off x="533400" y="57150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equation of the line is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sym typeface="Symbol" pitchFamily="18" charset="2"/>
              </a:rPr>
              <a:t>= 35.1</a:t>
            </a:r>
            <a:r>
              <a:rPr lang="en-US" sz="2400" i="1">
                <a:solidFill>
                  <a:srgbClr val="E01B22"/>
                </a:solidFill>
                <a:sym typeface="Symbol" pitchFamily="18" charset="2"/>
              </a:rPr>
              <a:t>x</a:t>
            </a:r>
            <a:r>
              <a:rPr lang="en-US" sz="2400">
                <a:solidFill>
                  <a:srgbClr val="E01B22"/>
                </a:solidFill>
                <a:sym typeface="Symbol" pitchFamily="18" charset="2"/>
              </a:rPr>
              <a:t> – 63,870.</a:t>
            </a:r>
          </a:p>
        </p:txBody>
      </p:sp>
      <p:grpSp>
        <p:nvGrpSpPr>
          <p:cNvPr id="124949" name="Group 21"/>
          <p:cNvGrpSpPr>
            <a:grpSpLocks/>
          </p:cNvGrpSpPr>
          <p:nvPr/>
        </p:nvGrpSpPr>
        <p:grpSpPr bwMode="auto">
          <a:xfrm>
            <a:off x="876300" y="1247775"/>
            <a:ext cx="7962900" cy="1277938"/>
            <a:chOff x="552" y="774"/>
            <a:chExt cx="5016" cy="805"/>
          </a:xfrm>
        </p:grpSpPr>
        <p:sp>
          <p:nvSpPr>
            <p:cNvPr id="124939" name="Rectangle 11"/>
            <p:cNvSpPr>
              <a:spLocks noChangeArrowheads="1"/>
            </p:cNvSpPr>
            <p:nvPr/>
          </p:nvSpPr>
          <p:spPr bwMode="auto">
            <a:xfrm>
              <a:off x="552" y="900"/>
              <a:ext cx="5016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Use </a:t>
              </a:r>
              <a:r>
                <a:rPr lang="en-US" sz="2400" i="1"/>
                <a:t>m</a:t>
              </a:r>
              <a:r>
                <a:rPr lang="en-US" sz="2400"/>
                <a:t> </a:t>
              </a:r>
              <a:r>
                <a:rPr lang="en-US" sz="2400" b="1"/>
                <a:t>=</a:t>
              </a:r>
              <a:r>
                <a:rPr lang="en-US" sz="2400"/>
                <a:t>            and either the point-slope form or the </a:t>
              </a:r>
              <a:br>
                <a:rPr lang="en-US" sz="2400"/>
              </a:br>
              <a:r>
                <a:rPr lang="en-US" sz="2400"/>
                <a:t/>
              </a:r>
              <a:br>
                <a:rPr lang="en-US" sz="2400"/>
              </a:br>
              <a:r>
                <a:rPr lang="en-US" sz="2400"/>
                <a:t>slope-intercept form to write the equation of the line of fit.</a:t>
              </a:r>
            </a:p>
          </p:txBody>
        </p:sp>
        <p:pic>
          <p:nvPicPr>
            <p:cNvPr id="124945" name="Picture 17" descr="ALG01_232"/>
            <p:cNvPicPr>
              <a:picLocks noChangeAspect="1" noChangeArrowheads="1"/>
            </p:cNvPicPr>
            <p:nvPr/>
          </p:nvPicPr>
          <p:blipFill>
            <a:blip r:embed="rId3" cstate="print"/>
            <a:srcRect l="21954" t="68654" r="48499"/>
            <a:stretch>
              <a:fillRect/>
            </a:stretch>
          </p:blipFill>
          <p:spPr bwMode="auto">
            <a:xfrm>
              <a:off x="1403" y="774"/>
              <a:ext cx="541" cy="52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4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4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40" grpId="0" autoUpdateAnimBg="0"/>
      <p:bldP spid="124941" grpId="0" autoUpdateAnimBg="0"/>
      <p:bldP spid="124943" grpId="0" autoUpdateAnimBg="0"/>
      <p:bldP spid="124944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2a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948113"/>
            <a:ext cx="47053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There is a positive correlation between the two variables.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There is a negative correlation between the two variables.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There is no correlation between the two variables.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0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000" b="1">
                <a:solidFill>
                  <a:srgbClr val="000000"/>
                </a:solidFill>
                <a:sym typeface="Symbol" pitchFamily="18" charset="2"/>
              </a:rPr>
              <a:t>	cannot be determined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285875"/>
            <a:ext cx="57721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The table shows the number of bachelor’s degrees received since 1988. Draw a scatter plot and determine what relationship exists, if any, in the data.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5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4698" name="Picture 10" descr="ALG04-06-02c-Y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50" y="2990850"/>
            <a:ext cx="5543550" cy="831850"/>
          </a:xfrm>
          <a:prstGeom prst="rect">
            <a:avLst/>
          </a:prstGeom>
          <a:noFill/>
        </p:spPr>
      </p:pic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38200" y="38957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700" name="Picture 12" descr="ALG04-06-02c-YT-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6375" y="1171575"/>
            <a:ext cx="2111375" cy="2844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2b</a:t>
            </a:r>
          </a:p>
        </p:txBody>
      </p:sp>
      <p:sp>
        <p:nvSpPr>
          <p:cNvPr id="125959" name="Oval 7"/>
          <p:cNvSpPr>
            <a:spLocks noChangeArrowheads="1"/>
          </p:cNvSpPr>
          <p:nvPr/>
        </p:nvSpPr>
        <p:spPr bwMode="auto">
          <a:xfrm>
            <a:off x="3648075" y="18859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596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513" y="712788"/>
            <a:ext cx="2846387" cy="511175"/>
          </a:xfrm>
          <a:prstGeom prst="rect">
            <a:avLst/>
          </a:prstGeom>
          <a:noFill/>
        </p:spPr>
      </p:pic>
      <p:pic>
        <p:nvPicPr>
          <p:cNvPr id="12596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5962" name="TPQuestion"/>
          <p:cNvSpPr>
            <a:spLocks noChangeArrowheads="1"/>
          </p:cNvSpPr>
          <p:nvPr/>
        </p:nvSpPr>
        <p:spPr bwMode="auto">
          <a:xfrm>
            <a:off x="533400" y="1343025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Draw a line of best fit for the scatter plot.</a:t>
            </a:r>
          </a:p>
        </p:txBody>
      </p:sp>
      <p:grpSp>
        <p:nvGrpSpPr>
          <p:cNvPr id="125972" name="Group 20"/>
          <p:cNvGrpSpPr>
            <a:grpSpLocks/>
          </p:cNvGrpSpPr>
          <p:nvPr/>
        </p:nvGrpSpPr>
        <p:grpSpPr bwMode="auto">
          <a:xfrm>
            <a:off x="857250" y="1924050"/>
            <a:ext cx="5238750" cy="4192588"/>
            <a:chOff x="540" y="1212"/>
            <a:chExt cx="3300" cy="2641"/>
          </a:xfrm>
        </p:grpSpPr>
        <p:sp>
          <p:nvSpPr>
            <p:cNvPr id="12595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212"/>
              <a:ext cx="3300" cy="1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80035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800350" algn="l"/>
                </a:tabLst>
              </a:pP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/>
              </a:r>
              <a:b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</a:b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80035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	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5963" name="Picture 11" descr="ALG04-06-02c-YT-B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60" y="1266"/>
              <a:ext cx="887" cy="1195"/>
            </a:xfrm>
            <a:prstGeom prst="rect">
              <a:avLst/>
            </a:prstGeom>
            <a:noFill/>
          </p:spPr>
        </p:pic>
        <p:pic>
          <p:nvPicPr>
            <p:cNvPr id="125964" name="Picture 12" descr="ALG04-06-02c-YT-B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40" y="1266"/>
              <a:ext cx="887" cy="1195"/>
            </a:xfrm>
            <a:prstGeom prst="rect">
              <a:avLst/>
            </a:prstGeom>
            <a:noFill/>
          </p:spPr>
        </p:pic>
        <p:pic>
          <p:nvPicPr>
            <p:cNvPr id="125965" name="Picture 13" descr="ALG04-06-02c-YT-B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60" y="2658"/>
              <a:ext cx="887" cy="1195"/>
            </a:xfrm>
            <a:prstGeom prst="rect">
              <a:avLst/>
            </a:prstGeom>
            <a:noFill/>
          </p:spPr>
        </p:pic>
        <p:pic>
          <p:nvPicPr>
            <p:cNvPr id="125966" name="Picture 14" descr="ALG04-06-02c-YT-B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40" y="2658"/>
              <a:ext cx="887" cy="1195"/>
            </a:xfrm>
            <a:prstGeom prst="rect">
              <a:avLst/>
            </a:prstGeom>
            <a:noFill/>
          </p:spPr>
        </p:pic>
        <p:pic>
          <p:nvPicPr>
            <p:cNvPr id="125968" name="Picture 16" descr="ALG04-06-02c-YT-A"/>
            <p:cNvPicPr>
              <a:picLocks noChangeAspect="1" noChangeArrowheads="1"/>
            </p:cNvPicPr>
            <p:nvPr/>
          </p:nvPicPr>
          <p:blipFill>
            <a:blip r:embed="rId10" cstate="print"/>
            <a:srcRect l="113" t="10628" r="89064" b="25105"/>
            <a:stretch>
              <a:fillRect/>
            </a:stretch>
          </p:blipFill>
          <p:spPr bwMode="auto">
            <a:xfrm>
              <a:off x="2640" y="1392"/>
              <a:ext cx="96" cy="768"/>
            </a:xfrm>
            <a:prstGeom prst="rect">
              <a:avLst/>
            </a:prstGeom>
            <a:noFill/>
          </p:spPr>
        </p:pic>
        <p:pic>
          <p:nvPicPr>
            <p:cNvPr id="125969" name="Picture 17" descr="ALG04-06-02c-YT-A"/>
            <p:cNvPicPr>
              <a:picLocks noChangeAspect="1" noChangeArrowheads="1"/>
            </p:cNvPicPr>
            <p:nvPr/>
          </p:nvPicPr>
          <p:blipFill>
            <a:blip r:embed="rId10" cstate="print"/>
            <a:srcRect l="113" t="10628" r="89064" b="25105"/>
            <a:stretch>
              <a:fillRect/>
            </a:stretch>
          </p:blipFill>
          <p:spPr bwMode="auto">
            <a:xfrm>
              <a:off x="856" y="1392"/>
              <a:ext cx="96" cy="768"/>
            </a:xfrm>
            <a:prstGeom prst="rect">
              <a:avLst/>
            </a:prstGeom>
            <a:noFill/>
          </p:spPr>
        </p:pic>
        <p:pic>
          <p:nvPicPr>
            <p:cNvPr id="125970" name="Picture 18" descr="ALG04-06-02c-YT-A"/>
            <p:cNvPicPr>
              <a:picLocks noChangeAspect="1" noChangeArrowheads="1"/>
            </p:cNvPicPr>
            <p:nvPr/>
          </p:nvPicPr>
          <p:blipFill>
            <a:blip r:embed="rId10" cstate="print"/>
            <a:srcRect l="113" t="10628" r="89064" b="25105"/>
            <a:stretch>
              <a:fillRect/>
            </a:stretch>
          </p:blipFill>
          <p:spPr bwMode="auto">
            <a:xfrm>
              <a:off x="2636" y="2784"/>
              <a:ext cx="96" cy="768"/>
            </a:xfrm>
            <a:prstGeom prst="rect">
              <a:avLst/>
            </a:prstGeom>
            <a:noFill/>
          </p:spPr>
        </p:pic>
        <p:pic>
          <p:nvPicPr>
            <p:cNvPr id="125971" name="Picture 19" descr="ALG04-06-02c-YT-A"/>
            <p:cNvPicPr>
              <a:picLocks noChangeAspect="1" noChangeArrowheads="1"/>
            </p:cNvPicPr>
            <p:nvPr/>
          </p:nvPicPr>
          <p:blipFill>
            <a:blip r:embed="rId10" cstate="print"/>
            <a:srcRect l="113" t="10628" r="89064" b="25105"/>
            <a:stretch>
              <a:fillRect/>
            </a:stretch>
          </p:blipFill>
          <p:spPr bwMode="auto">
            <a:xfrm>
              <a:off x="852" y="2784"/>
              <a:ext cx="96" cy="76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5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9" grpId="0" animBg="1"/>
      <p:bldP spid="12596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2c</a:t>
            </a:r>
          </a:p>
        </p:txBody>
      </p:sp>
      <p:sp>
        <p:nvSpPr>
          <p:cNvPr id="12698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413000"/>
            <a:ext cx="39433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+ 1137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+ 1104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+ 1104</a:t>
            </a:r>
          </a:p>
        </p:txBody>
      </p:sp>
      <p:sp>
        <p:nvSpPr>
          <p:cNvPr id="126983" name="Oval 7"/>
          <p:cNvSpPr>
            <a:spLocks noChangeArrowheads="1"/>
          </p:cNvSpPr>
          <p:nvPr/>
        </p:nvSpPr>
        <p:spPr bwMode="auto">
          <a:xfrm>
            <a:off x="857250" y="5200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698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513" y="712788"/>
            <a:ext cx="2846387" cy="511175"/>
          </a:xfrm>
          <a:prstGeom prst="rect">
            <a:avLst/>
          </a:prstGeom>
          <a:noFill/>
        </p:spPr>
      </p:pic>
      <p:pic>
        <p:nvPicPr>
          <p:cNvPr id="12698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6986" name="TPQuestion"/>
          <p:cNvSpPr>
            <a:spLocks noChangeArrowheads="1"/>
          </p:cNvSpPr>
          <p:nvPr/>
        </p:nvSpPr>
        <p:spPr bwMode="auto">
          <a:xfrm>
            <a:off x="533400" y="1371600"/>
            <a:ext cx="76962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Write the slope-intercept form of an equation for the line of fit.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 autoUpdateAnimBg="0"/>
      <p:bldP spid="126983" grpId="0" animBg="1"/>
      <p:bldP spid="12698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362450" y="771525"/>
            <a:ext cx="4467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Use Interpolation or Extrapolation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876300" y="1503363"/>
            <a:ext cx="73533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The table and graph show the world population growing at a rapid rate. Use the equation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35.1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63,870 to predict the world’s population in 2025.</a:t>
            </a:r>
            <a:endParaRPr lang="en-US" sz="2400">
              <a:solidFill>
                <a:srgbClr val="00539D"/>
              </a:solidFill>
            </a:endParaRPr>
          </a:p>
        </p:txBody>
      </p:sp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200400"/>
            <a:ext cx="2751138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244" name="Group 28"/>
          <p:cNvGrpSpPr>
            <a:grpSpLocks/>
          </p:cNvGrpSpPr>
          <p:nvPr/>
        </p:nvGrpSpPr>
        <p:grpSpPr bwMode="auto">
          <a:xfrm>
            <a:off x="5257800" y="3124200"/>
            <a:ext cx="2770188" cy="2649538"/>
            <a:chOff x="3312" y="1968"/>
            <a:chExt cx="1745" cy="1669"/>
          </a:xfrm>
        </p:grpSpPr>
        <p:pic>
          <p:nvPicPr>
            <p:cNvPr id="9241" name="Picture 25" descr="ALG04-06-02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12" y="1968"/>
              <a:ext cx="1745" cy="1669"/>
            </a:xfrm>
            <a:prstGeom prst="rect">
              <a:avLst/>
            </a:prstGeom>
            <a:noFill/>
          </p:spPr>
        </p:pic>
        <p:pic>
          <p:nvPicPr>
            <p:cNvPr id="9243" name="Picture 27" descr="ALG04-06-02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12" y="1968"/>
              <a:ext cx="1745" cy="166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4362450" y="771525"/>
            <a:ext cx="4467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Use Interpolation or Extrapolation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533400" y="2178050"/>
            <a:ext cx="35909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/>
              <a:t>y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= 35.1</a:t>
            </a:r>
            <a:r>
              <a:rPr lang="en-US" sz="2400" i="1">
                <a:solidFill>
                  <a:srgbClr val="EC1D24"/>
                </a:solidFill>
                <a:sym typeface="Symbol" pitchFamily="18" charset="2"/>
              </a:rPr>
              <a:t>x</a:t>
            </a:r>
            <a:r>
              <a:rPr lang="en-US" sz="2400">
                <a:sym typeface="Symbol" pitchFamily="18" charset="2"/>
              </a:rPr>
              <a:t> – 63,870</a:t>
            </a:r>
            <a:endParaRPr lang="en-US" sz="2400"/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5024438" y="2178050"/>
            <a:ext cx="35909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Equation of best-fit line</a:t>
            </a: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533400" y="1600200"/>
            <a:ext cx="68580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Evaluate the function for </a:t>
            </a:r>
            <a:r>
              <a:rPr lang="en-US" sz="2400" i="1"/>
              <a:t>x</a:t>
            </a:r>
            <a:r>
              <a:rPr lang="en-US" sz="2400"/>
              <a:t> = 2025.</a:t>
            </a:r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533400" y="2755900"/>
            <a:ext cx="42672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/>
              <a:t>y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= 35.1</a:t>
            </a:r>
            <a:r>
              <a:rPr lang="en-US" sz="2400">
                <a:solidFill>
                  <a:srgbClr val="EC1D24"/>
                </a:solidFill>
                <a:sym typeface="Symbol" pitchFamily="18" charset="2"/>
              </a:rPr>
              <a:t>(2025)</a:t>
            </a:r>
            <a:r>
              <a:rPr lang="en-US" sz="2400">
                <a:sym typeface="Symbol" pitchFamily="18" charset="2"/>
              </a:rPr>
              <a:t> – 63,870</a:t>
            </a:r>
            <a:endParaRPr lang="en-US" sz="2400"/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5024438" y="2755900"/>
            <a:ext cx="35909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/>
              <a:t>x</a:t>
            </a:r>
            <a:r>
              <a:rPr lang="en-US" sz="2400"/>
              <a:t> = 2025</a:t>
            </a:r>
            <a:endParaRPr lang="en-US" sz="2400" i="1"/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533400" y="3333750"/>
            <a:ext cx="42672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/>
              <a:t>y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= 71,077.5 – 63,870</a:t>
            </a:r>
            <a:endParaRPr lang="en-US" sz="2400"/>
          </a:p>
        </p:txBody>
      </p:sp>
      <p:sp>
        <p:nvSpPr>
          <p:cNvPr id="130059" name="Text Box 11"/>
          <p:cNvSpPr txBox="1">
            <a:spLocks noChangeArrowheads="1"/>
          </p:cNvSpPr>
          <p:nvPr/>
        </p:nvSpPr>
        <p:spPr bwMode="auto">
          <a:xfrm>
            <a:off x="5024438" y="3333750"/>
            <a:ext cx="35909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Multiply.</a:t>
            </a:r>
          </a:p>
        </p:txBody>
      </p:sp>
      <p:sp>
        <p:nvSpPr>
          <p:cNvPr id="130060" name="Text Box 12"/>
          <p:cNvSpPr txBox="1">
            <a:spLocks noChangeArrowheads="1"/>
          </p:cNvSpPr>
          <p:nvPr/>
        </p:nvSpPr>
        <p:spPr bwMode="auto">
          <a:xfrm>
            <a:off x="533400" y="3911600"/>
            <a:ext cx="42672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/>
              <a:t>y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= 7207.5</a:t>
            </a:r>
            <a:endParaRPr lang="en-US" sz="2400"/>
          </a:p>
        </p:txBody>
      </p:sp>
      <p:sp>
        <p:nvSpPr>
          <p:cNvPr id="130061" name="Text Box 13"/>
          <p:cNvSpPr txBox="1">
            <a:spLocks noChangeArrowheads="1"/>
          </p:cNvSpPr>
          <p:nvPr/>
        </p:nvSpPr>
        <p:spPr bwMode="auto">
          <a:xfrm>
            <a:off x="5024438" y="3911600"/>
            <a:ext cx="35909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Subtract.</a:t>
            </a:r>
          </a:p>
        </p:txBody>
      </p:sp>
      <p:sp>
        <p:nvSpPr>
          <p:cNvPr id="130062" name="Rectangle 14"/>
          <p:cNvSpPr>
            <a:spLocks noChangeArrowheads="1"/>
          </p:cNvSpPr>
          <p:nvPr/>
        </p:nvSpPr>
        <p:spPr bwMode="auto">
          <a:xfrm>
            <a:off x="533400" y="5029200"/>
            <a:ext cx="7086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In 2025, the population will be about 7207.5 million.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0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0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 autoUpdateAnimBg="0"/>
      <p:bldP spid="130054" grpId="0" autoUpdateAnimBg="0"/>
      <p:bldP spid="130055" grpId="0" autoUpdateAnimBg="0"/>
      <p:bldP spid="130056" grpId="0" autoUpdateAnimBg="0"/>
      <p:bldP spid="130057" grpId="0" autoUpdateAnimBg="0"/>
      <p:bldP spid="130058" grpId="0" autoUpdateAnimBg="0"/>
      <p:bldP spid="130059" grpId="0" autoUpdateAnimBg="0"/>
      <p:bldP spid="130060" grpId="0" autoUpdateAnimBg="0"/>
      <p:bldP spid="130061" grpId="0" autoUpdateAnimBg="0"/>
      <p:bldP spid="130062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285875"/>
            <a:ext cx="55435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The table and graph show the number of bachelor’s degrees received since 1988. 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45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24" name="Picture 12" descr="ALG04-06-02c-Y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50" y="2895600"/>
            <a:ext cx="5162550" cy="774700"/>
          </a:xfrm>
          <a:prstGeom prst="rect">
            <a:avLst/>
          </a:prstGeom>
          <a:noFill/>
        </p:spPr>
      </p:pic>
      <p:grpSp>
        <p:nvGrpSpPr>
          <p:cNvPr id="115734" name="Group 22"/>
          <p:cNvGrpSpPr>
            <a:grpSpLocks/>
          </p:cNvGrpSpPr>
          <p:nvPr/>
        </p:nvGrpSpPr>
        <p:grpSpPr bwMode="auto">
          <a:xfrm>
            <a:off x="6134100" y="1749425"/>
            <a:ext cx="2586038" cy="3432175"/>
            <a:chOff x="3864" y="1102"/>
            <a:chExt cx="1629" cy="2162"/>
          </a:xfrm>
        </p:grpSpPr>
        <p:pic>
          <p:nvPicPr>
            <p:cNvPr id="115728" name="Picture 16" descr="ALG04-06-02c-YT-B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89" y="1104"/>
              <a:ext cx="1604" cy="2160"/>
            </a:xfrm>
            <a:prstGeom prst="rect">
              <a:avLst/>
            </a:prstGeom>
            <a:noFill/>
          </p:spPr>
        </p:pic>
        <p:pic>
          <p:nvPicPr>
            <p:cNvPr id="115732" name="Picture 20" descr="ALG04-06-02c-YT-A"/>
            <p:cNvPicPr>
              <a:picLocks noChangeAspect="1" noChangeArrowheads="1"/>
            </p:cNvPicPr>
            <p:nvPr/>
          </p:nvPicPr>
          <p:blipFill>
            <a:blip r:embed="rId7" cstate="print"/>
            <a:srcRect l="-1498" r="88445"/>
            <a:stretch>
              <a:fillRect/>
            </a:stretch>
          </p:blipFill>
          <p:spPr bwMode="auto">
            <a:xfrm>
              <a:off x="3864" y="1102"/>
              <a:ext cx="209" cy="215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107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946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1,320,000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1,112,000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1,224,000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1,304,000</a:t>
            </a:r>
          </a:p>
        </p:txBody>
      </p:sp>
      <p:sp>
        <p:nvSpPr>
          <p:cNvPr id="131078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Use the equation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8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+ 1104, where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is the years since 1988 and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is the number of bachelor’s degrees (in thousands), to predict the number of bachelor’s degrees that will be received in 2015.</a:t>
            </a:r>
          </a:p>
        </p:txBody>
      </p:sp>
      <p:sp>
        <p:nvSpPr>
          <p:cNvPr id="131079" name="Oval 7"/>
          <p:cNvSpPr>
            <a:spLocks noChangeArrowheads="1"/>
          </p:cNvSpPr>
          <p:nvPr/>
        </p:nvSpPr>
        <p:spPr bwMode="auto">
          <a:xfrm>
            <a:off x="857250" y="29432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108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4513" y="712788"/>
            <a:ext cx="2846387" cy="511175"/>
          </a:xfrm>
          <a:prstGeom prst="rect">
            <a:avLst/>
          </a:prstGeom>
          <a:noFill/>
        </p:spPr>
      </p:pic>
      <p:pic>
        <p:nvPicPr>
          <p:cNvPr id="13108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7" grpId="0" autoUpdateAnimBg="0"/>
      <p:bldP spid="131078" grpId="0" autoUpdateAnimBg="0"/>
      <p:bldP spid="13107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QUESTIONALIAS" val="5-Minute Check 1"/>
  <p:tag name="ANSWERSALIAS" val="A¤B¤C¤D"/>
  <p:tag name="TOTALRESPONSES" val="2"/>
  <p:tag name="SLICED" val="False"/>
  <p:tag name="RESPONSES" val="NA,1,5,3;4;-;-;-;"/>
  <p:tag name="CHARTSTRINGSTD" val="0 0 1 1"/>
  <p:tag name="CHARTSTRINGREV" val="1 1 0 0"/>
  <p:tag name="CHARTSTRINGSTDPER" val="0 0 0.5 0.5"/>
  <p:tag name="CHARTSTRINGREVPER" val="0.5 0.5 0 0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QUESTIONALIAS" val="5-Minute Check 2"/>
  <p:tag name="ANSWERSALIAS" val="A¤B¤C¤D"/>
  <p:tag name="TOTALRESPONSES" val="5"/>
  <p:tag name="SLICED" val="False"/>
  <p:tag name="RESPONSES" val="NA,1,5,3;2;2;4;2;"/>
  <p:tag name="CHARTSTRINGSTD" val="0 3 1 1"/>
  <p:tag name="CHARTSTRINGREV" val="1 1 3 0"/>
  <p:tag name="CHARTSTRINGSTDPER" val="0 0.6 0.2 0.2"/>
  <p:tag name="CHARTSTRINGREVPER" val="0.2 0.2 0.6 0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¤Incorrect"/>
  <p:tag name="TOTALRESPONSES" val="5"/>
  <p:tag name="SLICED" val="False"/>
  <p:tag name="RESPONSES" val="NA,1,5,1;1;3;1;4;"/>
  <p:tag name="CHARTSTRINGSTD" val="3 0 1 1"/>
  <p:tag name="CHARTSTRINGREV" val="1 1 0 3"/>
  <p:tag name="CHARTSTRINGSTDPER" val="0.6 0 0.2 0.2"/>
  <p:tag name="CHARTSTRINGREVPER" val="0.2 0.2 0 0.6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QUESTIONALIAS" val="5-Minute Check 4"/>
  <p:tag name="ANSWERSALIAS" val="A¤B¤C¤D"/>
  <p:tag name="TOTALRESPONSES" val="5"/>
  <p:tag name="SLICED" val="False"/>
  <p:tag name="RESPONSES" val="NA,1,5,1;2;4;4;4;"/>
  <p:tag name="CHARTSTRINGSTD" val="1 1 0 3"/>
  <p:tag name="CHARTSTRINGREV" val="3 0 1 1"/>
  <p:tag name="CHARTSTRINGSTDPER" val="0.2 0.2 0 0.6"/>
  <p:tag name="CHARTSTRINGREVPER" val="0.6 0 0.2 0.2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QUESTIONALIAS" val="5-Minute Check 5"/>
  <p:tag name="ANSWERSALIAS" val="A¤B¤C¤D"/>
  <p:tag name="TOTALRESPONSES" val="5"/>
  <p:tag name="SLICED" val="False"/>
  <p:tag name="RESPONSES" val="NA,1,5,3;4;3;4;1;"/>
  <p:tag name="CHARTSTRINGSTD" val="1 0 2 2"/>
  <p:tag name="CHARTSTRINGREV" val="2 2 0 1"/>
  <p:tag name="CHARTSTRINGSTDPER" val="0.2 0 0.4 0.4"/>
  <p:tag name="CHARTSTRINGREVPER" val="0.4 0.4 0 0.2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3139DD454D8540DFBB209BD742510E80"/>
  <p:tag name="VALUES" val="Incorrect¤Correct¤Incorrect¤Incorrect"/>
  <p:tag name="QUESTIONALIAS" val="5-Minute Check 6"/>
  <p:tag name="ANSWERSALIAS" val="A¤B¤C¤D"/>
  <p:tag name="TOTALRESPONSES" val="5"/>
  <p:tag name="SLICED" val="False"/>
  <p:tag name="RESPONSES" val="NA,1,5,2;4;3;1;3;"/>
  <p:tag name="CHARTSTRINGSTD" val="1 1 2 1"/>
  <p:tag name="CHARTSTRINGREV" val="1 2 1 1"/>
  <p:tag name="CHARTSTRINGSTDPER" val="0.2 0.2 0.4 0.2"/>
  <p:tag name="CHARTSTRINGREVPER" val="0.2 0.4 0.2 0.2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QUESTIONALIAS" val="Example 1"/>
  <p:tag name="ANSWERSALIAS" val="A¤B¤C¤D"/>
  <p:tag name="TOTALRESPONSES" val="5"/>
  <p:tag name="SLICED" val="False"/>
  <p:tag name="RESPONSES" val="NA,1,5,4;1;4;3;1;"/>
  <p:tag name="CHARTSTRINGSTD" val="2 0 1 2"/>
  <p:tag name="CHARTSTRINGREV" val="2 1 0 2"/>
  <p:tag name="CHARTSTRINGSTDPER" val="0.4 0 0.2 0.4"/>
  <p:tag name="CHARTSTRINGREVPER" val="0.4 0.2 0 0.4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4;3;2;1;1;"/>
  <p:tag name="CHARTSTRINGSTD" val="2 1 1 1"/>
  <p:tag name="CHARTSTRINGREV" val="1 1 1 2"/>
  <p:tag name="CHARTSTRINGSTDPER" val="0.4 0.2 0.2 0.2"/>
  <p:tag name="CHARTSTRINGREVPER" val="0.2 0.2 0.2 0.4"/>
  <p:tag name="QUESTIONALIAS" val="Example 2a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8E03C98B591C4A17A919A92DC9782E10"/>
  <p:tag name="VALUES" val="Incorrect¤Correct¤Incorrect¤Incorrect"/>
  <p:tag name="QUESTIONALIAS" val="Example 2b"/>
  <p:tag name="ANSWERSALIAS" val="A¤B¤C¤D"/>
  <p:tag name="TOTALRESPONSES" val="5"/>
  <p:tag name="SLICED" val="False"/>
  <p:tag name="RESPONSES" val="NA,1,5,1;1;1;1;2;"/>
  <p:tag name="CHARTSTRINGSTD" val="4 1 0 0"/>
  <p:tag name="CHARTSTRINGREV" val="0 0 1 4"/>
  <p:tag name="CHARTSTRINGSTDPER" val="0.8 0.2 0 0"/>
  <p:tag name="CHARTSTRINGREVPER" val="0 0 0.2 0.8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428093BBF62F4A0C8D31E81ED9F1375A"/>
  <p:tag name="VALUES" val="Incorrect¤Incorrect¤Incorrect¤Correct"/>
  <p:tag name="TOTALRESPONSES" val="5"/>
  <p:tag name="SLICED" val="False"/>
  <p:tag name="RESPONSES" val="NA,1,5,3;2;4;3;1;"/>
  <p:tag name="CHARTSTRINGSTD" val="1 1 2 1"/>
  <p:tag name="CHARTSTRINGREV" val="1 2 1 1"/>
  <p:tag name="CHARTSTRINGSTDPER" val="0.2 0.2 0.4 0.2"/>
  <p:tag name="CHARTSTRINGREVPER" val="0.2 0.4 0.2 0.2"/>
  <p:tag name="QUESTIONALIAS" val="Example 2c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VALUES" val="Correct¤Incorrect¤Incorrect¤Incorrect"/>
  <p:tag name="TOTALRESPONSES" val="5"/>
  <p:tag name="SLICED" val="False"/>
  <p:tag name="RESPONSES" val="NA,1,5,2;4;4;1;2;"/>
  <p:tag name="CHARTSTRINGSTD" val="1 2 0 2"/>
  <p:tag name="CHARTSTRINGREV" val="2 0 2 1"/>
  <p:tag name="CHARTSTRINGSTDPER" val="0.2 0.4 0 0.4"/>
  <p:tag name="CHARTSTRINGREVPER" val="0.4 0 0.4 0.2"/>
  <p:tag name="RESPONSESGATHERED" val="False"/>
  <p:tag name="QUESTIONALIAS" val="Example 3"/>
  <p:tag name="ANSWERSALIAS" val="A¤B¤C¤D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4;2;2;2;3;"/>
  <p:tag name="CHARTSTRINGSTD" val="0 3 1 1"/>
  <p:tag name="CHARTSTRINGREV" val="1 1 3 0"/>
  <p:tag name="CHARTSTRINGSTDPER" val="0 0.6 0.2 0.2"/>
  <p:tag name="CHARTSTRINGREVPER" val="0.2 0.2 0.6 0"/>
  <p:tag name="QUESTIONALIAS" val="Example 3"/>
  <p:tag name="ANSWERSALIAS" val="A¤B¤C¤D"/>
  <p:tag name="RESPONSESGATHER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1367</TotalTime>
  <Words>783</Words>
  <Application>Microsoft Office PowerPoint</Application>
  <PresentationFormat>On-screen Show (4:3)</PresentationFormat>
  <Paragraphs>143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</vt:lpstr>
      <vt:lpstr>Example 1</vt:lpstr>
      <vt:lpstr>Example 1</vt:lpstr>
      <vt:lpstr>Concept</vt:lpstr>
      <vt:lpstr>Example 2</vt:lpstr>
      <vt:lpstr>Example 2</vt:lpstr>
      <vt:lpstr>Example 2</vt:lpstr>
      <vt:lpstr>Example 2</vt:lpstr>
      <vt:lpstr>Example 2</vt:lpstr>
      <vt:lpstr>Example 2a</vt:lpstr>
      <vt:lpstr>Example 2b</vt:lpstr>
      <vt:lpstr>Example 2c</vt:lpstr>
      <vt:lpstr>Example 3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79</cp:revision>
  <dcterms:created xsi:type="dcterms:W3CDTF">2007-12-06T14:31:51Z</dcterms:created>
  <dcterms:modified xsi:type="dcterms:W3CDTF">2015-11-17T17:27:10Z</dcterms:modified>
</cp:coreProperties>
</file>