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tags/tag9.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Layouts/slideLayout74.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slideLayouts/slideLayout72.xml" ContentType="application/vnd.openxmlformats-officedocument.presentationml.slideLayout+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slideMasters/slideMaster7.xml" ContentType="application/vnd.openxmlformats-officedocument.presentationml.slideMaster+xml"/>
  <Override PartName="/ppt/tags/tag13.xml" ContentType="application/vnd.openxmlformats-officedocument.presentationml.tags+xml"/>
  <Override PartName="/ppt/tags/tag22.xml" ContentType="application/vnd.openxmlformats-officedocument.presentationml.tags+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tags/tag29.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slideMasters/slideMaster6.xml" ContentType="application/vnd.openxmlformats-officedocument.presentationml.slideMaster+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tags/tag7.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9" r:id="rId7"/>
  </p:sldMasterIdLst>
  <p:sldIdLst>
    <p:sldId id="282" r:id="rId8"/>
    <p:sldId id="257" r:id="rId9"/>
    <p:sldId id="303" r:id="rId10"/>
    <p:sldId id="304" r:id="rId11"/>
    <p:sldId id="305" r:id="rId12"/>
    <p:sldId id="315" r:id="rId13"/>
    <p:sldId id="307" r:id="rId14"/>
    <p:sldId id="314" r:id="rId15"/>
    <p:sldId id="258" r:id="rId16"/>
    <p:sldId id="290" r:id="rId17"/>
    <p:sldId id="259" r:id="rId18"/>
    <p:sldId id="288" r:id="rId19"/>
    <p:sldId id="308" r:id="rId20"/>
    <p:sldId id="260" r:id="rId21"/>
    <p:sldId id="261" r:id="rId22"/>
    <p:sldId id="309" r:id="rId23"/>
    <p:sldId id="263" r:id="rId24"/>
    <p:sldId id="291" r:id="rId25"/>
    <p:sldId id="310" r:id="rId26"/>
    <p:sldId id="275" r:id="rId27"/>
  </p:sldIdLst>
  <p:sldSz cx="9144000" cy="6858000" type="screen4x3"/>
  <p:notesSz cx="6858000" cy="9144000"/>
  <p:custDataLst>
    <p:tags r:id="rId28"/>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00539D"/>
    <a:srgbClr val="F8FAA4"/>
    <a:srgbClr val="EC1D24"/>
    <a:srgbClr val="5B57A6"/>
    <a:srgbClr val="18984C"/>
    <a:srgbClr val="13773B"/>
    <a:srgbClr val="E01B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65" autoAdjust="0"/>
    <p:restoredTop sz="94686" autoAdjust="0"/>
  </p:normalViewPr>
  <p:slideViewPr>
    <p:cSldViewPr>
      <p:cViewPr>
        <p:scale>
          <a:sx n="50" d="100"/>
          <a:sy n="50" d="100"/>
        </p:scale>
        <p:origin x="-1236" y="-59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ags" Target="tags/tag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jpe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jpe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image" Target="../media/image10.png"/><Relationship Id="rId2" Type="http://schemas.openxmlformats.org/officeDocument/2006/relationships/slideLayout" Target="../slideLayouts/slideLayout68.xml"/><Relationship Id="rId16" Type="http://schemas.openxmlformats.org/officeDocument/2006/relationships/image" Target="../media/image16.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1.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04_06"/>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p:nvPicPr>
        <p:blipFill>
          <a:blip r:embed="rId13"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4–5</a:t>
            </a:r>
          </a:p>
        </p:txBody>
      </p:sp>
      <p:pic>
        <p:nvPicPr>
          <p:cNvPr id="42005" name="Picture 21" descr="5Min Check"/>
          <p:cNvPicPr>
            <a:picLocks noChangeAspect="1" noChangeArrowheads="1"/>
          </p:cNvPicPr>
          <p:nvPr/>
        </p:nvPicPr>
        <p:blipFill>
          <a:blip r:embed="rId14" cstate="print"/>
          <a:srcRect/>
          <a:stretch>
            <a:fillRect/>
          </a:stretch>
        </p:blipFill>
        <p:spPr bwMode="auto">
          <a:xfrm>
            <a:off x="598488" y="657225"/>
            <a:ext cx="6792912" cy="625475"/>
          </a:xfrm>
          <a:prstGeom prst="rect">
            <a:avLst/>
          </a:prstGeom>
          <a:noFill/>
        </p:spPr>
      </p:pic>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04_06"/>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04_06"/>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8" name="Picture 16" descr="Real World Ex_1"/>
          <p:cNvPicPr>
            <a:picLocks noChangeAspect="1" noChangeArrowheads="1"/>
          </p:cNvPicPr>
          <p:nvPr/>
        </p:nvPicPr>
        <p:blipFill>
          <a:blip r:embed="rId13" cstate="print"/>
          <a:srcRect/>
          <a:stretch>
            <a:fillRect/>
          </a:stretch>
        </p:blipFill>
        <p:spPr bwMode="auto">
          <a:xfrm>
            <a:off x="581025" y="657225"/>
            <a:ext cx="6738938" cy="2990850"/>
          </a:xfrm>
          <a:prstGeom prst="rect">
            <a:avLst/>
          </a:prstGeom>
          <a:noFill/>
        </p:spPr>
      </p:pic>
      <p:pic>
        <p:nvPicPr>
          <p:cNvPr id="6965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7" name="Header" descr="12_ALG1_Header_04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73" name="Picture 17" descr="Real World Ex_2"/>
          <p:cNvPicPr>
            <a:picLocks noChangeAspect="1" noChangeArrowheads="1"/>
          </p:cNvPicPr>
          <p:nvPr/>
        </p:nvPicPr>
        <p:blipFill>
          <a:blip r:embed="rId13" cstate="print"/>
          <a:srcRect/>
          <a:stretch>
            <a:fillRect/>
          </a:stretch>
        </p:blipFill>
        <p:spPr bwMode="auto">
          <a:xfrm>
            <a:off x="581025" y="657225"/>
            <a:ext cx="6738938" cy="2990850"/>
          </a:xfrm>
          <a:prstGeom prst="rect">
            <a:avLst/>
          </a:prstGeom>
          <a:noFill/>
        </p:spPr>
      </p:pic>
      <p:pic>
        <p:nvPicPr>
          <p:cNvPr id="70676"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8"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9"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80"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1"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2" name="Header" descr="12_ALG1_Header_04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1" name="Picture 11" descr="Example_3"/>
          <p:cNvPicPr>
            <a:picLocks noChangeAspect="1" noChangeArrowheads="1"/>
          </p:cNvPicPr>
          <p:nvPr/>
        </p:nvPicPr>
        <p:blipFill>
          <a:blip r:embed="rId13" cstate="print"/>
          <a:srcRect/>
          <a:stretch>
            <a:fillRect/>
          </a:stretch>
        </p:blipFill>
        <p:spPr bwMode="auto">
          <a:xfrm>
            <a:off x="581025" y="657225"/>
            <a:ext cx="6738938" cy="2990850"/>
          </a:xfrm>
          <a:prstGeom prst="rect">
            <a:avLst/>
          </a:prstGeom>
          <a:noFill/>
        </p:spPr>
      </p:pic>
      <p:pic>
        <p:nvPicPr>
          <p:cNvPr id="7169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5" name="Header" descr="12_ALG1_Header_04_06"/>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7"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8"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50"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1"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2"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3"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4" name="Header" descr="12_ALG1_Header_04_06">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slide" Target="slide3.xml"/><Relationship Id="rId7" Type="http://schemas.openxmlformats.org/officeDocument/2006/relationships/slide" Target="slide11.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0.xml"/><Relationship Id="rId5" Type="http://schemas.openxmlformats.org/officeDocument/2006/relationships/slide" Target="slide9.xml"/><Relationship Id="rId4" Type="http://schemas.openxmlformats.org/officeDocument/2006/relationships/slide" Target="slide8.xml"/><Relationship Id="rId9" Type="http://schemas.openxmlformats.org/officeDocument/2006/relationships/slide" Target="slide1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21.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21.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26.pn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4.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4.xml"/><Relationship Id="rId1" Type="http://schemas.openxmlformats.org/officeDocument/2006/relationships/tags" Target="../tags/tag15.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35.xml"/><Relationship Id="rId1" Type="http://schemas.openxmlformats.org/officeDocument/2006/relationships/tags" Target="../tags/tag1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35.jpeg"/><Relationship Id="rId5" Type="http://schemas.openxmlformats.org/officeDocument/2006/relationships/image" Target="../media/image8.jpe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46.xml"/><Relationship Id="rId1" Type="http://schemas.openxmlformats.org/officeDocument/2006/relationships/tags" Target="../tags/tag2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37.jpeg"/><Relationship Id="rId5" Type="http://schemas.openxmlformats.org/officeDocument/2006/relationships/image" Target="../media/image8.jpe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57.xml"/><Relationship Id="rId1" Type="http://schemas.openxmlformats.org/officeDocument/2006/relationships/tags" Target="../tags/tag25.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57.xml"/><Relationship Id="rId1" Type="http://schemas.openxmlformats.org/officeDocument/2006/relationships/tags" Target="../tags/tag2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37.jpeg"/><Relationship Id="rId5" Type="http://schemas.openxmlformats.org/officeDocument/2006/relationships/image" Target="../media/image8.jpe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2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6"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08"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09" name="SplashHeader" descr="12_ALG1_Header_04_06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90000"/>
              </a:lnSpc>
              <a:spcBef>
                <a:spcPct val="20000"/>
              </a:spcBef>
              <a:spcAft>
                <a:spcPct val="20000"/>
              </a:spcAft>
            </a:pPr>
            <a:r>
              <a:rPr lang="en-US" sz="2000" b="1">
                <a:solidFill>
                  <a:srgbClr val="E01B22"/>
                </a:solidFill>
                <a:hlinkClick r:id="rId3" action="ppaction://hlinksldjump"/>
              </a:rPr>
              <a:t>Five-Minute</a:t>
            </a:r>
            <a:r>
              <a:rPr lang="en-US" sz="2000" b="1">
                <a:solidFill>
                  <a:srgbClr val="E01B22"/>
                </a:solidFill>
                <a:hlinkClick r:id="" action="ppaction://hlinkshowjump?jump=nextslide"/>
              </a:rPr>
              <a:t> Check (over Lesson 4–5)</a:t>
            </a:r>
            <a:endParaRPr lang="en-US" sz="2000" b="1">
              <a:solidFill>
                <a:srgbClr val="E01B22"/>
              </a:solidFill>
            </a:endParaRPr>
          </a:p>
          <a:p>
            <a:pPr marL="1485900" indent="-1485900">
              <a:lnSpc>
                <a:spcPct val="90000"/>
              </a:lnSpc>
              <a:spcBef>
                <a:spcPct val="20000"/>
              </a:spcBef>
              <a:spcAft>
                <a:spcPct val="20000"/>
              </a:spcAft>
            </a:pPr>
            <a:r>
              <a:rPr lang="en-US" sz="2000" b="1">
                <a:solidFill>
                  <a:srgbClr val="000000"/>
                </a:solidFill>
                <a:cs typeface="Arial" charset="0"/>
                <a:hlinkClick r:id="rId4" action="ppaction://hlinksldjump"/>
              </a:rPr>
              <a:t>CCSS</a:t>
            </a:r>
            <a:endParaRPr lang="en-US" sz="2000" b="1">
              <a:solidFill>
                <a:srgbClr val="E01B22"/>
              </a:solidFill>
              <a:cs typeface="Arial" charset="0"/>
            </a:endParaRPr>
          </a:p>
          <a:p>
            <a:pPr marL="1485900" indent="-1485900">
              <a:lnSpc>
                <a:spcPct val="90000"/>
              </a:lnSpc>
              <a:spcBef>
                <a:spcPct val="20000"/>
              </a:spcBef>
              <a:spcAft>
                <a:spcPct val="20000"/>
              </a:spcAft>
            </a:pPr>
            <a:r>
              <a:rPr lang="en-US" sz="2000" b="1">
                <a:solidFill>
                  <a:srgbClr val="E01B22"/>
                </a:solidFill>
                <a:hlinkClick r:id="rId5" action="ppaction://hlinksldjump"/>
              </a:rPr>
              <a:t>Then/Now</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6" action="ppaction://hlinksldjump"/>
              </a:rPr>
              <a:t>New Vocabulary</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7" action="ppaction://hlinksldjump"/>
              </a:rPr>
              <a:t>Example 1:	Real-World Example: Write an Equation </a:t>
            </a:r>
            <a:br>
              <a:rPr lang="en-US" sz="2000" b="1">
                <a:solidFill>
                  <a:srgbClr val="E01B22"/>
                </a:solidFill>
                <a:hlinkClick r:id="rId7" action="ppaction://hlinksldjump"/>
              </a:rPr>
            </a:br>
            <a:r>
              <a:rPr lang="en-US" sz="2000" b="1">
                <a:solidFill>
                  <a:srgbClr val="E01B22"/>
                </a:solidFill>
                <a:hlinkClick r:id="rId7" action="ppaction://hlinksldjump"/>
              </a:rPr>
              <a:t>for a Best Fit Line</a:t>
            </a:r>
            <a:r>
              <a:rPr lang="en-US" sz="2000" b="1">
                <a:solidFill>
                  <a:srgbClr val="E01B22"/>
                </a:solidFill>
              </a:rPr>
              <a:t> </a:t>
            </a:r>
          </a:p>
          <a:p>
            <a:pPr marL="1485900" indent="-1485900">
              <a:lnSpc>
                <a:spcPct val="90000"/>
              </a:lnSpc>
              <a:spcBef>
                <a:spcPct val="20000"/>
              </a:spcBef>
              <a:spcAft>
                <a:spcPct val="20000"/>
              </a:spcAft>
            </a:pPr>
            <a:r>
              <a:rPr lang="en-US" sz="2000" b="1">
                <a:solidFill>
                  <a:srgbClr val="E01B22"/>
                </a:solidFill>
                <a:hlinkClick r:id="rId8" action="ppaction://hlinksldjump"/>
              </a:rPr>
              <a:t>Example 2:	Real-World Example: Use Interpolation </a:t>
            </a:r>
            <a:br>
              <a:rPr lang="en-US" sz="2000" b="1">
                <a:solidFill>
                  <a:srgbClr val="E01B22"/>
                </a:solidFill>
                <a:hlinkClick r:id="rId8" action="ppaction://hlinksldjump"/>
              </a:rPr>
            </a:br>
            <a:r>
              <a:rPr lang="en-US" sz="2000" b="1">
                <a:solidFill>
                  <a:srgbClr val="E01B22"/>
                </a:solidFill>
                <a:hlinkClick r:id="rId8" action="ppaction://hlinksldjump"/>
              </a:rPr>
              <a:t>and Extrapolation</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9" action="ppaction://hlinksldjump"/>
              </a:rPr>
              <a:t>Example 3:	Use a Median-Fit Line</a:t>
            </a: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6" name="TPAnswers"/>
          <p:cNvSpPr>
            <a:spLocks noChangeArrowheads="1"/>
          </p:cNvSpPr>
          <p:nvPr>
            <p:custDataLst>
              <p:tags r:id="rId2"/>
            </p:custDataLst>
          </p:nvPr>
        </p:nvSpPr>
        <p:spPr bwMode="auto">
          <a:xfrm>
            <a:off x="1066800" y="3881438"/>
            <a:ext cx="2790825" cy="229076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positive</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negative</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no correlation</a:t>
            </a:r>
          </a:p>
        </p:txBody>
      </p:sp>
      <p:sp>
        <p:nvSpPr>
          <p:cNvPr id="107527" name="TPQuestion"/>
          <p:cNvSpPr>
            <a:spLocks noChangeArrowheads="1"/>
          </p:cNvSpPr>
          <p:nvPr/>
        </p:nvSpPr>
        <p:spPr bwMode="auto">
          <a:xfrm>
            <a:off x="685800" y="1657350"/>
            <a:ext cx="4343400" cy="173513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The table shows the average weight for given heights. Does the data have a positive or negative correlation?</a:t>
            </a:r>
          </a:p>
        </p:txBody>
      </p:sp>
      <p:sp>
        <p:nvSpPr>
          <p:cNvPr id="107529" name="AutoShape 9"/>
          <p:cNvSpPr>
            <a:spLocks noChangeArrowheads="1"/>
          </p:cNvSpPr>
          <p:nvPr/>
        </p:nvSpPr>
        <p:spPr bwMode="auto">
          <a:xfrm>
            <a:off x="533400" y="3954463"/>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pic>
        <p:nvPicPr>
          <p:cNvPr id="107540" name="Picture 20"/>
          <p:cNvPicPr>
            <a:picLocks noChangeAspect="1" noChangeArrowheads="1"/>
          </p:cNvPicPr>
          <p:nvPr/>
        </p:nvPicPr>
        <p:blipFill>
          <a:blip r:embed="rId5" cstate="print"/>
          <a:srcRect/>
          <a:stretch>
            <a:fillRect/>
          </a:stretch>
        </p:blipFill>
        <p:spPr bwMode="auto">
          <a:xfrm>
            <a:off x="5057775" y="1628775"/>
            <a:ext cx="3546475" cy="1724025"/>
          </a:xfrm>
          <a:prstGeom prst="rect">
            <a:avLst/>
          </a:prstGeom>
          <a:noFill/>
          <a:ln w="9525">
            <a:noFill/>
            <a:miter lim="800000"/>
            <a:headEnd/>
            <a:tailEnd/>
          </a:ln>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107540"/>
                                        </p:tgtEl>
                                        <p:attrNameLst>
                                          <p:attrName>style.visibility</p:attrName>
                                        </p:attrNameLst>
                                      </p:cBhvr>
                                      <p:to>
                                        <p:strVal val="visible"/>
                                      </p:to>
                                    </p:set>
                                    <p:animEffect transition="in" filter="box(out)">
                                      <p:cBhvr>
                                        <p:cTn id="15" dur="500"/>
                                        <p:tgtEl>
                                          <p:spTgt spid="10754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7526"/>
                                        </p:tgtEl>
                                        <p:attrNameLst>
                                          <p:attrName>style.visibility</p:attrName>
                                        </p:attrNameLst>
                                      </p:cBhvr>
                                      <p:to>
                                        <p:strVal val="visible"/>
                                      </p:to>
                                    </p:set>
                                    <p:animEffect transition="in" filter="wipe(left)">
                                      <p:cBhvr>
                                        <p:cTn id="19" dur="500"/>
                                        <p:tgtEl>
                                          <p:spTgt spid="10752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07529"/>
                                        </p:tgtEl>
                                        <p:attrNameLst>
                                          <p:attrName>style.visibility</p:attrName>
                                        </p:attrNameLst>
                                      </p:cBhvr>
                                      <p:to>
                                        <p:strVal val="visible"/>
                                      </p:to>
                                    </p:set>
                                    <p:anim calcmode="lin" valueType="num">
                                      <p:cBhvr additive="base">
                                        <p:cTn id="24" dur="500" fill="hold"/>
                                        <p:tgtEl>
                                          <p:spTgt spid="107529"/>
                                        </p:tgtEl>
                                        <p:attrNameLst>
                                          <p:attrName>ppt_x</p:attrName>
                                        </p:attrNameLst>
                                      </p:cBhvr>
                                      <p:tavLst>
                                        <p:tav tm="0">
                                          <p:val>
                                            <p:strVal val="0-#ppt_w/2"/>
                                          </p:val>
                                        </p:tav>
                                        <p:tav tm="100000">
                                          <p:val>
                                            <p:strVal val="#ppt_x"/>
                                          </p:val>
                                        </p:tav>
                                      </p:tavLst>
                                    </p:anim>
                                    <p:anim calcmode="lin" valueType="num">
                                      <p:cBhvr additive="base">
                                        <p:cTn id="25"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6" grpId="0" autoUpdateAnimBg="0"/>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49" name="TPAnswers"/>
          <p:cNvSpPr>
            <a:spLocks noChangeArrowheads="1"/>
          </p:cNvSpPr>
          <p:nvPr>
            <p:custDataLst>
              <p:tags r:id="rId2"/>
            </p:custDataLst>
          </p:nvPr>
        </p:nvSpPr>
        <p:spPr bwMode="auto">
          <a:xfrm>
            <a:off x="1066800" y="4013200"/>
            <a:ext cx="2790825" cy="2282825"/>
          </a:xfrm>
          <a:prstGeom prst="rect">
            <a:avLst/>
          </a:prstGeom>
          <a:noFill/>
          <a:ln w="9525">
            <a:noFill/>
            <a:miter lim="800000"/>
            <a:headEnd/>
            <a:tailEnd/>
          </a:ln>
          <a:effectLst/>
        </p:spPr>
        <p:txBody>
          <a:bodyPr>
            <a:spAutoFit/>
          </a:bodyPr>
          <a:lstStyle/>
          <a:p>
            <a:pPr marL="533400" indent="-533400">
              <a:lnSpc>
                <a:spcPct val="90000"/>
              </a:lnSpc>
              <a:spcBef>
                <a:spcPct val="40000"/>
              </a:spcBef>
              <a:spcAft>
                <a:spcPct val="4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140 lbs</a:t>
            </a:r>
          </a:p>
          <a:p>
            <a:pPr marL="533400" indent="-533400">
              <a:lnSpc>
                <a:spcPct val="90000"/>
              </a:lnSpc>
              <a:spcBef>
                <a:spcPct val="40000"/>
              </a:spcBef>
              <a:spcAft>
                <a:spcPct val="4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152 lbs</a:t>
            </a:r>
          </a:p>
          <a:p>
            <a:pPr marL="533400" indent="-533400">
              <a:lnSpc>
                <a:spcPct val="90000"/>
              </a:lnSpc>
              <a:spcBef>
                <a:spcPct val="40000"/>
              </a:spcBef>
              <a:spcAft>
                <a:spcPct val="4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160 lbs</a:t>
            </a:r>
          </a:p>
          <a:p>
            <a:pPr marL="533400" indent="-533400">
              <a:lnSpc>
                <a:spcPct val="90000"/>
              </a:lnSpc>
              <a:spcBef>
                <a:spcPct val="40000"/>
              </a:spcBef>
              <a:spcAft>
                <a:spcPct val="4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170 lbs</a:t>
            </a:r>
          </a:p>
        </p:txBody>
      </p:sp>
      <p:sp>
        <p:nvSpPr>
          <p:cNvPr id="108550" name="TPQuestion"/>
          <p:cNvSpPr>
            <a:spLocks noChangeArrowheads="1"/>
          </p:cNvSpPr>
          <p:nvPr/>
        </p:nvSpPr>
        <p:spPr bwMode="auto">
          <a:xfrm>
            <a:off x="685800" y="1657350"/>
            <a:ext cx="4495800" cy="206375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The table shows the average weight for given heights. Approximately how much would you expect a person who is 5’6” tall to weigh?</a:t>
            </a:r>
          </a:p>
        </p:txBody>
      </p:sp>
      <p:sp>
        <p:nvSpPr>
          <p:cNvPr id="108551" name="AutoShape 7"/>
          <p:cNvSpPr>
            <a:spLocks noChangeArrowheads="1"/>
          </p:cNvSpPr>
          <p:nvPr/>
        </p:nvSpPr>
        <p:spPr bwMode="auto">
          <a:xfrm>
            <a:off x="533400" y="469582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pic>
        <p:nvPicPr>
          <p:cNvPr id="108556" name="Picture 12"/>
          <p:cNvPicPr>
            <a:picLocks noChangeAspect="1" noChangeArrowheads="1"/>
          </p:cNvPicPr>
          <p:nvPr/>
        </p:nvPicPr>
        <p:blipFill>
          <a:blip r:embed="rId5" cstate="print"/>
          <a:srcRect/>
          <a:stretch>
            <a:fillRect/>
          </a:stretch>
        </p:blipFill>
        <p:spPr bwMode="auto">
          <a:xfrm>
            <a:off x="5057775" y="1628775"/>
            <a:ext cx="3546475" cy="1724025"/>
          </a:xfrm>
          <a:prstGeom prst="rect">
            <a:avLst/>
          </a:prstGeom>
          <a:noFill/>
          <a:ln w="9525">
            <a:noFill/>
            <a:miter lim="800000"/>
            <a:headEnd/>
            <a:tailEnd/>
          </a:ln>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8550"/>
                                        </p:tgtEl>
                                        <p:attrNameLst>
                                          <p:attrName>style.visibility</p:attrName>
                                        </p:attrNameLst>
                                      </p:cBhvr>
                                      <p:to>
                                        <p:strVal val="visible"/>
                                      </p:to>
                                    </p:set>
                                    <p:animEffect transition="in" filter="wipe(left)">
                                      <p:cBhvr>
                                        <p:cTn id="11" dur="500"/>
                                        <p:tgtEl>
                                          <p:spTgt spid="10855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8549"/>
                                        </p:tgtEl>
                                        <p:attrNameLst>
                                          <p:attrName>style.visibility</p:attrName>
                                        </p:attrNameLst>
                                      </p:cBhvr>
                                      <p:to>
                                        <p:strVal val="visible"/>
                                      </p:to>
                                    </p:set>
                                    <p:animEffect transition="in" filter="wipe(left)">
                                      <p:cBhvr>
                                        <p:cTn id="15" dur="500"/>
                                        <p:tgtEl>
                                          <p:spTgt spid="1085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autoUpdateAnimBg="0"/>
      <p:bldP spid="108550" grpId="0" autoUpdateAnimBg="0"/>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4" name="TPQuestion"/>
          <p:cNvSpPr>
            <a:spLocks noChangeArrowheads="1"/>
          </p:cNvSpPr>
          <p:nvPr/>
        </p:nvSpPr>
        <p:spPr bwMode="auto">
          <a:xfrm>
            <a:off x="685800" y="1457325"/>
            <a:ext cx="5257800" cy="173513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Refer to the scatter plot of Jessica’s visits to the park. Use the points (20, 9) and (100, 4) to write the slope-intercept form of an equation for a line of fit.</a:t>
            </a:r>
          </a:p>
        </p:txBody>
      </p:sp>
      <p:sp>
        <p:nvSpPr>
          <p:cNvPr id="109575" name="AutoShape 7"/>
          <p:cNvSpPr>
            <a:spLocks noChangeArrowheads="1"/>
          </p:cNvSpPr>
          <p:nvPr/>
        </p:nvSpPr>
        <p:spPr bwMode="auto">
          <a:xfrm>
            <a:off x="533400" y="509587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447800"/>
            <a:ext cx="457200" cy="420688"/>
          </a:xfrm>
          <a:prstGeom prst="rect">
            <a:avLst/>
          </a:prstGeom>
          <a:noFill/>
        </p:spPr>
      </p:pic>
      <p:pic>
        <p:nvPicPr>
          <p:cNvPr id="109578" name="Picture 10" descr="04-06-03"/>
          <p:cNvPicPr>
            <a:picLocks noChangeAspect="1" noChangeArrowheads="1"/>
          </p:cNvPicPr>
          <p:nvPr/>
        </p:nvPicPr>
        <p:blipFill>
          <a:blip r:embed="rId5" cstate="print"/>
          <a:srcRect/>
          <a:stretch>
            <a:fillRect/>
          </a:stretch>
        </p:blipFill>
        <p:spPr bwMode="auto">
          <a:xfrm>
            <a:off x="6116638" y="1295400"/>
            <a:ext cx="2503487" cy="2514600"/>
          </a:xfrm>
          <a:prstGeom prst="rect">
            <a:avLst/>
          </a:prstGeom>
          <a:noFill/>
        </p:spPr>
      </p:pic>
      <p:grpSp>
        <p:nvGrpSpPr>
          <p:cNvPr id="109580" name="Group 12"/>
          <p:cNvGrpSpPr>
            <a:grpSpLocks/>
          </p:cNvGrpSpPr>
          <p:nvPr/>
        </p:nvGrpSpPr>
        <p:grpSpPr bwMode="auto">
          <a:xfrm>
            <a:off x="1066800" y="3209925"/>
            <a:ext cx="2790825" cy="3240088"/>
            <a:chOff x="672" y="2022"/>
            <a:chExt cx="1758" cy="2041"/>
          </a:xfrm>
        </p:grpSpPr>
        <p:sp>
          <p:nvSpPr>
            <p:cNvPr id="109573" name="TPAnswers"/>
            <p:cNvSpPr>
              <a:spLocks noChangeArrowheads="1"/>
            </p:cNvSpPr>
            <p:nvPr>
              <p:custDataLst>
                <p:tags r:id="rId2"/>
              </p:custDataLst>
            </p:nvPr>
          </p:nvSpPr>
          <p:spPr bwMode="auto">
            <a:xfrm>
              <a:off x="672" y="2112"/>
              <a:ext cx="1758" cy="1852"/>
            </a:xfrm>
            <a:prstGeom prst="rect">
              <a:avLst/>
            </a:prstGeom>
            <a:noFill/>
            <a:ln w="9525">
              <a:noFill/>
              <a:miter lim="800000"/>
              <a:headEnd/>
              <a:tailEnd/>
            </a:ln>
            <a:effectLst/>
          </p:spPr>
          <p:txBody>
            <a:bodyPr>
              <a:spAutoFit/>
            </a:bodyPr>
            <a:lstStyle/>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09579" name="Picture 11" descr="04-06-3"/>
            <p:cNvPicPr>
              <a:picLocks noChangeAspect="1" noChangeArrowheads="1"/>
            </p:cNvPicPr>
            <p:nvPr/>
          </p:nvPicPr>
          <p:blipFill>
            <a:blip r:embed="rId6" cstate="print"/>
            <a:srcRect/>
            <a:stretch>
              <a:fillRect/>
            </a:stretch>
          </p:blipFill>
          <p:spPr bwMode="auto">
            <a:xfrm>
              <a:off x="1008" y="2022"/>
              <a:ext cx="1417" cy="2041"/>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574"/>
                                        </p:tgtEl>
                                        <p:attrNameLst>
                                          <p:attrName>style.visibility</p:attrName>
                                        </p:attrNameLst>
                                      </p:cBhvr>
                                      <p:to>
                                        <p:strVal val="visible"/>
                                      </p:to>
                                    </p:set>
                                    <p:animEffect transition="in" filter="wipe(left)">
                                      <p:cBhvr>
                                        <p:cTn id="11" dur="500"/>
                                        <p:tgtEl>
                                          <p:spTgt spid="109574"/>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109578"/>
                                        </p:tgtEl>
                                        <p:attrNameLst>
                                          <p:attrName>style.visibility</p:attrName>
                                        </p:attrNameLst>
                                      </p:cBhvr>
                                      <p:to>
                                        <p:strVal val="visible"/>
                                      </p:to>
                                    </p:set>
                                    <p:animEffect transition="in" filter="box(out)">
                                      <p:cBhvr>
                                        <p:cTn id="15" dur="500"/>
                                        <p:tgtEl>
                                          <p:spTgt spid="10957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9580"/>
                                        </p:tgtEl>
                                        <p:attrNameLst>
                                          <p:attrName>style.visibility</p:attrName>
                                        </p:attrNameLst>
                                      </p:cBhvr>
                                      <p:to>
                                        <p:strVal val="visible"/>
                                      </p:to>
                                    </p:set>
                                    <p:animEffect transition="in" filter="wipe(left)">
                                      <p:cBhvr>
                                        <p:cTn id="19" dur="500"/>
                                        <p:tgtEl>
                                          <p:spTgt spid="109580"/>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09575"/>
                                        </p:tgtEl>
                                        <p:attrNameLst>
                                          <p:attrName>style.visibility</p:attrName>
                                        </p:attrNameLst>
                                      </p:cBhvr>
                                      <p:to>
                                        <p:strVal val="visible"/>
                                      </p:to>
                                    </p:set>
                                    <p:anim calcmode="lin" valueType="num">
                                      <p:cBhvr additive="base">
                                        <p:cTn id="24" dur="500" fill="hold"/>
                                        <p:tgtEl>
                                          <p:spTgt spid="109575"/>
                                        </p:tgtEl>
                                        <p:attrNameLst>
                                          <p:attrName>ppt_x</p:attrName>
                                        </p:attrNameLst>
                                      </p:cBhvr>
                                      <p:tavLst>
                                        <p:tav tm="0">
                                          <p:val>
                                            <p:strVal val="0-#ppt_w/2"/>
                                          </p:val>
                                        </p:tav>
                                        <p:tav tm="100000">
                                          <p:val>
                                            <p:strVal val="#ppt_x"/>
                                          </p:val>
                                        </p:tav>
                                      </p:tavLst>
                                    </p:anim>
                                    <p:anim calcmode="lin" valueType="num">
                                      <p:cBhvr additive="base">
                                        <p:cTn id="25"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4" grpId="0" autoUpdateAnimBg="0"/>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21861" name="TPQuestion"/>
          <p:cNvSpPr>
            <a:spLocks noChangeArrowheads="1"/>
          </p:cNvSpPr>
          <p:nvPr/>
        </p:nvSpPr>
        <p:spPr bwMode="auto">
          <a:xfrm>
            <a:off x="685800" y="1457325"/>
            <a:ext cx="5257800" cy="173513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Refer to the scatter plot of Jessica’s visits to the park. Predict the number of times Jessica will go to the park when the temperature is 50 degrees.</a:t>
            </a:r>
          </a:p>
        </p:txBody>
      </p:sp>
      <p:sp>
        <p:nvSpPr>
          <p:cNvPr id="121862" name="AutoShape 6"/>
          <p:cNvSpPr>
            <a:spLocks noChangeArrowheads="1"/>
          </p:cNvSpPr>
          <p:nvPr/>
        </p:nvSpPr>
        <p:spPr bwMode="auto">
          <a:xfrm>
            <a:off x="533400" y="425767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21864" name="Picture 8" descr="04-06-03"/>
          <p:cNvPicPr>
            <a:picLocks noChangeAspect="1" noChangeArrowheads="1"/>
          </p:cNvPicPr>
          <p:nvPr/>
        </p:nvPicPr>
        <p:blipFill>
          <a:blip r:embed="rId4" cstate="print"/>
          <a:srcRect/>
          <a:stretch>
            <a:fillRect/>
          </a:stretch>
        </p:blipFill>
        <p:spPr bwMode="auto">
          <a:xfrm>
            <a:off x="6116638" y="1295400"/>
            <a:ext cx="2503487" cy="2514600"/>
          </a:xfrm>
          <a:prstGeom prst="rect">
            <a:avLst/>
          </a:prstGeom>
          <a:noFill/>
        </p:spPr>
      </p:pic>
      <p:sp>
        <p:nvSpPr>
          <p:cNvPr id="121866" name="TPAnswers"/>
          <p:cNvSpPr>
            <a:spLocks noChangeArrowheads="1"/>
          </p:cNvSpPr>
          <p:nvPr>
            <p:custDataLst>
              <p:tags r:id="rId2"/>
            </p:custDataLst>
          </p:nvPr>
        </p:nvSpPr>
        <p:spPr bwMode="auto">
          <a:xfrm>
            <a:off x="1066800" y="3352800"/>
            <a:ext cx="2790825" cy="2940050"/>
          </a:xfrm>
          <a:prstGeom prst="rect">
            <a:avLst/>
          </a:prstGeom>
          <a:noFill/>
          <a:ln w="9525">
            <a:noFill/>
            <a:miter lim="800000"/>
            <a:headEnd/>
            <a:tailEnd/>
          </a:ln>
          <a:effectLst/>
        </p:spPr>
        <p:txBody>
          <a:bodyPr>
            <a:spAutoFit/>
          </a:bodyPr>
          <a:lstStyle/>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9</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7</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5</a:t>
            </a:r>
          </a:p>
          <a:p>
            <a:pPr marL="533400" indent="-533400">
              <a:lnSpc>
                <a:spcPct val="90000"/>
              </a:lnSpc>
              <a:spcBef>
                <a:spcPct val="70000"/>
              </a:spcBef>
              <a:spcAft>
                <a:spcPct val="7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4</a:t>
            </a:r>
          </a:p>
        </p:txBody>
      </p:sp>
      <p:pic>
        <p:nvPicPr>
          <p:cNvPr id="121868" name="Picture 12" descr="5Min Num_4"/>
          <p:cNvPicPr>
            <a:picLocks noChangeAspect="1" noChangeArrowheads="1"/>
          </p:cNvPicPr>
          <p:nvPr/>
        </p:nvPicPr>
        <p:blipFill>
          <a:blip r:embed="rId5" cstate="print"/>
          <a:srcRect/>
          <a:stretch>
            <a:fillRect/>
          </a:stretch>
        </p:blipFill>
        <p:spPr bwMode="auto">
          <a:xfrm>
            <a:off x="614363" y="1447800"/>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1868"/>
                                        </p:tgtEl>
                                        <p:attrNameLst>
                                          <p:attrName>style.visibility</p:attrName>
                                        </p:attrNameLst>
                                      </p:cBhvr>
                                      <p:to>
                                        <p:strVal val="visible"/>
                                      </p:to>
                                    </p:set>
                                    <p:animEffect transition="in" filter="dissolve">
                                      <p:cBhvr>
                                        <p:cTn id="7" dur="500"/>
                                        <p:tgtEl>
                                          <p:spTgt spid="12186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1861"/>
                                        </p:tgtEl>
                                        <p:attrNameLst>
                                          <p:attrName>style.visibility</p:attrName>
                                        </p:attrNameLst>
                                      </p:cBhvr>
                                      <p:to>
                                        <p:strVal val="visible"/>
                                      </p:to>
                                    </p:set>
                                    <p:animEffect transition="in" filter="wipe(left)">
                                      <p:cBhvr>
                                        <p:cTn id="11" dur="500"/>
                                        <p:tgtEl>
                                          <p:spTgt spid="12186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1866"/>
                                        </p:tgtEl>
                                        <p:attrNameLst>
                                          <p:attrName>style.visibility</p:attrName>
                                        </p:attrNameLst>
                                      </p:cBhvr>
                                      <p:to>
                                        <p:strVal val="visible"/>
                                      </p:to>
                                    </p:set>
                                    <p:animEffect transition="in" filter="wipe(left)">
                                      <p:cBhvr>
                                        <p:cTn id="15" dur="500"/>
                                        <p:tgtEl>
                                          <p:spTgt spid="12186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21862"/>
                                        </p:tgtEl>
                                        <p:attrNameLst>
                                          <p:attrName>style.visibility</p:attrName>
                                        </p:attrNameLst>
                                      </p:cBhvr>
                                      <p:to>
                                        <p:strVal val="visible"/>
                                      </p:to>
                                    </p:set>
                                    <p:anim calcmode="lin" valueType="num">
                                      <p:cBhvr additive="base">
                                        <p:cTn id="20" dur="500" fill="hold"/>
                                        <p:tgtEl>
                                          <p:spTgt spid="121862"/>
                                        </p:tgtEl>
                                        <p:attrNameLst>
                                          <p:attrName>ppt_x</p:attrName>
                                        </p:attrNameLst>
                                      </p:cBhvr>
                                      <p:tavLst>
                                        <p:tav tm="0">
                                          <p:val>
                                            <p:strVal val="0-#ppt_w/2"/>
                                          </p:val>
                                        </p:tav>
                                        <p:tav tm="100000">
                                          <p:val>
                                            <p:strVal val="#ppt_x"/>
                                          </p:val>
                                        </p:tav>
                                      </p:tavLst>
                                    </p:anim>
                                    <p:anim calcmode="lin" valueType="num">
                                      <p:cBhvr additive="base">
                                        <p:cTn id="21" dur="500" fill="hold"/>
                                        <p:tgtEl>
                                          <p:spTgt spid="1218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1" grpId="0" autoUpdateAnimBg="0"/>
      <p:bldP spid="121862" grpId="0" animBg="1"/>
      <p:bldP spid="1218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11621" name="TPAnswers"/>
          <p:cNvSpPr>
            <a:spLocks noChangeArrowheads="1"/>
          </p:cNvSpPr>
          <p:nvPr>
            <p:custDataLst>
              <p:tags r:id="rId2"/>
            </p:custDataLst>
          </p:nvPr>
        </p:nvSpPr>
        <p:spPr bwMode="auto">
          <a:xfrm>
            <a:off x="1066800" y="2717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a:t>
            </a:r>
            <a:r>
              <a:rPr lang="pt-BR" sz="2400" b="1" i="1">
                <a:solidFill>
                  <a:srgbClr val="000000"/>
                </a:solidFill>
                <a:sym typeface="Symbol" pitchFamily="18" charset="2"/>
              </a:rPr>
              <a:t>x</a:t>
            </a:r>
            <a:r>
              <a:rPr lang="pt-BR" sz="2400" b="1">
                <a:solidFill>
                  <a:srgbClr val="000000"/>
                </a:solidFill>
                <a:sym typeface="Symbol" pitchFamily="18" charset="2"/>
              </a:rPr>
              <a:t> – 3</a:t>
            </a:r>
            <a:endParaRPr lang="pt-BR" sz="2400" b="1" i="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2</a:t>
            </a:r>
            <a:r>
              <a:rPr lang="pt-BR" sz="2400" b="1" i="1">
                <a:solidFill>
                  <a:srgbClr val="000000"/>
                </a:solidFill>
                <a:sym typeface="Symbol" pitchFamily="18" charset="2"/>
              </a:rPr>
              <a:t>x</a:t>
            </a:r>
            <a:r>
              <a:rPr lang="pt-BR" sz="2400" b="1">
                <a:solidFill>
                  <a:srgbClr val="000000"/>
                </a:solidFill>
                <a:sym typeface="Symbol" pitchFamily="18" charset="2"/>
              </a:rPr>
              <a:t> – 5</a:t>
            </a:r>
            <a:endParaRPr lang="pt-BR" sz="2400" b="1" i="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a:t>
            </a:r>
            <a:r>
              <a:rPr lang="pt-BR" sz="2400" b="1" i="1">
                <a:solidFill>
                  <a:srgbClr val="000000"/>
                </a:solidFill>
                <a:sym typeface="Symbol" pitchFamily="18" charset="2"/>
              </a:rPr>
              <a:t>x</a:t>
            </a:r>
            <a:r>
              <a:rPr lang="pt-BR" sz="2400" b="1">
                <a:solidFill>
                  <a:srgbClr val="000000"/>
                </a:solidFill>
                <a:sym typeface="Symbol" pitchFamily="18" charset="2"/>
              </a:rPr>
              <a:t> – 6</a:t>
            </a:r>
            <a:endParaRPr lang="pt-BR" sz="2400" b="1" i="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y </a:t>
            </a:r>
            <a:r>
              <a:rPr lang="pt-BR" sz="2400" b="1">
                <a:solidFill>
                  <a:srgbClr val="000000"/>
                </a:solidFill>
                <a:sym typeface="Symbol" pitchFamily="18" charset="2"/>
              </a:rPr>
              <a:t>= 3</a:t>
            </a:r>
            <a:r>
              <a:rPr lang="pt-BR" sz="2400" b="1" i="1">
                <a:solidFill>
                  <a:srgbClr val="000000"/>
                </a:solidFill>
                <a:sym typeface="Symbol" pitchFamily="18" charset="2"/>
              </a:rPr>
              <a:t>x </a:t>
            </a:r>
            <a:r>
              <a:rPr lang="pt-BR" sz="2400" b="1">
                <a:solidFill>
                  <a:srgbClr val="000000"/>
                </a:solidFill>
                <a:sym typeface="Symbol" pitchFamily="18" charset="2"/>
              </a:rPr>
              <a:t>– 7</a:t>
            </a:r>
            <a:endParaRPr lang="pt-BR" sz="2400" b="1" i="1">
              <a:solidFill>
                <a:srgbClr val="000000"/>
              </a:solidFill>
              <a:sym typeface="Symbol" pitchFamily="18" charset="2"/>
            </a:endParaRPr>
          </a:p>
        </p:txBody>
      </p:sp>
      <p:sp>
        <p:nvSpPr>
          <p:cNvPr id="111622"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What is an equation of the line of fit that passes through the points at (2, –1) and (–1, –7)?</a:t>
            </a:r>
          </a:p>
        </p:txBody>
      </p:sp>
      <p:sp>
        <p:nvSpPr>
          <p:cNvPr id="111623" name="AutoShape 7"/>
          <p:cNvSpPr>
            <a:spLocks noChangeArrowheads="1"/>
          </p:cNvSpPr>
          <p:nvPr/>
        </p:nvSpPr>
        <p:spPr bwMode="auto">
          <a:xfrm>
            <a:off x="533400" y="371475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1624" name="Picture 8" descr="5Min Num_5"/>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pic>
        <p:nvPicPr>
          <p:cNvPr id="111626" name="Picture 10" descr="Std Test Prac"/>
          <p:cNvPicPr>
            <a:picLocks noChangeAspect="1" noChangeArrowheads="1"/>
          </p:cNvPicPr>
          <p:nvPr/>
        </p:nvPicPr>
        <p:blipFill>
          <a:blip r:embed="rId5" cstate="print"/>
          <a:srcRect/>
          <a:stretch>
            <a:fillRect/>
          </a:stretch>
        </p:blipFill>
        <p:spPr bwMode="auto">
          <a:xfrm>
            <a:off x="647700" y="1295400"/>
            <a:ext cx="3373438" cy="31115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1626"/>
                                        </p:tgtEl>
                                        <p:attrNameLst>
                                          <p:attrName>style.visibility</p:attrName>
                                        </p:attrNameLst>
                                      </p:cBhvr>
                                      <p:to>
                                        <p:strVal val="visible"/>
                                      </p:to>
                                    </p:set>
                                    <p:animEffect transition="in" filter="wipe(left)">
                                      <p:cBhvr>
                                        <p:cTn id="7" dur="500"/>
                                        <p:tgtEl>
                                          <p:spTgt spid="11162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1624"/>
                                        </p:tgtEl>
                                        <p:attrNameLst>
                                          <p:attrName>style.visibility</p:attrName>
                                        </p:attrNameLst>
                                      </p:cBhvr>
                                      <p:to>
                                        <p:strVal val="visible"/>
                                      </p:to>
                                    </p:set>
                                    <p:animEffect transition="in" filter="dissolve">
                                      <p:cBhvr>
                                        <p:cTn id="11" dur="500"/>
                                        <p:tgtEl>
                                          <p:spTgt spid="11162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2"/>
                                        </p:tgtEl>
                                        <p:attrNameLst>
                                          <p:attrName>style.visibility</p:attrName>
                                        </p:attrNameLst>
                                      </p:cBhvr>
                                      <p:to>
                                        <p:strVal val="visible"/>
                                      </p:to>
                                    </p:set>
                                    <p:animEffect transition="in" filter="wipe(left)">
                                      <p:cBhvr>
                                        <p:cTn id="15" dur="500"/>
                                        <p:tgtEl>
                                          <p:spTgt spid="1116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1621"/>
                                        </p:tgtEl>
                                        <p:attrNameLst>
                                          <p:attrName>style.visibility</p:attrName>
                                        </p:attrNameLst>
                                      </p:cBhvr>
                                      <p:to>
                                        <p:strVal val="visible"/>
                                      </p:to>
                                    </p:set>
                                    <p:animEffect transition="in" filter="wipe(left)">
                                      <p:cBhvr>
                                        <p:cTn id="19" dur="500"/>
                                        <p:tgtEl>
                                          <p:spTgt spid="11162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11623"/>
                                        </p:tgtEl>
                                        <p:attrNameLst>
                                          <p:attrName>style.visibility</p:attrName>
                                        </p:attrNameLst>
                                      </p:cBhvr>
                                      <p:to>
                                        <p:strVal val="visible"/>
                                      </p:to>
                                    </p:set>
                                    <p:anim calcmode="lin" valueType="num">
                                      <p:cBhvr additive="base">
                                        <p:cTn id="24" dur="500" fill="hold"/>
                                        <p:tgtEl>
                                          <p:spTgt spid="111623"/>
                                        </p:tgtEl>
                                        <p:attrNameLst>
                                          <p:attrName>ppt_x</p:attrName>
                                        </p:attrNameLst>
                                      </p:cBhvr>
                                      <p:tavLst>
                                        <p:tav tm="0">
                                          <p:val>
                                            <p:strVal val="0-#ppt_w/2"/>
                                          </p:val>
                                        </p:tav>
                                        <p:tav tm="100000">
                                          <p:val>
                                            <p:strVal val="#ppt_x"/>
                                          </p:val>
                                        </p:tav>
                                      </p:tavLst>
                                    </p:anim>
                                    <p:anim calcmode="lin" valueType="num">
                                      <p:cBhvr additive="base">
                                        <p:cTn id="25" dur="500" fill="hold"/>
                                        <p:tgtEl>
                                          <p:spTgt spid="1116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utoUpdateAnimBg="0"/>
      <p:bldP spid="111622" grpId="0" autoUpdateAnimBg="0"/>
      <p:bldP spid="1116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620000" cy="4473575"/>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b="1"/>
              <a:t>Content Standards</a:t>
            </a:r>
          </a:p>
          <a:p>
            <a:pPr>
              <a:lnSpc>
                <a:spcPct val="90000"/>
              </a:lnSpc>
              <a:spcBef>
                <a:spcPct val="20000"/>
              </a:spcBef>
              <a:spcAft>
                <a:spcPct val="20000"/>
              </a:spcAft>
            </a:pPr>
            <a:r>
              <a:rPr lang="en-US"/>
              <a:t>S.ID.6 Represent data on two quantitative variables on a scatter plot, and describe how the variables are related. </a:t>
            </a:r>
          </a:p>
          <a:p>
            <a:pPr>
              <a:lnSpc>
                <a:spcPct val="90000"/>
              </a:lnSpc>
              <a:spcBef>
                <a:spcPct val="20000"/>
              </a:spcBef>
              <a:spcAft>
                <a:spcPct val="20000"/>
              </a:spcAft>
            </a:pPr>
            <a:r>
              <a:rPr lang="en-US"/>
              <a:t>a. Fit a function to the data; use functions fitted to data to solve problems in the context of the data. Use given functions or choose a function suggested by the context. Emphasize linear, quadratic, and exponential models.</a:t>
            </a:r>
          </a:p>
          <a:p>
            <a:pPr>
              <a:lnSpc>
                <a:spcPct val="90000"/>
              </a:lnSpc>
              <a:spcBef>
                <a:spcPct val="20000"/>
              </a:spcBef>
              <a:spcAft>
                <a:spcPct val="20000"/>
              </a:spcAft>
            </a:pPr>
            <a:r>
              <a:rPr lang="en-US"/>
              <a:t>b. Informally assess the fit of a function by plotting and analyzing residuals.</a:t>
            </a:r>
          </a:p>
          <a:p>
            <a:pPr>
              <a:lnSpc>
                <a:spcPct val="90000"/>
              </a:lnSpc>
              <a:spcBef>
                <a:spcPct val="20000"/>
              </a:spcBef>
              <a:spcAft>
                <a:spcPct val="20000"/>
              </a:spcAft>
            </a:pPr>
            <a:r>
              <a:rPr lang="en-US"/>
              <a:t>c. Fit a linear function for a scatter plot that suggests a linear association.</a:t>
            </a:r>
            <a:br>
              <a:rPr lang="en-US"/>
            </a:br>
            <a:r>
              <a:rPr lang="en-US"/>
              <a:t/>
            </a:r>
            <a:br>
              <a:rPr lang="en-US"/>
            </a:br>
            <a:r>
              <a:rPr lang="en-US"/>
              <a:t>S.ID.8 Compute (using technology) and interpret the correlation coefficient of a linear fit.</a:t>
            </a:r>
          </a:p>
          <a:p>
            <a:pPr>
              <a:lnSpc>
                <a:spcPct val="90000"/>
              </a:lnSpc>
              <a:spcBef>
                <a:spcPct val="20000"/>
              </a:spcBef>
              <a:spcAft>
                <a:spcPct val="20000"/>
              </a:spcAft>
            </a:pPr>
            <a:r>
              <a:rPr lang="en-US" b="1"/>
              <a:t>Mathematical Practices</a:t>
            </a:r>
          </a:p>
          <a:p>
            <a:pPr>
              <a:lnSpc>
                <a:spcPct val="90000"/>
              </a:lnSpc>
              <a:spcBef>
                <a:spcPct val="20000"/>
              </a:spcBef>
              <a:spcAft>
                <a:spcPct val="20000"/>
              </a:spcAft>
            </a:pPr>
            <a:r>
              <a:rPr lang="en-US"/>
              <a:t>5 Use appropriate tools strategically.</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2270125"/>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800"/>
              <a:t>You used lines of fit and scatter plots to evaluate trends and make predictions.</a:t>
            </a:r>
            <a:br>
              <a:rPr lang="en-US" sz="2800"/>
            </a:br>
            <a:endParaRPr lang="en-US" sz="2800"/>
          </a:p>
        </p:txBody>
      </p:sp>
      <p:sp>
        <p:nvSpPr>
          <p:cNvPr id="4109" name="Text Box 13"/>
          <p:cNvSpPr txBox="1">
            <a:spLocks noChangeArrowheads="1"/>
          </p:cNvSpPr>
          <p:nvPr/>
        </p:nvSpPr>
        <p:spPr bwMode="auto">
          <a:xfrm>
            <a:off x="812800" y="4057650"/>
            <a:ext cx="7620000" cy="86042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Write equations of best-fit lines using linear regression.</a:t>
            </a:r>
          </a:p>
        </p:txBody>
      </p:sp>
      <p:sp>
        <p:nvSpPr>
          <p:cNvPr id="4110" name="Text Box 14"/>
          <p:cNvSpPr txBox="1">
            <a:spLocks noChangeArrowheads="1"/>
          </p:cNvSpPr>
          <p:nvPr/>
        </p:nvSpPr>
        <p:spPr bwMode="auto">
          <a:xfrm>
            <a:off x="812800" y="508635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Write equations of median-fit lines.</a:t>
            </a:r>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best-fit line</a:t>
            </a:r>
          </a:p>
        </p:txBody>
      </p:sp>
      <p:sp>
        <p:nvSpPr>
          <p:cNvPr id="88073" name="Text Box 9"/>
          <p:cNvSpPr txBox="1">
            <a:spLocks noChangeArrowheads="1"/>
          </p:cNvSpPr>
          <p:nvPr/>
        </p:nvSpPr>
        <p:spPr bwMode="auto">
          <a:xfrm>
            <a:off x="812800" y="2466975"/>
            <a:ext cx="7620000" cy="17589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linear regression</a:t>
            </a:r>
          </a:p>
          <a:p>
            <a:pPr marL="346075" indent="-346075">
              <a:lnSpc>
                <a:spcPct val="90000"/>
              </a:lnSpc>
              <a:spcBef>
                <a:spcPct val="30000"/>
              </a:spcBef>
              <a:spcAft>
                <a:spcPct val="30000"/>
              </a:spcAft>
              <a:buFontTx/>
              <a:buChar char="•"/>
            </a:pPr>
            <a:r>
              <a:rPr lang="en-US" sz="2800"/>
              <a:t>correlation coefficient</a:t>
            </a:r>
          </a:p>
          <a:p>
            <a:pPr marL="346075" indent="-346075">
              <a:lnSpc>
                <a:spcPct val="90000"/>
              </a:lnSpc>
              <a:spcBef>
                <a:spcPct val="30000"/>
              </a:spcBef>
              <a:spcAft>
                <a:spcPct val="30000"/>
              </a:spcAft>
              <a:buFontTx/>
              <a:buChar char="•"/>
            </a:pPr>
            <a:r>
              <a:rPr lang="en-US" sz="2800"/>
              <a:t>median-fit line</a:t>
            </a:r>
          </a:p>
        </p:txBody>
      </p:sp>
      <p:pic>
        <p:nvPicPr>
          <p:cNvPr id="88075"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8072">
                                            <p:txEl>
                                              <p:charRg st="4294967295" end="4294967295"/>
                                            </p:txEl>
                                          </p:spTgt>
                                        </p:tgtEl>
                                        <p:attrNameLst>
                                          <p:attrName>style.visibility</p:attrName>
                                        </p:attrNameLst>
                                      </p:cBhvr>
                                      <p:to>
                                        <p:strVal val="visible"/>
                                      </p:to>
                                    </p:set>
                                    <p:animEffect transition="in" filter="wipe(left)">
                                      <p:cBhvr>
                                        <p:cTn id="7" dur="500"/>
                                        <p:tgtEl>
                                          <p:spTgt spid="88072">
                                            <p:txEl>
                                              <p:char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073">
                                            <p:txEl>
                                              <p:pRg st="0" end="0"/>
                                            </p:txEl>
                                          </p:spTgt>
                                        </p:tgtEl>
                                        <p:attrNameLst>
                                          <p:attrName>style.visibility</p:attrName>
                                        </p:attrNameLst>
                                      </p:cBhvr>
                                      <p:to>
                                        <p:strVal val="visible"/>
                                      </p:to>
                                    </p:set>
                                    <p:animEffect transition="in" filter="wipe(left)">
                                      <p:cBhvr>
                                        <p:cTn id="12" dur="500"/>
                                        <p:tgtEl>
                                          <p:spTgt spid="8807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8073">
                                            <p:txEl>
                                              <p:pRg st="1" end="1"/>
                                            </p:txEl>
                                          </p:spTgt>
                                        </p:tgtEl>
                                        <p:attrNameLst>
                                          <p:attrName>style.visibility</p:attrName>
                                        </p:attrNameLst>
                                      </p:cBhvr>
                                      <p:to>
                                        <p:strVal val="visible"/>
                                      </p:to>
                                    </p:set>
                                    <p:animEffect transition="in" filter="wipe(left)">
                                      <p:cBhvr>
                                        <p:cTn id="17" dur="500"/>
                                        <p:tgtEl>
                                          <p:spTgt spid="8807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8073">
                                            <p:txEl>
                                              <p:pRg st="2" end="2"/>
                                            </p:txEl>
                                          </p:spTgt>
                                        </p:tgtEl>
                                        <p:attrNameLst>
                                          <p:attrName>style.visibility</p:attrName>
                                        </p:attrNameLst>
                                      </p:cBhvr>
                                      <p:to>
                                        <p:strVal val="visible"/>
                                      </p:to>
                                    </p:set>
                                    <p:animEffect transition="in" filter="wipe(left)">
                                      <p:cBhvr>
                                        <p:cTn id="22" dur="500"/>
                                        <p:tgtEl>
                                          <p:spTgt spid="8807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4210050" y="771525"/>
            <a:ext cx="4581525" cy="396875"/>
          </a:xfrm>
          <a:prstGeom prst="rect">
            <a:avLst/>
          </a:prstGeom>
          <a:noFill/>
          <a:ln w="9525">
            <a:noFill/>
            <a:miter lim="800000"/>
            <a:headEnd/>
            <a:tailEnd/>
          </a:ln>
          <a:effectLst/>
        </p:spPr>
        <p:txBody>
          <a:bodyPr/>
          <a:lstStyle/>
          <a:p>
            <a:pPr>
              <a:spcBef>
                <a:spcPct val="50000"/>
              </a:spcBef>
            </a:pPr>
            <a:r>
              <a:rPr lang="en-US" sz="2000" b="1">
                <a:solidFill>
                  <a:srgbClr val="EC1D24"/>
                </a:solidFill>
              </a:rPr>
              <a:t>Write an Equation for a Best-Fit Line</a:t>
            </a:r>
          </a:p>
        </p:txBody>
      </p:sp>
      <p:sp>
        <p:nvSpPr>
          <p:cNvPr id="5903" name="TPQuestion"/>
          <p:cNvSpPr>
            <a:spLocks noChangeArrowheads="1"/>
          </p:cNvSpPr>
          <p:nvPr/>
        </p:nvSpPr>
        <p:spPr bwMode="auto">
          <a:xfrm>
            <a:off x="685800" y="1257300"/>
            <a:ext cx="6096000" cy="2392363"/>
          </a:xfrm>
          <a:prstGeom prst="rect">
            <a:avLst/>
          </a:prstGeom>
          <a:noFill/>
          <a:ln w="9525">
            <a:noFill/>
            <a:miter lim="800000"/>
            <a:headEnd/>
            <a:tailEnd/>
          </a:ln>
          <a:effectLst/>
        </p:spPr>
        <p:txBody>
          <a:bodyPr>
            <a:spAutoFit/>
          </a:bodyPr>
          <a:lstStyle/>
          <a:p>
            <a:pPr marL="342900">
              <a:lnSpc>
                <a:spcPct val="90000"/>
              </a:lnSpc>
            </a:pPr>
            <a:r>
              <a:rPr lang="en-US" sz="2400" b="1">
                <a:solidFill>
                  <a:srgbClr val="EC1D24"/>
                </a:solidFill>
                <a:cs typeface="Times New Roman" pitchFamily="18" charset="0"/>
              </a:rPr>
              <a:t>EARNINGS </a:t>
            </a:r>
            <a:r>
              <a:rPr lang="en-US" sz="2400" b="1">
                <a:solidFill>
                  <a:srgbClr val="00539D"/>
                </a:solidFill>
                <a:cs typeface="Times New Roman" pitchFamily="18" charset="0"/>
              </a:rPr>
              <a:t> The table shows Ariana’s hourly earnings for the years </a:t>
            </a:r>
            <a:br>
              <a:rPr lang="en-US" sz="2400" b="1">
                <a:solidFill>
                  <a:srgbClr val="00539D"/>
                </a:solidFill>
                <a:cs typeface="Times New Roman" pitchFamily="18" charset="0"/>
              </a:rPr>
            </a:br>
            <a:r>
              <a:rPr lang="en-US" sz="2400" b="1">
                <a:solidFill>
                  <a:srgbClr val="00539D"/>
                </a:solidFill>
                <a:cs typeface="Times New Roman" pitchFamily="18" charset="0"/>
              </a:rPr>
              <a:t>2001–2007. Use a graphing calculator to write an equation for the best-fit line for the data. Name the correlation coefficient. Round to the nearest </a:t>
            </a:r>
            <a:br>
              <a:rPr lang="en-US" sz="2400" b="1">
                <a:solidFill>
                  <a:srgbClr val="00539D"/>
                </a:solidFill>
                <a:cs typeface="Times New Roman" pitchFamily="18" charset="0"/>
              </a:rPr>
            </a:br>
            <a:r>
              <a:rPr lang="en-US" sz="2400" b="1">
                <a:solidFill>
                  <a:srgbClr val="00539D"/>
                </a:solidFill>
                <a:cs typeface="Times New Roman" pitchFamily="18" charset="0"/>
              </a:rPr>
              <a:t>ten-thousandth.</a:t>
            </a:r>
          </a:p>
        </p:txBody>
      </p:sp>
      <p:grpSp>
        <p:nvGrpSpPr>
          <p:cNvPr id="5915" name="Group 795"/>
          <p:cNvGrpSpPr>
            <a:grpSpLocks/>
          </p:cNvGrpSpPr>
          <p:nvPr/>
        </p:nvGrpSpPr>
        <p:grpSpPr bwMode="auto">
          <a:xfrm>
            <a:off x="685800" y="3603625"/>
            <a:ext cx="7477125" cy="2647950"/>
            <a:chOff x="432" y="2270"/>
            <a:chExt cx="4710" cy="1668"/>
          </a:xfrm>
        </p:grpSpPr>
        <p:sp>
          <p:nvSpPr>
            <p:cNvPr id="5906" name="Rectangle 786"/>
            <p:cNvSpPr>
              <a:spLocks noChangeArrowheads="1"/>
            </p:cNvSpPr>
            <p:nvPr/>
          </p:nvSpPr>
          <p:spPr bwMode="auto">
            <a:xfrm>
              <a:off x="1470" y="2534"/>
              <a:ext cx="570" cy="240"/>
            </a:xfrm>
            <a:prstGeom prst="rect">
              <a:avLst/>
            </a:prstGeom>
            <a:solidFill>
              <a:srgbClr val="FFCC00"/>
            </a:solidFill>
            <a:ln w="31750">
              <a:solidFill>
                <a:srgbClr val="E01B22"/>
              </a:solidFill>
              <a:miter lim="800000"/>
              <a:headEnd/>
              <a:tailEnd/>
            </a:ln>
            <a:effectLst/>
          </p:spPr>
          <p:txBody>
            <a:bodyPr wrap="none" anchor="ctr"/>
            <a:lstStyle/>
            <a:p>
              <a:endParaRPr lang="en-US"/>
            </a:p>
          </p:txBody>
        </p:sp>
        <p:sp>
          <p:nvSpPr>
            <p:cNvPr id="5905" name="Text Box 785"/>
            <p:cNvSpPr txBox="1">
              <a:spLocks noChangeArrowheads="1"/>
            </p:cNvSpPr>
            <p:nvPr/>
          </p:nvSpPr>
          <p:spPr bwMode="auto">
            <a:xfrm>
              <a:off x="432" y="2270"/>
              <a:ext cx="4710" cy="1668"/>
            </a:xfrm>
            <a:prstGeom prst="rect">
              <a:avLst/>
            </a:prstGeom>
            <a:noFill/>
            <a:ln w="9525" algn="ctr">
              <a:noFill/>
              <a:miter lim="800000"/>
              <a:headEnd/>
              <a:tailEnd/>
            </a:ln>
            <a:effectLst/>
          </p:spPr>
          <p:txBody>
            <a:bodyPr>
              <a:spAutoFit/>
            </a:bodyPr>
            <a:lstStyle/>
            <a:p>
              <a:pPr marL="1543050" indent="-1200150">
                <a:spcBef>
                  <a:spcPct val="20000"/>
                </a:spcBef>
                <a:spcAft>
                  <a:spcPct val="20000"/>
                </a:spcAft>
                <a:buClr>
                  <a:srgbClr val="FFFFFF"/>
                </a:buClr>
              </a:pPr>
              <a:r>
                <a:rPr lang="en-US" sz="2400" b="1">
                  <a:solidFill>
                    <a:srgbClr val="00539D"/>
                  </a:solidFill>
                </a:rPr>
                <a:t>Step 1	</a:t>
              </a:r>
              <a:r>
                <a:rPr lang="en-US" sz="2400"/>
                <a:t>Enter the data by pressing </a:t>
              </a:r>
              <a:br>
                <a:rPr lang="en-US" sz="2400"/>
              </a:br>
              <a:r>
                <a:rPr lang="en-US" sz="2400"/>
                <a:t> STAT  and selecting the Edit </a:t>
              </a:r>
              <a:br>
                <a:rPr lang="en-US" sz="2400"/>
              </a:br>
              <a:r>
                <a:rPr lang="en-US" sz="2400"/>
                <a:t>option. Let the year 2000 be represented by 0. Enter the years since 2000 into List 1 (</a:t>
              </a:r>
              <a:r>
                <a:rPr lang="en-US" sz="2400" b="1"/>
                <a:t>L</a:t>
              </a:r>
              <a:r>
                <a:rPr lang="en-US" sz="2000" b="1"/>
                <a:t>1</a:t>
              </a:r>
              <a:r>
                <a:rPr lang="en-US" sz="2400"/>
                <a:t>). These will represent the </a:t>
              </a:r>
              <a:r>
                <a:rPr lang="en-US" sz="2400" i="1"/>
                <a:t>x</a:t>
              </a:r>
              <a:r>
                <a:rPr lang="en-US" sz="2400"/>
                <a:t>-values. Enter the cost into List 2 (</a:t>
              </a:r>
              <a:r>
                <a:rPr lang="en-US" sz="2400" b="1"/>
                <a:t>L</a:t>
              </a:r>
              <a:r>
                <a:rPr lang="en-US" sz="2000" b="1"/>
                <a:t>2</a:t>
              </a:r>
              <a:r>
                <a:rPr lang="en-US" sz="2400"/>
                <a:t>). These will represent the </a:t>
              </a:r>
              <a:r>
                <a:rPr lang="en-US" sz="2400" i="1"/>
                <a:t>y</a:t>
              </a:r>
              <a:r>
                <a:rPr lang="en-US" sz="2400"/>
                <a:t>-values.</a:t>
              </a:r>
            </a:p>
          </p:txBody>
        </p:sp>
      </p:grpSp>
      <p:pic>
        <p:nvPicPr>
          <p:cNvPr id="5911" name="Picture 791"/>
          <p:cNvPicPr>
            <a:picLocks noChangeAspect="1" noChangeArrowheads="1"/>
          </p:cNvPicPr>
          <p:nvPr/>
        </p:nvPicPr>
        <p:blipFill>
          <a:blip r:embed="rId3" cstate="print"/>
          <a:srcRect/>
          <a:stretch>
            <a:fillRect/>
          </a:stretch>
        </p:blipFill>
        <p:spPr bwMode="auto">
          <a:xfrm>
            <a:off x="7064375" y="1219200"/>
            <a:ext cx="1622425" cy="2819400"/>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3"/>
                                        </p:tgtEl>
                                        <p:attrNameLst>
                                          <p:attrName>style.visibility</p:attrName>
                                        </p:attrNameLst>
                                      </p:cBhvr>
                                      <p:to>
                                        <p:strVal val="visible"/>
                                      </p:to>
                                    </p:set>
                                    <p:animEffect transition="in" filter="wipe(left)">
                                      <p:cBhvr>
                                        <p:cTn id="7" dur="500"/>
                                        <p:tgtEl>
                                          <p:spTgt spid="5903"/>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5911"/>
                                        </p:tgtEl>
                                        <p:attrNameLst>
                                          <p:attrName>style.visibility</p:attrName>
                                        </p:attrNameLst>
                                      </p:cBhvr>
                                      <p:to>
                                        <p:strVal val="visible"/>
                                      </p:to>
                                    </p:set>
                                    <p:animEffect transition="in" filter="box(out)">
                                      <p:cBhvr>
                                        <p:cTn id="11" dur="500"/>
                                        <p:tgtEl>
                                          <p:spTgt spid="591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5915"/>
                                        </p:tgtEl>
                                        <p:attrNameLst>
                                          <p:attrName>style.visibility</p:attrName>
                                        </p:attrNameLst>
                                      </p:cBhvr>
                                      <p:to>
                                        <p:strVal val="visible"/>
                                      </p:to>
                                    </p:set>
                                    <p:animEffect transition="in" filter="wipe(left)">
                                      <p:cBhvr>
                                        <p:cTn id="16" dur="500"/>
                                        <p:tgtEl>
                                          <p:spTgt spid="5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Example 1</a:t>
            </a:r>
          </a:p>
        </p:txBody>
      </p:sp>
      <p:sp>
        <p:nvSpPr>
          <p:cNvPr id="86025" name="Text Box 9"/>
          <p:cNvSpPr txBox="1">
            <a:spLocks noChangeArrowheads="1"/>
          </p:cNvSpPr>
          <p:nvPr/>
        </p:nvSpPr>
        <p:spPr bwMode="auto">
          <a:xfrm>
            <a:off x="4210050" y="771525"/>
            <a:ext cx="4581525" cy="396875"/>
          </a:xfrm>
          <a:prstGeom prst="rect">
            <a:avLst/>
          </a:prstGeom>
          <a:noFill/>
          <a:ln w="9525">
            <a:noFill/>
            <a:miter lim="800000"/>
            <a:headEnd/>
            <a:tailEnd/>
          </a:ln>
          <a:effectLst/>
        </p:spPr>
        <p:txBody>
          <a:bodyPr/>
          <a:lstStyle/>
          <a:p>
            <a:pPr>
              <a:spcBef>
                <a:spcPct val="50000"/>
              </a:spcBef>
            </a:pPr>
            <a:r>
              <a:rPr lang="en-US" sz="2000" b="1">
                <a:solidFill>
                  <a:srgbClr val="EC1D24"/>
                </a:solidFill>
              </a:rPr>
              <a:t>Write an Equation for a Best-Fit Line</a:t>
            </a:r>
          </a:p>
        </p:txBody>
      </p:sp>
      <p:grpSp>
        <p:nvGrpSpPr>
          <p:cNvPr id="86036" name="Group 20"/>
          <p:cNvGrpSpPr>
            <a:grpSpLocks/>
          </p:cNvGrpSpPr>
          <p:nvPr/>
        </p:nvGrpSpPr>
        <p:grpSpPr bwMode="auto">
          <a:xfrm>
            <a:off x="685800" y="1493838"/>
            <a:ext cx="7848600" cy="1187450"/>
            <a:chOff x="432" y="941"/>
            <a:chExt cx="4944" cy="748"/>
          </a:xfrm>
        </p:grpSpPr>
        <p:sp>
          <p:nvSpPr>
            <p:cNvPr id="86029" name="Rectangle 13"/>
            <p:cNvSpPr>
              <a:spLocks noChangeArrowheads="1"/>
            </p:cNvSpPr>
            <p:nvPr/>
          </p:nvSpPr>
          <p:spPr bwMode="auto">
            <a:xfrm>
              <a:off x="4014" y="1434"/>
              <a:ext cx="720" cy="240"/>
            </a:xfrm>
            <a:prstGeom prst="rect">
              <a:avLst/>
            </a:prstGeom>
            <a:solidFill>
              <a:srgbClr val="FFCC00"/>
            </a:solidFill>
            <a:ln w="31750">
              <a:solidFill>
                <a:srgbClr val="E01B22"/>
              </a:solidFill>
              <a:miter lim="800000"/>
              <a:headEnd/>
              <a:tailEnd/>
            </a:ln>
            <a:effectLst/>
          </p:spPr>
          <p:txBody>
            <a:bodyPr wrap="none" anchor="ctr"/>
            <a:lstStyle/>
            <a:p>
              <a:endParaRPr lang="en-US"/>
            </a:p>
          </p:txBody>
        </p:sp>
        <p:sp>
          <p:nvSpPr>
            <p:cNvPr id="86027" name="Rectangle 11"/>
            <p:cNvSpPr>
              <a:spLocks noChangeArrowheads="1"/>
            </p:cNvSpPr>
            <p:nvPr/>
          </p:nvSpPr>
          <p:spPr bwMode="auto">
            <a:xfrm>
              <a:off x="4508" y="968"/>
              <a:ext cx="612" cy="240"/>
            </a:xfrm>
            <a:prstGeom prst="rect">
              <a:avLst/>
            </a:prstGeom>
            <a:solidFill>
              <a:srgbClr val="FFCC00"/>
            </a:solidFill>
            <a:ln w="31750">
              <a:solidFill>
                <a:srgbClr val="E01B22"/>
              </a:solidFill>
              <a:miter lim="800000"/>
              <a:headEnd/>
              <a:tailEnd/>
            </a:ln>
            <a:effectLst/>
          </p:spPr>
          <p:txBody>
            <a:bodyPr wrap="none" anchor="ctr"/>
            <a:lstStyle/>
            <a:p>
              <a:endParaRPr lang="en-US"/>
            </a:p>
          </p:txBody>
        </p:sp>
        <p:sp>
          <p:nvSpPr>
            <p:cNvPr id="86028" name="Text Box 12"/>
            <p:cNvSpPr txBox="1">
              <a:spLocks noChangeArrowheads="1"/>
            </p:cNvSpPr>
            <p:nvPr/>
          </p:nvSpPr>
          <p:spPr bwMode="auto">
            <a:xfrm>
              <a:off x="432" y="941"/>
              <a:ext cx="4944" cy="748"/>
            </a:xfrm>
            <a:prstGeom prst="rect">
              <a:avLst/>
            </a:prstGeom>
            <a:noFill/>
            <a:ln w="9525" algn="ctr">
              <a:noFill/>
              <a:miter lim="800000"/>
              <a:headEnd/>
              <a:tailEnd/>
            </a:ln>
            <a:effectLst/>
          </p:spPr>
          <p:txBody>
            <a:bodyPr>
              <a:spAutoFit/>
            </a:bodyPr>
            <a:lstStyle/>
            <a:p>
              <a:pPr marL="1543050" indent="-1200150">
                <a:spcBef>
                  <a:spcPct val="20000"/>
                </a:spcBef>
                <a:spcAft>
                  <a:spcPct val="20000"/>
                </a:spcAft>
                <a:buClr>
                  <a:srgbClr val="FFFFFF"/>
                </a:buClr>
              </a:pPr>
              <a:r>
                <a:rPr lang="en-US" sz="2400" b="1">
                  <a:solidFill>
                    <a:srgbClr val="00539D"/>
                  </a:solidFill>
                </a:rPr>
                <a:t>Step 2	</a:t>
              </a:r>
              <a:r>
                <a:rPr lang="en-US" sz="2400"/>
                <a:t>Perform the regression by pressing  STAT and selecting the </a:t>
              </a:r>
              <a:r>
                <a:rPr lang="en-US" sz="2400" b="1"/>
                <a:t>CALC</a:t>
              </a:r>
              <a:r>
                <a:rPr lang="en-US" sz="2400"/>
                <a:t> option. Scroll down to </a:t>
              </a:r>
              <a:r>
                <a:rPr lang="en-US" sz="2400" b="1"/>
                <a:t>LinReg (ax + b)</a:t>
              </a:r>
              <a:r>
                <a:rPr lang="en-US" sz="2400"/>
                <a:t> and press  ENTER  twice. </a:t>
              </a:r>
            </a:p>
          </p:txBody>
        </p:sp>
      </p:grpSp>
      <p:sp>
        <p:nvSpPr>
          <p:cNvPr id="86030" name="Text Box 14"/>
          <p:cNvSpPr txBox="1">
            <a:spLocks noChangeArrowheads="1"/>
          </p:cNvSpPr>
          <p:nvPr/>
        </p:nvSpPr>
        <p:spPr bwMode="auto">
          <a:xfrm>
            <a:off x="685800" y="2851150"/>
            <a:ext cx="7705725" cy="2392363"/>
          </a:xfrm>
          <a:prstGeom prst="rect">
            <a:avLst/>
          </a:prstGeom>
          <a:noFill/>
          <a:ln w="9525" algn="ctr">
            <a:noFill/>
            <a:miter lim="800000"/>
            <a:headEnd/>
            <a:tailEnd/>
          </a:ln>
          <a:effectLst/>
        </p:spPr>
        <p:txBody>
          <a:bodyPr>
            <a:spAutoFit/>
          </a:bodyPr>
          <a:lstStyle/>
          <a:p>
            <a:pPr marL="1543050" indent="-1200150">
              <a:lnSpc>
                <a:spcPct val="90000"/>
              </a:lnSpc>
              <a:spcBef>
                <a:spcPct val="20000"/>
              </a:spcBef>
              <a:spcAft>
                <a:spcPct val="20000"/>
              </a:spcAft>
              <a:buClr>
                <a:srgbClr val="FFFFFF"/>
              </a:buClr>
            </a:pPr>
            <a:r>
              <a:rPr lang="en-US" sz="2400" b="1">
                <a:solidFill>
                  <a:srgbClr val="00539D"/>
                </a:solidFill>
              </a:rPr>
              <a:t>Step 3	</a:t>
            </a:r>
            <a:r>
              <a:rPr lang="en-US" sz="2400"/>
              <a:t>Write the equation of the regression line by rounding the </a:t>
            </a:r>
            <a:r>
              <a:rPr lang="en-US" sz="2400" i="1"/>
              <a:t>a</a:t>
            </a:r>
            <a:r>
              <a:rPr lang="en-US" sz="2400"/>
              <a:t> and </a:t>
            </a:r>
            <a:r>
              <a:rPr lang="en-US" sz="2400" i="1"/>
              <a:t>b</a:t>
            </a:r>
            <a:r>
              <a:rPr lang="en-US" sz="2400"/>
              <a:t> values on the screen. The form we chose for the regression was </a:t>
            </a:r>
            <a:r>
              <a:rPr lang="en-US" sz="2400" i="1"/>
              <a:t>ax + b</a:t>
            </a:r>
            <a:r>
              <a:rPr lang="en-US" sz="2400"/>
              <a:t>, so the equation is </a:t>
            </a:r>
            <a:r>
              <a:rPr lang="en-US" sz="2400" i="1"/>
              <a:t>y</a:t>
            </a:r>
            <a:r>
              <a:rPr lang="en-US" sz="2400"/>
              <a:t> = 1.21</a:t>
            </a:r>
            <a:r>
              <a:rPr lang="en-US" sz="2400" i="1"/>
              <a:t>x</a:t>
            </a:r>
            <a:r>
              <a:rPr lang="en-US" sz="2400"/>
              <a:t> + 8.25. The correlation coefficient is about 0.9801, which means that the equation models the data very well.</a:t>
            </a:r>
          </a:p>
        </p:txBody>
      </p:sp>
      <p:sp>
        <p:nvSpPr>
          <p:cNvPr id="86034" name="TPQuestion"/>
          <p:cNvSpPr>
            <a:spLocks noChangeArrowheads="1"/>
          </p:cNvSpPr>
          <p:nvPr/>
        </p:nvSpPr>
        <p:spPr bwMode="auto">
          <a:xfrm>
            <a:off x="685800" y="5413375"/>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Answer: </a:t>
            </a:r>
            <a:r>
              <a:rPr lang="en-US" sz="2400">
                <a:solidFill>
                  <a:srgbClr val="EC1D24"/>
                </a:solidFill>
                <a:cs typeface="Times New Roman" pitchFamily="18" charset="0"/>
              </a:rPr>
              <a:t>The equation for the best-fit line is  </a:t>
            </a:r>
            <a:br>
              <a:rPr lang="en-US" sz="2400">
                <a:solidFill>
                  <a:srgbClr val="EC1D24"/>
                </a:solidFill>
                <a:cs typeface="Times New Roman" pitchFamily="18" charset="0"/>
              </a:rPr>
            </a:br>
            <a:r>
              <a:rPr lang="en-US" sz="2400" i="1">
                <a:solidFill>
                  <a:srgbClr val="EC1D24"/>
                </a:solidFill>
                <a:cs typeface="Times New Roman" pitchFamily="18" charset="0"/>
              </a:rPr>
              <a:t>y</a:t>
            </a:r>
            <a:r>
              <a:rPr lang="en-US" sz="2400">
                <a:solidFill>
                  <a:srgbClr val="EC1D24"/>
                </a:solidFill>
                <a:cs typeface="Times New Roman" pitchFamily="18" charset="0"/>
              </a:rPr>
              <a:t> = 1.21</a:t>
            </a:r>
            <a:r>
              <a:rPr lang="en-US" sz="2400" i="1">
                <a:solidFill>
                  <a:srgbClr val="EC1D24"/>
                </a:solidFill>
                <a:cs typeface="Times New Roman" pitchFamily="18" charset="0"/>
              </a:rPr>
              <a:t>x</a:t>
            </a:r>
            <a:r>
              <a:rPr lang="en-US" sz="2400">
                <a:solidFill>
                  <a:srgbClr val="EC1D24"/>
                </a:solidFill>
                <a:cs typeface="Times New Roman" pitchFamily="18" charset="0"/>
              </a:rPr>
              <a:t> + 8.25. The correlation coefficient is 0.9801.</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6036"/>
                                        </p:tgtEl>
                                        <p:attrNameLst>
                                          <p:attrName>style.visibility</p:attrName>
                                        </p:attrNameLst>
                                      </p:cBhvr>
                                      <p:to>
                                        <p:strVal val="visible"/>
                                      </p:to>
                                    </p:set>
                                    <p:animEffect transition="in" filter="wipe(left)">
                                      <p:cBhvr>
                                        <p:cTn id="7" dur="500"/>
                                        <p:tgtEl>
                                          <p:spTgt spid="860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6030">
                                            <p:txEl>
                                              <p:charRg st="4294967295" end="4294967295"/>
                                            </p:txEl>
                                          </p:spTgt>
                                        </p:tgtEl>
                                        <p:attrNameLst>
                                          <p:attrName>style.visibility</p:attrName>
                                        </p:attrNameLst>
                                      </p:cBhvr>
                                      <p:to>
                                        <p:strVal val="visible"/>
                                      </p:to>
                                    </p:set>
                                    <p:animEffect transition="in" filter="wipe(left)">
                                      <p:cBhvr>
                                        <p:cTn id="12" dur="500"/>
                                        <p:tgtEl>
                                          <p:spTgt spid="86030">
                                            <p:txEl>
                                              <p:charRg st="4294967295" end="429496729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6034"/>
                                        </p:tgtEl>
                                        <p:attrNameLst>
                                          <p:attrName>style.visibility</p:attrName>
                                        </p:attrNameLst>
                                      </p:cBhvr>
                                      <p:to>
                                        <p:strVal val="visible"/>
                                      </p:to>
                                    </p:set>
                                    <p:animEffect transition="in" filter="wipe(left)">
                                      <p:cBhvr>
                                        <p:cTn id="17" dur="500"/>
                                        <p:tgtEl>
                                          <p:spTgt spid="86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34"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sp>
        <p:nvSpPr>
          <p:cNvPr id="113669" name="TPAnswers"/>
          <p:cNvSpPr>
            <a:spLocks noChangeArrowheads="1"/>
          </p:cNvSpPr>
          <p:nvPr>
            <p:custDataLst>
              <p:tags r:id="rId2"/>
            </p:custDataLst>
          </p:nvPr>
        </p:nvSpPr>
        <p:spPr bwMode="auto">
          <a:xfrm>
            <a:off x="857250" y="4286250"/>
            <a:ext cx="4552950" cy="1958975"/>
          </a:xfrm>
          <a:prstGeom prst="rect">
            <a:avLst/>
          </a:prstGeom>
          <a:noFill/>
          <a:ln w="9525">
            <a:noFill/>
            <a:miter lim="800000"/>
            <a:headEnd/>
            <a:tailEnd/>
          </a:ln>
          <a:effectLst/>
        </p:spPr>
        <p:txBody>
          <a:bodyPr>
            <a:spAutoFit/>
          </a:bodyPr>
          <a:lstStyle/>
          <a:p>
            <a:pPr marL="533400" indent="-533400">
              <a:lnSpc>
                <a:spcPct val="90000"/>
              </a:lnSpc>
              <a:spcBef>
                <a:spcPct val="25000"/>
              </a:spcBef>
              <a:spcAft>
                <a:spcPct val="25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0.85</a:t>
            </a:r>
            <a:r>
              <a:rPr lang="pt-BR" sz="2400" b="1" i="1">
                <a:solidFill>
                  <a:srgbClr val="000000"/>
                </a:solidFill>
                <a:sym typeface="Symbol" pitchFamily="18" charset="2"/>
              </a:rPr>
              <a:t>x</a:t>
            </a:r>
            <a:r>
              <a:rPr lang="pt-BR" sz="2400" b="1">
                <a:solidFill>
                  <a:srgbClr val="000000"/>
                </a:solidFill>
                <a:sym typeface="Symbol" pitchFamily="18" charset="2"/>
              </a:rPr>
              <a:t> + 1.28; 0.8182</a:t>
            </a:r>
            <a:endParaRPr lang="pt-BR" sz="2400" b="1" i="1">
              <a:solidFill>
                <a:srgbClr val="000000"/>
              </a:solidFill>
              <a:sym typeface="Symbol" pitchFamily="18" charset="2"/>
            </a:endParaRPr>
          </a:p>
          <a:p>
            <a:pPr marL="533400" indent="-533400">
              <a:lnSpc>
                <a:spcPct val="90000"/>
              </a:lnSpc>
              <a:spcBef>
                <a:spcPct val="25000"/>
              </a:spcBef>
              <a:spcAft>
                <a:spcPct val="25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0.95</a:t>
            </a:r>
            <a:r>
              <a:rPr lang="pt-BR" sz="2400" b="1" i="1">
                <a:solidFill>
                  <a:srgbClr val="000000"/>
                </a:solidFill>
                <a:sym typeface="Symbol" pitchFamily="18" charset="2"/>
              </a:rPr>
              <a:t>x</a:t>
            </a:r>
            <a:r>
              <a:rPr lang="pt-BR" sz="2400" b="1">
                <a:solidFill>
                  <a:srgbClr val="000000"/>
                </a:solidFill>
                <a:sym typeface="Symbol" pitchFamily="18" charset="2"/>
              </a:rPr>
              <a:t> + 1.53; 0.9783</a:t>
            </a:r>
          </a:p>
          <a:p>
            <a:pPr marL="533400" indent="-533400">
              <a:lnSpc>
                <a:spcPct val="90000"/>
              </a:lnSpc>
              <a:spcBef>
                <a:spcPct val="25000"/>
              </a:spcBef>
              <a:spcAft>
                <a:spcPct val="25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1.53</a:t>
            </a:r>
            <a:r>
              <a:rPr lang="pt-BR" sz="2400" b="1" i="1">
                <a:solidFill>
                  <a:srgbClr val="000000"/>
                </a:solidFill>
                <a:sym typeface="Symbol" pitchFamily="18" charset="2"/>
              </a:rPr>
              <a:t>x</a:t>
            </a:r>
            <a:r>
              <a:rPr lang="pt-BR" sz="2400" b="1">
                <a:solidFill>
                  <a:srgbClr val="000000"/>
                </a:solidFill>
                <a:sym typeface="Symbol" pitchFamily="18" charset="2"/>
              </a:rPr>
              <a:t> + 0.95; 0.9873</a:t>
            </a:r>
          </a:p>
          <a:p>
            <a:pPr marL="533400" indent="-533400">
              <a:lnSpc>
                <a:spcPct val="90000"/>
              </a:lnSpc>
              <a:spcBef>
                <a:spcPct val="25000"/>
              </a:spcBef>
              <a:spcAft>
                <a:spcPct val="25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1.95</a:t>
            </a:r>
            <a:r>
              <a:rPr lang="pt-BR" sz="2400" b="1" i="1">
                <a:solidFill>
                  <a:srgbClr val="000000"/>
                </a:solidFill>
                <a:sym typeface="Symbol" pitchFamily="18" charset="2"/>
              </a:rPr>
              <a:t>x</a:t>
            </a:r>
            <a:r>
              <a:rPr lang="pt-BR" sz="2400" b="1">
                <a:solidFill>
                  <a:srgbClr val="000000"/>
                </a:solidFill>
                <a:sym typeface="Symbol" pitchFamily="18" charset="2"/>
              </a:rPr>
              <a:t> + 0.53; 0.8783</a:t>
            </a:r>
          </a:p>
        </p:txBody>
      </p:sp>
      <p:sp>
        <p:nvSpPr>
          <p:cNvPr id="113670" name="TPQuestion"/>
          <p:cNvSpPr>
            <a:spLocks noChangeArrowheads="1"/>
          </p:cNvSpPr>
          <p:nvPr/>
        </p:nvSpPr>
        <p:spPr bwMode="auto">
          <a:xfrm>
            <a:off x="476250" y="1285875"/>
            <a:ext cx="8020050" cy="1735138"/>
          </a:xfrm>
          <a:prstGeom prst="rect">
            <a:avLst/>
          </a:prstGeom>
          <a:noFill/>
          <a:ln w="9525">
            <a:noFill/>
            <a:miter lim="800000"/>
            <a:headEnd/>
            <a:tailEnd/>
          </a:ln>
          <a:effectLst/>
        </p:spPr>
        <p:txBody>
          <a:bodyPr>
            <a:spAutoFit/>
          </a:bodyPr>
          <a:lstStyle/>
          <a:p>
            <a:pPr marL="342900">
              <a:lnSpc>
                <a:spcPct val="90000"/>
              </a:lnSpc>
            </a:pPr>
            <a:r>
              <a:rPr lang="en-US" sz="2400" b="1">
                <a:solidFill>
                  <a:srgbClr val="EC1D24"/>
                </a:solidFill>
                <a:cs typeface="Times New Roman" pitchFamily="18" charset="0"/>
              </a:rPr>
              <a:t>BIOLOGY</a:t>
            </a:r>
            <a:r>
              <a:rPr lang="en-US" sz="2400" b="1">
                <a:solidFill>
                  <a:srgbClr val="00539D"/>
                </a:solidFill>
                <a:cs typeface="Times New Roman" pitchFamily="18" charset="0"/>
              </a:rPr>
              <a:t>  The table shows the average body temperature in degrees Celsius of nine insects at a given temperature. Use a graphing calculator to write the equation for the best-fit line for that data. Name the correlation coefficient. </a:t>
            </a:r>
          </a:p>
        </p:txBody>
      </p:sp>
      <p:sp>
        <p:nvSpPr>
          <p:cNvPr id="113672" name="Oval 8"/>
          <p:cNvSpPr>
            <a:spLocks noChangeArrowheads="1"/>
          </p:cNvSpPr>
          <p:nvPr/>
        </p:nvSpPr>
        <p:spPr bwMode="auto">
          <a:xfrm>
            <a:off x="857250" y="47720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4400550" y="712788"/>
            <a:ext cx="2846388"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pic>
        <p:nvPicPr>
          <p:cNvPr id="113675" name="Picture 11" descr="E-4-6-1-CYU"/>
          <p:cNvPicPr>
            <a:picLocks noChangeAspect="1" noChangeArrowheads="1"/>
          </p:cNvPicPr>
          <p:nvPr/>
        </p:nvPicPr>
        <p:blipFill>
          <a:blip r:embed="rId6" cstate="print"/>
          <a:srcRect/>
          <a:stretch>
            <a:fillRect/>
          </a:stretch>
        </p:blipFill>
        <p:spPr bwMode="auto">
          <a:xfrm>
            <a:off x="885825" y="3028950"/>
            <a:ext cx="7620000" cy="108902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0"/>
                                        </p:tgtEl>
                                        <p:attrNameLst>
                                          <p:attrName>style.visibility</p:attrName>
                                        </p:attrNameLst>
                                      </p:cBhvr>
                                      <p:to>
                                        <p:strVal val="visible"/>
                                      </p:to>
                                    </p:set>
                                    <p:animEffect transition="in" filter="wipe(left)">
                                      <p:cBhvr>
                                        <p:cTn id="15" dur="500"/>
                                        <p:tgtEl>
                                          <p:spTgt spid="113670"/>
                                        </p:tgtEl>
                                      </p:cBhvr>
                                    </p:animEffect>
                                  </p:childTnLst>
                                </p:cTn>
                              </p:par>
                            </p:childTnLst>
                          </p:cTn>
                        </p:par>
                        <p:par>
                          <p:cTn id="16" fill="hold">
                            <p:stCondLst>
                              <p:cond delay="1500"/>
                            </p:stCondLst>
                            <p:childTnLst>
                              <p:par>
                                <p:cTn id="17" presetID="4" presetClass="entr" presetSubtype="32" fill="hold" nodeType="afterEffect">
                                  <p:stCondLst>
                                    <p:cond delay="0"/>
                                  </p:stCondLst>
                                  <p:childTnLst>
                                    <p:set>
                                      <p:cBhvr>
                                        <p:cTn id="18" dur="1" fill="hold">
                                          <p:stCondLst>
                                            <p:cond delay="0"/>
                                          </p:stCondLst>
                                        </p:cTn>
                                        <p:tgtEl>
                                          <p:spTgt spid="113675"/>
                                        </p:tgtEl>
                                        <p:attrNameLst>
                                          <p:attrName>style.visibility</p:attrName>
                                        </p:attrNameLst>
                                      </p:cBhvr>
                                      <p:to>
                                        <p:strVal val="visible"/>
                                      </p:to>
                                    </p:set>
                                    <p:animEffect transition="in" filter="box(out)">
                                      <p:cBhvr>
                                        <p:cTn id="19" dur="500"/>
                                        <p:tgtEl>
                                          <p:spTgt spid="11367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3669"/>
                                        </p:tgtEl>
                                        <p:attrNameLst>
                                          <p:attrName>style.visibility</p:attrName>
                                        </p:attrNameLst>
                                      </p:cBhvr>
                                      <p:to>
                                        <p:strVal val="visible"/>
                                      </p:to>
                                    </p:set>
                                    <p:animEffect transition="in" filter="wipe(left)">
                                      <p:cBhvr>
                                        <p:cTn id="23" dur="500"/>
                                        <p:tgtEl>
                                          <p:spTgt spid="113669"/>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113672"/>
                                        </p:tgtEl>
                                        <p:attrNameLst>
                                          <p:attrName>style.visibility</p:attrName>
                                        </p:attrNameLst>
                                      </p:cBhvr>
                                      <p:to>
                                        <p:strVal val="visible"/>
                                      </p:to>
                                    </p:set>
                                    <p:animEffect transition="in" filter="wipe(down)">
                                      <p:cBhvr>
                                        <p:cTn id="28" dur="580">
                                          <p:stCondLst>
                                            <p:cond delay="0"/>
                                          </p:stCondLst>
                                        </p:cTn>
                                        <p:tgtEl>
                                          <p:spTgt spid="113672"/>
                                        </p:tgtEl>
                                      </p:cBhvr>
                                    </p:animEffect>
                                    <p:anim calcmode="lin" valueType="num">
                                      <p:cBhvr>
                                        <p:cTn id="29"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4" dur="26">
                                          <p:stCondLst>
                                            <p:cond delay="650"/>
                                          </p:stCondLst>
                                        </p:cTn>
                                        <p:tgtEl>
                                          <p:spTgt spid="113672"/>
                                        </p:tgtEl>
                                      </p:cBhvr>
                                      <p:to x="100000" y="60000"/>
                                    </p:animScale>
                                    <p:animScale>
                                      <p:cBhvr>
                                        <p:cTn id="35" dur="166" decel="50000">
                                          <p:stCondLst>
                                            <p:cond delay="676"/>
                                          </p:stCondLst>
                                        </p:cTn>
                                        <p:tgtEl>
                                          <p:spTgt spid="113672"/>
                                        </p:tgtEl>
                                      </p:cBhvr>
                                      <p:to x="100000" y="100000"/>
                                    </p:animScale>
                                    <p:animScale>
                                      <p:cBhvr>
                                        <p:cTn id="36" dur="26">
                                          <p:stCondLst>
                                            <p:cond delay="1312"/>
                                          </p:stCondLst>
                                        </p:cTn>
                                        <p:tgtEl>
                                          <p:spTgt spid="113672"/>
                                        </p:tgtEl>
                                      </p:cBhvr>
                                      <p:to x="100000" y="80000"/>
                                    </p:animScale>
                                    <p:animScale>
                                      <p:cBhvr>
                                        <p:cTn id="37" dur="166" decel="50000">
                                          <p:stCondLst>
                                            <p:cond delay="1338"/>
                                          </p:stCondLst>
                                        </p:cTn>
                                        <p:tgtEl>
                                          <p:spTgt spid="113672"/>
                                        </p:tgtEl>
                                      </p:cBhvr>
                                      <p:to x="100000" y="100000"/>
                                    </p:animScale>
                                    <p:animScale>
                                      <p:cBhvr>
                                        <p:cTn id="38" dur="26">
                                          <p:stCondLst>
                                            <p:cond delay="1642"/>
                                          </p:stCondLst>
                                        </p:cTn>
                                        <p:tgtEl>
                                          <p:spTgt spid="113672"/>
                                        </p:tgtEl>
                                      </p:cBhvr>
                                      <p:to x="100000" y="90000"/>
                                    </p:animScale>
                                    <p:animScale>
                                      <p:cBhvr>
                                        <p:cTn id="39" dur="166" decel="50000">
                                          <p:stCondLst>
                                            <p:cond delay="1668"/>
                                          </p:stCondLst>
                                        </p:cTn>
                                        <p:tgtEl>
                                          <p:spTgt spid="113672"/>
                                        </p:tgtEl>
                                      </p:cBhvr>
                                      <p:to x="100000" y="100000"/>
                                    </p:animScale>
                                    <p:animScale>
                                      <p:cBhvr>
                                        <p:cTn id="40" dur="26">
                                          <p:stCondLst>
                                            <p:cond delay="1808"/>
                                          </p:stCondLst>
                                        </p:cTn>
                                        <p:tgtEl>
                                          <p:spTgt spid="113672"/>
                                        </p:tgtEl>
                                      </p:cBhvr>
                                      <p:to x="100000" y="95000"/>
                                    </p:animScale>
                                    <p:animScale>
                                      <p:cBhvr>
                                        <p:cTn id="41"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9" grpId="0" autoUpdateAnimBg="0"/>
      <p:bldP spid="113670" grpId="0" autoUpdateAnimBg="0"/>
      <p:bldP spid="11367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4210050" y="771525"/>
            <a:ext cx="4648200" cy="396875"/>
          </a:xfrm>
          <a:prstGeom prst="rect">
            <a:avLst/>
          </a:prstGeom>
          <a:noFill/>
          <a:ln w="9525">
            <a:noFill/>
            <a:miter lim="800000"/>
            <a:headEnd/>
            <a:tailEnd/>
          </a:ln>
          <a:effectLst/>
        </p:spPr>
        <p:txBody>
          <a:bodyPr/>
          <a:lstStyle/>
          <a:p>
            <a:pPr>
              <a:spcBef>
                <a:spcPct val="50000"/>
              </a:spcBef>
            </a:pPr>
            <a:r>
              <a:rPr lang="en-US" sz="2000" b="1">
                <a:solidFill>
                  <a:srgbClr val="EC1D24"/>
                </a:solidFill>
              </a:rPr>
              <a:t>Use Interpolation and Extrapolation</a:t>
            </a:r>
          </a:p>
        </p:txBody>
      </p:sp>
      <p:sp>
        <p:nvSpPr>
          <p:cNvPr id="6149" name="TPQuestion"/>
          <p:cNvSpPr>
            <a:spLocks noChangeArrowheads="1"/>
          </p:cNvSpPr>
          <p:nvPr/>
        </p:nvSpPr>
        <p:spPr bwMode="auto">
          <a:xfrm>
            <a:off x="476250" y="1458913"/>
            <a:ext cx="4733925" cy="1735137"/>
          </a:xfrm>
          <a:prstGeom prst="rect">
            <a:avLst/>
          </a:prstGeom>
          <a:noFill/>
          <a:ln w="9525">
            <a:noFill/>
            <a:miter lim="800000"/>
            <a:headEnd/>
            <a:tailEnd/>
          </a:ln>
          <a:effectLst/>
        </p:spPr>
        <p:txBody>
          <a:bodyPr>
            <a:spAutoFit/>
          </a:bodyPr>
          <a:lstStyle/>
          <a:p>
            <a:pPr marL="342900">
              <a:lnSpc>
                <a:spcPct val="90000"/>
              </a:lnSpc>
            </a:pPr>
            <a:r>
              <a:rPr lang="en-US" sz="2400" b="1">
                <a:solidFill>
                  <a:srgbClr val="EC1D24"/>
                </a:solidFill>
                <a:cs typeface="Times New Roman" pitchFamily="18" charset="0"/>
              </a:rPr>
              <a:t>BOWLING</a:t>
            </a:r>
            <a:r>
              <a:rPr lang="en-US" sz="2400" b="1">
                <a:solidFill>
                  <a:srgbClr val="00539D"/>
                </a:solidFill>
                <a:cs typeface="Times New Roman" pitchFamily="18" charset="0"/>
              </a:rPr>
              <a:t>  The table shows the points earned by the top ten bowlers in a tournament. How many points did the 15th-ranked bowler earn?</a:t>
            </a:r>
          </a:p>
        </p:txBody>
      </p:sp>
      <p:sp>
        <p:nvSpPr>
          <p:cNvPr id="6153" name="Text Box 9"/>
          <p:cNvSpPr txBox="1">
            <a:spLocks noChangeArrowheads="1"/>
          </p:cNvSpPr>
          <p:nvPr/>
        </p:nvSpPr>
        <p:spPr bwMode="auto">
          <a:xfrm>
            <a:off x="476250" y="3744913"/>
            <a:ext cx="7477125" cy="1077912"/>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t>Use a graphing calculator to write an equation of the best-fit line for the data. Then extrapolate to find the missing value. </a:t>
            </a:r>
          </a:p>
        </p:txBody>
      </p:sp>
      <p:sp>
        <p:nvSpPr>
          <p:cNvPr id="6156" name="Text Box 12"/>
          <p:cNvSpPr txBox="1">
            <a:spLocks noChangeArrowheads="1"/>
          </p:cNvSpPr>
          <p:nvPr/>
        </p:nvSpPr>
        <p:spPr bwMode="auto">
          <a:xfrm>
            <a:off x="476250" y="4941888"/>
            <a:ext cx="8067675" cy="1077912"/>
          </a:xfrm>
          <a:prstGeom prst="rect">
            <a:avLst/>
          </a:prstGeom>
          <a:noFill/>
          <a:ln w="9525" algn="ctr">
            <a:noFill/>
            <a:miter lim="800000"/>
            <a:headEnd/>
            <a:tailEnd/>
          </a:ln>
          <a:effectLst/>
        </p:spPr>
        <p:txBody>
          <a:bodyPr>
            <a:spAutoFit/>
          </a:bodyPr>
          <a:lstStyle/>
          <a:p>
            <a:pPr marL="1543050" indent="-1200150">
              <a:lnSpc>
                <a:spcPct val="90000"/>
              </a:lnSpc>
              <a:spcBef>
                <a:spcPct val="20000"/>
              </a:spcBef>
              <a:spcAft>
                <a:spcPct val="20000"/>
              </a:spcAft>
              <a:buClr>
                <a:srgbClr val="FFFFFF"/>
              </a:buClr>
            </a:pPr>
            <a:r>
              <a:rPr lang="en-US" sz="2400" b="1">
                <a:solidFill>
                  <a:srgbClr val="00539D"/>
                </a:solidFill>
              </a:rPr>
              <a:t>Step 1	</a:t>
            </a:r>
            <a:r>
              <a:rPr lang="en-US" sz="2400"/>
              <a:t>Enter the data from the table in the lists. Let the rank be the </a:t>
            </a:r>
            <a:r>
              <a:rPr lang="en-US" sz="2400" i="1"/>
              <a:t>x</a:t>
            </a:r>
            <a:r>
              <a:rPr lang="en-US" sz="2400"/>
              <a:t>-values and the score be the </a:t>
            </a:r>
            <a:r>
              <a:rPr lang="en-US" sz="2400" i="1"/>
              <a:t>y</a:t>
            </a:r>
            <a:r>
              <a:rPr lang="en-US" sz="2400"/>
              <a:t>-values. Then graph the scatter plot.</a:t>
            </a:r>
          </a:p>
        </p:txBody>
      </p:sp>
      <p:pic>
        <p:nvPicPr>
          <p:cNvPr id="6158" name="Picture 14"/>
          <p:cNvPicPr>
            <a:picLocks noChangeAspect="1" noChangeArrowheads="1"/>
          </p:cNvPicPr>
          <p:nvPr/>
        </p:nvPicPr>
        <p:blipFill>
          <a:blip r:embed="rId3" cstate="print"/>
          <a:srcRect/>
          <a:stretch>
            <a:fillRect/>
          </a:stretch>
        </p:blipFill>
        <p:spPr bwMode="auto">
          <a:xfrm>
            <a:off x="5486400" y="1392238"/>
            <a:ext cx="3162300" cy="2055812"/>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9"/>
                                        </p:tgtEl>
                                        <p:attrNameLst>
                                          <p:attrName>style.visibility</p:attrName>
                                        </p:attrNameLst>
                                      </p:cBhvr>
                                      <p:to>
                                        <p:strVal val="visible"/>
                                      </p:to>
                                    </p:set>
                                    <p:animEffect transition="in" filter="wipe(left)">
                                      <p:cBhvr>
                                        <p:cTn id="7" dur="500"/>
                                        <p:tgtEl>
                                          <p:spTgt spid="6149"/>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6158"/>
                                        </p:tgtEl>
                                        <p:attrNameLst>
                                          <p:attrName>style.visibility</p:attrName>
                                        </p:attrNameLst>
                                      </p:cBhvr>
                                      <p:to>
                                        <p:strVal val="visible"/>
                                      </p:to>
                                    </p:set>
                                    <p:animEffect transition="in" filter="box(out)">
                                      <p:cBhvr>
                                        <p:cTn id="11" dur="500"/>
                                        <p:tgtEl>
                                          <p:spTgt spid="615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153"/>
                                        </p:tgtEl>
                                        <p:attrNameLst>
                                          <p:attrName>style.visibility</p:attrName>
                                        </p:attrNameLst>
                                      </p:cBhvr>
                                      <p:to>
                                        <p:strVal val="visible"/>
                                      </p:to>
                                    </p:set>
                                    <p:animEffect transition="in" filter="wipe(left)">
                                      <p:cBhvr>
                                        <p:cTn id="16" dur="500"/>
                                        <p:tgtEl>
                                          <p:spTgt spid="615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156"/>
                                        </p:tgtEl>
                                        <p:attrNameLst>
                                          <p:attrName>style.visibility</p:attrName>
                                        </p:attrNameLst>
                                      </p:cBhvr>
                                      <p:to>
                                        <p:strVal val="visible"/>
                                      </p:to>
                                    </p:set>
                                    <p:animEffect transition="in" filter="wipe(left)">
                                      <p:cBhvr>
                                        <p:cTn id="21" dur="500"/>
                                        <p:tgtEl>
                                          <p:spTgt spid="6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autoUpdateAnimBg="0"/>
      <p:bldP spid="6153" grpId="0"/>
      <p:bldP spid="615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a:t>
            </a:r>
          </a:p>
        </p:txBody>
      </p:sp>
      <p:sp>
        <p:nvSpPr>
          <p:cNvPr id="7173" name="Text Box 5"/>
          <p:cNvSpPr txBox="1">
            <a:spLocks noChangeArrowheads="1"/>
          </p:cNvSpPr>
          <p:nvPr/>
        </p:nvSpPr>
        <p:spPr bwMode="auto">
          <a:xfrm>
            <a:off x="4210050" y="771525"/>
            <a:ext cx="4648200" cy="396875"/>
          </a:xfrm>
          <a:prstGeom prst="rect">
            <a:avLst/>
          </a:prstGeom>
          <a:noFill/>
          <a:ln w="9525">
            <a:noFill/>
            <a:miter lim="800000"/>
            <a:headEnd/>
            <a:tailEnd/>
          </a:ln>
          <a:effectLst/>
        </p:spPr>
        <p:txBody>
          <a:bodyPr/>
          <a:lstStyle/>
          <a:p>
            <a:pPr>
              <a:spcBef>
                <a:spcPct val="50000"/>
              </a:spcBef>
            </a:pPr>
            <a:r>
              <a:rPr lang="en-US" sz="2000" b="1">
                <a:solidFill>
                  <a:srgbClr val="EC1D24"/>
                </a:solidFill>
              </a:rPr>
              <a:t>Use Interpolation and Extrapolation</a:t>
            </a:r>
          </a:p>
        </p:txBody>
      </p:sp>
      <p:sp>
        <p:nvSpPr>
          <p:cNvPr id="7177" name="Text Box 9"/>
          <p:cNvSpPr txBox="1">
            <a:spLocks noChangeArrowheads="1"/>
          </p:cNvSpPr>
          <p:nvPr/>
        </p:nvSpPr>
        <p:spPr bwMode="auto">
          <a:xfrm>
            <a:off x="476250" y="1493838"/>
            <a:ext cx="7705725" cy="1406525"/>
          </a:xfrm>
          <a:prstGeom prst="rect">
            <a:avLst/>
          </a:prstGeom>
          <a:noFill/>
          <a:ln w="9525" algn="ctr">
            <a:noFill/>
            <a:miter lim="800000"/>
            <a:headEnd/>
            <a:tailEnd/>
          </a:ln>
          <a:effectLst/>
        </p:spPr>
        <p:txBody>
          <a:bodyPr>
            <a:spAutoFit/>
          </a:bodyPr>
          <a:lstStyle/>
          <a:p>
            <a:pPr marL="1543050" indent="-1200150">
              <a:lnSpc>
                <a:spcPct val="90000"/>
              </a:lnSpc>
              <a:spcBef>
                <a:spcPct val="20000"/>
              </a:spcBef>
              <a:spcAft>
                <a:spcPct val="20000"/>
              </a:spcAft>
              <a:buClr>
                <a:srgbClr val="FFFFFF"/>
              </a:buClr>
            </a:pPr>
            <a:r>
              <a:rPr lang="en-US" sz="2400" b="1">
                <a:solidFill>
                  <a:srgbClr val="00539D"/>
                </a:solidFill>
              </a:rPr>
              <a:t>Step 2	</a:t>
            </a:r>
            <a:r>
              <a:rPr lang="en-US" sz="2400"/>
              <a:t>Perform the linear regression using the data in the lists. Find the equation of the best-fit line. The equation of the best-fit line is</a:t>
            </a:r>
            <a:br>
              <a:rPr lang="en-US" sz="2400"/>
            </a:br>
            <a:r>
              <a:rPr lang="en-US" sz="2400" i="1"/>
              <a:t>y</a:t>
            </a:r>
            <a:r>
              <a:rPr lang="en-US" sz="2400"/>
              <a:t> = –7.87</a:t>
            </a:r>
            <a:r>
              <a:rPr lang="en-US" sz="2400" i="1"/>
              <a:t>x</a:t>
            </a:r>
            <a:r>
              <a:rPr lang="en-US" sz="2400"/>
              <a:t> + 201.2.</a:t>
            </a:r>
          </a:p>
        </p:txBody>
      </p:sp>
      <p:grpSp>
        <p:nvGrpSpPr>
          <p:cNvPr id="7180" name="Group 12"/>
          <p:cNvGrpSpPr>
            <a:grpSpLocks/>
          </p:cNvGrpSpPr>
          <p:nvPr/>
        </p:nvGrpSpPr>
        <p:grpSpPr bwMode="auto">
          <a:xfrm>
            <a:off x="476250" y="3300413"/>
            <a:ext cx="8048625" cy="1187450"/>
            <a:chOff x="300" y="2112"/>
            <a:chExt cx="5070" cy="748"/>
          </a:xfrm>
        </p:grpSpPr>
        <p:sp>
          <p:nvSpPr>
            <p:cNvPr id="7175" name="Rectangle 7"/>
            <p:cNvSpPr>
              <a:spLocks noChangeArrowheads="1"/>
            </p:cNvSpPr>
            <p:nvPr/>
          </p:nvSpPr>
          <p:spPr bwMode="auto">
            <a:xfrm>
              <a:off x="4458" y="2136"/>
              <a:ext cx="720" cy="240"/>
            </a:xfrm>
            <a:prstGeom prst="rect">
              <a:avLst/>
            </a:prstGeom>
            <a:solidFill>
              <a:srgbClr val="FFCC00"/>
            </a:solidFill>
            <a:ln w="31750">
              <a:solidFill>
                <a:srgbClr val="E01B22"/>
              </a:solidFill>
              <a:miter lim="800000"/>
              <a:headEnd/>
              <a:tailEnd/>
            </a:ln>
            <a:effectLst/>
          </p:spPr>
          <p:txBody>
            <a:bodyPr wrap="none" anchor="ctr"/>
            <a:lstStyle/>
            <a:p>
              <a:endParaRPr lang="en-US"/>
            </a:p>
          </p:txBody>
        </p:sp>
        <p:sp>
          <p:nvSpPr>
            <p:cNvPr id="7178" name="Text Box 10"/>
            <p:cNvSpPr txBox="1">
              <a:spLocks noChangeArrowheads="1"/>
            </p:cNvSpPr>
            <p:nvPr/>
          </p:nvSpPr>
          <p:spPr bwMode="auto">
            <a:xfrm>
              <a:off x="300" y="2112"/>
              <a:ext cx="5070" cy="748"/>
            </a:xfrm>
            <a:prstGeom prst="rect">
              <a:avLst/>
            </a:prstGeom>
            <a:noFill/>
            <a:ln w="9525" algn="ctr">
              <a:noFill/>
              <a:miter lim="800000"/>
              <a:headEnd/>
              <a:tailEnd/>
            </a:ln>
            <a:effectLst/>
          </p:spPr>
          <p:txBody>
            <a:bodyPr>
              <a:spAutoFit/>
            </a:bodyPr>
            <a:lstStyle/>
            <a:p>
              <a:pPr marL="1543050" indent="-1200150">
                <a:spcBef>
                  <a:spcPct val="20000"/>
                </a:spcBef>
                <a:spcAft>
                  <a:spcPct val="20000"/>
                </a:spcAft>
                <a:buClr>
                  <a:srgbClr val="FFFFFF"/>
                </a:buClr>
              </a:pPr>
              <a:r>
                <a:rPr lang="en-US" sz="2400" b="1">
                  <a:solidFill>
                    <a:srgbClr val="00539D"/>
                  </a:solidFill>
                </a:rPr>
                <a:t>Step 3	</a:t>
              </a:r>
              <a:r>
                <a:rPr lang="en-US" sz="2400"/>
                <a:t>Graph the best-fit line. Then use the  TRACE feature and the arrow keys until you find a point where </a:t>
              </a:r>
              <a:r>
                <a:rPr lang="en-US" sz="2400" i="1"/>
                <a:t>x</a:t>
              </a:r>
              <a:r>
                <a:rPr lang="en-US" sz="2400"/>
                <a:t> = 15. When </a:t>
              </a:r>
              <a:r>
                <a:rPr lang="en-US" sz="2400" i="1"/>
                <a:t>x</a:t>
              </a:r>
              <a:r>
                <a:rPr lang="en-US" sz="2400"/>
                <a:t> = 15, </a:t>
              </a:r>
              <a:r>
                <a:rPr lang="en-US" sz="2400" i="1"/>
                <a:t>y</a:t>
              </a:r>
              <a:r>
                <a:rPr lang="en-US" sz="2400"/>
                <a:t> ≈ 83. </a:t>
              </a:r>
            </a:p>
          </p:txBody>
        </p:sp>
      </p:grpSp>
      <p:sp>
        <p:nvSpPr>
          <p:cNvPr id="7179" name="TPQuestion"/>
          <p:cNvSpPr>
            <a:spLocks noChangeArrowheads="1"/>
          </p:cNvSpPr>
          <p:nvPr/>
        </p:nvSpPr>
        <p:spPr bwMode="auto">
          <a:xfrm>
            <a:off x="495300" y="4889500"/>
            <a:ext cx="83439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Answer: </a:t>
            </a:r>
            <a:r>
              <a:rPr lang="en-US" sz="2400">
                <a:solidFill>
                  <a:srgbClr val="EC1D24"/>
                </a:solidFill>
                <a:cs typeface="Times New Roman" pitchFamily="18" charset="0"/>
              </a:rPr>
              <a:t>The 15th-ranked player earned about 83 points.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177">
                                            <p:txEl>
                                              <p:charRg st="4294967295" end="4294967295"/>
                                            </p:txEl>
                                          </p:spTgt>
                                        </p:tgtEl>
                                        <p:attrNameLst>
                                          <p:attrName>style.visibility</p:attrName>
                                        </p:attrNameLst>
                                      </p:cBhvr>
                                      <p:to>
                                        <p:strVal val="visible"/>
                                      </p:to>
                                    </p:set>
                                    <p:animEffect transition="in" filter="wipe(left)">
                                      <p:cBhvr>
                                        <p:cTn id="7" dur="500"/>
                                        <p:tgtEl>
                                          <p:spTgt spid="7177">
                                            <p:txEl>
                                              <p:char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180"/>
                                        </p:tgtEl>
                                        <p:attrNameLst>
                                          <p:attrName>style.visibility</p:attrName>
                                        </p:attrNameLst>
                                      </p:cBhvr>
                                      <p:to>
                                        <p:strVal val="visible"/>
                                      </p:to>
                                    </p:set>
                                    <p:animEffect transition="in" filter="wipe(left)">
                                      <p:cBhvr>
                                        <p:cTn id="12" dur="500"/>
                                        <p:tgtEl>
                                          <p:spTgt spid="718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79"/>
                                        </p:tgtEl>
                                        <p:attrNameLst>
                                          <p:attrName>style.visibility</p:attrName>
                                        </p:attrNameLst>
                                      </p:cBhvr>
                                      <p:to>
                                        <p:strVal val="visible"/>
                                      </p:to>
                                    </p:set>
                                    <p:animEffect transition="in" filter="wipe(left)">
                                      <p:cBhvr>
                                        <p:cTn id="17" dur="500"/>
                                        <p:tgtEl>
                                          <p:spTgt spid="7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9"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t>
            </a:r>
          </a:p>
        </p:txBody>
      </p:sp>
      <p:sp>
        <p:nvSpPr>
          <p:cNvPr id="114693" name="TPAnswers"/>
          <p:cNvSpPr>
            <a:spLocks noChangeArrowheads="1"/>
          </p:cNvSpPr>
          <p:nvPr>
            <p:custDataLst>
              <p:tags r:id="rId2"/>
            </p:custDataLst>
          </p:nvPr>
        </p:nvSpPr>
        <p:spPr bwMode="auto">
          <a:xfrm>
            <a:off x="857250" y="4733925"/>
            <a:ext cx="3562350" cy="1739900"/>
          </a:xfrm>
          <a:prstGeom prst="rect">
            <a:avLst/>
          </a:prstGeom>
          <a:noFill/>
          <a:ln w="9525">
            <a:noFill/>
            <a:miter lim="800000"/>
            <a:headEnd/>
            <a:tailEnd/>
          </a:ln>
          <a:effectLst/>
        </p:spPr>
        <p:txBody>
          <a:bodyPr>
            <a:spAutoFit/>
          </a:bodyPr>
          <a:lstStyle/>
          <a:p>
            <a:pPr marL="533400" indent="-533400">
              <a:lnSpc>
                <a:spcPct val="90000"/>
              </a:lnSpc>
              <a:spcBef>
                <a:spcPct val="15000"/>
              </a:spcBef>
              <a:spcAft>
                <a:spcPct val="15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1186 passengers</a:t>
            </a:r>
          </a:p>
          <a:p>
            <a:pPr marL="533400" indent="-533400">
              <a:lnSpc>
                <a:spcPct val="90000"/>
              </a:lnSpc>
              <a:spcBef>
                <a:spcPct val="15000"/>
              </a:spcBef>
              <a:spcAft>
                <a:spcPct val="15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1702 passengers</a:t>
            </a:r>
          </a:p>
          <a:p>
            <a:pPr marL="533400" indent="-533400">
              <a:lnSpc>
                <a:spcPct val="90000"/>
              </a:lnSpc>
              <a:spcBef>
                <a:spcPct val="15000"/>
              </a:spcBef>
              <a:spcAft>
                <a:spcPct val="15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1890 passengers</a:t>
            </a:r>
          </a:p>
          <a:p>
            <a:pPr marL="533400" indent="-533400">
              <a:lnSpc>
                <a:spcPct val="90000"/>
              </a:lnSpc>
              <a:spcBef>
                <a:spcPct val="15000"/>
              </a:spcBef>
              <a:spcAft>
                <a:spcPct val="15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2186 passengers</a:t>
            </a:r>
          </a:p>
        </p:txBody>
      </p:sp>
      <p:sp>
        <p:nvSpPr>
          <p:cNvPr id="114694" name="TPQuestion"/>
          <p:cNvSpPr>
            <a:spLocks noChangeArrowheads="1"/>
          </p:cNvSpPr>
          <p:nvPr/>
        </p:nvSpPr>
        <p:spPr bwMode="auto">
          <a:xfrm>
            <a:off x="476250" y="1285875"/>
            <a:ext cx="8201025" cy="2063750"/>
          </a:xfrm>
          <a:prstGeom prst="rect">
            <a:avLst/>
          </a:prstGeom>
          <a:noFill/>
          <a:ln w="9525">
            <a:noFill/>
            <a:miter lim="800000"/>
            <a:headEnd/>
            <a:tailEnd/>
          </a:ln>
          <a:effectLst/>
        </p:spPr>
        <p:txBody>
          <a:bodyPr>
            <a:spAutoFit/>
          </a:bodyPr>
          <a:lstStyle/>
          <a:p>
            <a:pPr marL="342900">
              <a:lnSpc>
                <a:spcPct val="90000"/>
              </a:lnSpc>
            </a:pPr>
            <a:r>
              <a:rPr lang="en-US" sz="2400" b="1">
                <a:solidFill>
                  <a:srgbClr val="EC1D24"/>
                </a:solidFill>
                <a:cs typeface="Times New Roman" pitchFamily="18" charset="0"/>
              </a:rPr>
              <a:t>TRAVEL </a:t>
            </a:r>
            <a:r>
              <a:rPr lang="en-US" sz="2400" b="1">
                <a:solidFill>
                  <a:srgbClr val="00539D"/>
                </a:solidFill>
                <a:cs typeface="Times New Roman" pitchFamily="18" charset="0"/>
              </a:rPr>
              <a:t>An air taxi keeps track of how many passengers it carries to various islands. The table shows the number of passengers who have traveled to Kelley’s Island in previous years. How many passengers should the airline expect to go to Kelley’s Island in 2115?</a:t>
            </a:r>
          </a:p>
        </p:txBody>
      </p:sp>
      <p:sp>
        <p:nvSpPr>
          <p:cNvPr id="114695" name="Oval 7"/>
          <p:cNvSpPr>
            <a:spLocks noChangeArrowheads="1"/>
          </p:cNvSpPr>
          <p:nvPr/>
        </p:nvSpPr>
        <p:spPr bwMode="auto">
          <a:xfrm>
            <a:off x="857250" y="60293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4696" name="Picture 8" descr="Check Progress"/>
          <p:cNvPicPr>
            <a:picLocks noChangeAspect="1" noChangeArrowheads="1"/>
          </p:cNvPicPr>
          <p:nvPr/>
        </p:nvPicPr>
        <p:blipFill>
          <a:blip r:embed="rId4" cstate="print"/>
          <a:srcRect/>
          <a:stretch>
            <a:fillRect/>
          </a:stretch>
        </p:blipFill>
        <p:spPr bwMode="auto">
          <a:xfrm>
            <a:off x="4400550" y="712788"/>
            <a:ext cx="2846388"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pic>
        <p:nvPicPr>
          <p:cNvPr id="114698" name="Picture 10" descr="E-4-6-2-CYU"/>
          <p:cNvPicPr>
            <a:picLocks noChangeAspect="1" noChangeArrowheads="1"/>
          </p:cNvPicPr>
          <p:nvPr/>
        </p:nvPicPr>
        <p:blipFill>
          <a:blip r:embed="rId6" cstate="print"/>
          <a:srcRect/>
          <a:stretch>
            <a:fillRect/>
          </a:stretch>
        </p:blipFill>
        <p:spPr bwMode="auto">
          <a:xfrm>
            <a:off x="923925" y="3390900"/>
            <a:ext cx="7581900" cy="116840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4"/>
                                        </p:tgtEl>
                                        <p:attrNameLst>
                                          <p:attrName>style.visibility</p:attrName>
                                        </p:attrNameLst>
                                      </p:cBhvr>
                                      <p:to>
                                        <p:strVal val="visible"/>
                                      </p:to>
                                    </p:set>
                                    <p:animEffect transition="in" filter="wipe(left)">
                                      <p:cBhvr>
                                        <p:cTn id="15" dur="500"/>
                                        <p:tgtEl>
                                          <p:spTgt spid="114694"/>
                                        </p:tgtEl>
                                      </p:cBhvr>
                                    </p:animEffect>
                                  </p:childTnLst>
                                </p:cTn>
                              </p:par>
                            </p:childTnLst>
                          </p:cTn>
                        </p:par>
                        <p:par>
                          <p:cTn id="16" fill="hold">
                            <p:stCondLst>
                              <p:cond delay="1500"/>
                            </p:stCondLst>
                            <p:childTnLst>
                              <p:par>
                                <p:cTn id="17" presetID="4" presetClass="entr" presetSubtype="32" fill="hold" nodeType="afterEffect">
                                  <p:stCondLst>
                                    <p:cond delay="0"/>
                                  </p:stCondLst>
                                  <p:childTnLst>
                                    <p:set>
                                      <p:cBhvr>
                                        <p:cTn id="18" dur="1" fill="hold">
                                          <p:stCondLst>
                                            <p:cond delay="0"/>
                                          </p:stCondLst>
                                        </p:cTn>
                                        <p:tgtEl>
                                          <p:spTgt spid="114698"/>
                                        </p:tgtEl>
                                        <p:attrNameLst>
                                          <p:attrName>style.visibility</p:attrName>
                                        </p:attrNameLst>
                                      </p:cBhvr>
                                      <p:to>
                                        <p:strVal val="visible"/>
                                      </p:to>
                                    </p:set>
                                    <p:animEffect transition="in" filter="box(out)">
                                      <p:cBhvr>
                                        <p:cTn id="19" dur="500"/>
                                        <p:tgtEl>
                                          <p:spTgt spid="11469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4693"/>
                                        </p:tgtEl>
                                        <p:attrNameLst>
                                          <p:attrName>style.visibility</p:attrName>
                                        </p:attrNameLst>
                                      </p:cBhvr>
                                      <p:to>
                                        <p:strVal val="visible"/>
                                      </p:to>
                                    </p:set>
                                    <p:animEffect transition="in" filter="wipe(left)">
                                      <p:cBhvr>
                                        <p:cTn id="23" dur="500"/>
                                        <p:tgtEl>
                                          <p:spTgt spid="114693"/>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114695"/>
                                        </p:tgtEl>
                                        <p:attrNameLst>
                                          <p:attrName>style.visibility</p:attrName>
                                        </p:attrNameLst>
                                      </p:cBhvr>
                                      <p:to>
                                        <p:strVal val="visible"/>
                                      </p:to>
                                    </p:set>
                                    <p:animEffect transition="in" filter="wipe(down)">
                                      <p:cBhvr>
                                        <p:cTn id="28" dur="580">
                                          <p:stCondLst>
                                            <p:cond delay="0"/>
                                          </p:stCondLst>
                                        </p:cTn>
                                        <p:tgtEl>
                                          <p:spTgt spid="114695"/>
                                        </p:tgtEl>
                                      </p:cBhvr>
                                    </p:animEffect>
                                    <p:anim calcmode="lin" valueType="num">
                                      <p:cBhvr>
                                        <p:cTn id="29"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34" dur="26">
                                          <p:stCondLst>
                                            <p:cond delay="650"/>
                                          </p:stCondLst>
                                        </p:cTn>
                                        <p:tgtEl>
                                          <p:spTgt spid="114695"/>
                                        </p:tgtEl>
                                      </p:cBhvr>
                                      <p:to x="100000" y="60000"/>
                                    </p:animScale>
                                    <p:animScale>
                                      <p:cBhvr>
                                        <p:cTn id="35" dur="166" decel="50000">
                                          <p:stCondLst>
                                            <p:cond delay="676"/>
                                          </p:stCondLst>
                                        </p:cTn>
                                        <p:tgtEl>
                                          <p:spTgt spid="114695"/>
                                        </p:tgtEl>
                                      </p:cBhvr>
                                      <p:to x="100000" y="100000"/>
                                    </p:animScale>
                                    <p:animScale>
                                      <p:cBhvr>
                                        <p:cTn id="36" dur="26">
                                          <p:stCondLst>
                                            <p:cond delay="1312"/>
                                          </p:stCondLst>
                                        </p:cTn>
                                        <p:tgtEl>
                                          <p:spTgt spid="114695"/>
                                        </p:tgtEl>
                                      </p:cBhvr>
                                      <p:to x="100000" y="80000"/>
                                    </p:animScale>
                                    <p:animScale>
                                      <p:cBhvr>
                                        <p:cTn id="37" dur="166" decel="50000">
                                          <p:stCondLst>
                                            <p:cond delay="1338"/>
                                          </p:stCondLst>
                                        </p:cTn>
                                        <p:tgtEl>
                                          <p:spTgt spid="114695"/>
                                        </p:tgtEl>
                                      </p:cBhvr>
                                      <p:to x="100000" y="100000"/>
                                    </p:animScale>
                                    <p:animScale>
                                      <p:cBhvr>
                                        <p:cTn id="38" dur="26">
                                          <p:stCondLst>
                                            <p:cond delay="1642"/>
                                          </p:stCondLst>
                                        </p:cTn>
                                        <p:tgtEl>
                                          <p:spTgt spid="114695"/>
                                        </p:tgtEl>
                                      </p:cBhvr>
                                      <p:to x="100000" y="90000"/>
                                    </p:animScale>
                                    <p:animScale>
                                      <p:cBhvr>
                                        <p:cTn id="39" dur="166" decel="50000">
                                          <p:stCondLst>
                                            <p:cond delay="1668"/>
                                          </p:stCondLst>
                                        </p:cTn>
                                        <p:tgtEl>
                                          <p:spTgt spid="114695"/>
                                        </p:tgtEl>
                                      </p:cBhvr>
                                      <p:to x="100000" y="100000"/>
                                    </p:animScale>
                                    <p:animScale>
                                      <p:cBhvr>
                                        <p:cTn id="40" dur="26">
                                          <p:stCondLst>
                                            <p:cond delay="1808"/>
                                          </p:stCondLst>
                                        </p:cTn>
                                        <p:tgtEl>
                                          <p:spTgt spid="114695"/>
                                        </p:tgtEl>
                                      </p:cBhvr>
                                      <p:to x="100000" y="95000"/>
                                    </p:animScale>
                                    <p:animScale>
                                      <p:cBhvr>
                                        <p:cTn id="41" dur="166" decel="50000">
                                          <p:stCondLst>
                                            <p:cond delay="1834"/>
                                          </p:stCondLst>
                                        </p:cTn>
                                        <p:tgtEl>
                                          <p:spTgt spid="1146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3" grpId="0" autoUpdateAnimBg="0"/>
      <p:bldP spid="114694" grpId="0" autoUpdateAnimBg="0"/>
      <p:bldP spid="11469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Use a Median-Fit Line</a:t>
            </a:r>
          </a:p>
        </p:txBody>
      </p:sp>
      <p:sp>
        <p:nvSpPr>
          <p:cNvPr id="9220" name="TPQuestion"/>
          <p:cNvSpPr>
            <a:spLocks noChangeArrowheads="1"/>
          </p:cNvSpPr>
          <p:nvPr/>
        </p:nvSpPr>
        <p:spPr bwMode="auto">
          <a:xfrm>
            <a:off x="476250" y="1285875"/>
            <a:ext cx="4629150" cy="206375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Find and graph the equation of a median-fit line for the data on the bowling tournament in the table. Then predict the score of the 20th-ranked bowler.</a:t>
            </a:r>
          </a:p>
        </p:txBody>
      </p:sp>
      <p:sp>
        <p:nvSpPr>
          <p:cNvPr id="9222" name="Text Box 6"/>
          <p:cNvSpPr txBox="1">
            <a:spLocks noChangeArrowheads="1"/>
          </p:cNvSpPr>
          <p:nvPr/>
        </p:nvSpPr>
        <p:spPr bwMode="auto">
          <a:xfrm>
            <a:off x="476250" y="3582988"/>
            <a:ext cx="8067675" cy="420687"/>
          </a:xfrm>
          <a:prstGeom prst="rect">
            <a:avLst/>
          </a:prstGeom>
          <a:noFill/>
          <a:ln w="9525" algn="ctr">
            <a:noFill/>
            <a:miter lim="800000"/>
            <a:headEnd/>
            <a:tailEnd/>
          </a:ln>
          <a:effectLst/>
        </p:spPr>
        <p:txBody>
          <a:bodyPr>
            <a:spAutoFit/>
          </a:bodyPr>
          <a:lstStyle/>
          <a:p>
            <a:pPr marL="1543050" indent="-1200150">
              <a:lnSpc>
                <a:spcPct val="90000"/>
              </a:lnSpc>
              <a:spcBef>
                <a:spcPct val="20000"/>
              </a:spcBef>
              <a:spcAft>
                <a:spcPct val="20000"/>
              </a:spcAft>
              <a:buClr>
                <a:srgbClr val="FFFFFF"/>
              </a:buClr>
            </a:pPr>
            <a:r>
              <a:rPr lang="en-US" sz="2400" b="1">
                <a:solidFill>
                  <a:srgbClr val="00539D"/>
                </a:solidFill>
              </a:rPr>
              <a:t>Step 1	</a:t>
            </a:r>
            <a:r>
              <a:rPr lang="en-US" sz="2400"/>
              <a:t>Graph the data from the table.</a:t>
            </a:r>
          </a:p>
        </p:txBody>
      </p:sp>
      <p:grpSp>
        <p:nvGrpSpPr>
          <p:cNvPr id="9232" name="Group 16"/>
          <p:cNvGrpSpPr>
            <a:grpSpLocks/>
          </p:cNvGrpSpPr>
          <p:nvPr/>
        </p:nvGrpSpPr>
        <p:grpSpPr bwMode="auto">
          <a:xfrm>
            <a:off x="476250" y="4238625"/>
            <a:ext cx="8058150" cy="1917700"/>
            <a:chOff x="300" y="2670"/>
            <a:chExt cx="5076" cy="1208"/>
          </a:xfrm>
        </p:grpSpPr>
        <p:sp>
          <p:nvSpPr>
            <p:cNvPr id="9227" name="Rectangle 11"/>
            <p:cNvSpPr>
              <a:spLocks noChangeArrowheads="1"/>
            </p:cNvSpPr>
            <p:nvPr/>
          </p:nvSpPr>
          <p:spPr bwMode="auto">
            <a:xfrm>
              <a:off x="1344" y="2934"/>
              <a:ext cx="570" cy="240"/>
            </a:xfrm>
            <a:prstGeom prst="rect">
              <a:avLst/>
            </a:prstGeom>
            <a:solidFill>
              <a:srgbClr val="FFCC00"/>
            </a:solidFill>
            <a:ln w="31750">
              <a:solidFill>
                <a:srgbClr val="E01B22"/>
              </a:solidFill>
              <a:miter lim="800000"/>
              <a:headEnd/>
              <a:tailEnd/>
            </a:ln>
            <a:effectLst/>
          </p:spPr>
          <p:txBody>
            <a:bodyPr wrap="none" anchor="ctr"/>
            <a:lstStyle/>
            <a:p>
              <a:endParaRPr lang="en-US"/>
            </a:p>
          </p:txBody>
        </p:sp>
        <p:sp>
          <p:nvSpPr>
            <p:cNvPr id="9225" name="Rectangle 9"/>
            <p:cNvSpPr>
              <a:spLocks noChangeArrowheads="1"/>
            </p:cNvSpPr>
            <p:nvPr/>
          </p:nvSpPr>
          <p:spPr bwMode="auto">
            <a:xfrm>
              <a:off x="4428" y="3156"/>
              <a:ext cx="720" cy="240"/>
            </a:xfrm>
            <a:prstGeom prst="rect">
              <a:avLst/>
            </a:prstGeom>
            <a:solidFill>
              <a:srgbClr val="FFCC00"/>
            </a:solidFill>
            <a:ln w="31750">
              <a:solidFill>
                <a:srgbClr val="E01B22"/>
              </a:solidFill>
              <a:miter lim="800000"/>
              <a:headEnd/>
              <a:tailEnd/>
            </a:ln>
            <a:effectLst/>
          </p:spPr>
          <p:txBody>
            <a:bodyPr wrap="none" anchor="ctr"/>
            <a:lstStyle/>
            <a:p>
              <a:endParaRPr lang="en-US"/>
            </a:p>
          </p:txBody>
        </p:sp>
        <p:sp>
          <p:nvSpPr>
            <p:cNvPr id="9223" name="Text Box 7"/>
            <p:cNvSpPr txBox="1">
              <a:spLocks noChangeArrowheads="1"/>
            </p:cNvSpPr>
            <p:nvPr/>
          </p:nvSpPr>
          <p:spPr bwMode="auto">
            <a:xfrm>
              <a:off x="300" y="2670"/>
              <a:ext cx="5076" cy="1208"/>
            </a:xfrm>
            <a:prstGeom prst="rect">
              <a:avLst/>
            </a:prstGeom>
            <a:noFill/>
            <a:ln w="9525" algn="ctr">
              <a:noFill/>
              <a:miter lim="800000"/>
              <a:headEnd/>
              <a:tailEnd/>
            </a:ln>
            <a:effectLst/>
          </p:spPr>
          <p:txBody>
            <a:bodyPr>
              <a:spAutoFit/>
            </a:bodyPr>
            <a:lstStyle/>
            <a:p>
              <a:pPr marL="1543050" indent="-1200150">
                <a:spcBef>
                  <a:spcPct val="20000"/>
                </a:spcBef>
                <a:spcAft>
                  <a:spcPct val="20000"/>
                </a:spcAft>
                <a:buClr>
                  <a:srgbClr val="FFFFFF"/>
                </a:buClr>
              </a:pPr>
              <a:r>
                <a:rPr lang="en-US" sz="2400" b="1">
                  <a:solidFill>
                    <a:srgbClr val="00539D"/>
                  </a:solidFill>
                </a:rPr>
                <a:t>Step 2	</a:t>
              </a:r>
              <a:r>
                <a:rPr lang="en-US" sz="2400"/>
                <a:t>To find the median-fit equation, press the</a:t>
              </a:r>
              <a:br>
                <a:rPr lang="en-US" sz="2400"/>
              </a:br>
              <a:r>
                <a:rPr lang="en-US" sz="2400"/>
                <a:t> STAT  key and select the </a:t>
              </a:r>
              <a:r>
                <a:rPr lang="en-US" sz="2400" b="1"/>
                <a:t>CALC</a:t>
              </a:r>
              <a:r>
                <a:rPr lang="en-US" sz="2400"/>
                <a:t> option. Scroll</a:t>
              </a:r>
              <a:br>
                <a:rPr lang="en-US" sz="2400"/>
              </a:br>
              <a:r>
                <a:rPr lang="en-US" sz="2400"/>
                <a:t>down to </a:t>
              </a:r>
              <a:r>
                <a:rPr lang="en-US" sz="2400" b="1"/>
                <a:t>Med-Med</a:t>
              </a:r>
              <a:r>
                <a:rPr lang="en-US" sz="2400"/>
                <a:t> option and press  ENTER .</a:t>
              </a:r>
              <a:br>
                <a:rPr lang="en-US" sz="2400"/>
              </a:br>
              <a:r>
                <a:rPr lang="en-US" sz="2400"/>
                <a:t>The value of </a:t>
              </a:r>
              <a:r>
                <a:rPr lang="en-US" sz="2400" i="1"/>
                <a:t>a</a:t>
              </a:r>
              <a:r>
                <a:rPr lang="en-US" sz="2400"/>
                <a:t> is the slope, and the value of </a:t>
              </a:r>
              <a:r>
                <a:rPr lang="en-US" sz="2400" i="1"/>
                <a:t>b</a:t>
              </a:r>
              <a:r>
                <a:rPr lang="en-US" sz="2400"/>
                <a:t> is the </a:t>
              </a:r>
              <a:r>
                <a:rPr lang="en-US" sz="2400" i="1"/>
                <a:t>y</a:t>
              </a:r>
              <a:r>
                <a:rPr lang="en-US" sz="2400"/>
                <a:t>-intercept.</a:t>
              </a:r>
            </a:p>
          </p:txBody>
        </p:sp>
      </p:grpSp>
      <p:pic>
        <p:nvPicPr>
          <p:cNvPr id="9229" name="Picture 13"/>
          <p:cNvPicPr>
            <a:picLocks noChangeAspect="1" noChangeArrowheads="1"/>
          </p:cNvPicPr>
          <p:nvPr/>
        </p:nvPicPr>
        <p:blipFill>
          <a:blip r:embed="rId3" cstate="print"/>
          <a:srcRect/>
          <a:stretch>
            <a:fillRect/>
          </a:stretch>
        </p:blipFill>
        <p:spPr bwMode="auto">
          <a:xfrm>
            <a:off x="5486400" y="1304925"/>
            <a:ext cx="3162300" cy="2055813"/>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wipe(left)">
                                      <p:cBhvr>
                                        <p:cTn id="7" dur="500"/>
                                        <p:tgtEl>
                                          <p:spTgt spid="9220"/>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9229"/>
                                        </p:tgtEl>
                                        <p:attrNameLst>
                                          <p:attrName>style.visibility</p:attrName>
                                        </p:attrNameLst>
                                      </p:cBhvr>
                                      <p:to>
                                        <p:strVal val="visible"/>
                                      </p:to>
                                    </p:set>
                                    <p:animEffect transition="in" filter="box(out)">
                                      <p:cBhvr>
                                        <p:cTn id="11" dur="500"/>
                                        <p:tgtEl>
                                          <p:spTgt spid="922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222"/>
                                        </p:tgtEl>
                                        <p:attrNameLst>
                                          <p:attrName>style.visibility</p:attrName>
                                        </p:attrNameLst>
                                      </p:cBhvr>
                                      <p:to>
                                        <p:strVal val="visible"/>
                                      </p:to>
                                    </p:set>
                                    <p:animEffect transition="in" filter="wipe(left)">
                                      <p:cBhvr>
                                        <p:cTn id="16" dur="500"/>
                                        <p:tgtEl>
                                          <p:spTgt spid="922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232"/>
                                        </p:tgtEl>
                                        <p:attrNameLst>
                                          <p:attrName>style.visibility</p:attrName>
                                        </p:attrNameLst>
                                      </p:cBhvr>
                                      <p:to>
                                        <p:strVal val="visible"/>
                                      </p:to>
                                    </p:set>
                                    <p:animEffect transition="in" filter="wipe(left)">
                                      <p:cBhvr>
                                        <p:cTn id="21" dur="500"/>
                                        <p:tgtEl>
                                          <p:spTgt spid="9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utoUpdateAnimBg="0"/>
      <p:bldP spid="92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3</a:t>
            </a:r>
          </a:p>
        </p:txBody>
      </p:sp>
      <p:sp>
        <p:nvSpPr>
          <p:cNvPr id="9113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Use a Median-Fit Line</a:t>
            </a:r>
          </a:p>
        </p:txBody>
      </p:sp>
      <p:sp>
        <p:nvSpPr>
          <p:cNvPr id="91140" name="Text Box 4"/>
          <p:cNvSpPr txBox="1">
            <a:spLocks noChangeArrowheads="1"/>
          </p:cNvSpPr>
          <p:nvPr/>
        </p:nvSpPr>
        <p:spPr bwMode="auto">
          <a:xfrm>
            <a:off x="476250" y="1447800"/>
            <a:ext cx="516255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t>The equation for the median-fit line is </a:t>
            </a:r>
            <a:r>
              <a:rPr lang="en-US" sz="2400" i="1"/>
              <a:t>y</a:t>
            </a:r>
            <a:r>
              <a:rPr lang="en-US" sz="2400"/>
              <a:t> = –9</a:t>
            </a:r>
            <a:r>
              <a:rPr lang="en-US" sz="2400" i="1"/>
              <a:t>x</a:t>
            </a:r>
            <a:r>
              <a:rPr lang="en-US" sz="2400"/>
              <a:t> + 209.5.</a:t>
            </a:r>
          </a:p>
        </p:txBody>
      </p:sp>
      <p:sp>
        <p:nvSpPr>
          <p:cNvPr id="91142" name="Text Box 6"/>
          <p:cNvSpPr txBox="1">
            <a:spLocks noChangeArrowheads="1"/>
          </p:cNvSpPr>
          <p:nvPr/>
        </p:nvSpPr>
        <p:spPr bwMode="auto">
          <a:xfrm>
            <a:off x="476250" y="2819400"/>
            <a:ext cx="8067675" cy="1406525"/>
          </a:xfrm>
          <a:prstGeom prst="rect">
            <a:avLst/>
          </a:prstGeom>
          <a:noFill/>
          <a:ln w="9525" algn="ctr">
            <a:noFill/>
            <a:miter lim="800000"/>
            <a:headEnd/>
            <a:tailEnd/>
          </a:ln>
          <a:effectLst/>
        </p:spPr>
        <p:txBody>
          <a:bodyPr>
            <a:spAutoFit/>
          </a:bodyPr>
          <a:lstStyle/>
          <a:p>
            <a:pPr marL="1543050" indent="-1200150">
              <a:lnSpc>
                <a:spcPct val="90000"/>
              </a:lnSpc>
              <a:spcBef>
                <a:spcPct val="20000"/>
              </a:spcBef>
              <a:spcAft>
                <a:spcPct val="20000"/>
              </a:spcAft>
              <a:buClr>
                <a:srgbClr val="FFFFFF"/>
              </a:buClr>
            </a:pPr>
            <a:r>
              <a:rPr lang="en-US" sz="2400" b="1">
                <a:solidFill>
                  <a:srgbClr val="00539D"/>
                </a:solidFill>
              </a:rPr>
              <a:t>Step 3	</a:t>
            </a:r>
            <a:r>
              <a:rPr lang="en-US" sz="2400"/>
              <a:t>Copy the equation to </a:t>
            </a:r>
            <a:br>
              <a:rPr lang="en-US" sz="2400"/>
            </a:br>
            <a:r>
              <a:rPr lang="en-US" sz="2400"/>
              <a:t>the </a:t>
            </a:r>
            <a:r>
              <a:rPr lang="en-US" sz="2400" b="1"/>
              <a:t>Y=</a:t>
            </a:r>
            <a:r>
              <a:rPr lang="en-US" sz="2400"/>
              <a:t> list and graph. </a:t>
            </a:r>
            <a:br>
              <a:rPr lang="en-US" sz="2400"/>
            </a:br>
            <a:r>
              <a:rPr lang="en-US" sz="2400"/>
              <a:t>Use the trace option </a:t>
            </a:r>
            <a:br>
              <a:rPr lang="en-US" sz="2400"/>
            </a:br>
            <a:r>
              <a:rPr lang="en-US" sz="2400"/>
              <a:t>until you reach </a:t>
            </a:r>
            <a:r>
              <a:rPr lang="en-US" sz="2400" i="1"/>
              <a:t>x</a:t>
            </a:r>
            <a:r>
              <a:rPr lang="en-US" sz="2400"/>
              <a:t> = 20.</a:t>
            </a:r>
          </a:p>
        </p:txBody>
      </p:sp>
      <p:sp>
        <p:nvSpPr>
          <p:cNvPr id="91143" name="TPQuestion"/>
          <p:cNvSpPr>
            <a:spLocks noChangeArrowheads="1"/>
          </p:cNvSpPr>
          <p:nvPr/>
        </p:nvSpPr>
        <p:spPr bwMode="auto">
          <a:xfrm>
            <a:off x="495300" y="4837113"/>
            <a:ext cx="8334375" cy="420687"/>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Answer: </a:t>
            </a:r>
            <a:r>
              <a:rPr lang="en-US" sz="2400">
                <a:solidFill>
                  <a:srgbClr val="EC1D24"/>
                </a:solidFill>
                <a:cs typeface="Times New Roman" pitchFamily="18" charset="0"/>
              </a:rPr>
              <a:t>The score of the 20th-ranked player is about 30.</a:t>
            </a:r>
          </a:p>
        </p:txBody>
      </p:sp>
      <p:grpSp>
        <p:nvGrpSpPr>
          <p:cNvPr id="91149" name="Group 13"/>
          <p:cNvGrpSpPr>
            <a:grpSpLocks/>
          </p:cNvGrpSpPr>
          <p:nvPr/>
        </p:nvGrpSpPr>
        <p:grpSpPr bwMode="auto">
          <a:xfrm>
            <a:off x="5572125" y="1465263"/>
            <a:ext cx="3114675" cy="2489200"/>
            <a:chOff x="3510" y="923"/>
            <a:chExt cx="1962" cy="1568"/>
          </a:xfrm>
        </p:grpSpPr>
        <p:pic>
          <p:nvPicPr>
            <p:cNvPr id="91144" name="Picture 8" descr="4-6-3"/>
            <p:cNvPicPr>
              <a:picLocks noChangeAspect="1" noChangeArrowheads="1"/>
            </p:cNvPicPr>
            <p:nvPr/>
          </p:nvPicPr>
          <p:blipFill>
            <a:blip r:embed="rId3" cstate="print"/>
            <a:srcRect/>
            <a:stretch>
              <a:fillRect/>
            </a:stretch>
          </p:blipFill>
          <p:spPr bwMode="auto">
            <a:xfrm>
              <a:off x="3510" y="923"/>
              <a:ext cx="1962" cy="1426"/>
            </a:xfrm>
            <a:prstGeom prst="rect">
              <a:avLst/>
            </a:prstGeom>
            <a:noFill/>
          </p:spPr>
        </p:pic>
        <p:sp>
          <p:nvSpPr>
            <p:cNvPr id="91147" name="Text Box 11"/>
            <p:cNvSpPr txBox="1">
              <a:spLocks noChangeArrowheads="1"/>
            </p:cNvSpPr>
            <p:nvPr/>
          </p:nvSpPr>
          <p:spPr bwMode="auto">
            <a:xfrm>
              <a:off x="3706" y="2299"/>
              <a:ext cx="1562" cy="192"/>
            </a:xfrm>
            <a:prstGeom prst="rect">
              <a:avLst/>
            </a:prstGeom>
            <a:noFill/>
            <a:ln w="9525">
              <a:noFill/>
              <a:miter lim="800000"/>
              <a:headEnd/>
              <a:tailEnd/>
            </a:ln>
            <a:effectLst/>
          </p:spPr>
          <p:txBody>
            <a:bodyPr wrap="none">
              <a:spAutoFit/>
            </a:bodyPr>
            <a:lstStyle/>
            <a:p>
              <a:r>
                <a:rPr lang="en-US" sz="1400"/>
                <a:t>[0, 22] scl: 1 by [0, 225] scl: 5</a:t>
              </a: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140"/>
                                        </p:tgtEl>
                                        <p:attrNameLst>
                                          <p:attrName>style.visibility</p:attrName>
                                        </p:attrNameLst>
                                      </p:cBhvr>
                                      <p:to>
                                        <p:strVal val="visible"/>
                                      </p:to>
                                    </p:set>
                                    <p:animEffect transition="in" filter="wipe(left)">
                                      <p:cBhvr>
                                        <p:cTn id="7" dur="500"/>
                                        <p:tgtEl>
                                          <p:spTgt spid="9114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1142"/>
                                        </p:tgtEl>
                                        <p:attrNameLst>
                                          <p:attrName>style.visibility</p:attrName>
                                        </p:attrNameLst>
                                      </p:cBhvr>
                                      <p:to>
                                        <p:strVal val="visible"/>
                                      </p:to>
                                    </p:set>
                                    <p:animEffect transition="in" filter="wipe(left)">
                                      <p:cBhvr>
                                        <p:cTn id="12" dur="500"/>
                                        <p:tgtEl>
                                          <p:spTgt spid="91142"/>
                                        </p:tgtEl>
                                      </p:cBhvr>
                                    </p:animEffect>
                                  </p:childTnLst>
                                </p:cTn>
                              </p:par>
                            </p:childTnLst>
                          </p:cTn>
                        </p:par>
                        <p:par>
                          <p:cTn id="13" fill="hold">
                            <p:stCondLst>
                              <p:cond delay="500"/>
                            </p:stCondLst>
                            <p:childTnLst>
                              <p:par>
                                <p:cTn id="14" presetID="4" presetClass="entr" presetSubtype="32" fill="hold" nodeType="afterEffect">
                                  <p:stCondLst>
                                    <p:cond delay="0"/>
                                  </p:stCondLst>
                                  <p:childTnLst>
                                    <p:set>
                                      <p:cBhvr>
                                        <p:cTn id="15" dur="1" fill="hold">
                                          <p:stCondLst>
                                            <p:cond delay="0"/>
                                          </p:stCondLst>
                                        </p:cTn>
                                        <p:tgtEl>
                                          <p:spTgt spid="91149"/>
                                        </p:tgtEl>
                                        <p:attrNameLst>
                                          <p:attrName>style.visibility</p:attrName>
                                        </p:attrNameLst>
                                      </p:cBhvr>
                                      <p:to>
                                        <p:strVal val="visible"/>
                                      </p:to>
                                    </p:set>
                                    <p:animEffect transition="in" filter="box(out)">
                                      <p:cBhvr>
                                        <p:cTn id="16" dur="500"/>
                                        <p:tgtEl>
                                          <p:spTgt spid="9114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1143"/>
                                        </p:tgtEl>
                                        <p:attrNameLst>
                                          <p:attrName>style.visibility</p:attrName>
                                        </p:attrNameLst>
                                      </p:cBhvr>
                                      <p:to>
                                        <p:strVal val="visible"/>
                                      </p:to>
                                    </p:set>
                                    <p:animEffect transition="in" filter="wipe(left)">
                                      <p:cBhvr>
                                        <p:cTn id="21" dur="500"/>
                                        <p:tgtEl>
                                          <p:spTgt spid="91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0" grpId="0"/>
      <p:bldP spid="91142" grpId="0"/>
      <p:bldP spid="91143"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sp>
        <p:nvSpPr>
          <p:cNvPr id="115717" name="TPAnswers"/>
          <p:cNvSpPr>
            <a:spLocks noChangeArrowheads="1"/>
          </p:cNvSpPr>
          <p:nvPr>
            <p:custDataLst>
              <p:tags r:id="rId2"/>
            </p:custDataLst>
          </p:nvPr>
        </p:nvSpPr>
        <p:spPr bwMode="auto">
          <a:xfrm>
            <a:off x="857250" y="3886200"/>
            <a:ext cx="4400550" cy="2282825"/>
          </a:xfrm>
          <a:prstGeom prst="rect">
            <a:avLst/>
          </a:prstGeom>
          <a:noFill/>
          <a:ln w="9525">
            <a:noFill/>
            <a:miter lim="800000"/>
            <a:headEnd/>
            <a:tailEnd/>
          </a:ln>
          <a:effectLst/>
        </p:spPr>
        <p:txBody>
          <a:bodyPr>
            <a:spAutoFit/>
          </a:bodyPr>
          <a:lstStyle/>
          <a:p>
            <a:pPr marL="533400" indent="-533400">
              <a:lnSpc>
                <a:spcPct val="90000"/>
              </a:lnSpc>
              <a:spcBef>
                <a:spcPct val="40000"/>
              </a:spcBef>
              <a:spcAft>
                <a:spcPct val="4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1100 passengers</a:t>
            </a:r>
          </a:p>
          <a:p>
            <a:pPr marL="533400" indent="-533400">
              <a:lnSpc>
                <a:spcPct val="90000"/>
              </a:lnSpc>
              <a:spcBef>
                <a:spcPct val="40000"/>
              </a:spcBef>
              <a:spcAft>
                <a:spcPct val="4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1700 passengers</a:t>
            </a:r>
          </a:p>
          <a:p>
            <a:pPr marL="533400" indent="-533400">
              <a:lnSpc>
                <a:spcPct val="90000"/>
              </a:lnSpc>
              <a:spcBef>
                <a:spcPct val="40000"/>
              </a:spcBef>
              <a:spcAft>
                <a:spcPct val="4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1900 passengers</a:t>
            </a:r>
          </a:p>
          <a:p>
            <a:pPr marL="533400" indent="-533400">
              <a:lnSpc>
                <a:spcPct val="90000"/>
              </a:lnSpc>
              <a:spcBef>
                <a:spcPct val="40000"/>
              </a:spcBef>
              <a:spcAft>
                <a:spcPct val="4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2100 passengers</a:t>
            </a:r>
          </a:p>
        </p:txBody>
      </p:sp>
      <p:sp>
        <p:nvSpPr>
          <p:cNvPr id="115718" name="TPQuestion"/>
          <p:cNvSpPr>
            <a:spLocks noChangeArrowheads="1"/>
          </p:cNvSpPr>
          <p:nvPr/>
        </p:nvSpPr>
        <p:spPr bwMode="auto">
          <a:xfrm>
            <a:off x="476250" y="1285875"/>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Use the data from the table and a median-fit line to estimate the number of passengers the airline will have in 2015. </a:t>
            </a:r>
          </a:p>
        </p:txBody>
      </p:sp>
      <p:sp>
        <p:nvSpPr>
          <p:cNvPr id="115719" name="Oval 7"/>
          <p:cNvSpPr>
            <a:spLocks noChangeArrowheads="1"/>
          </p:cNvSpPr>
          <p:nvPr/>
        </p:nvSpPr>
        <p:spPr bwMode="auto">
          <a:xfrm>
            <a:off x="857250" y="57245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pic>
        <p:nvPicPr>
          <p:cNvPr id="115722" name="Picture 10" descr="E-4-6-2-CYU"/>
          <p:cNvPicPr>
            <a:picLocks noChangeAspect="1" noChangeArrowheads="1"/>
          </p:cNvPicPr>
          <p:nvPr/>
        </p:nvPicPr>
        <p:blipFill>
          <a:blip r:embed="rId6" cstate="print"/>
          <a:srcRect/>
          <a:stretch>
            <a:fillRect/>
          </a:stretch>
        </p:blipFill>
        <p:spPr bwMode="auto">
          <a:xfrm>
            <a:off x="923925" y="2514600"/>
            <a:ext cx="7581900" cy="116840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18"/>
                                        </p:tgtEl>
                                        <p:attrNameLst>
                                          <p:attrName>style.visibility</p:attrName>
                                        </p:attrNameLst>
                                      </p:cBhvr>
                                      <p:to>
                                        <p:strVal val="visible"/>
                                      </p:to>
                                    </p:set>
                                    <p:animEffect transition="in" filter="wipe(left)">
                                      <p:cBhvr>
                                        <p:cTn id="15" dur="500"/>
                                        <p:tgtEl>
                                          <p:spTgt spid="115718"/>
                                        </p:tgtEl>
                                      </p:cBhvr>
                                    </p:animEffect>
                                  </p:childTnLst>
                                </p:cTn>
                              </p:par>
                            </p:childTnLst>
                          </p:cTn>
                        </p:par>
                        <p:par>
                          <p:cTn id="16" fill="hold">
                            <p:stCondLst>
                              <p:cond delay="1500"/>
                            </p:stCondLst>
                            <p:childTnLst>
                              <p:par>
                                <p:cTn id="17" presetID="4" presetClass="entr" presetSubtype="32" fill="hold" nodeType="afterEffect">
                                  <p:stCondLst>
                                    <p:cond delay="0"/>
                                  </p:stCondLst>
                                  <p:childTnLst>
                                    <p:set>
                                      <p:cBhvr>
                                        <p:cTn id="18" dur="1" fill="hold">
                                          <p:stCondLst>
                                            <p:cond delay="0"/>
                                          </p:stCondLst>
                                        </p:cTn>
                                        <p:tgtEl>
                                          <p:spTgt spid="115722"/>
                                        </p:tgtEl>
                                        <p:attrNameLst>
                                          <p:attrName>style.visibility</p:attrName>
                                        </p:attrNameLst>
                                      </p:cBhvr>
                                      <p:to>
                                        <p:strVal val="visible"/>
                                      </p:to>
                                    </p:set>
                                    <p:animEffect transition="in" filter="box(out)">
                                      <p:cBhvr>
                                        <p:cTn id="19" dur="500"/>
                                        <p:tgtEl>
                                          <p:spTgt spid="11572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5717"/>
                                        </p:tgtEl>
                                        <p:attrNameLst>
                                          <p:attrName>style.visibility</p:attrName>
                                        </p:attrNameLst>
                                      </p:cBhvr>
                                      <p:to>
                                        <p:strVal val="visible"/>
                                      </p:to>
                                    </p:set>
                                    <p:animEffect transition="in" filter="wipe(left)">
                                      <p:cBhvr>
                                        <p:cTn id="23" dur="500"/>
                                        <p:tgtEl>
                                          <p:spTgt spid="115717"/>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115719"/>
                                        </p:tgtEl>
                                        <p:attrNameLst>
                                          <p:attrName>style.visibility</p:attrName>
                                        </p:attrNameLst>
                                      </p:cBhvr>
                                      <p:to>
                                        <p:strVal val="visible"/>
                                      </p:to>
                                    </p:set>
                                    <p:animEffect transition="in" filter="wipe(down)">
                                      <p:cBhvr>
                                        <p:cTn id="28" dur="580">
                                          <p:stCondLst>
                                            <p:cond delay="0"/>
                                          </p:stCondLst>
                                        </p:cTn>
                                        <p:tgtEl>
                                          <p:spTgt spid="115719"/>
                                        </p:tgtEl>
                                      </p:cBhvr>
                                    </p:animEffect>
                                    <p:anim calcmode="lin" valueType="num">
                                      <p:cBhvr>
                                        <p:cTn id="29"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4" dur="26">
                                          <p:stCondLst>
                                            <p:cond delay="650"/>
                                          </p:stCondLst>
                                        </p:cTn>
                                        <p:tgtEl>
                                          <p:spTgt spid="115719"/>
                                        </p:tgtEl>
                                      </p:cBhvr>
                                      <p:to x="100000" y="60000"/>
                                    </p:animScale>
                                    <p:animScale>
                                      <p:cBhvr>
                                        <p:cTn id="35" dur="166" decel="50000">
                                          <p:stCondLst>
                                            <p:cond delay="676"/>
                                          </p:stCondLst>
                                        </p:cTn>
                                        <p:tgtEl>
                                          <p:spTgt spid="115719"/>
                                        </p:tgtEl>
                                      </p:cBhvr>
                                      <p:to x="100000" y="100000"/>
                                    </p:animScale>
                                    <p:animScale>
                                      <p:cBhvr>
                                        <p:cTn id="36" dur="26">
                                          <p:stCondLst>
                                            <p:cond delay="1312"/>
                                          </p:stCondLst>
                                        </p:cTn>
                                        <p:tgtEl>
                                          <p:spTgt spid="115719"/>
                                        </p:tgtEl>
                                      </p:cBhvr>
                                      <p:to x="100000" y="80000"/>
                                    </p:animScale>
                                    <p:animScale>
                                      <p:cBhvr>
                                        <p:cTn id="37" dur="166" decel="50000">
                                          <p:stCondLst>
                                            <p:cond delay="1338"/>
                                          </p:stCondLst>
                                        </p:cTn>
                                        <p:tgtEl>
                                          <p:spTgt spid="115719"/>
                                        </p:tgtEl>
                                      </p:cBhvr>
                                      <p:to x="100000" y="100000"/>
                                    </p:animScale>
                                    <p:animScale>
                                      <p:cBhvr>
                                        <p:cTn id="38" dur="26">
                                          <p:stCondLst>
                                            <p:cond delay="1642"/>
                                          </p:stCondLst>
                                        </p:cTn>
                                        <p:tgtEl>
                                          <p:spTgt spid="115719"/>
                                        </p:tgtEl>
                                      </p:cBhvr>
                                      <p:to x="100000" y="90000"/>
                                    </p:animScale>
                                    <p:animScale>
                                      <p:cBhvr>
                                        <p:cTn id="39" dur="166" decel="50000">
                                          <p:stCondLst>
                                            <p:cond delay="1668"/>
                                          </p:stCondLst>
                                        </p:cTn>
                                        <p:tgtEl>
                                          <p:spTgt spid="115719"/>
                                        </p:tgtEl>
                                      </p:cBhvr>
                                      <p:to x="100000" y="100000"/>
                                    </p:animScale>
                                    <p:animScale>
                                      <p:cBhvr>
                                        <p:cTn id="40" dur="26">
                                          <p:stCondLst>
                                            <p:cond delay="1808"/>
                                          </p:stCondLst>
                                        </p:cTn>
                                        <p:tgtEl>
                                          <p:spTgt spid="115719"/>
                                        </p:tgtEl>
                                      </p:cBhvr>
                                      <p:to x="100000" y="95000"/>
                                    </p:animScale>
                                    <p:animScale>
                                      <p:cBhvr>
                                        <p:cTn id="41"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7" grpId="0" autoUpdateAnimBg="0"/>
      <p:bldP spid="115718" grpId="0" autoUpdateAnimBg="0"/>
      <p:bldP spid="1157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Correct¤Incorrect¤Incorrect"/>
  <p:tag name="TOTALRESPONSES" val="5"/>
  <p:tag name="SLICED" val="False"/>
  <p:tag name="RESPONSES" val="NA,1,5,3;3;2;2;3;"/>
  <p:tag name="CHARTSTRINGSTD" val="0 2 3"/>
  <p:tag name="CHARTSTRINGREV" val="3 2 0"/>
  <p:tag name="CHARTSTRINGSTDPER" val="0 0.4 0.6"/>
  <p:tag name="CHARTSTRINGREVPER" val="0.6 0.4 0"/>
  <p:tag name="QUESTIONALIAS" val="5-Minute Check 1"/>
  <p:tag name="ANSWERSALIAS" val="A¤B¤C"/>
  <p:tag name="RESPONSESGATHERED" val="False"/>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Correct¤Incorrect¤Incorrect"/>
  <p:tag name="QUESTIONALIAS" val="5-Minute Check 2"/>
  <p:tag name="ANSWERSALIAS" val="A¤B¤C¤D"/>
  <p:tag name="TOTALRESPONSES" val="5"/>
  <p:tag name="SLICED" val="False"/>
  <p:tag name="RESPONSES" val="NA,1,5,2;4;4;3;3;"/>
  <p:tag name="CHARTSTRINGSTD" val="0 1 2 2"/>
  <p:tag name="CHARTSTRINGREV" val="2 2 1 0"/>
  <p:tag name="CHARTSTRINGSTDPER" val="0 0.2 0.4 0.4"/>
  <p:tag name="CHARTSTRINGREVPER" val="0.4 0.4 0.2 0"/>
  <p:tag name="RESPONSESGATHERED" val="False"/>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Incorrect¤Incorrect¤Correct¤Incorrect"/>
  <p:tag name="QUESTIONALIAS" val="5-Minute Check 3"/>
  <p:tag name="ANSWERSALIAS" val="A¤B¤C¤D"/>
  <p:tag name="TOTALRESPONSES" val="5"/>
  <p:tag name="SLICED" val="False"/>
  <p:tag name="RESPONSES" val="NA,1,5,3;4;2;2;1;"/>
  <p:tag name="CHARTSTRINGSTD" val="1 2 1 1"/>
  <p:tag name="CHARTSTRINGREV" val="1 1 2 1"/>
  <p:tag name="CHARTSTRINGSTDPER" val="0.2 0.4 0.2 0.2"/>
  <p:tag name="CHARTSTRINGREVPER" val="0.2 0.2 0.4 0.2"/>
  <p:tag name="RESPONSESGATHERED" val="False"/>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631AE56B73A04133B8CA004810C02A98"/>
  <p:tag name="VALUES" val="Incorrect¤Correct¤Incorrect¤Incorrect"/>
  <p:tag name="TOTALRESPONSES" val="5"/>
  <p:tag name="SLICED" val="False"/>
  <p:tag name="RESPONSES" val="NA,1,5,4;3;1;1;1;"/>
  <p:tag name="CHARTSTRINGSTD" val="3 0 1 1"/>
  <p:tag name="CHARTSTRINGREV" val="1 1 0 3"/>
  <p:tag name="CHARTSTRINGSTDPER" val="0.6 0 0.2 0.2"/>
  <p:tag name="CHARTSTRINGREVPER" val="0.2 0.2 0 0.6"/>
  <p:tag name="QUESTIONALIAS" val="5-Minute Check 4"/>
  <p:tag name="ANSWERSALIAS" val="A¤B¤C¤D"/>
  <p:tag name="RESPONSESGATHERED" val="False"/>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50FC0573EE544698790B5583350D9D9"/>
  <p:tag name="VALUES" val="Incorrect¤Correct¤Incorrect¤Incorrect"/>
  <p:tag name="TOTALRESPONSES" val="5"/>
  <p:tag name="SLICED" val="False"/>
  <p:tag name="RESPONSES" val="NA,1,5,1;3;2;1;3;"/>
  <p:tag name="CHARTSTRINGSTD" val="2 1 2 0"/>
  <p:tag name="CHARTSTRINGREV" val="0 2 1 2"/>
  <p:tag name="CHARTSTRINGSTDPER" val="0.4 0.2 0.4 0"/>
  <p:tag name="CHARTSTRINGREVPER" val="0 0.4 0.2 0.4"/>
  <p:tag name="QUESTIONALIAS" val="5-Minute Check 5"/>
  <p:tag name="ANSWERSALIAS" val="A¤B¤C¤D"/>
  <p:tag name="RESPONSESGATHERED" val="False"/>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Correct¤Incorrect¤Incorrect"/>
  <p:tag name="QUESTIONALIAS" val="Example 1"/>
  <p:tag name="ANSWERSALIAS" val="A¤B¤C¤D"/>
  <p:tag name="TOTALRESPONSES" val="5"/>
  <p:tag name="SLICED" val="False"/>
  <p:tag name="RESPONSES" val="NA,1,5,4;3;3;4;4;"/>
  <p:tag name="CHARTSTRINGSTD" val="0 0 2 3"/>
  <p:tag name="CHARTSTRINGREV" val="3 2 0 0"/>
  <p:tag name="CHARTSTRINGSTDPER" val="0 0 0.4 0.6"/>
  <p:tag name="CHARTSTRINGREVPER" val="0.6 0.4 0 0"/>
  <p:tag name="RESPONSESGATHERED" val="False"/>
</p:tagLst>
</file>

<file path=ppt/tags/tag2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VALUES" val="Incorrect¤Incorrect¤Incorrect¤Correct"/>
  <p:tag name="QUESTIONALIAS" val="Example 2"/>
  <p:tag name="ANSWERSALIAS" val="A¤B¤C¤D"/>
  <p:tag name="TOTALRESPONSES" val="5"/>
  <p:tag name="SLICED" val="False"/>
  <p:tag name="RESPONSES" val="NA,1,5,1;1;2;3;1;"/>
  <p:tag name="CHARTSTRINGSTD" val="3 1 1 0"/>
  <p:tag name="CHARTSTRINGREV" val="0 1 1 3"/>
  <p:tag name="CHARTSTRINGSTDPER" val="0.6 0.2 0.2 0"/>
  <p:tag name="CHARTSTRINGREVPER" val="0 0.2 0.2 0.6"/>
  <p:tag name="RESPONSESGATHERED" val="False"/>
</p:tagLst>
</file>

<file path=ppt/tags/tag24.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VALUES" val="Incorrect¤Incorrect¤Incorrect¤Correct"/>
  <p:tag name="QUESTIONALIAS" val="Example 3"/>
  <p:tag name="ANSWERSALIAS" val="A¤B¤C¤D"/>
  <p:tag name="TOTALRESPONSES" val="5"/>
  <p:tag name="SLICED" val="False"/>
  <p:tag name="RESPONSES" val="NA,1,5,4;3;3;2;2;"/>
  <p:tag name="CHARTSTRINGSTD" val="0 2 2 1"/>
  <p:tag name="CHARTSTRINGREV" val="1 2 2 0"/>
  <p:tag name="CHARTSTRINGSTDPER" val="0 0.4 0.4 0.2"/>
  <p:tag name="CHARTSTRINGREVPER" val="0.2 0.4 0.4 0"/>
  <p:tag name="RESPONSESGATHERED" val="False"/>
</p:tagLst>
</file>

<file path=ppt/tags/tag28.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1319</TotalTime>
  <Words>690</Words>
  <Application>Microsoft Office PowerPoint</Application>
  <PresentationFormat>On-screen Show (4:3)</PresentationFormat>
  <Paragraphs>105</Paragraphs>
  <Slides>20</Slides>
  <Notes>0</Notes>
  <HiddenSlides>0</HiddenSlides>
  <MMClips>0</MMClips>
  <ScaleCrop>false</ScaleCrop>
  <HeadingPairs>
    <vt:vector size="6" baseType="variant">
      <vt:variant>
        <vt:lpstr>Fonts Used</vt:lpstr>
      </vt:variant>
      <vt:variant>
        <vt:i4>3</vt:i4>
      </vt:variant>
      <vt:variant>
        <vt:lpstr>Theme</vt:lpstr>
      </vt:variant>
      <vt:variant>
        <vt:i4>7</vt:i4>
      </vt:variant>
      <vt:variant>
        <vt:lpstr>Slide Titles</vt:lpstr>
      </vt:variant>
      <vt:variant>
        <vt:i4>20</vt:i4>
      </vt:variant>
    </vt:vector>
  </HeadingPairs>
  <TitlesOfParts>
    <vt:vector size="30" baseType="lpstr">
      <vt:lpstr>Arial</vt:lpstr>
      <vt:lpstr>Symbol</vt:lpstr>
      <vt:lpstr>Times New Roman</vt:lpstr>
      <vt:lpstr>3_Default Design</vt:lpstr>
      <vt:lpstr>4_Default Design</vt:lpstr>
      <vt:lpstr>2_Default Design</vt:lpstr>
      <vt:lpstr>5_Default Design</vt:lpstr>
      <vt:lpstr>6_Default Design</vt:lpstr>
      <vt:lpstr>7_Default Design</vt:lpstr>
      <vt:lpstr>11_Default Design</vt:lpstr>
      <vt:lpstr>Splash Screen</vt:lpstr>
      <vt:lpstr>Lesson Menu</vt:lpstr>
      <vt:lpstr>5-Minute Check 1</vt:lpstr>
      <vt:lpstr>5-Minute Check 2</vt:lpstr>
      <vt:lpstr>5-Minute Check 3</vt:lpstr>
      <vt:lpstr>5-Minute Check 4</vt:lpstr>
      <vt:lpstr>5-Minute Check 5</vt:lpstr>
      <vt:lpstr>CCSS</vt:lpstr>
      <vt:lpstr>Then/Now</vt:lpstr>
      <vt:lpstr>Vocabulary</vt:lpstr>
      <vt:lpstr>Example 1</vt:lpstr>
      <vt:lpstr>Example 1</vt:lpstr>
      <vt:lpstr>Example 1</vt:lpstr>
      <vt:lpstr>Example 2</vt:lpstr>
      <vt:lpstr>Example 2</vt:lpstr>
      <vt:lpstr>Example 2</vt:lpstr>
      <vt:lpstr>Example 3</vt:lpstr>
      <vt:lpstr>Example 3</vt:lpstr>
      <vt:lpstr>Example 3</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85</cp:revision>
  <dcterms:created xsi:type="dcterms:W3CDTF">2007-12-06T14:31:51Z</dcterms:created>
  <dcterms:modified xsi:type="dcterms:W3CDTF">2015-11-17T17:27:35Z</dcterms:modified>
</cp:coreProperties>
</file>