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14" r:id="rId17"/>
    <p:sldId id="258" r:id="rId18"/>
    <p:sldId id="290" r:id="rId19"/>
    <p:sldId id="302" r:id="rId20"/>
    <p:sldId id="259" r:id="rId21"/>
    <p:sldId id="319" r:id="rId22"/>
    <p:sldId id="308" r:id="rId23"/>
    <p:sldId id="260" r:id="rId24"/>
    <p:sldId id="261" r:id="rId25"/>
    <p:sldId id="320" r:id="rId26"/>
    <p:sldId id="321" r:id="rId27"/>
    <p:sldId id="316" r:id="rId28"/>
    <p:sldId id="318" r:id="rId29"/>
    <p:sldId id="315" r:id="rId30"/>
    <p:sldId id="263" r:id="rId31"/>
    <p:sldId id="291" r:id="rId32"/>
    <p:sldId id="322" r:id="rId33"/>
    <p:sldId id="323" r:id="rId34"/>
    <p:sldId id="310" r:id="rId35"/>
    <p:sldId id="293" r:id="rId36"/>
    <p:sldId id="294" r:id="rId37"/>
    <p:sldId id="324" r:id="rId38"/>
    <p:sldId id="325" r:id="rId39"/>
    <p:sldId id="326" r:id="rId40"/>
    <p:sldId id="311" r:id="rId41"/>
    <p:sldId id="275" r:id="rId42"/>
  </p:sldIdLst>
  <p:sldSz cx="9144000" cy="6858000" type="screen4x3"/>
  <p:notesSz cx="6858000" cy="9144000"/>
  <p:custDataLst>
    <p:tags r:id="rId43"/>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1B22"/>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65" autoAdjust="0"/>
    <p:restoredTop sz="94686" autoAdjust="0"/>
  </p:normalViewPr>
  <p:slideViewPr>
    <p:cSldViewPr>
      <p:cViewPr>
        <p:scale>
          <a:sx n="50" d="100"/>
          <a:sy n="50" d="100"/>
        </p:scale>
        <p:origin x="-1236" y="-594"/>
      </p:cViewPr>
      <p:guideLst>
        <p:guide orient="horz" pos="2160"/>
        <p:guide pos="2784"/>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5"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7"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20"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21"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2"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7" name="Header" descr="12_ALG1_Header_04_07"/>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4–6</a:t>
            </a:r>
          </a:p>
        </p:txBody>
      </p:sp>
      <p:pic>
        <p:nvPicPr>
          <p:cNvPr id="42012"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4"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5"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6"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7"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8" name="Header" descr="12_ALG1_Header_04_07"/>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04_07"/>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04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72" name="Picture 16" descr="Real World Ex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6"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8"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9"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80"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1"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2" name="Header" descr="12_ALG1_Header_04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04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15" name="Picture 11" descr="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3"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5"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6"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7"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8"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29" name="Header" descr="12_ALG1_Header_04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7"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4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0"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1"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3" name="Header" descr="12_ALG1_Header_04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04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04_07">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slide" Target="slide7.xml"/><Relationship Id="rId7" Type="http://schemas.openxmlformats.org/officeDocument/2006/relationships/slide" Target="slide11.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0.xml"/><Relationship Id="rId11" Type="http://schemas.openxmlformats.org/officeDocument/2006/relationships/slide" Target="slide26.xml"/><Relationship Id="rId5" Type="http://schemas.openxmlformats.org/officeDocument/2006/relationships/slide" Target="slide9.xml"/><Relationship Id="rId10" Type="http://schemas.openxmlformats.org/officeDocument/2006/relationships/slide" Target="slide21.xml"/><Relationship Id="rId4" Type="http://schemas.openxmlformats.org/officeDocument/2006/relationships/slide" Target="slide8.xml"/><Relationship Id="rId9" Type="http://schemas.openxmlformats.org/officeDocument/2006/relationships/slide" Target="slide20.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24.jpe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6.jpe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4.xml"/><Relationship Id="rId1" Type="http://schemas.openxmlformats.org/officeDocument/2006/relationships/tags" Target="../tags/tag12.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4.xml"/><Relationship Id="rId1" Type="http://schemas.openxmlformats.org/officeDocument/2006/relationships/tags" Target="../tags/tag13.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4.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24.xml"/><Relationship Id="rId1" Type="http://schemas.openxmlformats.org/officeDocument/2006/relationships/tags" Target="../tags/tag15.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6.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35.xml"/><Relationship Id="rId1" Type="http://schemas.openxmlformats.org/officeDocument/2006/relationships/tags" Target="../tags/tag1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9.jpe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46.xml"/><Relationship Id="rId1" Type="http://schemas.openxmlformats.org/officeDocument/2006/relationships/tags" Target="../tags/tag20.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46.xml"/><Relationship Id="rId1" Type="http://schemas.openxmlformats.org/officeDocument/2006/relationships/tags" Target="../tags/tag21.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46.xml"/><Relationship Id="rId1" Type="http://schemas.openxmlformats.org/officeDocument/2006/relationships/tags" Target="../tags/tag22.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46.xml"/><Relationship Id="rId1" Type="http://schemas.openxmlformats.org/officeDocument/2006/relationships/tags" Target="../tags/tag23.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46.xml"/><Relationship Id="rId1" Type="http://schemas.openxmlformats.org/officeDocument/2006/relationships/tags" Target="../tags/tag24.xml"/><Relationship Id="rId5" Type="http://schemas.openxmlformats.org/officeDocument/2006/relationships/image" Target="../media/image42.jpe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slideLayout" Target="../slideLayouts/slideLayout46.xml"/><Relationship Id="rId7" Type="http://schemas.openxmlformats.org/officeDocument/2006/relationships/image" Target="../media/image44.jpe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43.jpeg"/><Relationship Id="rId5" Type="http://schemas.openxmlformats.org/officeDocument/2006/relationships/image" Target="../media/image9.jpeg"/><Relationship Id="rId4" Type="http://schemas.openxmlformats.org/officeDocument/2006/relationships/image" Target="../media/image37.png"/><Relationship Id="rId9" Type="http://schemas.openxmlformats.org/officeDocument/2006/relationships/image" Target="../media/image46.jpe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24.xml"/><Relationship Id="rId1" Type="http://schemas.openxmlformats.org/officeDocument/2006/relationships/tags" Target="../tags/tag27.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57.xml"/><Relationship Id="rId1" Type="http://schemas.openxmlformats.org/officeDocument/2006/relationships/tags" Target="../tags/tag28.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57.xml"/><Relationship Id="rId1" Type="http://schemas.openxmlformats.org/officeDocument/2006/relationships/tags" Target="../tags/tag29.xml"/><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57.xml"/><Relationship Id="rId1" Type="http://schemas.openxmlformats.org/officeDocument/2006/relationships/tags" Target="../tags/tag30.xml"/><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57.xml"/><Relationship Id="rId1" Type="http://schemas.openxmlformats.org/officeDocument/2006/relationships/tags" Target="../tags/tag31.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image" Target="../media/image55.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54.png"/><Relationship Id="rId5" Type="http://schemas.openxmlformats.org/officeDocument/2006/relationships/image" Target="../media/image9.jpe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4.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68.xml"/><Relationship Id="rId1" Type="http://schemas.openxmlformats.org/officeDocument/2006/relationships/tags" Target="../tags/tag35.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6.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7.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8.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57.png"/><Relationship Id="rId5" Type="http://schemas.openxmlformats.org/officeDocument/2006/relationships/image" Target="../media/image9.jpe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4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6"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8"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09" name="SplashHeader" descr="12_ALG1_Header_04_07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768475" indent="-1768475">
              <a:lnSpc>
                <a:spcPct val="90000"/>
              </a:lnSpc>
              <a:spcBef>
                <a:spcPct val="20000"/>
              </a:spcBef>
              <a:spcAft>
                <a:spcPct val="20000"/>
              </a:spcAft>
            </a:pPr>
            <a:r>
              <a:rPr lang="en-US" sz="2000" b="1">
                <a:solidFill>
                  <a:srgbClr val="E01B22"/>
                </a:solidFill>
                <a:hlinkClick r:id="" action="ppaction://hlinkshowjump?jump=nextslide"/>
              </a:rPr>
              <a:t>Five-Minute Check (over Lesson 4–6)</a:t>
            </a:r>
            <a:endParaRPr lang="en-US" sz="2000" b="1">
              <a:solidFill>
                <a:srgbClr val="E01B22"/>
              </a:solidFill>
            </a:endParaRPr>
          </a:p>
          <a:p>
            <a:pPr marL="1768475" indent="-1768475">
              <a:lnSpc>
                <a:spcPct val="90000"/>
              </a:lnSpc>
              <a:spcBef>
                <a:spcPct val="20000"/>
              </a:spcBef>
              <a:spcAft>
                <a:spcPct val="20000"/>
              </a:spcAft>
            </a:pPr>
            <a:r>
              <a:rPr lang="en-US" sz="2000" b="1">
                <a:solidFill>
                  <a:srgbClr val="000000"/>
                </a:solidFill>
                <a:cs typeface="Arial" pitchFamily="34" charset="0"/>
                <a:hlinkClick r:id="rId3" action="ppaction://hlinksldjump"/>
              </a:rPr>
              <a:t>CCSS</a:t>
            </a:r>
            <a:endParaRPr lang="en-US" sz="2000" b="1">
              <a:solidFill>
                <a:srgbClr val="E01B22"/>
              </a:solidFill>
              <a:cs typeface="Arial" pitchFamily="34" charset="0"/>
            </a:endParaRPr>
          </a:p>
          <a:p>
            <a:pPr marL="1768475" indent="-1768475">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768475" indent="-1768475">
              <a:lnSpc>
                <a:spcPct val="90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768475" indent="-1768475">
              <a:lnSpc>
                <a:spcPct val="90000"/>
              </a:lnSpc>
              <a:spcBef>
                <a:spcPct val="20000"/>
              </a:spcBef>
              <a:spcAft>
                <a:spcPct val="20000"/>
              </a:spcAft>
            </a:pPr>
            <a:r>
              <a:rPr lang="en-US" sz="2000" b="1">
                <a:solidFill>
                  <a:srgbClr val="E01B22"/>
                </a:solidFill>
                <a:hlinkClick r:id="rId6" action="ppaction://hlinksldjump"/>
              </a:rPr>
              <a:t>Key Concept: Inverse Relations</a:t>
            </a:r>
            <a:endParaRPr lang="en-US" sz="2000" b="1">
              <a:solidFill>
                <a:srgbClr val="E01B22"/>
              </a:solidFill>
            </a:endParaRPr>
          </a:p>
          <a:p>
            <a:pPr marL="1768475" indent="-1768475">
              <a:lnSpc>
                <a:spcPct val="90000"/>
              </a:lnSpc>
              <a:spcBef>
                <a:spcPct val="20000"/>
              </a:spcBef>
              <a:spcAft>
                <a:spcPct val="20000"/>
              </a:spcAft>
            </a:pPr>
            <a:r>
              <a:rPr lang="en-US" sz="2000" b="1">
                <a:solidFill>
                  <a:srgbClr val="E01B22"/>
                </a:solidFill>
                <a:hlinkClick r:id="rId7" action="ppaction://hlinksldjump"/>
              </a:rPr>
              <a:t>Example 1:  Inverse Relations</a:t>
            </a:r>
            <a:endParaRPr lang="en-US" sz="2000" b="1">
              <a:solidFill>
                <a:srgbClr val="E01B22"/>
              </a:solidFill>
            </a:endParaRPr>
          </a:p>
          <a:p>
            <a:pPr marL="1768475" indent="-1768475">
              <a:lnSpc>
                <a:spcPct val="90000"/>
              </a:lnSpc>
              <a:spcBef>
                <a:spcPct val="20000"/>
              </a:spcBef>
              <a:spcAft>
                <a:spcPct val="20000"/>
              </a:spcAft>
            </a:pPr>
            <a:r>
              <a:rPr lang="en-US" sz="2000" b="1">
                <a:solidFill>
                  <a:srgbClr val="E01B22"/>
                </a:solidFill>
                <a:hlinkClick r:id="rId8" action="ppaction://hlinksldjump"/>
              </a:rPr>
              <a:t>Example 2:  Graph Inverse Relations</a:t>
            </a:r>
            <a:endParaRPr lang="en-US" sz="2000" b="1">
              <a:solidFill>
                <a:srgbClr val="E01B22"/>
              </a:solidFill>
            </a:endParaRPr>
          </a:p>
          <a:p>
            <a:pPr marL="1768475" indent="-1768475">
              <a:lnSpc>
                <a:spcPct val="90000"/>
              </a:lnSpc>
              <a:spcBef>
                <a:spcPct val="20000"/>
              </a:spcBef>
              <a:spcAft>
                <a:spcPct val="20000"/>
              </a:spcAft>
            </a:pPr>
            <a:r>
              <a:rPr lang="en-US" sz="2000" b="1">
                <a:solidFill>
                  <a:srgbClr val="E01B22"/>
                </a:solidFill>
                <a:hlinkClick r:id="rId9" action="ppaction://hlinksldjump"/>
              </a:rPr>
              <a:t>Key Concept: Finding Inverse Functions</a:t>
            </a:r>
            <a:endParaRPr lang="en-US" sz="2000" b="1">
              <a:solidFill>
                <a:srgbClr val="E01B22"/>
              </a:solidFill>
            </a:endParaRPr>
          </a:p>
          <a:p>
            <a:pPr marL="1768475" indent="-1768475">
              <a:lnSpc>
                <a:spcPct val="90000"/>
              </a:lnSpc>
              <a:spcBef>
                <a:spcPct val="20000"/>
              </a:spcBef>
              <a:spcAft>
                <a:spcPct val="20000"/>
              </a:spcAft>
            </a:pPr>
            <a:r>
              <a:rPr lang="en-US" sz="2000" b="1">
                <a:solidFill>
                  <a:srgbClr val="E01B22"/>
                </a:solidFill>
                <a:hlinkClick r:id="rId10" action="ppaction://hlinksldjump"/>
              </a:rPr>
              <a:t>Example 3:  Find Inverse Linear Functions</a:t>
            </a:r>
            <a:endParaRPr lang="en-US" sz="2000" b="1">
              <a:solidFill>
                <a:srgbClr val="E01B22"/>
              </a:solidFill>
            </a:endParaRPr>
          </a:p>
          <a:p>
            <a:pPr marL="1768475" indent="-1768475">
              <a:lnSpc>
                <a:spcPct val="90000"/>
              </a:lnSpc>
              <a:spcBef>
                <a:spcPct val="20000"/>
              </a:spcBef>
              <a:spcAft>
                <a:spcPct val="20000"/>
              </a:spcAft>
            </a:pPr>
            <a:r>
              <a:rPr lang="en-US" sz="2000" b="1">
                <a:solidFill>
                  <a:srgbClr val="E01B22"/>
                </a:solidFill>
                <a:hlinkClick r:id="rId11" action="ppaction://hlinksldjump"/>
              </a:rPr>
              <a:t>Example 4:  Real-World Example: Use an Inverse Function</a:t>
            </a:r>
            <a:endParaRPr lang="en-US" sz="2000" b="1">
              <a:solidFill>
                <a:srgbClr val="E01B22"/>
              </a:solidFill>
            </a:endParaRPr>
          </a:p>
          <a:p>
            <a:pPr marL="1768475" indent="-1768475">
              <a:lnSpc>
                <a:spcPct val="90000"/>
              </a:lnSpc>
              <a:spcBef>
                <a:spcPct val="20000"/>
              </a:spcBef>
              <a:spcAft>
                <a:spcPct val="20000"/>
              </a:spcAft>
            </a:pP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TPAnswers"/>
          <p:cNvSpPr>
            <a:spLocks noChangeArrowheads="1"/>
          </p:cNvSpPr>
          <p:nvPr>
            <p:custDataLst>
              <p:tags r:id="rId2"/>
            </p:custDataLst>
          </p:nvPr>
        </p:nvSpPr>
        <p:spPr bwMode="auto">
          <a:xfrm>
            <a:off x="1066800" y="3603625"/>
            <a:ext cx="2790825" cy="2720975"/>
          </a:xfrm>
          <a:prstGeom prst="rect">
            <a:avLst/>
          </a:prstGeom>
          <a:noFill/>
          <a:ln w="9525">
            <a:noFill/>
            <a:miter lim="800000"/>
            <a:headEnd/>
            <a:tailEnd/>
          </a:ln>
          <a:effectLst/>
        </p:spPr>
        <p:txBody>
          <a:bodyPr>
            <a:spAutoFit/>
          </a:bodyPr>
          <a:lstStyle/>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4.3</a:t>
            </a:r>
            <a:r>
              <a:rPr lang="pt-BR" sz="2400" b="1" i="1">
                <a:solidFill>
                  <a:srgbClr val="000000"/>
                </a:solidFill>
                <a:sym typeface="Symbol" pitchFamily="18" charset="2"/>
              </a:rPr>
              <a:t>x</a:t>
            </a:r>
            <a:r>
              <a:rPr lang="pt-BR" sz="2400" b="1">
                <a:solidFill>
                  <a:srgbClr val="000000"/>
                </a:solidFill>
                <a:sym typeface="Symbol" pitchFamily="18" charset="2"/>
              </a:rPr>
              <a:t> + 15.2</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5.7</a:t>
            </a:r>
            <a:r>
              <a:rPr lang="pt-BR" sz="2400" b="1" i="1">
                <a:solidFill>
                  <a:srgbClr val="000000"/>
                </a:solidFill>
                <a:sym typeface="Symbol" pitchFamily="18" charset="2"/>
              </a:rPr>
              <a:t>x</a:t>
            </a:r>
            <a:r>
              <a:rPr lang="pt-BR" sz="2400" b="1">
                <a:solidFill>
                  <a:srgbClr val="000000"/>
                </a:solidFill>
                <a:sym typeface="Symbol" pitchFamily="18" charset="2"/>
              </a:rPr>
              <a:t> + 16.1 </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2</a:t>
            </a:r>
            <a:r>
              <a:rPr lang="pt-BR" sz="2400" b="1" i="1">
                <a:solidFill>
                  <a:srgbClr val="000000"/>
                </a:solidFill>
                <a:sym typeface="Symbol" pitchFamily="18" charset="2"/>
              </a:rPr>
              <a:t>x</a:t>
            </a:r>
            <a:r>
              <a:rPr lang="pt-BR" sz="2400" b="1">
                <a:solidFill>
                  <a:srgbClr val="000000"/>
                </a:solidFill>
                <a:sym typeface="Symbol" pitchFamily="18" charset="2"/>
              </a:rPr>
              <a:t> + 13</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a:t>
            </a:r>
            <a:r>
              <a:rPr lang="pt-BR" sz="2400" b="1" i="1">
                <a:solidFill>
                  <a:srgbClr val="000000"/>
                </a:solidFill>
                <a:sym typeface="Symbol" pitchFamily="18" charset="2"/>
              </a:rPr>
              <a:t>x</a:t>
            </a:r>
            <a:r>
              <a:rPr lang="pt-BR" sz="2400" b="1">
                <a:solidFill>
                  <a:srgbClr val="000000"/>
                </a:solidFill>
                <a:sym typeface="Symbol" pitchFamily="18" charset="2"/>
              </a:rPr>
              <a:t> + 3</a:t>
            </a:r>
          </a:p>
        </p:txBody>
      </p:sp>
      <p:sp>
        <p:nvSpPr>
          <p:cNvPr id="107527" name="TPQuestion"/>
          <p:cNvSpPr>
            <a:spLocks noChangeArrowheads="1"/>
          </p:cNvSpPr>
          <p:nvPr/>
        </p:nvSpPr>
        <p:spPr bwMode="auto">
          <a:xfrm>
            <a:off x="685800" y="1676400"/>
            <a:ext cx="8143875"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Which equation of a regression line best represents the table? Let </a:t>
            </a:r>
            <a:r>
              <a:rPr lang="en-US" sz="2400" b="1" i="1">
                <a:solidFill>
                  <a:srgbClr val="00539D"/>
                </a:solidFill>
                <a:cs typeface="Times New Roman" pitchFamily="18" charset="0"/>
              </a:rPr>
              <a:t>x</a:t>
            </a:r>
            <a:r>
              <a:rPr lang="en-US" sz="2400" b="1">
                <a:solidFill>
                  <a:srgbClr val="00539D"/>
                </a:solidFill>
                <a:cs typeface="Times New Roman" pitchFamily="18" charset="0"/>
              </a:rPr>
              <a:t> be the number of years since 2001.</a:t>
            </a:r>
          </a:p>
        </p:txBody>
      </p:sp>
      <p:sp>
        <p:nvSpPr>
          <p:cNvPr id="107529" name="AutoShape 9"/>
          <p:cNvSpPr>
            <a:spLocks noChangeArrowheads="1"/>
          </p:cNvSpPr>
          <p:nvPr/>
        </p:nvSpPr>
        <p:spPr bwMode="auto">
          <a:xfrm>
            <a:off x="581025" y="444023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pic>
        <p:nvPicPr>
          <p:cNvPr id="107538" name="Picture 18" descr="04-07-1"/>
          <p:cNvPicPr>
            <a:picLocks noChangeAspect="1" noChangeArrowheads="1"/>
          </p:cNvPicPr>
          <p:nvPr/>
        </p:nvPicPr>
        <p:blipFill>
          <a:blip r:embed="rId5" cstate="print"/>
          <a:srcRect/>
          <a:stretch>
            <a:fillRect/>
          </a:stretch>
        </p:blipFill>
        <p:spPr bwMode="auto">
          <a:xfrm>
            <a:off x="1095375" y="2457450"/>
            <a:ext cx="7532688" cy="66040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107538"/>
                                        </p:tgtEl>
                                        <p:attrNameLst>
                                          <p:attrName>style.visibility</p:attrName>
                                        </p:attrNameLst>
                                      </p:cBhvr>
                                      <p:to>
                                        <p:strVal val="visible"/>
                                      </p:to>
                                    </p:set>
                                    <p:animEffect transition="in" filter="box(out)">
                                      <p:cBhvr>
                                        <p:cTn id="15" dur="500"/>
                                        <p:tgtEl>
                                          <p:spTgt spid="10753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7526"/>
                                        </p:tgtEl>
                                        <p:attrNameLst>
                                          <p:attrName>style.visibility</p:attrName>
                                        </p:attrNameLst>
                                      </p:cBhvr>
                                      <p:to>
                                        <p:strVal val="visible"/>
                                      </p:to>
                                    </p:set>
                                    <p:animEffect transition="in" filter="wipe(left)">
                                      <p:cBhvr>
                                        <p:cTn id="19" dur="500"/>
                                        <p:tgtEl>
                                          <p:spTgt spid="10752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07529"/>
                                        </p:tgtEl>
                                        <p:attrNameLst>
                                          <p:attrName>style.visibility</p:attrName>
                                        </p:attrNameLst>
                                      </p:cBhvr>
                                      <p:to>
                                        <p:strVal val="visible"/>
                                      </p:to>
                                    </p:set>
                                    <p:anim calcmode="lin" valueType="num">
                                      <p:cBhvr additive="base">
                                        <p:cTn id="24" dur="500" fill="hold"/>
                                        <p:tgtEl>
                                          <p:spTgt spid="107529"/>
                                        </p:tgtEl>
                                        <p:attrNameLst>
                                          <p:attrName>ppt_x</p:attrName>
                                        </p:attrNameLst>
                                      </p:cBhvr>
                                      <p:tavLst>
                                        <p:tav tm="0">
                                          <p:val>
                                            <p:strVal val="0-#ppt_w/2"/>
                                          </p:val>
                                        </p:tav>
                                        <p:tav tm="100000">
                                          <p:val>
                                            <p:strVal val="#ppt_x"/>
                                          </p:val>
                                        </p:tav>
                                      </p:tavLst>
                                    </p:anim>
                                    <p:anim calcmode="lin" valueType="num">
                                      <p:cBhvr additive="base">
                                        <p:cTn id="25"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49" name="TPAnswers"/>
          <p:cNvSpPr>
            <a:spLocks noChangeArrowheads="1"/>
          </p:cNvSpPr>
          <p:nvPr>
            <p:custDataLst>
              <p:tags r:id="rId2"/>
            </p:custDataLst>
          </p:nvPr>
        </p:nvSpPr>
        <p:spPr bwMode="auto">
          <a:xfrm>
            <a:off x="1066800" y="3603625"/>
            <a:ext cx="3505200" cy="2720975"/>
          </a:xfrm>
          <a:prstGeom prst="rect">
            <a:avLst/>
          </a:prstGeom>
          <a:noFill/>
          <a:ln w="9525">
            <a:noFill/>
            <a:miter lim="800000"/>
            <a:headEnd/>
            <a:tailEnd/>
          </a:ln>
          <a:effectLst/>
        </p:spPr>
        <p:txBody>
          <a:bodyPr/>
          <a:lstStyle/>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25</a:t>
            </a:r>
            <a:r>
              <a:rPr lang="pt-BR" sz="2400" b="1" i="1">
                <a:solidFill>
                  <a:srgbClr val="000000"/>
                </a:solidFill>
                <a:sym typeface="Symbol" pitchFamily="18" charset="2"/>
              </a:rPr>
              <a:t>x</a:t>
            </a:r>
            <a:r>
              <a:rPr lang="pt-BR" sz="2400" b="1">
                <a:solidFill>
                  <a:srgbClr val="000000"/>
                </a:solidFill>
                <a:sym typeface="Symbol" pitchFamily="18" charset="2"/>
              </a:rPr>
              <a:t> + 13.2</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0.08</a:t>
            </a:r>
            <a:r>
              <a:rPr lang="pt-BR" sz="2400" b="1" i="1">
                <a:solidFill>
                  <a:srgbClr val="000000"/>
                </a:solidFill>
                <a:sym typeface="Symbol" pitchFamily="18" charset="2"/>
              </a:rPr>
              <a:t>x</a:t>
            </a:r>
            <a:r>
              <a:rPr lang="pt-BR" sz="2400" b="1">
                <a:solidFill>
                  <a:srgbClr val="000000"/>
                </a:solidFill>
                <a:sym typeface="Symbol" pitchFamily="18" charset="2"/>
              </a:rPr>
              <a:t> + 14.3</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0.16</a:t>
            </a:r>
            <a:r>
              <a:rPr lang="pt-BR" sz="2400" b="1" i="1">
                <a:solidFill>
                  <a:srgbClr val="000000"/>
                </a:solidFill>
                <a:sym typeface="Symbol" pitchFamily="18" charset="2"/>
              </a:rPr>
              <a:t>x</a:t>
            </a:r>
            <a:r>
              <a:rPr lang="pt-BR" sz="2400" b="1">
                <a:solidFill>
                  <a:srgbClr val="000000"/>
                </a:solidFill>
                <a:sym typeface="Symbol" pitchFamily="18" charset="2"/>
              </a:rPr>
              <a:t> + 14.61</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0.25</a:t>
            </a:r>
            <a:r>
              <a:rPr lang="pt-BR" sz="2400" b="1" i="1">
                <a:solidFill>
                  <a:srgbClr val="000000"/>
                </a:solidFill>
                <a:sym typeface="Symbol" pitchFamily="18" charset="2"/>
              </a:rPr>
              <a:t>x</a:t>
            </a:r>
            <a:r>
              <a:rPr lang="pt-BR" sz="2400" b="1">
                <a:solidFill>
                  <a:srgbClr val="000000"/>
                </a:solidFill>
                <a:sym typeface="Symbol" pitchFamily="18" charset="2"/>
              </a:rPr>
              <a:t> + 12</a:t>
            </a:r>
          </a:p>
        </p:txBody>
      </p:sp>
      <p:sp>
        <p:nvSpPr>
          <p:cNvPr id="108551" name="AutoShape 7"/>
          <p:cNvSpPr>
            <a:spLocks noChangeArrowheads="1"/>
          </p:cNvSpPr>
          <p:nvPr/>
        </p:nvSpPr>
        <p:spPr bwMode="auto">
          <a:xfrm>
            <a:off x="581025" y="5211763"/>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
        <p:nvSpPr>
          <p:cNvPr id="108554" name="TPQuestion"/>
          <p:cNvSpPr>
            <a:spLocks noChangeArrowheads="1"/>
          </p:cNvSpPr>
          <p:nvPr/>
        </p:nvSpPr>
        <p:spPr bwMode="auto">
          <a:xfrm>
            <a:off x="685800" y="1657350"/>
            <a:ext cx="8143875"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Which equation of a regression line best represents the table?</a:t>
            </a:r>
          </a:p>
        </p:txBody>
      </p:sp>
      <p:pic>
        <p:nvPicPr>
          <p:cNvPr id="108556" name="Picture 12" descr="04-07-2"/>
          <p:cNvPicPr>
            <a:picLocks noChangeAspect="1" noChangeArrowheads="1"/>
          </p:cNvPicPr>
          <p:nvPr/>
        </p:nvPicPr>
        <p:blipFill>
          <a:blip r:embed="rId5" cstate="print"/>
          <a:srcRect/>
          <a:stretch>
            <a:fillRect/>
          </a:stretch>
        </p:blipFill>
        <p:spPr bwMode="auto">
          <a:xfrm>
            <a:off x="1095375" y="2457450"/>
            <a:ext cx="7532688" cy="633413"/>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4"/>
                                        </p:tgtEl>
                                        <p:attrNameLst>
                                          <p:attrName>style.visibility</p:attrName>
                                        </p:attrNameLst>
                                      </p:cBhvr>
                                      <p:to>
                                        <p:strVal val="visible"/>
                                      </p:to>
                                    </p:set>
                                    <p:animEffect transition="in" filter="wipe(left)">
                                      <p:cBhvr>
                                        <p:cTn id="11" dur="500"/>
                                        <p:tgtEl>
                                          <p:spTgt spid="108554"/>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108556"/>
                                        </p:tgtEl>
                                        <p:attrNameLst>
                                          <p:attrName>style.visibility</p:attrName>
                                        </p:attrNameLst>
                                      </p:cBhvr>
                                      <p:to>
                                        <p:strVal val="visible"/>
                                      </p:to>
                                    </p:set>
                                    <p:animEffect transition="in" filter="box(out)">
                                      <p:cBhvr>
                                        <p:cTn id="15" dur="500"/>
                                        <p:tgtEl>
                                          <p:spTgt spid="10855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8549"/>
                                        </p:tgtEl>
                                        <p:attrNameLst>
                                          <p:attrName>style.visibility</p:attrName>
                                        </p:attrNameLst>
                                      </p:cBhvr>
                                      <p:to>
                                        <p:strVal val="visible"/>
                                      </p:to>
                                    </p:set>
                                    <p:animEffect transition="in" filter="wipe(left)">
                                      <p:cBhvr>
                                        <p:cTn id="19" dur="500"/>
                                        <p:tgtEl>
                                          <p:spTgt spid="10854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08551"/>
                                        </p:tgtEl>
                                        <p:attrNameLst>
                                          <p:attrName>style.visibility</p:attrName>
                                        </p:attrNameLst>
                                      </p:cBhvr>
                                      <p:to>
                                        <p:strVal val="visible"/>
                                      </p:to>
                                    </p:set>
                                    <p:anim calcmode="lin" valueType="num">
                                      <p:cBhvr additive="base">
                                        <p:cTn id="24" dur="500" fill="hold"/>
                                        <p:tgtEl>
                                          <p:spTgt spid="108551"/>
                                        </p:tgtEl>
                                        <p:attrNameLst>
                                          <p:attrName>ppt_x</p:attrName>
                                        </p:attrNameLst>
                                      </p:cBhvr>
                                      <p:tavLst>
                                        <p:tav tm="0">
                                          <p:val>
                                            <p:strVal val="0-#ppt_w/2"/>
                                          </p:val>
                                        </p:tav>
                                        <p:tav tm="100000">
                                          <p:val>
                                            <p:strVal val="#ppt_x"/>
                                          </p:val>
                                        </p:tav>
                                      </p:tavLst>
                                    </p:anim>
                                    <p:anim calcmode="lin" valueType="num">
                                      <p:cBhvr additive="base">
                                        <p:cTn id="25"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1" grpId="0" animBg="1"/>
      <p:bldP spid="108554"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3" name="TPAnswers"/>
          <p:cNvSpPr>
            <a:spLocks noChangeArrowheads="1"/>
          </p:cNvSpPr>
          <p:nvPr>
            <p:custDataLst>
              <p:tags r:id="rId2"/>
            </p:custDataLst>
          </p:nvPr>
        </p:nvSpPr>
        <p:spPr bwMode="auto">
          <a:xfrm>
            <a:off x="1066800" y="3603625"/>
            <a:ext cx="3505200" cy="2720975"/>
          </a:xfrm>
          <a:prstGeom prst="rect">
            <a:avLst/>
          </a:prstGeom>
          <a:noFill/>
          <a:ln w="9525">
            <a:noFill/>
            <a:miter lim="800000"/>
            <a:headEnd/>
            <a:tailEnd/>
          </a:ln>
          <a:effectLst/>
        </p:spPr>
        <p:txBody>
          <a:bodyPr/>
          <a:lstStyle/>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200.2</a:t>
            </a:r>
            <a:r>
              <a:rPr lang="pt-BR" sz="2400" b="1" i="1">
                <a:solidFill>
                  <a:srgbClr val="000000"/>
                </a:solidFill>
                <a:sym typeface="Symbol" pitchFamily="18" charset="2"/>
              </a:rPr>
              <a:t>x</a:t>
            </a:r>
            <a:r>
              <a:rPr lang="pt-BR" sz="2400" b="1">
                <a:solidFill>
                  <a:srgbClr val="000000"/>
                </a:solidFill>
                <a:sym typeface="Symbol" pitchFamily="18" charset="2"/>
              </a:rPr>
              <a:t> – 30</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190</a:t>
            </a:r>
            <a:r>
              <a:rPr lang="pt-BR" sz="2400" b="1" i="1">
                <a:solidFill>
                  <a:srgbClr val="000000"/>
                </a:solidFill>
                <a:sym typeface="Symbol" pitchFamily="18" charset="2"/>
              </a:rPr>
              <a:t>x</a:t>
            </a:r>
            <a:r>
              <a:rPr lang="pt-BR" sz="2400" b="1">
                <a:solidFill>
                  <a:srgbClr val="000000"/>
                </a:solidFill>
                <a:sym typeface="Symbol" pitchFamily="18" charset="2"/>
              </a:rPr>
              <a:t> – 20</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97</a:t>
            </a:r>
            <a:r>
              <a:rPr lang="pt-BR" sz="2400" b="1" i="1">
                <a:solidFill>
                  <a:srgbClr val="000000"/>
                </a:solidFill>
                <a:sym typeface="Symbol" pitchFamily="18" charset="2"/>
              </a:rPr>
              <a:t>x</a:t>
            </a:r>
            <a:r>
              <a:rPr lang="pt-BR" sz="2400" b="1">
                <a:solidFill>
                  <a:srgbClr val="000000"/>
                </a:solidFill>
                <a:sym typeface="Symbol" pitchFamily="18" charset="2"/>
              </a:rPr>
              <a:t> + 7</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54</a:t>
            </a:r>
            <a:r>
              <a:rPr lang="pt-BR" sz="2400" b="1" i="1">
                <a:solidFill>
                  <a:srgbClr val="000000"/>
                </a:solidFill>
                <a:sym typeface="Symbol" pitchFamily="18" charset="2"/>
              </a:rPr>
              <a:t>x</a:t>
            </a:r>
            <a:r>
              <a:rPr lang="pt-BR" sz="2400" b="1">
                <a:solidFill>
                  <a:srgbClr val="000000"/>
                </a:solidFill>
                <a:sym typeface="Symbol" pitchFamily="18" charset="2"/>
              </a:rPr>
              <a:t> – 18</a:t>
            </a:r>
          </a:p>
        </p:txBody>
      </p:sp>
      <p:sp>
        <p:nvSpPr>
          <p:cNvPr id="109575" name="AutoShape 7"/>
          <p:cNvSpPr>
            <a:spLocks noChangeArrowheads="1"/>
          </p:cNvSpPr>
          <p:nvPr/>
        </p:nvSpPr>
        <p:spPr bwMode="auto">
          <a:xfrm>
            <a:off x="581025" y="36766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
        <p:nvSpPr>
          <p:cNvPr id="109578" name="TPQuestion"/>
          <p:cNvSpPr>
            <a:spLocks noChangeArrowheads="1"/>
          </p:cNvSpPr>
          <p:nvPr/>
        </p:nvSpPr>
        <p:spPr bwMode="auto">
          <a:xfrm>
            <a:off x="685800" y="1657350"/>
            <a:ext cx="8143875"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Which equation of a regression line best represents the table?</a:t>
            </a:r>
          </a:p>
        </p:txBody>
      </p:sp>
      <p:pic>
        <p:nvPicPr>
          <p:cNvPr id="109588" name="Picture 20"/>
          <p:cNvPicPr>
            <a:picLocks noChangeAspect="1" noChangeArrowheads="1"/>
          </p:cNvPicPr>
          <p:nvPr/>
        </p:nvPicPr>
        <p:blipFill>
          <a:blip r:embed="rId5" cstate="print"/>
          <a:srcRect/>
          <a:stretch>
            <a:fillRect/>
          </a:stretch>
        </p:blipFill>
        <p:spPr bwMode="auto">
          <a:xfrm>
            <a:off x="1095375" y="2457450"/>
            <a:ext cx="7532688" cy="654050"/>
          </a:xfrm>
          <a:prstGeom prst="rect">
            <a:avLst/>
          </a:prstGeom>
          <a:noFill/>
          <a:ln w="9525">
            <a:noFill/>
            <a:miter lim="800000"/>
            <a:headEnd/>
            <a:tailEnd/>
          </a:ln>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8"/>
                                        </p:tgtEl>
                                        <p:attrNameLst>
                                          <p:attrName>style.visibility</p:attrName>
                                        </p:attrNameLst>
                                      </p:cBhvr>
                                      <p:to>
                                        <p:strVal val="visible"/>
                                      </p:to>
                                    </p:set>
                                    <p:animEffect transition="in" filter="wipe(left)">
                                      <p:cBhvr>
                                        <p:cTn id="11" dur="500"/>
                                        <p:tgtEl>
                                          <p:spTgt spid="109578"/>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109588"/>
                                        </p:tgtEl>
                                        <p:attrNameLst>
                                          <p:attrName>style.visibility</p:attrName>
                                        </p:attrNameLst>
                                      </p:cBhvr>
                                      <p:to>
                                        <p:strVal val="visible"/>
                                      </p:to>
                                    </p:set>
                                    <p:animEffect transition="in" filter="box(out)">
                                      <p:cBhvr>
                                        <p:cTn id="15" dur="500"/>
                                        <p:tgtEl>
                                          <p:spTgt spid="10958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9573"/>
                                        </p:tgtEl>
                                        <p:attrNameLst>
                                          <p:attrName>style.visibility</p:attrName>
                                        </p:attrNameLst>
                                      </p:cBhvr>
                                      <p:to>
                                        <p:strVal val="visible"/>
                                      </p:to>
                                    </p:set>
                                    <p:animEffect transition="in" filter="wipe(left)">
                                      <p:cBhvr>
                                        <p:cTn id="19" dur="500"/>
                                        <p:tgtEl>
                                          <p:spTgt spid="10957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09575"/>
                                        </p:tgtEl>
                                        <p:attrNameLst>
                                          <p:attrName>style.visibility</p:attrName>
                                        </p:attrNameLst>
                                      </p:cBhvr>
                                      <p:to>
                                        <p:strVal val="visible"/>
                                      </p:to>
                                    </p:set>
                                    <p:anim calcmode="lin" valueType="num">
                                      <p:cBhvr additive="base">
                                        <p:cTn id="24" dur="500" fill="hold"/>
                                        <p:tgtEl>
                                          <p:spTgt spid="109575"/>
                                        </p:tgtEl>
                                        <p:attrNameLst>
                                          <p:attrName>ppt_x</p:attrName>
                                        </p:attrNameLst>
                                      </p:cBhvr>
                                      <p:tavLst>
                                        <p:tav tm="0">
                                          <p:val>
                                            <p:strVal val="0-#ppt_w/2"/>
                                          </p:val>
                                        </p:tav>
                                        <p:tav tm="100000">
                                          <p:val>
                                            <p:strVal val="#ppt_x"/>
                                          </p:val>
                                        </p:tav>
                                      </p:tavLst>
                                    </p:anim>
                                    <p:anim calcmode="lin" valueType="num">
                                      <p:cBhvr additive="base">
                                        <p:cTn id="25"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autoUpdateAnimBg="0"/>
      <p:bldP spid="109575" grpId="0" animBg="1"/>
      <p:bldP spid="10957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7" name="TPAnswers"/>
          <p:cNvSpPr>
            <a:spLocks noChangeArrowheads="1"/>
          </p:cNvSpPr>
          <p:nvPr>
            <p:custDataLst>
              <p:tags r:id="rId2"/>
            </p:custDataLst>
          </p:nvPr>
        </p:nvSpPr>
        <p:spPr bwMode="auto">
          <a:xfrm>
            <a:off x="1066800" y="2971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a:t>
            </a:r>
            <a:r>
              <a:rPr lang="pt-BR" sz="2400" b="1" i="1">
                <a:solidFill>
                  <a:srgbClr val="000000"/>
                </a:solidFill>
                <a:sym typeface="Symbol" pitchFamily="18" charset="2"/>
              </a:rPr>
              <a:t>x</a:t>
            </a:r>
            <a:r>
              <a:rPr lang="pt-BR" sz="2400" b="1">
                <a:solidFill>
                  <a:srgbClr val="000000"/>
                </a:solidFill>
                <a:sym typeface="Symbol" pitchFamily="18" charset="2"/>
              </a:rPr>
              <a:t> + 70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4</a:t>
            </a:r>
            <a:r>
              <a:rPr lang="pt-BR" sz="2400" b="1" i="1">
                <a:solidFill>
                  <a:srgbClr val="000000"/>
                </a:solidFill>
                <a:sym typeface="Symbol" pitchFamily="18" charset="2"/>
              </a:rPr>
              <a:t>x</a:t>
            </a:r>
            <a:r>
              <a:rPr lang="pt-BR" sz="2400" b="1">
                <a:solidFill>
                  <a:srgbClr val="000000"/>
                </a:solidFill>
                <a:sym typeface="Symbol" pitchFamily="18" charset="2"/>
              </a:rPr>
              <a:t> + 40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5.5</a:t>
            </a:r>
            <a:r>
              <a:rPr lang="pt-BR" sz="2400" b="1" i="1">
                <a:solidFill>
                  <a:srgbClr val="000000"/>
                </a:solidFill>
                <a:sym typeface="Symbol" pitchFamily="18" charset="2"/>
              </a:rPr>
              <a:t>x</a:t>
            </a:r>
            <a:r>
              <a:rPr lang="pt-BR" sz="2400" b="1">
                <a:solidFill>
                  <a:srgbClr val="000000"/>
                </a:solidFill>
                <a:sym typeface="Symbol" pitchFamily="18" charset="2"/>
              </a:rPr>
              <a:t> + 92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6.5</a:t>
            </a:r>
            <a:r>
              <a:rPr lang="pt-BR" sz="2400" b="1" i="1">
                <a:solidFill>
                  <a:srgbClr val="000000"/>
                </a:solidFill>
                <a:sym typeface="Symbol" pitchFamily="18" charset="2"/>
              </a:rPr>
              <a:t>x</a:t>
            </a:r>
            <a:r>
              <a:rPr lang="pt-BR" sz="2400" b="1">
                <a:solidFill>
                  <a:srgbClr val="000000"/>
                </a:solidFill>
                <a:sym typeface="Symbol" pitchFamily="18" charset="2"/>
              </a:rPr>
              <a:t> + 92</a:t>
            </a:r>
          </a:p>
        </p:txBody>
      </p:sp>
      <p:sp>
        <p:nvSpPr>
          <p:cNvPr id="110598"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A line of best fit for a set of data has slope 6.5 and passes through the point at (–8, 40). What is the regression equation?</a:t>
            </a:r>
          </a:p>
        </p:txBody>
      </p:sp>
      <p:sp>
        <p:nvSpPr>
          <p:cNvPr id="110599" name="AutoShape 7"/>
          <p:cNvSpPr>
            <a:spLocks noChangeArrowheads="1"/>
          </p:cNvSpPr>
          <p:nvPr/>
        </p:nvSpPr>
        <p:spPr bwMode="auto">
          <a:xfrm>
            <a:off x="581025" y="584993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10603" name="Picture 11" descr="Std Test Prac"/>
          <p:cNvPicPr>
            <a:picLocks noChangeAspect="1" noChangeArrowheads="1"/>
          </p:cNvPicPr>
          <p:nvPr/>
        </p:nvPicPr>
        <p:blipFill>
          <a:blip r:embed="rId5" cstate="print"/>
          <a:srcRect/>
          <a:stretch>
            <a:fillRect/>
          </a:stretch>
        </p:blipFill>
        <p:spPr bwMode="auto">
          <a:xfrm>
            <a:off x="647700" y="1295400"/>
            <a:ext cx="3373438" cy="3111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0603"/>
                                        </p:tgtEl>
                                        <p:attrNameLst>
                                          <p:attrName>style.visibility</p:attrName>
                                        </p:attrNameLst>
                                      </p:cBhvr>
                                      <p:to>
                                        <p:strVal val="visible"/>
                                      </p:to>
                                    </p:set>
                                    <p:animEffect transition="in" filter="wipe(left)">
                                      <p:cBhvr>
                                        <p:cTn id="7" dur="500"/>
                                        <p:tgtEl>
                                          <p:spTgt spid="11060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0600"/>
                                        </p:tgtEl>
                                        <p:attrNameLst>
                                          <p:attrName>style.visibility</p:attrName>
                                        </p:attrNameLst>
                                      </p:cBhvr>
                                      <p:to>
                                        <p:strVal val="visible"/>
                                      </p:to>
                                    </p:set>
                                    <p:animEffect transition="in" filter="dissolve">
                                      <p:cBhvr>
                                        <p:cTn id="11" dur="500"/>
                                        <p:tgtEl>
                                          <p:spTgt spid="11060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598"/>
                                        </p:tgtEl>
                                        <p:attrNameLst>
                                          <p:attrName>style.visibility</p:attrName>
                                        </p:attrNameLst>
                                      </p:cBhvr>
                                      <p:to>
                                        <p:strVal val="visible"/>
                                      </p:to>
                                    </p:set>
                                    <p:animEffect transition="in" filter="wipe(left)">
                                      <p:cBhvr>
                                        <p:cTn id="15" dur="500"/>
                                        <p:tgtEl>
                                          <p:spTgt spid="11059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0597"/>
                                        </p:tgtEl>
                                        <p:attrNameLst>
                                          <p:attrName>style.visibility</p:attrName>
                                        </p:attrNameLst>
                                      </p:cBhvr>
                                      <p:to>
                                        <p:strVal val="visible"/>
                                      </p:to>
                                    </p:set>
                                    <p:animEffect transition="in" filter="wipe(left)">
                                      <p:cBhvr>
                                        <p:cTn id="19" dur="500"/>
                                        <p:tgtEl>
                                          <p:spTgt spid="11059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10599"/>
                                        </p:tgtEl>
                                        <p:attrNameLst>
                                          <p:attrName>style.visibility</p:attrName>
                                        </p:attrNameLst>
                                      </p:cBhvr>
                                      <p:to>
                                        <p:strVal val="visible"/>
                                      </p:to>
                                    </p:set>
                                    <p:anim calcmode="lin" valueType="num">
                                      <p:cBhvr additive="base">
                                        <p:cTn id="24" dur="500" fill="hold"/>
                                        <p:tgtEl>
                                          <p:spTgt spid="110599"/>
                                        </p:tgtEl>
                                        <p:attrNameLst>
                                          <p:attrName>ppt_x</p:attrName>
                                        </p:attrNameLst>
                                      </p:cBhvr>
                                      <p:tavLst>
                                        <p:tav tm="0">
                                          <p:val>
                                            <p:strVal val="0-#ppt_w/2"/>
                                          </p:val>
                                        </p:tav>
                                        <p:tav tm="100000">
                                          <p:val>
                                            <p:strVal val="#ppt_x"/>
                                          </p:val>
                                        </p:tav>
                                      </p:tavLst>
                                    </p:anim>
                                    <p:anim calcmode="lin" valueType="num">
                                      <p:cBhvr additive="base">
                                        <p:cTn id="25"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utoUpdateAnimBg="0"/>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620000" cy="461962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800" b="1"/>
              <a:t>Content Standards</a:t>
            </a:r>
          </a:p>
          <a:p>
            <a:pPr>
              <a:lnSpc>
                <a:spcPct val="90000"/>
              </a:lnSpc>
              <a:spcBef>
                <a:spcPct val="20000"/>
              </a:spcBef>
              <a:spcAft>
                <a:spcPct val="20000"/>
              </a:spcAft>
            </a:pPr>
            <a:r>
              <a:rPr lang="en-US" sz="2800"/>
              <a:t>A.CED.2 Create equations in two or more variables to represent relationships between quantities; graph equations on coordinate axes with labels and scales.</a:t>
            </a:r>
          </a:p>
          <a:p>
            <a:pPr>
              <a:lnSpc>
                <a:spcPct val="90000"/>
              </a:lnSpc>
              <a:spcBef>
                <a:spcPct val="20000"/>
              </a:spcBef>
              <a:spcAft>
                <a:spcPct val="20000"/>
              </a:spcAft>
            </a:pPr>
            <a:r>
              <a:rPr lang="en-US" sz="2800"/>
              <a:t>F.BF.4a Solve an equation of the form </a:t>
            </a:r>
            <a:r>
              <a:rPr lang="en-US" sz="2800" i="1"/>
              <a:t>f </a:t>
            </a:r>
            <a:r>
              <a:rPr lang="en-US" sz="2800"/>
              <a:t>(</a:t>
            </a:r>
            <a:r>
              <a:rPr lang="en-US" sz="2800" i="1"/>
              <a:t>x </a:t>
            </a:r>
            <a:r>
              <a:rPr lang="en-US" sz="2800"/>
              <a:t>) = </a:t>
            </a:r>
            <a:r>
              <a:rPr lang="en-US" sz="2800" i="1"/>
              <a:t>c </a:t>
            </a:r>
            <a:r>
              <a:rPr lang="en-US" sz="2800"/>
              <a:t>for a simple function </a:t>
            </a:r>
            <a:r>
              <a:rPr lang="en-US" sz="2800" i="1"/>
              <a:t>f </a:t>
            </a:r>
            <a:r>
              <a:rPr lang="en-US" sz="2800"/>
              <a:t>that has an inverse and write an expression for the inverse.</a:t>
            </a:r>
          </a:p>
          <a:p>
            <a:pPr>
              <a:lnSpc>
                <a:spcPct val="90000"/>
              </a:lnSpc>
              <a:spcBef>
                <a:spcPct val="20000"/>
              </a:spcBef>
              <a:spcAft>
                <a:spcPct val="20000"/>
              </a:spcAft>
            </a:pPr>
            <a:r>
              <a:rPr lang="en-US" sz="2800" b="1"/>
              <a:t>Mathematical Practices</a:t>
            </a:r>
          </a:p>
          <a:p>
            <a:pPr>
              <a:lnSpc>
                <a:spcPct val="90000"/>
              </a:lnSpc>
              <a:spcBef>
                <a:spcPct val="20000"/>
              </a:spcBef>
              <a:spcAft>
                <a:spcPct val="20000"/>
              </a:spcAft>
            </a:pPr>
            <a:r>
              <a:rPr lang="en-US" sz="2800"/>
              <a:t>6 Attend to precision.</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1219200"/>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t>You represented relations as tables, graphs, and mappings.</a:t>
            </a:r>
          </a:p>
        </p:txBody>
      </p:sp>
      <p:sp>
        <p:nvSpPr>
          <p:cNvPr id="4109" name="Text Box 13"/>
          <p:cNvSpPr txBox="1">
            <a:spLocks noChangeArrowheads="1"/>
          </p:cNvSpPr>
          <p:nvPr/>
        </p:nvSpPr>
        <p:spPr bwMode="auto">
          <a:xfrm>
            <a:off x="812800" y="405765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Find the inverse of a relation.</a:t>
            </a:r>
          </a:p>
        </p:txBody>
      </p:sp>
      <p:sp>
        <p:nvSpPr>
          <p:cNvPr id="4110" name="Text Box 14"/>
          <p:cNvSpPr txBox="1">
            <a:spLocks noChangeArrowheads="1"/>
          </p:cNvSpPr>
          <p:nvPr/>
        </p:nvSpPr>
        <p:spPr bwMode="auto">
          <a:xfrm>
            <a:off x="812800" y="470535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Find the inverse of a linear function.</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inverse relation</a:t>
            </a:r>
          </a:p>
        </p:txBody>
      </p:sp>
      <p:sp>
        <p:nvSpPr>
          <p:cNvPr id="88073" name="Text Box 9"/>
          <p:cNvSpPr txBox="1">
            <a:spLocks noChangeArrowheads="1"/>
          </p:cNvSpPr>
          <p:nvPr/>
        </p:nvSpPr>
        <p:spPr bwMode="auto">
          <a:xfrm>
            <a:off x="812800" y="2466975"/>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inverse function</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8072">
                                            <p:txEl>
                                              <p:charRg st="4294967295" end="4294967295"/>
                                            </p:txEl>
                                          </p:spTgt>
                                        </p:tgtEl>
                                        <p:attrNameLst>
                                          <p:attrName>style.visibility</p:attrName>
                                        </p:attrNameLst>
                                      </p:cBhvr>
                                      <p:to>
                                        <p:strVal val="visible"/>
                                      </p:to>
                                    </p:set>
                                    <p:animEffect transition="in" filter="wipe(left)">
                                      <p:cBhvr>
                                        <p:cTn id="7" dur="500"/>
                                        <p:tgtEl>
                                          <p:spTgt spid="8807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073">
                                            <p:txEl>
                                              <p:pRg st="0" end="0"/>
                                            </p:txEl>
                                          </p:spTgt>
                                        </p:tgtEl>
                                        <p:attrNameLst>
                                          <p:attrName>style.visibility</p:attrName>
                                        </p:attrNameLst>
                                      </p:cBhvr>
                                      <p:to>
                                        <p:strVal val="visible"/>
                                      </p:to>
                                    </p:set>
                                    <p:animEffect transition="in" filter="wipe(left)">
                                      <p:cBhvr>
                                        <p:cTn id="12" dur="500"/>
                                        <p:tgtEl>
                                          <p:spTgt spid="880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10" name="Picture 14" descr="KC_alg_L04-07A"/>
          <p:cNvPicPr>
            <a:picLocks noChangeAspect="1" noChangeArrowheads="1"/>
          </p:cNvPicPr>
          <p:nvPr/>
        </p:nvPicPr>
        <p:blipFill>
          <a:blip r:embed="rId3" cstate="print"/>
          <a:srcRect/>
          <a:stretch>
            <a:fillRect/>
          </a:stretch>
        </p:blipFill>
        <p:spPr bwMode="auto">
          <a:xfrm>
            <a:off x="438150" y="1495425"/>
            <a:ext cx="8239125" cy="2663825"/>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Inverse Relations</a:t>
            </a:r>
          </a:p>
        </p:txBody>
      </p:sp>
      <p:sp>
        <p:nvSpPr>
          <p:cNvPr id="5904" name="Text Box 784"/>
          <p:cNvSpPr txBox="1">
            <a:spLocks noChangeArrowheads="1"/>
          </p:cNvSpPr>
          <p:nvPr/>
        </p:nvSpPr>
        <p:spPr bwMode="auto">
          <a:xfrm>
            <a:off x="1079500" y="2200275"/>
            <a:ext cx="7435850" cy="264795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t>To find the inverse, exchange the coordinates of the ordered pairs.</a:t>
            </a:r>
          </a:p>
          <a:p>
            <a:pPr>
              <a:lnSpc>
                <a:spcPct val="90000"/>
              </a:lnSpc>
              <a:spcBef>
                <a:spcPct val="20000"/>
              </a:spcBef>
              <a:spcAft>
                <a:spcPct val="20000"/>
              </a:spcAft>
            </a:pPr>
            <a:r>
              <a:rPr lang="en-US" sz="2400">
                <a:solidFill>
                  <a:srgbClr val="000000"/>
                </a:solidFill>
                <a:ea typeface="Times New Roman" pitchFamily="18" charset="0"/>
                <a:cs typeface="Arial" pitchFamily="34" charset="0"/>
              </a:rPr>
              <a:t>(–3, 26) </a:t>
            </a:r>
            <a:r>
              <a:rPr lang="en-US" sz="2400">
                <a:solidFill>
                  <a:srgbClr val="E01B22"/>
                </a:solidFill>
                <a:ea typeface="Times New Roman" pitchFamily="18" charset="0"/>
                <a:cs typeface="Arial" pitchFamily="34" charset="0"/>
              </a:rPr>
              <a:t>→</a:t>
            </a:r>
            <a:r>
              <a:rPr lang="en-US" sz="2400">
                <a:solidFill>
                  <a:srgbClr val="000000"/>
                </a:solidFill>
                <a:ea typeface="Times New Roman" pitchFamily="18" charset="0"/>
                <a:cs typeface="Arial" pitchFamily="34" charset="0"/>
              </a:rPr>
              <a:t> (26, –3)</a:t>
            </a:r>
          </a:p>
          <a:p>
            <a:pPr>
              <a:lnSpc>
                <a:spcPct val="90000"/>
              </a:lnSpc>
              <a:spcBef>
                <a:spcPct val="20000"/>
              </a:spcBef>
              <a:spcAft>
                <a:spcPct val="20000"/>
              </a:spcAft>
            </a:pPr>
            <a:r>
              <a:rPr lang="en-US" sz="2400">
                <a:solidFill>
                  <a:srgbClr val="000000"/>
                </a:solidFill>
                <a:ea typeface="Times New Roman" pitchFamily="18" charset="0"/>
                <a:cs typeface="Arial" pitchFamily="34" charset="0"/>
              </a:rPr>
              <a:t>(6, –1) </a:t>
            </a:r>
            <a:r>
              <a:rPr lang="en-US" sz="2400">
                <a:solidFill>
                  <a:srgbClr val="E01B22"/>
                </a:solidFill>
                <a:ea typeface="Times New Roman" pitchFamily="18" charset="0"/>
                <a:cs typeface="Arial" pitchFamily="34" charset="0"/>
              </a:rPr>
              <a:t>→</a:t>
            </a:r>
            <a:r>
              <a:rPr lang="en-US" sz="2400">
                <a:solidFill>
                  <a:srgbClr val="000000"/>
                </a:solidFill>
                <a:ea typeface="Times New Roman" pitchFamily="18" charset="0"/>
                <a:cs typeface="Arial" pitchFamily="34" charset="0"/>
              </a:rPr>
              <a:t> (–1, 6)</a:t>
            </a:r>
          </a:p>
          <a:p>
            <a:pPr>
              <a:lnSpc>
                <a:spcPct val="90000"/>
              </a:lnSpc>
              <a:spcBef>
                <a:spcPct val="20000"/>
              </a:spcBef>
              <a:spcAft>
                <a:spcPct val="20000"/>
              </a:spcAft>
            </a:pPr>
            <a:r>
              <a:rPr lang="en-US" sz="2400">
                <a:solidFill>
                  <a:srgbClr val="000000"/>
                </a:solidFill>
                <a:ea typeface="Times New Roman" pitchFamily="18" charset="0"/>
                <a:cs typeface="Arial" pitchFamily="34" charset="0"/>
              </a:rPr>
              <a:t>(2, 11) </a:t>
            </a:r>
            <a:r>
              <a:rPr lang="en-US" sz="2400">
                <a:solidFill>
                  <a:srgbClr val="E01B22"/>
                </a:solidFill>
                <a:ea typeface="Times New Roman" pitchFamily="18" charset="0"/>
                <a:cs typeface="Arial" pitchFamily="34" charset="0"/>
              </a:rPr>
              <a:t>→</a:t>
            </a:r>
            <a:r>
              <a:rPr lang="en-US" sz="2400">
                <a:solidFill>
                  <a:srgbClr val="000000"/>
                </a:solidFill>
                <a:ea typeface="Times New Roman" pitchFamily="18" charset="0"/>
                <a:cs typeface="Arial" pitchFamily="34" charset="0"/>
              </a:rPr>
              <a:t> (11, 2)</a:t>
            </a:r>
          </a:p>
          <a:p>
            <a:pPr>
              <a:lnSpc>
                <a:spcPct val="90000"/>
              </a:lnSpc>
              <a:spcBef>
                <a:spcPct val="20000"/>
              </a:spcBef>
              <a:spcAft>
                <a:spcPct val="20000"/>
              </a:spcAft>
            </a:pPr>
            <a:r>
              <a:rPr lang="en-US" sz="2400">
                <a:solidFill>
                  <a:srgbClr val="000000"/>
                </a:solidFill>
                <a:ea typeface="Times New Roman" pitchFamily="18" charset="0"/>
                <a:cs typeface="Arial" pitchFamily="34" charset="0"/>
              </a:rPr>
              <a:t>(</a:t>
            </a:r>
            <a:r>
              <a:rPr lang="en-US" sz="2400">
                <a:solidFill>
                  <a:srgbClr val="000000"/>
                </a:solidFill>
                <a:ea typeface="Times New Roman" pitchFamily="18" charset="0"/>
                <a:cs typeface="Arial" pitchFamily="34" charset="0"/>
                <a:sym typeface="Symbol" pitchFamily="18" charset="2"/>
              </a:rPr>
              <a:t></a:t>
            </a:r>
            <a:r>
              <a:rPr lang="en-US" sz="2400">
                <a:solidFill>
                  <a:srgbClr val="000000"/>
                </a:solidFill>
                <a:ea typeface="Times New Roman" pitchFamily="18" charset="0"/>
                <a:cs typeface="Arial" pitchFamily="34" charset="0"/>
              </a:rPr>
              <a:t>1, 20) </a:t>
            </a:r>
            <a:r>
              <a:rPr lang="en-US" sz="2400">
                <a:solidFill>
                  <a:srgbClr val="E01B22"/>
                </a:solidFill>
                <a:ea typeface="Times New Roman" pitchFamily="18" charset="0"/>
                <a:cs typeface="Arial" pitchFamily="34" charset="0"/>
              </a:rPr>
              <a:t>→</a:t>
            </a:r>
            <a:r>
              <a:rPr lang="en-US" sz="2400">
                <a:solidFill>
                  <a:srgbClr val="000000"/>
                </a:solidFill>
                <a:ea typeface="Times New Roman" pitchFamily="18" charset="0"/>
                <a:cs typeface="Arial" pitchFamily="34" charset="0"/>
              </a:rPr>
              <a:t> (20, </a:t>
            </a:r>
            <a:r>
              <a:rPr lang="en-US" sz="2400">
                <a:solidFill>
                  <a:srgbClr val="000000"/>
                </a:solidFill>
                <a:ea typeface="Times New Roman" pitchFamily="18" charset="0"/>
                <a:cs typeface="Arial" pitchFamily="34" charset="0"/>
                <a:sym typeface="Symbol" pitchFamily="18" charset="2"/>
              </a:rPr>
              <a:t></a:t>
            </a:r>
            <a:r>
              <a:rPr lang="en-US" sz="2400">
                <a:solidFill>
                  <a:srgbClr val="000000"/>
                </a:solidFill>
                <a:ea typeface="Times New Roman" pitchFamily="18" charset="0"/>
                <a:cs typeface="Arial" pitchFamily="34" charset="0"/>
              </a:rPr>
              <a:t>1)</a:t>
            </a:r>
          </a:p>
        </p:txBody>
      </p:sp>
      <p:sp>
        <p:nvSpPr>
          <p:cNvPr id="5921" name="TPQuestion"/>
          <p:cNvSpPr>
            <a:spLocks noChangeArrowheads="1"/>
          </p:cNvSpPr>
          <p:nvPr/>
        </p:nvSpPr>
        <p:spPr bwMode="auto">
          <a:xfrm>
            <a:off x="685800" y="144780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EC1D24"/>
                </a:solidFill>
                <a:cs typeface="Times New Roman" pitchFamily="18" charset="0"/>
              </a:rPr>
              <a:t>A.</a:t>
            </a:r>
            <a:r>
              <a:rPr lang="en-US" sz="2400" b="1">
                <a:solidFill>
                  <a:srgbClr val="00539D"/>
                </a:solidFill>
                <a:cs typeface="Times New Roman" pitchFamily="18" charset="0"/>
              </a:rPr>
              <a:t> Find the inverse of each relation.</a:t>
            </a:r>
            <a:br>
              <a:rPr lang="en-US" sz="2400" b="1">
                <a:solidFill>
                  <a:srgbClr val="00539D"/>
                </a:solidFill>
                <a:cs typeface="Times New Roman" pitchFamily="18" charset="0"/>
              </a:rPr>
            </a:br>
            <a:r>
              <a:rPr lang="en-US" sz="2400" b="1">
                <a:solidFill>
                  <a:srgbClr val="00539D"/>
                </a:solidFill>
                <a:cs typeface="Times New Roman" pitchFamily="18" charset="0"/>
              </a:rPr>
              <a:t>{(−3, 26), (2, 11), (6, −1), (−1, 20)}</a:t>
            </a:r>
            <a:br>
              <a:rPr lang="en-US" sz="2400" b="1">
                <a:solidFill>
                  <a:srgbClr val="00539D"/>
                </a:solidFill>
                <a:cs typeface="Times New Roman" pitchFamily="18" charset="0"/>
              </a:rPr>
            </a:br>
            <a:endParaRPr lang="en-US" sz="2400" b="1">
              <a:solidFill>
                <a:srgbClr val="00539D"/>
              </a:solidFill>
              <a:cs typeface="Times New Roman" pitchFamily="18" charset="0"/>
            </a:endParaRPr>
          </a:p>
        </p:txBody>
      </p:sp>
      <p:sp>
        <p:nvSpPr>
          <p:cNvPr id="5922" name="TPQuestion"/>
          <p:cNvSpPr>
            <a:spLocks noChangeArrowheads="1"/>
          </p:cNvSpPr>
          <p:nvPr/>
        </p:nvSpPr>
        <p:spPr bwMode="auto">
          <a:xfrm>
            <a:off x="685800" y="5399088"/>
            <a:ext cx="8020050" cy="749300"/>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539D"/>
                </a:solidFill>
                <a:cs typeface="Times New Roman" pitchFamily="18" charset="0"/>
              </a:rPr>
              <a:t>Answer: </a:t>
            </a:r>
            <a:r>
              <a:rPr lang="en-US" sz="2400">
                <a:solidFill>
                  <a:srgbClr val="E01B22"/>
                </a:solidFill>
                <a:cs typeface="Times New Roman" pitchFamily="18" charset="0"/>
              </a:rPr>
              <a:t>The inverse is {(26, –3), (11, 2), (–1, 6), </a:t>
            </a:r>
            <a:br>
              <a:rPr lang="en-US" sz="2400">
                <a:solidFill>
                  <a:srgbClr val="E01B22"/>
                </a:solidFill>
                <a:cs typeface="Times New Roman" pitchFamily="18" charset="0"/>
              </a:rPr>
            </a:br>
            <a:r>
              <a:rPr lang="en-US" sz="2400">
                <a:solidFill>
                  <a:srgbClr val="E01B22"/>
                </a:solidFill>
                <a:cs typeface="Times New Roman" pitchFamily="18" charset="0"/>
              </a:rPr>
              <a:t>(20, –1)}.</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21"/>
                                        </p:tgtEl>
                                        <p:attrNameLst>
                                          <p:attrName>style.visibility</p:attrName>
                                        </p:attrNameLst>
                                      </p:cBhvr>
                                      <p:to>
                                        <p:strVal val="visible"/>
                                      </p:to>
                                    </p:set>
                                    <p:animEffect transition="in" filter="wipe(left)">
                                      <p:cBhvr>
                                        <p:cTn id="7" dur="500"/>
                                        <p:tgtEl>
                                          <p:spTgt spid="59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4">
                                            <p:txEl>
                                              <p:pRg st="0" end="0"/>
                                            </p:txEl>
                                          </p:spTgt>
                                        </p:tgtEl>
                                        <p:attrNameLst>
                                          <p:attrName>style.visibility</p:attrName>
                                        </p:attrNameLst>
                                      </p:cBhvr>
                                      <p:to>
                                        <p:strVal val="visible"/>
                                      </p:to>
                                    </p:set>
                                    <p:animEffect transition="in" filter="wipe(left)">
                                      <p:cBhvr>
                                        <p:cTn id="12" dur="500"/>
                                        <p:tgtEl>
                                          <p:spTgt spid="590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04">
                                            <p:txEl>
                                              <p:pRg st="1" end="1"/>
                                            </p:txEl>
                                          </p:spTgt>
                                        </p:tgtEl>
                                        <p:attrNameLst>
                                          <p:attrName>style.visibility</p:attrName>
                                        </p:attrNameLst>
                                      </p:cBhvr>
                                      <p:to>
                                        <p:strVal val="visible"/>
                                      </p:to>
                                    </p:set>
                                    <p:animEffect transition="in" filter="wipe(left)">
                                      <p:cBhvr>
                                        <p:cTn id="17" dur="500"/>
                                        <p:tgtEl>
                                          <p:spTgt spid="590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04">
                                            <p:txEl>
                                              <p:pRg st="2" end="2"/>
                                            </p:txEl>
                                          </p:spTgt>
                                        </p:tgtEl>
                                        <p:attrNameLst>
                                          <p:attrName>style.visibility</p:attrName>
                                        </p:attrNameLst>
                                      </p:cBhvr>
                                      <p:to>
                                        <p:strVal val="visible"/>
                                      </p:to>
                                    </p:set>
                                    <p:animEffect transition="in" filter="wipe(left)">
                                      <p:cBhvr>
                                        <p:cTn id="22" dur="500"/>
                                        <p:tgtEl>
                                          <p:spTgt spid="590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04">
                                            <p:txEl>
                                              <p:pRg st="3" end="3"/>
                                            </p:txEl>
                                          </p:spTgt>
                                        </p:tgtEl>
                                        <p:attrNameLst>
                                          <p:attrName>style.visibility</p:attrName>
                                        </p:attrNameLst>
                                      </p:cBhvr>
                                      <p:to>
                                        <p:strVal val="visible"/>
                                      </p:to>
                                    </p:set>
                                    <p:animEffect transition="in" filter="wipe(left)">
                                      <p:cBhvr>
                                        <p:cTn id="27" dur="500"/>
                                        <p:tgtEl>
                                          <p:spTgt spid="590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904">
                                            <p:txEl>
                                              <p:pRg st="4" end="4"/>
                                            </p:txEl>
                                          </p:spTgt>
                                        </p:tgtEl>
                                        <p:attrNameLst>
                                          <p:attrName>style.visibility</p:attrName>
                                        </p:attrNameLst>
                                      </p:cBhvr>
                                      <p:to>
                                        <p:strVal val="visible"/>
                                      </p:to>
                                    </p:set>
                                    <p:animEffect transition="in" filter="wipe(left)">
                                      <p:cBhvr>
                                        <p:cTn id="32" dur="500"/>
                                        <p:tgtEl>
                                          <p:spTgt spid="590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922"/>
                                        </p:tgtEl>
                                        <p:attrNameLst>
                                          <p:attrName>style.visibility</p:attrName>
                                        </p:attrNameLst>
                                      </p:cBhvr>
                                      <p:to>
                                        <p:strVal val="visible"/>
                                      </p:to>
                                    </p:set>
                                    <p:animEffect transition="in" filter="wipe(left)">
                                      <p:cBhvr>
                                        <p:cTn id="37" dur="500"/>
                                        <p:tgtEl>
                                          <p:spTgt spid="5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4" grpId="0" build="p"/>
      <p:bldP spid="5921" grpId="0" autoUpdateAnimBg="0"/>
      <p:bldP spid="592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Example 1</a:t>
            </a:r>
          </a:p>
        </p:txBody>
      </p:sp>
      <p:sp>
        <p:nvSpPr>
          <p:cNvPr id="12697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Inverse Relations</a:t>
            </a:r>
          </a:p>
        </p:txBody>
      </p:sp>
      <p:sp>
        <p:nvSpPr>
          <p:cNvPr id="126982" name="TPQuestion"/>
          <p:cNvSpPr>
            <a:spLocks noChangeArrowheads="1"/>
          </p:cNvSpPr>
          <p:nvPr/>
        </p:nvSpPr>
        <p:spPr bwMode="auto">
          <a:xfrm>
            <a:off x="685800" y="144780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C1D24"/>
                </a:solidFill>
                <a:cs typeface="Times New Roman" pitchFamily="18" charset="0"/>
              </a:rPr>
              <a:t>B.</a:t>
            </a:r>
            <a:r>
              <a:rPr lang="en-US" sz="2400" b="1">
                <a:solidFill>
                  <a:srgbClr val="00539D"/>
                </a:solidFill>
                <a:cs typeface="Times New Roman" pitchFamily="18" charset="0"/>
              </a:rPr>
              <a:t> Find the inverse of each relation .</a:t>
            </a:r>
          </a:p>
        </p:txBody>
      </p:sp>
      <p:pic>
        <p:nvPicPr>
          <p:cNvPr id="126983" name="Picture 7" descr="11_ALG1_C04_L7_ex1b"/>
          <p:cNvPicPr>
            <a:picLocks noChangeAspect="1" noChangeArrowheads="1"/>
          </p:cNvPicPr>
          <p:nvPr/>
        </p:nvPicPr>
        <p:blipFill>
          <a:blip r:embed="rId3" cstate="print"/>
          <a:srcRect/>
          <a:stretch>
            <a:fillRect/>
          </a:stretch>
        </p:blipFill>
        <p:spPr bwMode="auto">
          <a:xfrm>
            <a:off x="6491288" y="1143000"/>
            <a:ext cx="2119312" cy="2811463"/>
          </a:xfrm>
          <a:prstGeom prst="rect">
            <a:avLst/>
          </a:prstGeom>
          <a:noFill/>
        </p:spPr>
      </p:pic>
      <p:sp>
        <p:nvSpPr>
          <p:cNvPr id="126986" name="Text Box 10"/>
          <p:cNvSpPr txBox="1">
            <a:spLocks noChangeArrowheads="1"/>
          </p:cNvSpPr>
          <p:nvPr/>
        </p:nvSpPr>
        <p:spPr bwMode="auto">
          <a:xfrm>
            <a:off x="1079500" y="1828800"/>
            <a:ext cx="5473700" cy="2976563"/>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ea typeface="Times New Roman" pitchFamily="18" charset="0"/>
                <a:cs typeface="Arial" pitchFamily="34" charset="0"/>
              </a:rPr>
              <a:t>Write the coordinates as ordered pairs. Then exchange the coordinates of each pair.</a:t>
            </a:r>
          </a:p>
          <a:p>
            <a:pPr>
              <a:lnSpc>
                <a:spcPct val="90000"/>
              </a:lnSpc>
              <a:spcBef>
                <a:spcPct val="20000"/>
              </a:spcBef>
              <a:spcAft>
                <a:spcPct val="20000"/>
              </a:spcAft>
            </a:pPr>
            <a:r>
              <a:rPr lang="en-US" sz="2400">
                <a:solidFill>
                  <a:srgbClr val="000000"/>
                </a:solidFill>
                <a:ea typeface="Times New Roman" pitchFamily="18" charset="0"/>
                <a:cs typeface="Arial" pitchFamily="34" charset="0"/>
              </a:rPr>
              <a:t>(</a:t>
            </a:r>
            <a:r>
              <a:rPr lang="en-US" sz="2400">
                <a:solidFill>
                  <a:srgbClr val="000000"/>
                </a:solidFill>
                <a:ea typeface="Times New Roman" pitchFamily="18" charset="0"/>
                <a:cs typeface="Arial" pitchFamily="34" charset="0"/>
                <a:sym typeface="Symbol" pitchFamily="18" charset="2"/>
              </a:rPr>
              <a:t></a:t>
            </a:r>
            <a:r>
              <a:rPr lang="en-US" sz="2400">
                <a:solidFill>
                  <a:srgbClr val="000000"/>
                </a:solidFill>
                <a:ea typeface="Times New Roman" pitchFamily="18" charset="0"/>
                <a:cs typeface="Arial" pitchFamily="34" charset="0"/>
              </a:rPr>
              <a:t>4, </a:t>
            </a:r>
            <a:r>
              <a:rPr lang="en-US" sz="2400">
                <a:solidFill>
                  <a:srgbClr val="000000"/>
                </a:solidFill>
                <a:ea typeface="Times New Roman" pitchFamily="18" charset="0"/>
                <a:cs typeface="Arial" pitchFamily="34" charset="0"/>
                <a:sym typeface="Symbol" pitchFamily="18" charset="2"/>
              </a:rPr>
              <a:t></a:t>
            </a:r>
            <a:r>
              <a:rPr lang="en-US" sz="2400">
                <a:solidFill>
                  <a:srgbClr val="000000"/>
                </a:solidFill>
                <a:ea typeface="Times New Roman" pitchFamily="18" charset="0"/>
                <a:cs typeface="Arial" pitchFamily="34" charset="0"/>
              </a:rPr>
              <a:t>3) </a:t>
            </a:r>
            <a:r>
              <a:rPr lang="en-US" sz="2400">
                <a:solidFill>
                  <a:srgbClr val="E01B22"/>
                </a:solidFill>
                <a:ea typeface="Times New Roman" pitchFamily="18" charset="0"/>
                <a:cs typeface="Arial" pitchFamily="34" charset="0"/>
              </a:rPr>
              <a:t>→</a:t>
            </a:r>
            <a:r>
              <a:rPr lang="en-US" sz="2400">
                <a:solidFill>
                  <a:srgbClr val="000000"/>
                </a:solidFill>
                <a:ea typeface="Times New Roman" pitchFamily="18" charset="0"/>
                <a:cs typeface="Arial" pitchFamily="34" charset="0"/>
              </a:rPr>
              <a:t> (</a:t>
            </a:r>
            <a:r>
              <a:rPr lang="en-US" sz="2400">
                <a:solidFill>
                  <a:srgbClr val="000000"/>
                </a:solidFill>
                <a:ea typeface="Times New Roman" pitchFamily="18" charset="0"/>
                <a:cs typeface="Arial" pitchFamily="34" charset="0"/>
                <a:sym typeface="Symbol" pitchFamily="18" charset="2"/>
              </a:rPr>
              <a:t></a:t>
            </a:r>
            <a:r>
              <a:rPr lang="en-US" sz="2400">
                <a:solidFill>
                  <a:srgbClr val="000000"/>
                </a:solidFill>
                <a:ea typeface="Times New Roman" pitchFamily="18" charset="0"/>
                <a:cs typeface="Arial" pitchFamily="34" charset="0"/>
              </a:rPr>
              <a:t>3, </a:t>
            </a:r>
            <a:r>
              <a:rPr lang="en-US" sz="2400">
                <a:solidFill>
                  <a:srgbClr val="000000"/>
                </a:solidFill>
                <a:ea typeface="Times New Roman" pitchFamily="18" charset="0"/>
                <a:cs typeface="Arial" pitchFamily="34" charset="0"/>
                <a:sym typeface="Symbol" pitchFamily="18" charset="2"/>
              </a:rPr>
              <a:t></a:t>
            </a:r>
            <a:r>
              <a:rPr lang="en-US" sz="2400">
                <a:solidFill>
                  <a:srgbClr val="000000"/>
                </a:solidFill>
                <a:ea typeface="Times New Roman" pitchFamily="18" charset="0"/>
                <a:cs typeface="Arial" pitchFamily="34" charset="0"/>
              </a:rPr>
              <a:t>4)	</a:t>
            </a:r>
          </a:p>
          <a:p>
            <a:pPr>
              <a:lnSpc>
                <a:spcPct val="90000"/>
              </a:lnSpc>
              <a:spcBef>
                <a:spcPct val="20000"/>
              </a:spcBef>
              <a:spcAft>
                <a:spcPct val="20000"/>
              </a:spcAft>
            </a:pPr>
            <a:r>
              <a:rPr lang="en-US" sz="2400">
                <a:solidFill>
                  <a:srgbClr val="000000"/>
                </a:solidFill>
                <a:ea typeface="Times New Roman" pitchFamily="18" charset="0"/>
                <a:cs typeface="Arial" pitchFamily="34" charset="0"/>
              </a:rPr>
              <a:t>(–2, 0) </a:t>
            </a:r>
            <a:r>
              <a:rPr lang="en-US" sz="2400">
                <a:solidFill>
                  <a:srgbClr val="E01B22"/>
                </a:solidFill>
                <a:ea typeface="Times New Roman" pitchFamily="18" charset="0"/>
                <a:cs typeface="Arial" pitchFamily="34" charset="0"/>
              </a:rPr>
              <a:t>→</a:t>
            </a:r>
            <a:r>
              <a:rPr lang="en-US" sz="2400">
                <a:solidFill>
                  <a:srgbClr val="000000"/>
                </a:solidFill>
                <a:ea typeface="Times New Roman" pitchFamily="18" charset="0"/>
                <a:cs typeface="Arial" pitchFamily="34" charset="0"/>
              </a:rPr>
              <a:t> (0, –2)</a:t>
            </a:r>
          </a:p>
          <a:p>
            <a:pPr>
              <a:lnSpc>
                <a:spcPct val="90000"/>
              </a:lnSpc>
              <a:spcBef>
                <a:spcPct val="20000"/>
              </a:spcBef>
              <a:spcAft>
                <a:spcPct val="20000"/>
              </a:spcAft>
            </a:pPr>
            <a:r>
              <a:rPr lang="en-US" sz="2400">
                <a:solidFill>
                  <a:srgbClr val="000000"/>
                </a:solidFill>
                <a:ea typeface="Times New Roman" pitchFamily="18" charset="0"/>
                <a:cs typeface="Arial" pitchFamily="34" charset="0"/>
              </a:rPr>
              <a:t>(1, 4.5) </a:t>
            </a:r>
            <a:r>
              <a:rPr lang="en-US" sz="2400">
                <a:solidFill>
                  <a:srgbClr val="E01B22"/>
                </a:solidFill>
                <a:ea typeface="Times New Roman" pitchFamily="18" charset="0"/>
                <a:cs typeface="Arial" pitchFamily="34" charset="0"/>
              </a:rPr>
              <a:t>→</a:t>
            </a:r>
            <a:r>
              <a:rPr lang="en-US" sz="2400">
                <a:solidFill>
                  <a:srgbClr val="000000"/>
                </a:solidFill>
                <a:ea typeface="Times New Roman" pitchFamily="18" charset="0"/>
                <a:cs typeface="Arial" pitchFamily="34" charset="0"/>
              </a:rPr>
              <a:t> (4.5, 1)	</a:t>
            </a:r>
          </a:p>
          <a:p>
            <a:pPr>
              <a:lnSpc>
                <a:spcPct val="90000"/>
              </a:lnSpc>
              <a:spcBef>
                <a:spcPct val="20000"/>
              </a:spcBef>
              <a:spcAft>
                <a:spcPct val="20000"/>
              </a:spcAft>
            </a:pPr>
            <a:r>
              <a:rPr lang="en-US" sz="2400">
                <a:solidFill>
                  <a:srgbClr val="000000"/>
                </a:solidFill>
                <a:ea typeface="Times New Roman" pitchFamily="18" charset="0"/>
                <a:cs typeface="Arial" pitchFamily="34" charset="0"/>
              </a:rPr>
              <a:t>(5, 10.5) </a:t>
            </a:r>
            <a:r>
              <a:rPr lang="en-US" sz="2400">
                <a:solidFill>
                  <a:srgbClr val="E01B22"/>
                </a:solidFill>
                <a:ea typeface="Times New Roman" pitchFamily="18" charset="0"/>
                <a:cs typeface="Arial" pitchFamily="34" charset="0"/>
              </a:rPr>
              <a:t>→</a:t>
            </a:r>
            <a:r>
              <a:rPr lang="en-US" sz="2400">
                <a:solidFill>
                  <a:srgbClr val="000000"/>
                </a:solidFill>
                <a:ea typeface="Times New Roman" pitchFamily="18" charset="0"/>
                <a:cs typeface="Arial" pitchFamily="34" charset="0"/>
              </a:rPr>
              <a:t> (10.5, 5)</a:t>
            </a:r>
          </a:p>
        </p:txBody>
      </p:sp>
      <p:sp>
        <p:nvSpPr>
          <p:cNvPr id="126987" name="TPQuestion"/>
          <p:cNvSpPr>
            <a:spLocks noChangeArrowheads="1"/>
          </p:cNvSpPr>
          <p:nvPr/>
        </p:nvSpPr>
        <p:spPr bwMode="auto">
          <a:xfrm>
            <a:off x="685800" y="5027613"/>
            <a:ext cx="8020050" cy="749300"/>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539D"/>
                </a:solidFill>
                <a:cs typeface="Times New Roman" pitchFamily="18" charset="0"/>
              </a:rPr>
              <a:t>Answer: </a:t>
            </a:r>
            <a:r>
              <a:rPr lang="en-US" sz="2400">
                <a:solidFill>
                  <a:srgbClr val="E01B22"/>
                </a:solidFill>
                <a:cs typeface="Times New Roman" pitchFamily="18" charset="0"/>
              </a:rPr>
              <a:t>The inverse is {(3, 4), (4.5, 1), (0, –2), </a:t>
            </a:r>
            <a:br>
              <a:rPr lang="en-US" sz="2400">
                <a:solidFill>
                  <a:srgbClr val="E01B22"/>
                </a:solidFill>
                <a:cs typeface="Times New Roman" pitchFamily="18" charset="0"/>
              </a:rPr>
            </a:br>
            <a:r>
              <a:rPr lang="en-US" sz="2400">
                <a:solidFill>
                  <a:srgbClr val="E01B22"/>
                </a:solidFill>
                <a:cs typeface="Times New Roman" pitchFamily="18" charset="0"/>
              </a:rPr>
              <a:t>(10.5, 5)}.</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6982"/>
                                        </p:tgtEl>
                                        <p:attrNameLst>
                                          <p:attrName>style.visibility</p:attrName>
                                        </p:attrNameLst>
                                      </p:cBhvr>
                                      <p:to>
                                        <p:strVal val="visible"/>
                                      </p:to>
                                    </p:set>
                                    <p:animEffect transition="in" filter="wipe(left)">
                                      <p:cBhvr>
                                        <p:cTn id="7" dur="500"/>
                                        <p:tgtEl>
                                          <p:spTgt spid="12698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6983"/>
                                        </p:tgtEl>
                                        <p:attrNameLst>
                                          <p:attrName>style.visibility</p:attrName>
                                        </p:attrNameLst>
                                      </p:cBhvr>
                                      <p:to>
                                        <p:strVal val="visible"/>
                                      </p:to>
                                    </p:set>
                                    <p:animEffect transition="in" filter="wipe(left)">
                                      <p:cBhvr>
                                        <p:cTn id="11" dur="500"/>
                                        <p:tgtEl>
                                          <p:spTgt spid="12698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26986">
                                            <p:txEl>
                                              <p:pRg st="0" end="0"/>
                                            </p:txEl>
                                          </p:spTgt>
                                        </p:tgtEl>
                                        <p:attrNameLst>
                                          <p:attrName>style.visibility</p:attrName>
                                        </p:attrNameLst>
                                      </p:cBhvr>
                                      <p:to>
                                        <p:strVal val="visible"/>
                                      </p:to>
                                    </p:set>
                                    <p:animEffect transition="in" filter="wipe(left)">
                                      <p:cBhvr>
                                        <p:cTn id="16" dur="500"/>
                                        <p:tgtEl>
                                          <p:spTgt spid="12698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6986">
                                            <p:txEl>
                                              <p:pRg st="1" end="1"/>
                                            </p:txEl>
                                          </p:spTgt>
                                        </p:tgtEl>
                                        <p:attrNameLst>
                                          <p:attrName>style.visibility</p:attrName>
                                        </p:attrNameLst>
                                      </p:cBhvr>
                                      <p:to>
                                        <p:strVal val="visible"/>
                                      </p:to>
                                    </p:set>
                                    <p:animEffect transition="in" filter="wipe(left)">
                                      <p:cBhvr>
                                        <p:cTn id="21" dur="500"/>
                                        <p:tgtEl>
                                          <p:spTgt spid="12698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26986">
                                            <p:txEl>
                                              <p:pRg st="2" end="2"/>
                                            </p:txEl>
                                          </p:spTgt>
                                        </p:tgtEl>
                                        <p:attrNameLst>
                                          <p:attrName>style.visibility</p:attrName>
                                        </p:attrNameLst>
                                      </p:cBhvr>
                                      <p:to>
                                        <p:strVal val="visible"/>
                                      </p:to>
                                    </p:set>
                                    <p:animEffect transition="in" filter="wipe(left)">
                                      <p:cBhvr>
                                        <p:cTn id="26" dur="500"/>
                                        <p:tgtEl>
                                          <p:spTgt spid="12698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26986">
                                            <p:txEl>
                                              <p:pRg st="3" end="3"/>
                                            </p:txEl>
                                          </p:spTgt>
                                        </p:tgtEl>
                                        <p:attrNameLst>
                                          <p:attrName>style.visibility</p:attrName>
                                        </p:attrNameLst>
                                      </p:cBhvr>
                                      <p:to>
                                        <p:strVal val="visible"/>
                                      </p:to>
                                    </p:set>
                                    <p:animEffect transition="in" filter="wipe(left)">
                                      <p:cBhvr>
                                        <p:cTn id="31" dur="500"/>
                                        <p:tgtEl>
                                          <p:spTgt spid="126986">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26986">
                                            <p:txEl>
                                              <p:pRg st="4" end="4"/>
                                            </p:txEl>
                                          </p:spTgt>
                                        </p:tgtEl>
                                        <p:attrNameLst>
                                          <p:attrName>style.visibility</p:attrName>
                                        </p:attrNameLst>
                                      </p:cBhvr>
                                      <p:to>
                                        <p:strVal val="visible"/>
                                      </p:to>
                                    </p:set>
                                    <p:animEffect transition="in" filter="wipe(left)">
                                      <p:cBhvr>
                                        <p:cTn id="36" dur="500"/>
                                        <p:tgtEl>
                                          <p:spTgt spid="126986">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6987"/>
                                        </p:tgtEl>
                                        <p:attrNameLst>
                                          <p:attrName>style.visibility</p:attrName>
                                        </p:attrNameLst>
                                      </p:cBhvr>
                                      <p:to>
                                        <p:strVal val="visible"/>
                                      </p:to>
                                    </p:set>
                                    <p:animEffect transition="in" filter="wipe(left)">
                                      <p:cBhvr>
                                        <p:cTn id="41" dur="500"/>
                                        <p:tgtEl>
                                          <p:spTgt spid="126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2" grpId="0" autoUpdateAnimBg="0"/>
      <p:bldP spid="126986" grpId="0" build="p"/>
      <p:bldP spid="126987"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69" name="TPAnswers"/>
          <p:cNvSpPr>
            <a:spLocks noChangeArrowheads="1"/>
          </p:cNvSpPr>
          <p:nvPr>
            <p:custDataLst>
              <p:tags r:id="rId2"/>
            </p:custDataLst>
          </p:nvPr>
        </p:nvSpPr>
        <p:spPr bwMode="auto">
          <a:xfrm>
            <a:off x="962025" y="2438400"/>
            <a:ext cx="7848600" cy="2282825"/>
          </a:xfrm>
          <a:prstGeom prst="rect">
            <a:avLst/>
          </a:prstGeom>
          <a:noFill/>
          <a:ln w="9525">
            <a:noFill/>
            <a:miter lim="800000"/>
            <a:headEnd/>
            <a:tailEnd/>
          </a:ln>
          <a:effectLst/>
        </p:spPr>
        <p:txBody>
          <a:bodyPr>
            <a:spAutoFit/>
          </a:bodyPr>
          <a:lstStyle/>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en-US" sz="2400" b="1">
                <a:sym typeface="Symbol" pitchFamily="18" charset="2"/>
              </a:rPr>
              <a:t>{(4, 8), (–6, 6), (3, 3), (0, –8)}</a:t>
            </a:r>
            <a:r>
              <a:rPr lang="en-US" sz="2400">
                <a:sym typeface="Symbol" pitchFamily="18" charset="2"/>
              </a:rPr>
              <a:t> </a:t>
            </a:r>
            <a:endParaRPr lang="pt-BR" sz="2400" b="1">
              <a:solidFill>
                <a:srgbClr val="000000"/>
              </a:solidFill>
              <a:sym typeface="Symbol" pitchFamily="18" charset="2"/>
            </a:endParaRPr>
          </a:p>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en-US" sz="2400" b="1">
                <a:sym typeface="Symbol" pitchFamily="18" charset="2"/>
              </a:rPr>
              <a:t>{(8, 4), (6, –6), (3, 3), (–8, 0)}</a:t>
            </a:r>
            <a:r>
              <a:rPr lang="en-US" sz="2400">
                <a:sym typeface="Symbol" pitchFamily="18" charset="2"/>
              </a:rPr>
              <a:t> </a:t>
            </a:r>
            <a:endParaRPr lang="pt-BR" sz="2400" b="1">
              <a:solidFill>
                <a:srgbClr val="000000"/>
              </a:solidFill>
              <a:sym typeface="Symbol" pitchFamily="18" charset="2"/>
            </a:endParaRPr>
          </a:p>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en-US" sz="2400" b="1">
                <a:sym typeface="Symbol" pitchFamily="18" charset="2"/>
              </a:rPr>
              <a:t>{(0, –8), (3, 3), (–6, 6), (4, 8)}</a:t>
            </a:r>
            <a:endParaRPr lang="pt-BR" sz="2400" b="1">
              <a:solidFill>
                <a:srgbClr val="000000"/>
              </a:solidFill>
              <a:sym typeface="Symbol" pitchFamily="18" charset="2"/>
            </a:endParaRPr>
          </a:p>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en-US" sz="2400" b="1">
                <a:sym typeface="Symbol" pitchFamily="18" charset="2"/>
              </a:rPr>
              <a:t>{(–4, –8), (6, –6), (–3, –3), (0, 8)}</a:t>
            </a:r>
            <a:endParaRPr lang="pt-BR" sz="2400" b="1">
              <a:sym typeface="Symbol" pitchFamily="18" charset="2"/>
            </a:endParaRPr>
          </a:p>
        </p:txBody>
      </p:sp>
      <p:sp>
        <p:nvSpPr>
          <p:cNvPr id="113672" name="Oval 8"/>
          <p:cNvSpPr>
            <a:spLocks noChangeArrowheads="1"/>
          </p:cNvSpPr>
          <p:nvPr/>
        </p:nvSpPr>
        <p:spPr bwMode="auto">
          <a:xfrm>
            <a:off x="962025" y="30480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3682" name="TPQuestion"/>
          <p:cNvSpPr>
            <a:spLocks noChangeArrowheads="1"/>
          </p:cNvSpPr>
          <p:nvPr/>
        </p:nvSpPr>
        <p:spPr bwMode="auto">
          <a:xfrm>
            <a:off x="638175" y="1447800"/>
            <a:ext cx="8020050" cy="420688"/>
          </a:xfrm>
          <a:prstGeom prst="rect">
            <a:avLst/>
          </a:prstGeom>
          <a:noFill/>
          <a:ln w="9525">
            <a:noFill/>
            <a:miter lim="800000"/>
            <a:headEnd/>
            <a:tailEnd/>
          </a:ln>
          <a:effectLst/>
        </p:spPr>
        <p:txBody>
          <a:bodyPr/>
          <a:lstStyle/>
          <a:p>
            <a:pPr marL="342900">
              <a:lnSpc>
                <a:spcPct val="90000"/>
              </a:lnSpc>
            </a:pPr>
            <a:r>
              <a:rPr lang="en-US" sz="2400" b="1">
                <a:solidFill>
                  <a:srgbClr val="00539D"/>
                </a:solidFill>
                <a:cs typeface="Times New Roman" pitchFamily="18" charset="0"/>
              </a:rPr>
              <a:t>Find the inverse of {(4, 8), (–6, 6), (3, 3), (0, –8)}.</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82"/>
                                        </p:tgtEl>
                                        <p:attrNameLst>
                                          <p:attrName>style.visibility</p:attrName>
                                        </p:attrNameLst>
                                      </p:cBhvr>
                                      <p:to>
                                        <p:strVal val="visible"/>
                                      </p:to>
                                    </p:set>
                                    <p:animEffect transition="in" filter="wipe(left)">
                                      <p:cBhvr>
                                        <p:cTn id="15" dur="500"/>
                                        <p:tgtEl>
                                          <p:spTgt spid="11368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69"/>
                                        </p:tgtEl>
                                        <p:attrNameLst>
                                          <p:attrName>style.visibility</p:attrName>
                                        </p:attrNameLst>
                                      </p:cBhvr>
                                      <p:to>
                                        <p:strVal val="visible"/>
                                      </p:to>
                                    </p:set>
                                    <p:animEffect transition="in" filter="wipe(left)">
                                      <p:cBhvr>
                                        <p:cTn id="19" dur="500"/>
                                        <p:tgtEl>
                                          <p:spTgt spid="113669"/>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9" grpId="0" autoUpdateAnimBg="0"/>
      <p:bldP spid="113672" grpId="0" animBg="1"/>
      <p:bldP spid="11368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4495800" y="771525"/>
            <a:ext cx="31623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Graph Inverse Relations</a:t>
            </a:r>
          </a:p>
        </p:txBody>
      </p:sp>
      <p:sp>
        <p:nvSpPr>
          <p:cNvPr id="6149" name="TPQuestion"/>
          <p:cNvSpPr>
            <a:spLocks noChangeArrowheads="1"/>
          </p:cNvSpPr>
          <p:nvPr/>
        </p:nvSpPr>
        <p:spPr bwMode="auto">
          <a:xfrm>
            <a:off x="685800" y="144780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C1D24"/>
                </a:solidFill>
                <a:cs typeface="Times New Roman" pitchFamily="18" charset="0"/>
              </a:rPr>
              <a:t>A.</a:t>
            </a:r>
            <a:r>
              <a:rPr lang="en-US" sz="2400" b="1">
                <a:solidFill>
                  <a:srgbClr val="00539D"/>
                </a:solidFill>
                <a:cs typeface="Times New Roman" pitchFamily="18" charset="0"/>
              </a:rPr>
              <a:t> Graph the inverse of each relation.</a:t>
            </a:r>
          </a:p>
        </p:txBody>
      </p:sp>
      <p:pic>
        <p:nvPicPr>
          <p:cNvPr id="6157" name="Picture 13" descr="04_07_E2A_Question"/>
          <p:cNvPicPr>
            <a:picLocks noChangeAspect="1" noChangeArrowheads="1"/>
          </p:cNvPicPr>
          <p:nvPr/>
        </p:nvPicPr>
        <p:blipFill>
          <a:blip r:embed="rId3" cstate="print"/>
          <a:srcRect/>
          <a:stretch>
            <a:fillRect/>
          </a:stretch>
        </p:blipFill>
        <p:spPr bwMode="auto">
          <a:xfrm>
            <a:off x="2590800" y="2438400"/>
            <a:ext cx="3619500" cy="361950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gtEl>
                                        <p:attrNameLst>
                                          <p:attrName>style.visibility</p:attrName>
                                        </p:attrNameLst>
                                      </p:cBhvr>
                                      <p:to>
                                        <p:strVal val="visible"/>
                                      </p:to>
                                    </p:set>
                                    <p:animEffect transition="in" filter="wipe(left)">
                                      <p:cBhvr>
                                        <p:cTn id="7" dur="500"/>
                                        <p:tgtEl>
                                          <p:spTgt spid="614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157"/>
                                        </p:tgtEl>
                                        <p:attrNameLst>
                                          <p:attrName>style.visibility</p:attrName>
                                        </p:attrNameLst>
                                      </p:cBhvr>
                                      <p:to>
                                        <p:strVal val="visible"/>
                                      </p:to>
                                    </p:set>
                                    <p:animEffect transition="in" filter="wipe(left)">
                                      <p:cBhvr>
                                        <p:cTn id="11" dur="500"/>
                                        <p:tgtEl>
                                          <p:spTgt spid="6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3" name="TPQuestion"/>
          <p:cNvSpPr>
            <a:spLocks noChangeArrowheads="1"/>
          </p:cNvSpPr>
          <p:nvPr/>
        </p:nvSpPr>
        <p:spPr bwMode="auto">
          <a:xfrm>
            <a:off x="685800" y="1560513"/>
            <a:ext cx="8020050" cy="2392362"/>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539D"/>
                </a:solidFill>
                <a:cs typeface="Times New Roman" pitchFamily="18" charset="0"/>
              </a:rPr>
              <a:t>Answer: </a:t>
            </a:r>
            <a:r>
              <a:rPr lang="en-US" sz="2400" b="1">
                <a:solidFill>
                  <a:srgbClr val="E01B22"/>
                </a:solidFill>
                <a:cs typeface="Times New Roman" pitchFamily="18" charset="0"/>
              </a:rPr>
              <a:t>The graph of the relation passes through the points at (–2, 6), (2, 0), and (6, 6). To find points through which the graph of the inverse passes, exchange the coordinates of the ordered pairs. The graph of the inverse passes through the points at (6, –2), (0, 2), and (6, 6). Graph these points and then draw the line that passes through them.</a:t>
            </a:r>
            <a:r>
              <a:rPr lang="en-US" sz="2400" b="1">
                <a:solidFill>
                  <a:srgbClr val="00539D"/>
                </a:solidFill>
                <a:cs typeface="Times New Roman" pitchFamily="18" charset="0"/>
              </a:rPr>
              <a:t> </a:t>
            </a:r>
          </a:p>
        </p:txBody>
      </p:sp>
      <p:sp>
        <p:nvSpPr>
          <p:cNvPr id="7194" name="Text Box 26"/>
          <p:cNvSpPr txBox="1">
            <a:spLocks noChangeArrowheads="1"/>
          </p:cNvSpPr>
          <p:nvPr/>
        </p:nvSpPr>
        <p:spPr bwMode="auto">
          <a:xfrm>
            <a:off x="4495800" y="771525"/>
            <a:ext cx="31623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Graph Inverse Relations</a:t>
            </a:r>
          </a:p>
        </p:txBody>
      </p:sp>
      <p:pic>
        <p:nvPicPr>
          <p:cNvPr id="7195" name="Picture 27" descr="04_07_E2A_Answer"/>
          <p:cNvPicPr>
            <a:picLocks noChangeAspect="1" noChangeArrowheads="1"/>
          </p:cNvPicPr>
          <p:nvPr/>
        </p:nvPicPr>
        <p:blipFill>
          <a:blip r:embed="rId3" cstate="print"/>
          <a:srcRect/>
          <a:stretch>
            <a:fillRect/>
          </a:stretch>
        </p:blipFill>
        <p:spPr bwMode="auto">
          <a:xfrm>
            <a:off x="3411538" y="3962400"/>
            <a:ext cx="2301875" cy="2301875"/>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wipe(left)">
                                      <p:cBhvr>
                                        <p:cTn id="7" dur="500"/>
                                        <p:tgtEl>
                                          <p:spTgt spid="717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195"/>
                                        </p:tgtEl>
                                        <p:attrNameLst>
                                          <p:attrName>style.visibility</p:attrName>
                                        </p:attrNameLst>
                                      </p:cBhvr>
                                      <p:to>
                                        <p:strVal val="visible"/>
                                      </p:to>
                                    </p:set>
                                    <p:animEffect transition="in" filter="wipe(left)">
                                      <p:cBhvr>
                                        <p:cTn id="11" dur="500"/>
                                        <p:tgtEl>
                                          <p:spTgt spid="7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Example 2</a:t>
            </a:r>
          </a:p>
        </p:txBody>
      </p:sp>
      <p:sp>
        <p:nvSpPr>
          <p:cNvPr id="128003" name="Text Box 3"/>
          <p:cNvSpPr txBox="1">
            <a:spLocks noChangeArrowheads="1"/>
          </p:cNvSpPr>
          <p:nvPr/>
        </p:nvSpPr>
        <p:spPr bwMode="auto">
          <a:xfrm>
            <a:off x="4495800" y="771525"/>
            <a:ext cx="31623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Graph Inverse Relations</a:t>
            </a:r>
          </a:p>
        </p:txBody>
      </p:sp>
      <p:sp>
        <p:nvSpPr>
          <p:cNvPr id="128004" name="TPQuestion"/>
          <p:cNvSpPr>
            <a:spLocks noChangeArrowheads="1"/>
          </p:cNvSpPr>
          <p:nvPr/>
        </p:nvSpPr>
        <p:spPr bwMode="auto">
          <a:xfrm>
            <a:off x="685800" y="144780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C1D24"/>
                </a:solidFill>
                <a:cs typeface="Times New Roman" pitchFamily="18" charset="0"/>
              </a:rPr>
              <a:t>B.</a:t>
            </a:r>
            <a:r>
              <a:rPr lang="en-US" sz="2400" b="1">
                <a:solidFill>
                  <a:srgbClr val="00539D"/>
                </a:solidFill>
                <a:cs typeface="Times New Roman" pitchFamily="18" charset="0"/>
              </a:rPr>
              <a:t> Graph the inverse of each relation.</a:t>
            </a:r>
          </a:p>
        </p:txBody>
      </p:sp>
      <p:pic>
        <p:nvPicPr>
          <p:cNvPr id="128007" name="Picture 7" descr="04_07_E2B_Question"/>
          <p:cNvPicPr>
            <a:picLocks noChangeAspect="1" noChangeArrowheads="1"/>
          </p:cNvPicPr>
          <p:nvPr/>
        </p:nvPicPr>
        <p:blipFill>
          <a:blip r:embed="rId3" cstate="print"/>
          <a:srcRect/>
          <a:stretch>
            <a:fillRect/>
          </a:stretch>
        </p:blipFill>
        <p:spPr bwMode="auto">
          <a:xfrm>
            <a:off x="2590800" y="2362200"/>
            <a:ext cx="3619500" cy="361950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8004"/>
                                        </p:tgtEl>
                                        <p:attrNameLst>
                                          <p:attrName>style.visibility</p:attrName>
                                        </p:attrNameLst>
                                      </p:cBhvr>
                                      <p:to>
                                        <p:strVal val="visible"/>
                                      </p:to>
                                    </p:set>
                                    <p:animEffect transition="in" filter="wipe(left)">
                                      <p:cBhvr>
                                        <p:cTn id="7" dur="500"/>
                                        <p:tgtEl>
                                          <p:spTgt spid="12800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8007"/>
                                        </p:tgtEl>
                                        <p:attrNameLst>
                                          <p:attrName>style.visibility</p:attrName>
                                        </p:attrNameLst>
                                      </p:cBhvr>
                                      <p:to>
                                        <p:strVal val="visible"/>
                                      </p:to>
                                    </p:set>
                                    <p:animEffect transition="in" filter="wipe(left)">
                                      <p:cBhvr>
                                        <p:cTn id="11" dur="500"/>
                                        <p:tgtEl>
                                          <p:spTgt spid="128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t>Example 2</a:t>
            </a:r>
          </a:p>
        </p:txBody>
      </p:sp>
      <p:sp>
        <p:nvSpPr>
          <p:cNvPr id="129027" name="TPQuestion"/>
          <p:cNvSpPr>
            <a:spLocks noChangeArrowheads="1"/>
          </p:cNvSpPr>
          <p:nvPr/>
        </p:nvSpPr>
        <p:spPr bwMode="auto">
          <a:xfrm>
            <a:off x="685800" y="1560513"/>
            <a:ext cx="8020050" cy="2720975"/>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539D"/>
                </a:solidFill>
                <a:cs typeface="Times New Roman" pitchFamily="18" charset="0"/>
              </a:rPr>
              <a:t>Answer: </a:t>
            </a:r>
            <a:r>
              <a:rPr lang="en-US" sz="2400" b="1">
                <a:solidFill>
                  <a:srgbClr val="E01B22"/>
                </a:solidFill>
                <a:cs typeface="Times New Roman" pitchFamily="18" charset="0"/>
              </a:rPr>
              <a:t>The graph of the relation passes through the points at (–2,– 6), (0, 4), (2, 0), (4, –4), and </a:t>
            </a:r>
            <a:br>
              <a:rPr lang="en-US" sz="2400" b="1">
                <a:solidFill>
                  <a:srgbClr val="E01B22"/>
                </a:solidFill>
                <a:cs typeface="Times New Roman" pitchFamily="18" charset="0"/>
              </a:rPr>
            </a:br>
            <a:r>
              <a:rPr lang="en-US" sz="2400" b="1">
                <a:solidFill>
                  <a:srgbClr val="E01B22"/>
                </a:solidFill>
                <a:cs typeface="Times New Roman" pitchFamily="18" charset="0"/>
              </a:rPr>
              <a:t>(6, –8). To find points through which the graph of the inverse passes, exchange the coordinates of the ordered pairs. The graph of the inverse passes through the points at (6, 2), (4, 0), (0, 2), (–4, 4), and (–8, 6). Graph these points and then draw the line that passes through them. </a:t>
            </a:r>
          </a:p>
        </p:txBody>
      </p:sp>
      <p:sp>
        <p:nvSpPr>
          <p:cNvPr id="129029" name="Text Box 5"/>
          <p:cNvSpPr txBox="1">
            <a:spLocks noChangeArrowheads="1"/>
          </p:cNvSpPr>
          <p:nvPr/>
        </p:nvSpPr>
        <p:spPr bwMode="auto">
          <a:xfrm>
            <a:off x="4495800" y="771525"/>
            <a:ext cx="31623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Graph Inverse Relations</a:t>
            </a:r>
          </a:p>
        </p:txBody>
      </p:sp>
      <p:pic>
        <p:nvPicPr>
          <p:cNvPr id="129033" name="Picture 9" descr="04_07_E2B_Answer"/>
          <p:cNvPicPr>
            <a:picLocks noChangeAspect="1" noChangeArrowheads="1"/>
          </p:cNvPicPr>
          <p:nvPr/>
        </p:nvPicPr>
        <p:blipFill>
          <a:blip r:embed="rId3" cstate="print"/>
          <a:srcRect/>
          <a:stretch>
            <a:fillRect/>
          </a:stretch>
        </p:blipFill>
        <p:spPr bwMode="auto">
          <a:xfrm>
            <a:off x="3533775" y="4327525"/>
            <a:ext cx="2078038" cy="2078038"/>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9027"/>
                                        </p:tgtEl>
                                        <p:attrNameLst>
                                          <p:attrName>style.visibility</p:attrName>
                                        </p:attrNameLst>
                                      </p:cBhvr>
                                      <p:to>
                                        <p:strVal val="visible"/>
                                      </p:to>
                                    </p:set>
                                    <p:animEffect transition="in" filter="wipe(left)">
                                      <p:cBhvr>
                                        <p:cTn id="7" dur="500"/>
                                        <p:tgtEl>
                                          <p:spTgt spid="1290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9033"/>
                                        </p:tgtEl>
                                        <p:attrNameLst>
                                          <p:attrName>style.visibility</p:attrName>
                                        </p:attrNameLst>
                                      </p:cBhvr>
                                      <p:to>
                                        <p:strVal val="visible"/>
                                      </p:to>
                                    </p:set>
                                    <p:animEffect transition="in" filter="wipe(left)">
                                      <p:cBhvr>
                                        <p:cTn id="11" dur="500"/>
                                        <p:tgtEl>
                                          <p:spTgt spid="129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PQuestion"/>
          <p:cNvSpPr>
            <a:spLocks noGrp="1" noChangeArrowheads="1"/>
          </p:cNvSpPr>
          <p:nvPr>
            <p:ph type="title"/>
          </p:nvPr>
        </p:nvSpPr>
        <p:spPr/>
        <p:txBody>
          <a:bodyPr/>
          <a:lstStyle/>
          <a:p>
            <a:r>
              <a:rPr lang="en-US"/>
              <a:t>Example 2</a:t>
            </a:r>
          </a:p>
        </p:txBody>
      </p:sp>
      <p:pic>
        <p:nvPicPr>
          <p:cNvPr id="122887" name="Picture 7" descr="Check Progress"/>
          <p:cNvPicPr>
            <a:picLocks noChangeAspect="1" noChangeArrowheads="1"/>
          </p:cNvPicPr>
          <p:nvPr/>
        </p:nvPicPr>
        <p:blipFill>
          <a:blip r:embed="rId3" cstate="print"/>
          <a:srcRect/>
          <a:stretch>
            <a:fillRect/>
          </a:stretch>
        </p:blipFill>
        <p:spPr bwMode="auto">
          <a:xfrm>
            <a:off x="4400550" y="712788"/>
            <a:ext cx="2846388" cy="511175"/>
          </a:xfrm>
          <a:prstGeom prst="rect">
            <a:avLst/>
          </a:prstGeom>
          <a:noFill/>
        </p:spPr>
      </p:pic>
      <p:pic>
        <p:nvPicPr>
          <p:cNvPr id="122888" name="Picture 8" descr="CheckPointICON"/>
          <p:cNvPicPr>
            <a:picLocks noChangeAspect="1" noChangeArrowheads="1"/>
          </p:cNvPicPr>
          <p:nvPr/>
        </p:nvPicPr>
        <p:blipFill>
          <a:blip r:embed="rId4" cstate="print"/>
          <a:srcRect/>
          <a:stretch>
            <a:fillRect/>
          </a:stretch>
        </p:blipFill>
        <p:spPr bwMode="auto">
          <a:xfrm>
            <a:off x="7467600" y="747713"/>
            <a:ext cx="1222375" cy="376237"/>
          </a:xfrm>
          <a:prstGeom prst="rect">
            <a:avLst/>
          </a:prstGeom>
          <a:noFill/>
        </p:spPr>
      </p:pic>
      <p:sp>
        <p:nvSpPr>
          <p:cNvPr id="122891" name="TPQuestion"/>
          <p:cNvSpPr>
            <a:spLocks noChangeArrowheads="1"/>
          </p:cNvSpPr>
          <p:nvPr/>
        </p:nvSpPr>
        <p:spPr bwMode="auto">
          <a:xfrm>
            <a:off x="685800" y="15430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Graph the inverse of the relation.</a:t>
            </a:r>
          </a:p>
        </p:txBody>
      </p:sp>
      <p:pic>
        <p:nvPicPr>
          <p:cNvPr id="122895" name="Picture 15" descr="04_07_E2CYP_Question"/>
          <p:cNvPicPr>
            <a:picLocks noChangeAspect="1" noChangeArrowheads="1"/>
          </p:cNvPicPr>
          <p:nvPr/>
        </p:nvPicPr>
        <p:blipFill>
          <a:blip r:embed="rId5" cstate="print"/>
          <a:srcRect/>
          <a:stretch>
            <a:fillRect/>
          </a:stretch>
        </p:blipFill>
        <p:spPr bwMode="auto">
          <a:xfrm>
            <a:off x="2590800" y="2514600"/>
            <a:ext cx="3619500" cy="361950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2887"/>
                                        </p:tgtEl>
                                        <p:attrNameLst>
                                          <p:attrName>style.visibility</p:attrName>
                                        </p:attrNameLst>
                                      </p:cBhvr>
                                      <p:to>
                                        <p:strVal val="visible"/>
                                      </p:to>
                                    </p:set>
                                    <p:animEffect transition="in" filter="wipe(left)">
                                      <p:cBhvr>
                                        <p:cTn id="7" dur="500"/>
                                        <p:tgtEl>
                                          <p:spTgt spid="122887"/>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2888"/>
                                        </p:tgtEl>
                                        <p:attrNameLst>
                                          <p:attrName>style.visibility</p:attrName>
                                        </p:attrNameLst>
                                      </p:cBhvr>
                                      <p:to>
                                        <p:strVal val="visible"/>
                                      </p:to>
                                    </p:set>
                                    <p:animEffect transition="in" filter="dissolve">
                                      <p:cBhvr>
                                        <p:cTn id="11" dur="500"/>
                                        <p:tgtEl>
                                          <p:spTgt spid="12288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2891"/>
                                        </p:tgtEl>
                                        <p:attrNameLst>
                                          <p:attrName>style.visibility</p:attrName>
                                        </p:attrNameLst>
                                      </p:cBhvr>
                                      <p:to>
                                        <p:strVal val="visible"/>
                                      </p:to>
                                    </p:set>
                                    <p:animEffect transition="in" filter="wipe(left)">
                                      <p:cBhvr>
                                        <p:cTn id="15" dur="500"/>
                                        <p:tgtEl>
                                          <p:spTgt spid="122891"/>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2895"/>
                                        </p:tgtEl>
                                        <p:attrNameLst>
                                          <p:attrName>style.visibility</p:attrName>
                                        </p:attrNameLst>
                                      </p:cBhvr>
                                      <p:to>
                                        <p:strVal val="visible"/>
                                      </p:to>
                                    </p:set>
                                    <p:animEffect transition="in" filter="wipe(left)">
                                      <p:cBhvr>
                                        <p:cTn id="19" dur="500"/>
                                        <p:tgtEl>
                                          <p:spTgt spid="122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91"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TPQuestion"/>
          <p:cNvSpPr>
            <a:spLocks noGrp="1" noChangeArrowheads="1"/>
          </p:cNvSpPr>
          <p:nvPr>
            <p:ph type="title"/>
          </p:nvPr>
        </p:nvSpPr>
        <p:spPr/>
        <p:txBody>
          <a:bodyPr/>
          <a:lstStyle/>
          <a:p>
            <a:r>
              <a:rPr lang="en-US"/>
              <a:t>Example 2</a:t>
            </a:r>
          </a:p>
        </p:txBody>
      </p:sp>
      <p:pic>
        <p:nvPicPr>
          <p:cNvPr id="124935" name="Picture 7" descr="Check Progress"/>
          <p:cNvPicPr>
            <a:picLocks noChangeAspect="1" noChangeArrowheads="1"/>
          </p:cNvPicPr>
          <p:nvPr/>
        </p:nvPicPr>
        <p:blipFill>
          <a:blip r:embed="rId4" cstate="print"/>
          <a:srcRect/>
          <a:stretch>
            <a:fillRect/>
          </a:stretch>
        </p:blipFill>
        <p:spPr bwMode="auto">
          <a:xfrm>
            <a:off x="4400550" y="712788"/>
            <a:ext cx="2846388" cy="511175"/>
          </a:xfrm>
          <a:prstGeom prst="rect">
            <a:avLst/>
          </a:prstGeom>
          <a:noFill/>
        </p:spPr>
      </p:pic>
      <p:pic>
        <p:nvPicPr>
          <p:cNvPr id="124936" name="Picture 8"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4934" name="Oval 6"/>
          <p:cNvSpPr>
            <a:spLocks noChangeArrowheads="1"/>
          </p:cNvSpPr>
          <p:nvPr/>
        </p:nvSpPr>
        <p:spPr bwMode="auto">
          <a:xfrm>
            <a:off x="4486275" y="1514475"/>
            <a:ext cx="457200" cy="457200"/>
          </a:xfrm>
          <a:prstGeom prst="ellipse">
            <a:avLst/>
          </a:prstGeom>
          <a:noFill/>
          <a:ln w="57150">
            <a:solidFill>
              <a:srgbClr val="EC1D24"/>
            </a:solidFill>
            <a:round/>
            <a:headEnd/>
            <a:tailEnd/>
          </a:ln>
          <a:effectLst/>
        </p:spPr>
        <p:txBody>
          <a:bodyPr wrap="none" anchor="ctr"/>
          <a:lstStyle/>
          <a:p>
            <a:pPr algn="ctr"/>
            <a:endParaRPr lang="en-US"/>
          </a:p>
        </p:txBody>
      </p:sp>
      <p:grpSp>
        <p:nvGrpSpPr>
          <p:cNvPr id="124954" name="Group 26"/>
          <p:cNvGrpSpPr>
            <a:grpSpLocks/>
          </p:cNvGrpSpPr>
          <p:nvPr/>
        </p:nvGrpSpPr>
        <p:grpSpPr bwMode="auto">
          <a:xfrm>
            <a:off x="1066800" y="1295400"/>
            <a:ext cx="7467600" cy="4864100"/>
            <a:chOff x="672" y="816"/>
            <a:chExt cx="4704" cy="3064"/>
          </a:xfrm>
        </p:grpSpPr>
        <p:sp>
          <p:nvSpPr>
            <p:cNvPr id="124933" name="TPAnswers"/>
            <p:cNvSpPr>
              <a:spLocks noChangeArrowheads="1"/>
            </p:cNvSpPr>
            <p:nvPr>
              <p:custDataLst>
                <p:tags r:id="rId2"/>
              </p:custDataLst>
            </p:nvPr>
          </p:nvSpPr>
          <p:spPr bwMode="auto">
            <a:xfrm>
              <a:off x="672" y="982"/>
              <a:ext cx="4704" cy="1737"/>
            </a:xfrm>
            <a:prstGeom prst="rect">
              <a:avLst/>
            </a:prstGeom>
            <a:noFill/>
            <a:ln w="9525">
              <a:noFill/>
              <a:miter lim="800000"/>
              <a:headEnd/>
              <a:tailEnd/>
            </a:ln>
            <a:effectLst/>
          </p:spPr>
          <p:txBody>
            <a:bodyPr>
              <a:spAutoFit/>
            </a:bodyPr>
            <a:lstStyle/>
            <a:p>
              <a:pPr>
                <a:lnSpc>
                  <a:spcPct val="90000"/>
                </a:lnSpc>
                <a:spcBef>
                  <a:spcPct val="90000"/>
                </a:spcBef>
                <a:spcAft>
                  <a:spcPct val="100000"/>
                </a:spcAft>
                <a:buClr>
                  <a:srgbClr val="00539D"/>
                </a:buClr>
                <a:tabLst>
                  <a:tab pos="3429000" algn="l"/>
                </a:tabLst>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a:solidFill>
                    <a:srgbClr val="00539D"/>
                  </a:solidFill>
                  <a:sym typeface="Symbol" pitchFamily="18" charset="2"/>
                </a:rPr>
                <a:t>B.</a:t>
              </a:r>
              <a:br>
                <a:rPr lang="pt-BR" sz="2400" b="1">
                  <a:solidFill>
                    <a:srgbClr val="00539D"/>
                  </a:solidFill>
                  <a:sym typeface="Symbol" pitchFamily="18" charset="2"/>
                </a:rPr>
              </a:br>
              <a:r>
                <a:rPr lang="pt-BR" sz="2400" b="1">
                  <a:solidFill>
                    <a:srgbClr val="00539D"/>
                  </a:solidFill>
                  <a:sym typeface="Symbol" pitchFamily="18" charset="2"/>
                </a:rPr>
                <a:t/>
              </a:r>
              <a:br>
                <a:rPr lang="pt-BR" sz="2400" b="1">
                  <a:solidFill>
                    <a:srgbClr val="00539D"/>
                  </a:solidFill>
                  <a:sym typeface="Symbol" pitchFamily="18" charset="2"/>
                </a:rPr>
              </a:br>
              <a:r>
                <a:rPr lang="pt-BR" sz="2400" b="1">
                  <a:solidFill>
                    <a:srgbClr val="00539D"/>
                  </a:solidFill>
                  <a:sym typeface="Symbol" pitchFamily="18" charset="2"/>
                </a:rPr>
                <a:t/>
              </a:r>
              <a:br>
                <a:rPr lang="pt-BR" sz="2400" b="1">
                  <a:solidFill>
                    <a:srgbClr val="00539D"/>
                  </a:solidFill>
                  <a:sym typeface="Symbol" pitchFamily="18" charset="2"/>
                </a:rPr>
              </a:br>
              <a:r>
                <a:rPr lang="pt-BR" sz="2400" b="1">
                  <a:solidFill>
                    <a:srgbClr val="00539D"/>
                  </a:solidFill>
                  <a:sym typeface="Symbol" pitchFamily="18" charset="2"/>
                </a:rPr>
                <a:t/>
              </a:r>
              <a:br>
                <a:rPr lang="pt-BR" sz="2400" b="1">
                  <a:solidFill>
                    <a:srgbClr val="00539D"/>
                  </a:solidFill>
                  <a:sym typeface="Symbol" pitchFamily="18" charset="2"/>
                </a:rPr>
              </a:br>
              <a:endParaRPr lang="pt-BR" sz="2400" b="1">
                <a:solidFill>
                  <a:srgbClr val="00539D"/>
                </a:solidFill>
                <a:sym typeface="Symbol" pitchFamily="18" charset="2"/>
              </a:endParaRPr>
            </a:p>
            <a:p>
              <a:pPr>
                <a:lnSpc>
                  <a:spcPct val="90000"/>
                </a:lnSpc>
                <a:spcBef>
                  <a:spcPct val="90000"/>
                </a:spcBef>
                <a:spcAft>
                  <a:spcPct val="100000"/>
                </a:spcAft>
                <a:buClr>
                  <a:srgbClr val="00539D"/>
                </a:buClr>
                <a:tabLst>
                  <a:tab pos="3429000" algn="l"/>
                </a:tabLst>
              </a:pPr>
              <a:r>
                <a:rPr lang="pt-BR" sz="2400" b="1">
                  <a:solidFill>
                    <a:srgbClr val="00539D"/>
                  </a:solidFill>
                  <a:sym typeface="Symbol" pitchFamily="18" charset="2"/>
                </a:rPr>
                <a:t>C.	D.</a:t>
              </a:r>
              <a:endParaRPr lang="pt-BR" sz="2400" b="1">
                <a:solidFill>
                  <a:srgbClr val="000000"/>
                </a:solidFill>
                <a:sym typeface="Symbol" pitchFamily="18" charset="2"/>
              </a:endParaRPr>
            </a:p>
          </p:txBody>
        </p:sp>
        <p:pic>
          <p:nvPicPr>
            <p:cNvPr id="124950" name="Picture 22" descr="04_07_E2CYP_Answers_A"/>
            <p:cNvPicPr>
              <a:picLocks noChangeAspect="1" noChangeArrowheads="1"/>
            </p:cNvPicPr>
            <p:nvPr/>
          </p:nvPicPr>
          <p:blipFill>
            <a:blip r:embed="rId6" cstate="print"/>
            <a:srcRect/>
            <a:stretch>
              <a:fillRect/>
            </a:stretch>
          </p:blipFill>
          <p:spPr bwMode="auto">
            <a:xfrm>
              <a:off x="1008" y="816"/>
              <a:ext cx="1480" cy="1480"/>
            </a:xfrm>
            <a:prstGeom prst="rect">
              <a:avLst/>
            </a:prstGeom>
            <a:noFill/>
          </p:spPr>
        </p:pic>
        <p:pic>
          <p:nvPicPr>
            <p:cNvPr id="124951" name="Picture 23" descr="04_07_E2CYP_Answers_B"/>
            <p:cNvPicPr>
              <a:picLocks noChangeAspect="1" noChangeArrowheads="1"/>
            </p:cNvPicPr>
            <p:nvPr/>
          </p:nvPicPr>
          <p:blipFill>
            <a:blip r:embed="rId7" cstate="print"/>
            <a:srcRect/>
            <a:stretch>
              <a:fillRect/>
            </a:stretch>
          </p:blipFill>
          <p:spPr bwMode="auto">
            <a:xfrm>
              <a:off x="3216" y="816"/>
              <a:ext cx="1480" cy="1480"/>
            </a:xfrm>
            <a:prstGeom prst="rect">
              <a:avLst/>
            </a:prstGeom>
            <a:noFill/>
          </p:spPr>
        </p:pic>
        <p:pic>
          <p:nvPicPr>
            <p:cNvPr id="124952" name="Picture 24" descr="04_07_E2CYP_Answers_C"/>
            <p:cNvPicPr>
              <a:picLocks noChangeAspect="1" noChangeArrowheads="1"/>
            </p:cNvPicPr>
            <p:nvPr/>
          </p:nvPicPr>
          <p:blipFill>
            <a:blip r:embed="rId8" cstate="print"/>
            <a:srcRect/>
            <a:stretch>
              <a:fillRect/>
            </a:stretch>
          </p:blipFill>
          <p:spPr bwMode="auto">
            <a:xfrm>
              <a:off x="1008" y="2400"/>
              <a:ext cx="1480" cy="1480"/>
            </a:xfrm>
            <a:prstGeom prst="rect">
              <a:avLst/>
            </a:prstGeom>
            <a:noFill/>
          </p:spPr>
        </p:pic>
        <p:pic>
          <p:nvPicPr>
            <p:cNvPr id="124953" name="Picture 25" descr="04_07_E2CYP_Answers_D"/>
            <p:cNvPicPr>
              <a:picLocks noChangeAspect="1" noChangeArrowheads="1"/>
            </p:cNvPicPr>
            <p:nvPr/>
          </p:nvPicPr>
          <p:blipFill>
            <a:blip r:embed="rId9" cstate="print"/>
            <a:srcRect/>
            <a:stretch>
              <a:fillRect/>
            </a:stretch>
          </p:blipFill>
          <p:spPr bwMode="auto">
            <a:xfrm>
              <a:off x="3216" y="2400"/>
              <a:ext cx="1480" cy="1480"/>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4954"/>
                                        </p:tgtEl>
                                        <p:attrNameLst>
                                          <p:attrName>style.visibility</p:attrName>
                                        </p:attrNameLst>
                                      </p:cBhvr>
                                      <p:to>
                                        <p:strVal val="visible"/>
                                      </p:to>
                                    </p:set>
                                    <p:animEffect transition="in" filter="wipe(left)">
                                      <p:cBhvr>
                                        <p:cTn id="7" dur="500"/>
                                        <p:tgtEl>
                                          <p:spTgt spid="12495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24934"/>
                                        </p:tgtEl>
                                        <p:attrNameLst>
                                          <p:attrName>style.visibility</p:attrName>
                                        </p:attrNameLst>
                                      </p:cBhvr>
                                      <p:to>
                                        <p:strVal val="visible"/>
                                      </p:to>
                                    </p:set>
                                    <p:animEffect transition="in" filter="wipe(down)">
                                      <p:cBhvr>
                                        <p:cTn id="12" dur="580">
                                          <p:stCondLst>
                                            <p:cond delay="0"/>
                                          </p:stCondLst>
                                        </p:cTn>
                                        <p:tgtEl>
                                          <p:spTgt spid="124934"/>
                                        </p:tgtEl>
                                      </p:cBhvr>
                                    </p:animEffect>
                                    <p:anim calcmode="lin" valueType="num">
                                      <p:cBhvr>
                                        <p:cTn id="13" dur="1822" tmFilter="0,0; 0.14,0.36; 0.43,0.73; 0.71,0.91; 1.0,1.0">
                                          <p:stCondLst>
                                            <p:cond delay="0"/>
                                          </p:stCondLst>
                                        </p:cTn>
                                        <p:tgtEl>
                                          <p:spTgt spid="12493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2493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2493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2493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24934"/>
                                        </p:tgtEl>
                                        <p:attrNameLst>
                                          <p:attrName>ppt_y</p:attrName>
                                        </p:attrNameLst>
                                      </p:cBhvr>
                                      <p:tavLst>
                                        <p:tav tm="0" fmla="#ppt_y-sin(pi*$)/81">
                                          <p:val>
                                            <p:fltVal val="0"/>
                                          </p:val>
                                        </p:tav>
                                        <p:tav tm="100000">
                                          <p:val>
                                            <p:fltVal val="1"/>
                                          </p:val>
                                        </p:tav>
                                      </p:tavLst>
                                    </p:anim>
                                    <p:animScale>
                                      <p:cBhvr>
                                        <p:cTn id="18" dur="26">
                                          <p:stCondLst>
                                            <p:cond delay="650"/>
                                          </p:stCondLst>
                                        </p:cTn>
                                        <p:tgtEl>
                                          <p:spTgt spid="124934"/>
                                        </p:tgtEl>
                                      </p:cBhvr>
                                      <p:to x="100000" y="60000"/>
                                    </p:animScale>
                                    <p:animScale>
                                      <p:cBhvr>
                                        <p:cTn id="19" dur="166" decel="50000">
                                          <p:stCondLst>
                                            <p:cond delay="676"/>
                                          </p:stCondLst>
                                        </p:cTn>
                                        <p:tgtEl>
                                          <p:spTgt spid="124934"/>
                                        </p:tgtEl>
                                      </p:cBhvr>
                                      <p:to x="100000" y="100000"/>
                                    </p:animScale>
                                    <p:animScale>
                                      <p:cBhvr>
                                        <p:cTn id="20" dur="26">
                                          <p:stCondLst>
                                            <p:cond delay="1312"/>
                                          </p:stCondLst>
                                        </p:cTn>
                                        <p:tgtEl>
                                          <p:spTgt spid="124934"/>
                                        </p:tgtEl>
                                      </p:cBhvr>
                                      <p:to x="100000" y="80000"/>
                                    </p:animScale>
                                    <p:animScale>
                                      <p:cBhvr>
                                        <p:cTn id="21" dur="166" decel="50000">
                                          <p:stCondLst>
                                            <p:cond delay="1338"/>
                                          </p:stCondLst>
                                        </p:cTn>
                                        <p:tgtEl>
                                          <p:spTgt spid="124934"/>
                                        </p:tgtEl>
                                      </p:cBhvr>
                                      <p:to x="100000" y="100000"/>
                                    </p:animScale>
                                    <p:animScale>
                                      <p:cBhvr>
                                        <p:cTn id="22" dur="26">
                                          <p:stCondLst>
                                            <p:cond delay="1642"/>
                                          </p:stCondLst>
                                        </p:cTn>
                                        <p:tgtEl>
                                          <p:spTgt spid="124934"/>
                                        </p:tgtEl>
                                      </p:cBhvr>
                                      <p:to x="100000" y="90000"/>
                                    </p:animScale>
                                    <p:animScale>
                                      <p:cBhvr>
                                        <p:cTn id="23" dur="166" decel="50000">
                                          <p:stCondLst>
                                            <p:cond delay="1668"/>
                                          </p:stCondLst>
                                        </p:cTn>
                                        <p:tgtEl>
                                          <p:spTgt spid="124934"/>
                                        </p:tgtEl>
                                      </p:cBhvr>
                                      <p:to x="100000" y="100000"/>
                                    </p:animScale>
                                    <p:animScale>
                                      <p:cBhvr>
                                        <p:cTn id="24" dur="26">
                                          <p:stCondLst>
                                            <p:cond delay="1808"/>
                                          </p:stCondLst>
                                        </p:cTn>
                                        <p:tgtEl>
                                          <p:spTgt spid="124934"/>
                                        </p:tgtEl>
                                      </p:cBhvr>
                                      <p:to x="100000" y="95000"/>
                                    </p:animScale>
                                    <p:animScale>
                                      <p:cBhvr>
                                        <p:cTn id="25" dur="166" decel="50000">
                                          <p:stCondLst>
                                            <p:cond delay="1834"/>
                                          </p:stCondLst>
                                        </p:cTn>
                                        <p:tgtEl>
                                          <p:spTgt spid="12493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t>Concept</a:t>
            </a:r>
          </a:p>
        </p:txBody>
      </p:sp>
      <p:pic>
        <p:nvPicPr>
          <p:cNvPr id="120840" name="Picture 8" descr="KC_alg_L04-07B"/>
          <p:cNvPicPr>
            <a:picLocks noChangeAspect="1" noChangeArrowheads="1"/>
          </p:cNvPicPr>
          <p:nvPr/>
        </p:nvPicPr>
        <p:blipFill>
          <a:blip r:embed="rId3" cstate="print"/>
          <a:srcRect/>
          <a:stretch>
            <a:fillRect/>
          </a:stretch>
        </p:blipFill>
        <p:spPr bwMode="auto">
          <a:xfrm>
            <a:off x="438150" y="1495425"/>
            <a:ext cx="8239125" cy="2808288"/>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Find Inverse Linear Functions</a:t>
            </a:r>
          </a:p>
        </p:txBody>
      </p:sp>
      <p:sp>
        <p:nvSpPr>
          <p:cNvPr id="9220" name="TPQuestion"/>
          <p:cNvSpPr>
            <a:spLocks noChangeArrowheads="1"/>
          </p:cNvSpPr>
          <p:nvPr/>
        </p:nvSpPr>
        <p:spPr bwMode="auto">
          <a:xfrm>
            <a:off x="638175" y="144780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A.</a:t>
            </a:r>
            <a:r>
              <a:rPr lang="en-US" sz="2400" b="1">
                <a:solidFill>
                  <a:srgbClr val="00539D"/>
                </a:solidFill>
                <a:cs typeface="Times New Roman" pitchFamily="18" charset="0"/>
              </a:rPr>
              <a:t> Find the inverse of the function </a:t>
            </a:r>
            <a:r>
              <a:rPr lang="en-US" sz="2400" b="1" i="1">
                <a:solidFill>
                  <a:srgbClr val="00539D"/>
                </a:solidFill>
                <a:latin typeface="HelveticaNeueLTStd-CnO" charset="0"/>
                <a:cs typeface="Times New Roman" pitchFamily="18" charset="0"/>
              </a:rPr>
              <a:t>f </a:t>
            </a:r>
            <a:r>
              <a:rPr lang="en-US" sz="2400" b="1">
                <a:solidFill>
                  <a:srgbClr val="00539D"/>
                </a:solidFill>
                <a:latin typeface="HelveticaNeueLTStd-Cn" charset="0"/>
                <a:cs typeface="Times New Roman" pitchFamily="18" charset="0"/>
              </a:rPr>
              <a:t>(</a:t>
            </a:r>
            <a:r>
              <a:rPr lang="en-US" sz="2400" b="1" i="1">
                <a:solidFill>
                  <a:srgbClr val="00539D"/>
                </a:solidFill>
                <a:latin typeface="HelveticaNeueLTStd-CnO" charset="0"/>
                <a:cs typeface="Times New Roman" pitchFamily="18" charset="0"/>
              </a:rPr>
              <a:t>x</a:t>
            </a:r>
            <a:r>
              <a:rPr lang="en-US" sz="2400" b="1">
                <a:solidFill>
                  <a:srgbClr val="00539D"/>
                </a:solidFill>
                <a:latin typeface="HelveticaNeueLTStd-Cn" charset="0"/>
                <a:cs typeface="Times New Roman" pitchFamily="18" charset="0"/>
              </a:rPr>
              <a:t>) </a:t>
            </a:r>
            <a:r>
              <a:rPr lang="en-US" sz="2400" b="1">
                <a:solidFill>
                  <a:srgbClr val="00539D"/>
                </a:solidFill>
                <a:latin typeface="UniMath-Regular" charset="0"/>
                <a:cs typeface="Times New Roman" pitchFamily="18" charset="0"/>
              </a:rPr>
              <a:t>= –</a:t>
            </a:r>
            <a:r>
              <a:rPr lang="en-US" sz="2400" b="1">
                <a:solidFill>
                  <a:srgbClr val="00539D"/>
                </a:solidFill>
                <a:latin typeface="HelveticaNeueLTStd-Cn" charset="0"/>
                <a:cs typeface="Times New Roman" pitchFamily="18" charset="0"/>
              </a:rPr>
              <a:t>3</a:t>
            </a:r>
            <a:r>
              <a:rPr lang="en-US" sz="2400" b="1" i="1">
                <a:solidFill>
                  <a:srgbClr val="00539D"/>
                </a:solidFill>
                <a:latin typeface="HelveticaNeueLTStd-CnO" charset="0"/>
                <a:cs typeface="Times New Roman" pitchFamily="18" charset="0"/>
              </a:rPr>
              <a:t>x </a:t>
            </a:r>
            <a:r>
              <a:rPr lang="en-US" sz="2400" b="1">
                <a:solidFill>
                  <a:srgbClr val="00539D"/>
                </a:solidFill>
                <a:latin typeface="UniMath-Regular" charset="0"/>
                <a:cs typeface="Times New Roman" pitchFamily="18" charset="0"/>
              </a:rPr>
              <a:t>+ </a:t>
            </a:r>
            <a:r>
              <a:rPr lang="en-US" sz="2400" b="1">
                <a:solidFill>
                  <a:srgbClr val="00539D"/>
                </a:solidFill>
                <a:latin typeface="HelveticaNeueLTStd-Cn" charset="0"/>
                <a:cs typeface="Times New Roman" pitchFamily="18" charset="0"/>
              </a:rPr>
              <a:t>27.</a:t>
            </a:r>
          </a:p>
        </p:txBody>
      </p:sp>
      <p:sp>
        <p:nvSpPr>
          <p:cNvPr id="9222" name="Text Box 6"/>
          <p:cNvSpPr txBox="1">
            <a:spLocks noChangeArrowheads="1"/>
          </p:cNvSpPr>
          <p:nvPr/>
        </p:nvSpPr>
        <p:spPr bwMode="auto">
          <a:xfrm>
            <a:off x="990600" y="1828800"/>
            <a:ext cx="7435850" cy="822325"/>
          </a:xfrm>
          <a:prstGeom prst="rect">
            <a:avLst/>
          </a:prstGeom>
          <a:noFill/>
          <a:ln w="9525">
            <a:noFill/>
            <a:miter lim="800000"/>
            <a:headEnd/>
            <a:tailEnd/>
          </a:ln>
          <a:effectLst/>
        </p:spPr>
        <p:txBody>
          <a:bodyPr>
            <a:spAutoFit/>
          </a:bodyPr>
          <a:lstStyle/>
          <a:p>
            <a:pPr>
              <a:tabLst>
                <a:tab pos="914400" algn="r"/>
                <a:tab pos="1028700" algn="l"/>
                <a:tab pos="3314700" algn="l"/>
              </a:tabLst>
            </a:pPr>
            <a:r>
              <a:rPr lang="en-US" sz="2400" b="1">
                <a:solidFill>
                  <a:srgbClr val="E01B22"/>
                </a:solidFill>
              </a:rPr>
              <a:t>Step 1</a:t>
            </a:r>
            <a:r>
              <a:rPr lang="en-US" sz="2400"/>
              <a:t/>
            </a:r>
            <a:br>
              <a:rPr lang="en-US" sz="2400"/>
            </a:br>
            <a:r>
              <a:rPr lang="en-US" sz="2400"/>
              <a:t>	</a:t>
            </a:r>
            <a:r>
              <a:rPr lang="en-US" sz="2400" i="1"/>
              <a:t>f</a:t>
            </a:r>
            <a:r>
              <a:rPr lang="en-US" sz="2400"/>
              <a:t>(</a:t>
            </a:r>
            <a:r>
              <a:rPr lang="en-US" sz="2400" i="1"/>
              <a:t>x</a:t>
            </a:r>
            <a:r>
              <a:rPr lang="en-US" sz="2400"/>
              <a:t>)	= –3</a:t>
            </a:r>
            <a:r>
              <a:rPr lang="en-US" sz="2400" i="1"/>
              <a:t>x</a:t>
            </a:r>
            <a:r>
              <a:rPr lang="en-US" sz="2400"/>
              <a:t> + 27	Original equation</a:t>
            </a:r>
          </a:p>
        </p:txBody>
      </p:sp>
      <p:sp>
        <p:nvSpPr>
          <p:cNvPr id="9223" name="Text Box 7"/>
          <p:cNvSpPr txBox="1">
            <a:spLocks noChangeArrowheads="1"/>
          </p:cNvSpPr>
          <p:nvPr/>
        </p:nvSpPr>
        <p:spPr bwMode="auto">
          <a:xfrm>
            <a:off x="990600" y="2743200"/>
            <a:ext cx="7435850" cy="457200"/>
          </a:xfrm>
          <a:prstGeom prst="rect">
            <a:avLst/>
          </a:prstGeom>
          <a:noFill/>
          <a:ln w="9525">
            <a:noFill/>
            <a:miter lim="800000"/>
            <a:headEnd/>
            <a:tailEnd/>
          </a:ln>
          <a:effectLst/>
        </p:spPr>
        <p:txBody>
          <a:bodyPr>
            <a:spAutoFit/>
          </a:bodyPr>
          <a:lstStyle/>
          <a:p>
            <a:pPr>
              <a:tabLst>
                <a:tab pos="914400" algn="r"/>
                <a:tab pos="1028700" algn="l"/>
                <a:tab pos="3314700" algn="l"/>
              </a:tabLst>
            </a:pPr>
            <a:r>
              <a:rPr lang="en-US" sz="2400" i="1"/>
              <a:t>	y</a:t>
            </a:r>
            <a:r>
              <a:rPr lang="en-US" sz="2400"/>
              <a:t>	= –3</a:t>
            </a:r>
            <a:r>
              <a:rPr lang="en-US" sz="2400" i="1"/>
              <a:t>x</a:t>
            </a:r>
            <a:r>
              <a:rPr lang="en-US" sz="2400"/>
              <a:t> + 27	Replace </a:t>
            </a:r>
            <a:r>
              <a:rPr lang="en-US" sz="2400" i="1"/>
              <a:t>f</a:t>
            </a:r>
            <a:r>
              <a:rPr lang="en-US" sz="2400"/>
              <a:t>(</a:t>
            </a:r>
            <a:r>
              <a:rPr lang="en-US" sz="2400" i="1"/>
              <a:t>x</a:t>
            </a:r>
            <a:r>
              <a:rPr lang="en-US" sz="2400"/>
              <a:t>) with </a:t>
            </a:r>
            <a:r>
              <a:rPr lang="en-US" sz="2400" i="1"/>
              <a:t>y</a:t>
            </a:r>
            <a:r>
              <a:rPr lang="en-US" sz="2400"/>
              <a:t>. </a:t>
            </a:r>
          </a:p>
        </p:txBody>
      </p:sp>
      <p:sp>
        <p:nvSpPr>
          <p:cNvPr id="9226" name="Text Box 10"/>
          <p:cNvSpPr txBox="1">
            <a:spLocks noChangeArrowheads="1"/>
          </p:cNvSpPr>
          <p:nvPr/>
        </p:nvSpPr>
        <p:spPr bwMode="auto">
          <a:xfrm>
            <a:off x="990600" y="3216275"/>
            <a:ext cx="7435850" cy="822325"/>
          </a:xfrm>
          <a:prstGeom prst="rect">
            <a:avLst/>
          </a:prstGeom>
          <a:noFill/>
          <a:ln w="9525">
            <a:noFill/>
            <a:miter lim="800000"/>
            <a:headEnd/>
            <a:tailEnd/>
          </a:ln>
          <a:effectLst/>
        </p:spPr>
        <p:txBody>
          <a:bodyPr>
            <a:spAutoFit/>
          </a:bodyPr>
          <a:lstStyle/>
          <a:p>
            <a:pPr>
              <a:tabLst>
                <a:tab pos="914400" algn="r"/>
                <a:tab pos="1028700" algn="l"/>
                <a:tab pos="3314700" algn="l"/>
              </a:tabLst>
            </a:pPr>
            <a:r>
              <a:rPr lang="en-US" sz="2400" b="1">
                <a:solidFill>
                  <a:srgbClr val="E01B22"/>
                </a:solidFill>
              </a:rPr>
              <a:t>Step 2</a:t>
            </a:r>
            <a:r>
              <a:rPr lang="en-US" sz="2400"/>
              <a:t/>
            </a:r>
            <a:br>
              <a:rPr lang="en-US" sz="2400"/>
            </a:br>
            <a:r>
              <a:rPr lang="en-US" sz="2400"/>
              <a:t> 	</a:t>
            </a:r>
            <a:r>
              <a:rPr lang="en-US" sz="2400" i="1"/>
              <a:t>x</a:t>
            </a:r>
            <a:r>
              <a:rPr lang="en-US" sz="2400"/>
              <a:t> 	= –3</a:t>
            </a:r>
            <a:r>
              <a:rPr lang="en-US" sz="2400" i="1"/>
              <a:t>y</a:t>
            </a:r>
            <a:r>
              <a:rPr lang="en-US" sz="2400"/>
              <a:t> + 27	Interchange </a:t>
            </a:r>
            <a:r>
              <a:rPr lang="en-US" sz="2400" i="1"/>
              <a:t>y</a:t>
            </a:r>
            <a:r>
              <a:rPr lang="en-US" sz="2400"/>
              <a:t> and </a:t>
            </a:r>
            <a:r>
              <a:rPr lang="en-US" sz="2400" i="1"/>
              <a:t>x</a:t>
            </a:r>
            <a:r>
              <a:rPr lang="en-US" sz="2400"/>
              <a:t>. </a:t>
            </a:r>
          </a:p>
        </p:txBody>
      </p:sp>
      <p:sp>
        <p:nvSpPr>
          <p:cNvPr id="9228" name="Text Box 12"/>
          <p:cNvSpPr txBox="1">
            <a:spLocks noChangeArrowheads="1"/>
          </p:cNvSpPr>
          <p:nvPr/>
        </p:nvSpPr>
        <p:spPr bwMode="auto">
          <a:xfrm>
            <a:off x="990600" y="4130675"/>
            <a:ext cx="7435850" cy="822325"/>
          </a:xfrm>
          <a:prstGeom prst="rect">
            <a:avLst/>
          </a:prstGeom>
          <a:noFill/>
          <a:ln w="9525">
            <a:noFill/>
            <a:miter lim="800000"/>
            <a:headEnd/>
            <a:tailEnd/>
          </a:ln>
          <a:effectLst/>
        </p:spPr>
        <p:txBody>
          <a:bodyPr>
            <a:spAutoFit/>
          </a:bodyPr>
          <a:lstStyle/>
          <a:p>
            <a:pPr>
              <a:tabLst>
                <a:tab pos="914400" algn="r"/>
                <a:tab pos="1028700" algn="l"/>
                <a:tab pos="3314700" algn="l"/>
              </a:tabLst>
            </a:pPr>
            <a:r>
              <a:rPr lang="en-US" sz="2400" b="1">
                <a:solidFill>
                  <a:srgbClr val="E01B22"/>
                </a:solidFill>
              </a:rPr>
              <a:t>Step 3</a:t>
            </a:r>
            <a:r>
              <a:rPr lang="en-US" sz="2400"/>
              <a:t/>
            </a:r>
            <a:br>
              <a:rPr lang="en-US" sz="2400"/>
            </a:br>
            <a:r>
              <a:rPr lang="en-US" sz="2400"/>
              <a:t> 	</a:t>
            </a:r>
            <a:r>
              <a:rPr lang="en-US" sz="2400" i="1"/>
              <a:t>x</a:t>
            </a:r>
            <a:r>
              <a:rPr lang="en-US" sz="2400"/>
              <a:t> – 27 = –3</a:t>
            </a:r>
            <a:r>
              <a:rPr lang="en-US" sz="2400" i="1"/>
              <a:t>y</a:t>
            </a:r>
            <a:r>
              <a:rPr lang="en-US" sz="2400"/>
              <a:t>	Subtract 27 from each side. </a:t>
            </a:r>
          </a:p>
        </p:txBody>
      </p:sp>
      <p:grpSp>
        <p:nvGrpSpPr>
          <p:cNvPr id="9231" name="Group 15"/>
          <p:cNvGrpSpPr>
            <a:grpSpLocks/>
          </p:cNvGrpSpPr>
          <p:nvPr/>
        </p:nvGrpSpPr>
        <p:grpSpPr bwMode="auto">
          <a:xfrm>
            <a:off x="990600" y="5105400"/>
            <a:ext cx="7435850" cy="787400"/>
            <a:chOff x="624" y="3216"/>
            <a:chExt cx="4684" cy="496"/>
          </a:xfrm>
        </p:grpSpPr>
        <p:pic>
          <p:nvPicPr>
            <p:cNvPr id="9229" name="Picture 13" descr="04-07_ex3a_01"/>
            <p:cNvPicPr>
              <a:picLocks noChangeAspect="1" noChangeArrowheads="1"/>
            </p:cNvPicPr>
            <p:nvPr/>
          </p:nvPicPr>
          <p:blipFill>
            <a:blip r:embed="rId3" cstate="print"/>
            <a:srcRect/>
            <a:stretch>
              <a:fillRect/>
            </a:stretch>
          </p:blipFill>
          <p:spPr bwMode="auto">
            <a:xfrm>
              <a:off x="900" y="3216"/>
              <a:ext cx="749" cy="496"/>
            </a:xfrm>
            <a:prstGeom prst="rect">
              <a:avLst/>
            </a:prstGeom>
            <a:noFill/>
          </p:spPr>
        </p:pic>
        <p:sp>
          <p:nvSpPr>
            <p:cNvPr id="9230" name="Text Box 14"/>
            <p:cNvSpPr txBox="1">
              <a:spLocks noChangeArrowheads="1"/>
            </p:cNvSpPr>
            <p:nvPr/>
          </p:nvSpPr>
          <p:spPr bwMode="auto">
            <a:xfrm>
              <a:off x="624" y="3312"/>
              <a:ext cx="4684" cy="288"/>
            </a:xfrm>
            <a:prstGeom prst="rect">
              <a:avLst/>
            </a:prstGeom>
            <a:noFill/>
            <a:ln w="9525">
              <a:noFill/>
              <a:miter lim="800000"/>
              <a:headEnd/>
              <a:tailEnd/>
            </a:ln>
            <a:effectLst/>
          </p:spPr>
          <p:txBody>
            <a:bodyPr>
              <a:spAutoFit/>
            </a:bodyPr>
            <a:lstStyle/>
            <a:p>
              <a:pPr>
                <a:tabLst>
                  <a:tab pos="914400" algn="r"/>
                  <a:tab pos="1028700" algn="l"/>
                  <a:tab pos="3314700" algn="l"/>
                </a:tabLst>
              </a:pPr>
              <a:r>
                <a:rPr lang="en-US" sz="2400"/>
                <a:t>			Divide each side by –3. </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wipe(left)">
                                      <p:cBhvr>
                                        <p:cTn id="7" dur="500"/>
                                        <p:tgtEl>
                                          <p:spTgt spid="92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2"/>
                                        </p:tgtEl>
                                        <p:attrNameLst>
                                          <p:attrName>style.visibility</p:attrName>
                                        </p:attrNameLst>
                                      </p:cBhvr>
                                      <p:to>
                                        <p:strVal val="visible"/>
                                      </p:to>
                                    </p:set>
                                    <p:animEffect transition="in" filter="wipe(left)">
                                      <p:cBhvr>
                                        <p:cTn id="12" dur="500"/>
                                        <p:tgtEl>
                                          <p:spTgt spid="92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23"/>
                                        </p:tgtEl>
                                        <p:attrNameLst>
                                          <p:attrName>style.visibility</p:attrName>
                                        </p:attrNameLst>
                                      </p:cBhvr>
                                      <p:to>
                                        <p:strVal val="visible"/>
                                      </p:to>
                                    </p:set>
                                    <p:animEffect transition="in" filter="wipe(left)">
                                      <p:cBhvr>
                                        <p:cTn id="17" dur="500"/>
                                        <p:tgtEl>
                                          <p:spTgt spid="92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226"/>
                                        </p:tgtEl>
                                        <p:attrNameLst>
                                          <p:attrName>style.visibility</p:attrName>
                                        </p:attrNameLst>
                                      </p:cBhvr>
                                      <p:to>
                                        <p:strVal val="visible"/>
                                      </p:to>
                                    </p:set>
                                    <p:animEffect transition="in" filter="wipe(left)">
                                      <p:cBhvr>
                                        <p:cTn id="22" dur="500"/>
                                        <p:tgtEl>
                                          <p:spTgt spid="92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228"/>
                                        </p:tgtEl>
                                        <p:attrNameLst>
                                          <p:attrName>style.visibility</p:attrName>
                                        </p:attrNameLst>
                                      </p:cBhvr>
                                      <p:to>
                                        <p:strVal val="visible"/>
                                      </p:to>
                                    </p:set>
                                    <p:animEffect transition="in" filter="wipe(left)">
                                      <p:cBhvr>
                                        <p:cTn id="27" dur="500"/>
                                        <p:tgtEl>
                                          <p:spTgt spid="92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231"/>
                                        </p:tgtEl>
                                        <p:attrNameLst>
                                          <p:attrName>style.visibility</p:attrName>
                                        </p:attrNameLst>
                                      </p:cBhvr>
                                      <p:to>
                                        <p:strVal val="visible"/>
                                      </p:to>
                                    </p:set>
                                    <p:animEffect transition="in" filter="wipe(left)">
                                      <p:cBhvr>
                                        <p:cTn id="32" dur="500"/>
                                        <p:tgtEl>
                                          <p:spTgt spid="9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utoUpdateAnimBg="0"/>
      <p:bldP spid="9222" grpId="0"/>
      <p:bldP spid="9223" grpId="0"/>
      <p:bldP spid="9226" grpId="0"/>
      <p:bldP spid="92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grpSp>
        <p:nvGrpSpPr>
          <p:cNvPr id="91163" name="Group 27"/>
          <p:cNvGrpSpPr>
            <a:grpSpLocks/>
          </p:cNvGrpSpPr>
          <p:nvPr/>
        </p:nvGrpSpPr>
        <p:grpSpPr bwMode="auto">
          <a:xfrm>
            <a:off x="990600" y="1314450"/>
            <a:ext cx="7435850" cy="784225"/>
            <a:chOff x="624" y="828"/>
            <a:chExt cx="4684" cy="494"/>
          </a:xfrm>
        </p:grpSpPr>
        <p:sp>
          <p:nvSpPr>
            <p:cNvPr id="91160" name="Text Box 24"/>
            <p:cNvSpPr txBox="1">
              <a:spLocks noChangeArrowheads="1"/>
            </p:cNvSpPr>
            <p:nvPr/>
          </p:nvSpPr>
          <p:spPr bwMode="auto">
            <a:xfrm>
              <a:off x="624" y="912"/>
              <a:ext cx="4684" cy="288"/>
            </a:xfrm>
            <a:prstGeom prst="rect">
              <a:avLst/>
            </a:prstGeom>
            <a:noFill/>
            <a:ln w="9525">
              <a:noFill/>
              <a:miter lim="800000"/>
              <a:headEnd/>
              <a:tailEnd/>
            </a:ln>
            <a:effectLst/>
          </p:spPr>
          <p:txBody>
            <a:bodyPr>
              <a:spAutoFit/>
            </a:bodyPr>
            <a:lstStyle/>
            <a:p>
              <a:pPr>
                <a:tabLst>
                  <a:tab pos="914400" algn="r"/>
                  <a:tab pos="1028700" algn="l"/>
                  <a:tab pos="3314700" algn="l"/>
                </a:tabLst>
              </a:pPr>
              <a:r>
                <a:rPr lang="en-US" sz="2400"/>
                <a:t>			Simplify.</a:t>
              </a:r>
            </a:p>
          </p:txBody>
        </p:sp>
        <p:pic>
          <p:nvPicPr>
            <p:cNvPr id="91162" name="Picture 26" descr="04-07_ex3a_02"/>
            <p:cNvPicPr>
              <a:picLocks noChangeAspect="1" noChangeArrowheads="1"/>
            </p:cNvPicPr>
            <p:nvPr/>
          </p:nvPicPr>
          <p:blipFill>
            <a:blip r:embed="rId3" cstate="print"/>
            <a:srcRect/>
            <a:stretch>
              <a:fillRect/>
            </a:stretch>
          </p:blipFill>
          <p:spPr bwMode="auto">
            <a:xfrm>
              <a:off x="708" y="828"/>
              <a:ext cx="939" cy="494"/>
            </a:xfrm>
            <a:prstGeom prst="rect">
              <a:avLst/>
            </a:prstGeom>
            <a:noFill/>
          </p:spPr>
        </p:pic>
      </p:grpSp>
      <p:grpSp>
        <p:nvGrpSpPr>
          <p:cNvPr id="91167" name="Group 31"/>
          <p:cNvGrpSpPr>
            <a:grpSpLocks/>
          </p:cNvGrpSpPr>
          <p:nvPr/>
        </p:nvGrpSpPr>
        <p:grpSpPr bwMode="auto">
          <a:xfrm>
            <a:off x="990600" y="2209800"/>
            <a:ext cx="7435850" cy="1166813"/>
            <a:chOff x="624" y="1392"/>
            <a:chExt cx="4684" cy="735"/>
          </a:xfrm>
        </p:grpSpPr>
        <p:sp>
          <p:nvSpPr>
            <p:cNvPr id="91164" name="Text Box 28"/>
            <p:cNvSpPr txBox="1">
              <a:spLocks noChangeArrowheads="1"/>
            </p:cNvSpPr>
            <p:nvPr/>
          </p:nvSpPr>
          <p:spPr bwMode="auto">
            <a:xfrm>
              <a:off x="624" y="1392"/>
              <a:ext cx="4684" cy="288"/>
            </a:xfrm>
            <a:prstGeom prst="rect">
              <a:avLst/>
            </a:prstGeom>
            <a:noFill/>
            <a:ln w="9525">
              <a:noFill/>
              <a:miter lim="800000"/>
              <a:headEnd/>
              <a:tailEnd/>
            </a:ln>
            <a:effectLst/>
          </p:spPr>
          <p:txBody>
            <a:bodyPr>
              <a:spAutoFit/>
            </a:bodyPr>
            <a:lstStyle/>
            <a:p>
              <a:pPr>
                <a:tabLst>
                  <a:tab pos="914400" algn="r"/>
                  <a:tab pos="1028700" algn="l"/>
                  <a:tab pos="3314700" algn="l"/>
                </a:tabLst>
              </a:pPr>
              <a:r>
                <a:rPr lang="en-US" sz="2400" b="1">
                  <a:solidFill>
                    <a:srgbClr val="E01B22"/>
                  </a:solidFill>
                </a:rPr>
                <a:t>Step 4</a:t>
              </a:r>
              <a:endParaRPr lang="en-US" sz="2400"/>
            </a:p>
          </p:txBody>
        </p:sp>
        <p:pic>
          <p:nvPicPr>
            <p:cNvPr id="91165" name="Picture 29" descr="04-07_ex3a_03"/>
            <p:cNvPicPr>
              <a:picLocks noChangeAspect="1" noChangeArrowheads="1"/>
            </p:cNvPicPr>
            <p:nvPr/>
          </p:nvPicPr>
          <p:blipFill>
            <a:blip r:embed="rId4" cstate="print"/>
            <a:srcRect r="68179"/>
            <a:stretch>
              <a:fillRect/>
            </a:stretch>
          </p:blipFill>
          <p:spPr bwMode="auto">
            <a:xfrm>
              <a:off x="684" y="1632"/>
              <a:ext cx="1332" cy="495"/>
            </a:xfrm>
            <a:prstGeom prst="rect">
              <a:avLst/>
            </a:prstGeom>
            <a:noFill/>
          </p:spPr>
        </p:pic>
        <p:pic>
          <p:nvPicPr>
            <p:cNvPr id="91166" name="Picture 30" descr="04-07_ex3a_03"/>
            <p:cNvPicPr>
              <a:picLocks noChangeAspect="1" noChangeArrowheads="1"/>
            </p:cNvPicPr>
            <p:nvPr/>
          </p:nvPicPr>
          <p:blipFill>
            <a:blip r:embed="rId4" cstate="print"/>
            <a:srcRect l="54755"/>
            <a:stretch>
              <a:fillRect/>
            </a:stretch>
          </p:blipFill>
          <p:spPr bwMode="auto">
            <a:xfrm>
              <a:off x="2742" y="1632"/>
              <a:ext cx="1894" cy="495"/>
            </a:xfrm>
            <a:prstGeom prst="rect">
              <a:avLst/>
            </a:prstGeom>
            <a:noFill/>
          </p:spPr>
        </p:pic>
      </p:grpSp>
      <p:grpSp>
        <p:nvGrpSpPr>
          <p:cNvPr id="91171" name="Group 35"/>
          <p:cNvGrpSpPr>
            <a:grpSpLocks/>
          </p:cNvGrpSpPr>
          <p:nvPr/>
        </p:nvGrpSpPr>
        <p:grpSpPr bwMode="auto">
          <a:xfrm>
            <a:off x="685800" y="3886200"/>
            <a:ext cx="8020050" cy="1119188"/>
            <a:chOff x="432" y="2448"/>
            <a:chExt cx="5052" cy="705"/>
          </a:xfrm>
        </p:grpSpPr>
        <p:sp>
          <p:nvSpPr>
            <p:cNvPr id="91144" name="TPQuestion"/>
            <p:cNvSpPr>
              <a:spLocks noChangeArrowheads="1"/>
            </p:cNvSpPr>
            <p:nvPr/>
          </p:nvSpPr>
          <p:spPr bwMode="auto">
            <a:xfrm>
              <a:off x="432" y="2448"/>
              <a:ext cx="5052" cy="26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Answer: </a:t>
              </a:r>
              <a:r>
                <a:rPr lang="en-US" sz="2400">
                  <a:solidFill>
                    <a:srgbClr val="E01B22"/>
                  </a:solidFill>
                  <a:cs typeface="Times New Roman" pitchFamily="18" charset="0"/>
                </a:rPr>
                <a:t>The inverse of </a:t>
              </a:r>
              <a:r>
                <a:rPr lang="en-US" sz="2400" i="1">
                  <a:solidFill>
                    <a:srgbClr val="E01B22"/>
                  </a:solidFill>
                  <a:cs typeface="Times New Roman" pitchFamily="18" charset="0"/>
                </a:rPr>
                <a:t>f</a:t>
              </a:r>
              <a:r>
                <a:rPr lang="en-US" sz="2400">
                  <a:solidFill>
                    <a:srgbClr val="E01B22"/>
                  </a:solidFill>
                  <a:cs typeface="Times New Roman" pitchFamily="18" charset="0"/>
                </a:rPr>
                <a:t>(</a:t>
              </a:r>
              <a:r>
                <a:rPr lang="en-US" sz="2400" i="1">
                  <a:solidFill>
                    <a:srgbClr val="E01B22"/>
                  </a:solidFill>
                  <a:cs typeface="Times New Roman" pitchFamily="18" charset="0"/>
                </a:rPr>
                <a:t>x</a:t>
              </a:r>
              <a:r>
                <a:rPr lang="en-US" sz="2400">
                  <a:solidFill>
                    <a:srgbClr val="E01B22"/>
                  </a:solidFill>
                  <a:cs typeface="Times New Roman" pitchFamily="18" charset="0"/>
                </a:rPr>
                <a:t>) = –3</a:t>
              </a:r>
              <a:r>
                <a:rPr lang="en-US" sz="2400" i="1">
                  <a:solidFill>
                    <a:srgbClr val="E01B22"/>
                  </a:solidFill>
                  <a:cs typeface="Times New Roman" pitchFamily="18" charset="0"/>
                </a:rPr>
                <a:t>x</a:t>
              </a:r>
              <a:r>
                <a:rPr lang="en-US" sz="2400">
                  <a:solidFill>
                    <a:srgbClr val="E01B22"/>
                  </a:solidFill>
                  <a:cs typeface="Times New Roman" pitchFamily="18" charset="0"/>
                </a:rPr>
                <a:t> + 27 is </a:t>
              </a:r>
            </a:p>
          </p:txBody>
        </p:sp>
        <p:pic>
          <p:nvPicPr>
            <p:cNvPr id="91170" name="Picture 34" descr="04-07_ex3a_04"/>
            <p:cNvPicPr>
              <a:picLocks noChangeAspect="1" noChangeArrowheads="1"/>
            </p:cNvPicPr>
            <p:nvPr/>
          </p:nvPicPr>
          <p:blipFill>
            <a:blip r:embed="rId5" cstate="print"/>
            <a:srcRect/>
            <a:stretch>
              <a:fillRect/>
            </a:stretch>
          </p:blipFill>
          <p:spPr bwMode="auto">
            <a:xfrm>
              <a:off x="1549" y="2658"/>
              <a:ext cx="1307" cy="495"/>
            </a:xfrm>
            <a:prstGeom prst="rect">
              <a:avLst/>
            </a:prstGeom>
            <a:noFill/>
          </p:spPr>
        </p:pic>
      </p:grpSp>
      <p:sp>
        <p:nvSpPr>
          <p:cNvPr id="91174" name="Text Box 38"/>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Find Inverse Linear Functions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1163"/>
                                        </p:tgtEl>
                                        <p:attrNameLst>
                                          <p:attrName>style.visibility</p:attrName>
                                        </p:attrNameLst>
                                      </p:cBhvr>
                                      <p:to>
                                        <p:strVal val="visible"/>
                                      </p:to>
                                    </p:set>
                                    <p:animEffect transition="in" filter="wipe(left)">
                                      <p:cBhvr>
                                        <p:cTn id="7" dur="500"/>
                                        <p:tgtEl>
                                          <p:spTgt spid="9116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1167"/>
                                        </p:tgtEl>
                                        <p:attrNameLst>
                                          <p:attrName>style.visibility</p:attrName>
                                        </p:attrNameLst>
                                      </p:cBhvr>
                                      <p:to>
                                        <p:strVal val="visible"/>
                                      </p:to>
                                    </p:set>
                                    <p:animEffect transition="in" filter="wipe(left)">
                                      <p:cBhvr>
                                        <p:cTn id="12" dur="500"/>
                                        <p:tgtEl>
                                          <p:spTgt spid="9116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1171"/>
                                        </p:tgtEl>
                                        <p:attrNameLst>
                                          <p:attrName>style.visibility</p:attrName>
                                        </p:attrNameLst>
                                      </p:cBhvr>
                                      <p:to>
                                        <p:strVal val="visible"/>
                                      </p:to>
                                    </p:set>
                                    <p:animEffect transition="in" filter="wipe(left)">
                                      <p:cBhvr>
                                        <p:cTn id="17" dur="500"/>
                                        <p:tgtEl>
                                          <p:spTgt spid="91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t>Example 3</a:t>
            </a:r>
          </a:p>
        </p:txBody>
      </p:sp>
      <p:pic>
        <p:nvPicPr>
          <p:cNvPr id="130060" name="Picture 12" descr="04-07_ex3b"/>
          <p:cNvPicPr>
            <a:picLocks noChangeAspect="1" noChangeArrowheads="1"/>
          </p:cNvPicPr>
          <p:nvPr/>
        </p:nvPicPr>
        <p:blipFill>
          <a:blip r:embed="rId3" cstate="print"/>
          <a:srcRect/>
          <a:stretch>
            <a:fillRect/>
          </a:stretch>
        </p:blipFill>
        <p:spPr bwMode="auto">
          <a:xfrm>
            <a:off x="1063625" y="1314450"/>
            <a:ext cx="6727825" cy="785813"/>
          </a:xfrm>
          <a:prstGeom prst="rect">
            <a:avLst/>
          </a:prstGeom>
          <a:noFill/>
        </p:spPr>
      </p:pic>
      <p:grpSp>
        <p:nvGrpSpPr>
          <p:cNvPr id="130070" name="Group 22"/>
          <p:cNvGrpSpPr>
            <a:grpSpLocks/>
          </p:cNvGrpSpPr>
          <p:nvPr/>
        </p:nvGrpSpPr>
        <p:grpSpPr bwMode="auto">
          <a:xfrm>
            <a:off x="990600" y="1905000"/>
            <a:ext cx="7435850" cy="1406525"/>
            <a:chOff x="624" y="1328"/>
            <a:chExt cx="4684" cy="886"/>
          </a:xfrm>
        </p:grpSpPr>
        <p:sp>
          <p:nvSpPr>
            <p:cNvPr id="130053" name="Text Box 5"/>
            <p:cNvSpPr txBox="1">
              <a:spLocks noChangeArrowheads="1"/>
            </p:cNvSpPr>
            <p:nvPr/>
          </p:nvSpPr>
          <p:spPr bwMode="auto">
            <a:xfrm>
              <a:off x="624" y="1328"/>
              <a:ext cx="4684" cy="748"/>
            </a:xfrm>
            <a:prstGeom prst="rect">
              <a:avLst/>
            </a:prstGeom>
            <a:noFill/>
            <a:ln w="9525">
              <a:noFill/>
              <a:miter lim="800000"/>
              <a:headEnd/>
              <a:tailEnd/>
            </a:ln>
            <a:effectLst/>
          </p:spPr>
          <p:txBody>
            <a:bodyPr>
              <a:spAutoFit/>
            </a:bodyPr>
            <a:lstStyle/>
            <a:p>
              <a:pPr>
                <a:tabLst>
                  <a:tab pos="914400" algn="r"/>
                  <a:tab pos="1028700" algn="l"/>
                  <a:tab pos="3314700" algn="l"/>
                </a:tabLst>
              </a:pPr>
              <a:r>
                <a:rPr lang="en-US" sz="2400" b="1">
                  <a:solidFill>
                    <a:srgbClr val="E01B22"/>
                  </a:solidFill>
                </a:rPr>
                <a:t>Step 1</a:t>
              </a:r>
            </a:p>
            <a:p>
              <a:pPr>
                <a:tabLst>
                  <a:tab pos="914400" algn="r"/>
                  <a:tab pos="1028700" algn="l"/>
                  <a:tab pos="3314700" algn="l"/>
                </a:tabLst>
              </a:pPr>
              <a:r>
                <a:rPr lang="en-US" sz="2400"/>
                <a:t/>
              </a:r>
              <a:br>
                <a:rPr lang="en-US" sz="2400"/>
              </a:br>
              <a:r>
                <a:rPr lang="en-US" sz="2400"/>
                <a:t>			Original equation</a:t>
              </a:r>
            </a:p>
          </p:txBody>
        </p:sp>
        <p:pic>
          <p:nvPicPr>
            <p:cNvPr id="130062" name="Picture 14" descr="04-07_ex3b_01"/>
            <p:cNvPicPr>
              <a:picLocks noChangeAspect="1" noChangeArrowheads="1"/>
            </p:cNvPicPr>
            <p:nvPr/>
          </p:nvPicPr>
          <p:blipFill>
            <a:blip r:embed="rId4" cstate="print"/>
            <a:srcRect r="65437" b="88655"/>
            <a:stretch>
              <a:fillRect/>
            </a:stretch>
          </p:blipFill>
          <p:spPr bwMode="auto">
            <a:xfrm>
              <a:off x="744" y="1686"/>
              <a:ext cx="1200" cy="528"/>
            </a:xfrm>
            <a:prstGeom prst="rect">
              <a:avLst/>
            </a:prstGeom>
            <a:noFill/>
          </p:spPr>
        </p:pic>
      </p:grpSp>
      <p:grpSp>
        <p:nvGrpSpPr>
          <p:cNvPr id="130071" name="Group 23"/>
          <p:cNvGrpSpPr>
            <a:grpSpLocks/>
          </p:cNvGrpSpPr>
          <p:nvPr/>
        </p:nvGrpSpPr>
        <p:grpSpPr bwMode="auto">
          <a:xfrm>
            <a:off x="990600" y="3352800"/>
            <a:ext cx="7435850" cy="762000"/>
            <a:chOff x="624" y="2208"/>
            <a:chExt cx="4684" cy="480"/>
          </a:xfrm>
        </p:grpSpPr>
        <p:sp>
          <p:nvSpPr>
            <p:cNvPr id="130054" name="Text Box 6"/>
            <p:cNvSpPr txBox="1">
              <a:spLocks noChangeArrowheads="1"/>
            </p:cNvSpPr>
            <p:nvPr/>
          </p:nvSpPr>
          <p:spPr bwMode="auto">
            <a:xfrm>
              <a:off x="624" y="2304"/>
              <a:ext cx="4684" cy="288"/>
            </a:xfrm>
            <a:prstGeom prst="rect">
              <a:avLst/>
            </a:prstGeom>
            <a:noFill/>
            <a:ln w="9525">
              <a:noFill/>
              <a:miter lim="800000"/>
              <a:headEnd/>
              <a:tailEnd/>
            </a:ln>
            <a:effectLst/>
          </p:spPr>
          <p:txBody>
            <a:bodyPr>
              <a:spAutoFit/>
            </a:bodyPr>
            <a:lstStyle/>
            <a:p>
              <a:pPr>
                <a:tabLst>
                  <a:tab pos="914400" algn="r"/>
                  <a:tab pos="1028700" algn="l"/>
                  <a:tab pos="3314700" algn="l"/>
                </a:tabLst>
              </a:pPr>
              <a:r>
                <a:rPr lang="en-US" sz="2400" i="1"/>
                <a:t>		</a:t>
              </a:r>
              <a:r>
                <a:rPr lang="en-US" sz="2400"/>
                <a:t>	Replace </a:t>
              </a:r>
              <a:r>
                <a:rPr lang="en-US" sz="2400" i="1"/>
                <a:t>f</a:t>
              </a:r>
              <a:r>
                <a:rPr lang="en-US" sz="2400"/>
                <a:t>(</a:t>
              </a:r>
              <a:r>
                <a:rPr lang="en-US" sz="2400" i="1"/>
                <a:t>x</a:t>
              </a:r>
              <a:r>
                <a:rPr lang="en-US" sz="2400"/>
                <a:t>) with </a:t>
              </a:r>
              <a:r>
                <a:rPr lang="en-US" sz="2400" i="1"/>
                <a:t>y</a:t>
              </a:r>
              <a:r>
                <a:rPr lang="en-US" sz="2400"/>
                <a:t>. </a:t>
              </a:r>
            </a:p>
          </p:txBody>
        </p:sp>
        <p:pic>
          <p:nvPicPr>
            <p:cNvPr id="130063" name="Picture 15" descr="04-07_ex3b_01"/>
            <p:cNvPicPr>
              <a:picLocks noChangeAspect="1" noChangeArrowheads="1"/>
            </p:cNvPicPr>
            <p:nvPr/>
          </p:nvPicPr>
          <p:blipFill>
            <a:blip r:embed="rId4" cstate="print"/>
            <a:srcRect t="11345" r="70967" b="78342"/>
            <a:stretch>
              <a:fillRect/>
            </a:stretch>
          </p:blipFill>
          <p:spPr bwMode="auto">
            <a:xfrm>
              <a:off x="954" y="2208"/>
              <a:ext cx="1008" cy="480"/>
            </a:xfrm>
            <a:prstGeom prst="rect">
              <a:avLst/>
            </a:prstGeom>
            <a:noFill/>
          </p:spPr>
        </p:pic>
      </p:grpSp>
      <p:grpSp>
        <p:nvGrpSpPr>
          <p:cNvPr id="130073" name="Group 25"/>
          <p:cNvGrpSpPr>
            <a:grpSpLocks/>
          </p:cNvGrpSpPr>
          <p:nvPr/>
        </p:nvGrpSpPr>
        <p:grpSpPr bwMode="auto">
          <a:xfrm>
            <a:off x="990600" y="4114800"/>
            <a:ext cx="7435850" cy="1076325"/>
            <a:chOff x="624" y="2682"/>
            <a:chExt cx="4684" cy="678"/>
          </a:xfrm>
        </p:grpSpPr>
        <p:pic>
          <p:nvPicPr>
            <p:cNvPr id="130064" name="Picture 16" descr="04-07_ex3b_01"/>
            <p:cNvPicPr>
              <a:picLocks noChangeAspect="1" noChangeArrowheads="1"/>
            </p:cNvPicPr>
            <p:nvPr/>
          </p:nvPicPr>
          <p:blipFill>
            <a:blip r:embed="rId4" cstate="print"/>
            <a:srcRect t="22690" r="72350" b="66997"/>
            <a:stretch>
              <a:fillRect/>
            </a:stretch>
          </p:blipFill>
          <p:spPr bwMode="auto">
            <a:xfrm>
              <a:off x="960" y="2880"/>
              <a:ext cx="960" cy="480"/>
            </a:xfrm>
            <a:prstGeom prst="rect">
              <a:avLst/>
            </a:prstGeom>
            <a:noFill/>
          </p:spPr>
        </p:pic>
        <p:sp>
          <p:nvSpPr>
            <p:cNvPr id="130055" name="Text Box 7"/>
            <p:cNvSpPr txBox="1">
              <a:spLocks noChangeArrowheads="1"/>
            </p:cNvSpPr>
            <p:nvPr/>
          </p:nvSpPr>
          <p:spPr bwMode="auto">
            <a:xfrm>
              <a:off x="624" y="2682"/>
              <a:ext cx="4684" cy="564"/>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914400" algn="r"/>
                  <a:tab pos="1028700" algn="l"/>
                  <a:tab pos="3314700" algn="l"/>
                </a:tabLst>
              </a:pPr>
              <a:r>
                <a:rPr lang="en-US" sz="2400" b="1">
                  <a:solidFill>
                    <a:srgbClr val="E01B22"/>
                  </a:solidFill>
                </a:rPr>
                <a:t>Step 2</a:t>
              </a:r>
              <a:endParaRPr lang="en-US" sz="2400"/>
            </a:p>
            <a:p>
              <a:pPr>
                <a:lnSpc>
                  <a:spcPct val="90000"/>
                </a:lnSpc>
                <a:spcBef>
                  <a:spcPct val="20000"/>
                </a:spcBef>
                <a:spcAft>
                  <a:spcPct val="20000"/>
                </a:spcAft>
                <a:tabLst>
                  <a:tab pos="914400" algn="r"/>
                  <a:tab pos="1028700" algn="l"/>
                  <a:tab pos="3314700" algn="l"/>
                </a:tabLst>
              </a:pPr>
              <a:r>
                <a:rPr lang="en-US" sz="2400"/>
                <a:t>			Interchange </a:t>
              </a:r>
              <a:r>
                <a:rPr lang="en-US" sz="2400" i="1"/>
                <a:t>y</a:t>
              </a:r>
              <a:r>
                <a:rPr lang="en-US" sz="2400"/>
                <a:t> and </a:t>
              </a:r>
              <a:r>
                <a:rPr lang="en-US" sz="2400" i="1"/>
                <a:t>x</a:t>
              </a:r>
              <a:r>
                <a:rPr lang="en-US" sz="2400"/>
                <a:t>. </a:t>
              </a:r>
            </a:p>
          </p:txBody>
        </p:sp>
      </p:grpSp>
      <p:grpSp>
        <p:nvGrpSpPr>
          <p:cNvPr id="130074" name="Group 26"/>
          <p:cNvGrpSpPr>
            <a:grpSpLocks/>
          </p:cNvGrpSpPr>
          <p:nvPr/>
        </p:nvGrpSpPr>
        <p:grpSpPr bwMode="auto">
          <a:xfrm>
            <a:off x="990600" y="5181600"/>
            <a:ext cx="7435850" cy="1171575"/>
            <a:chOff x="624" y="3264"/>
            <a:chExt cx="4684" cy="738"/>
          </a:xfrm>
        </p:grpSpPr>
        <p:pic>
          <p:nvPicPr>
            <p:cNvPr id="130065" name="Picture 17" descr="04-07_ex3b_01"/>
            <p:cNvPicPr>
              <a:picLocks noChangeAspect="1" noChangeArrowheads="1"/>
            </p:cNvPicPr>
            <p:nvPr/>
          </p:nvPicPr>
          <p:blipFill>
            <a:blip r:embed="rId4" cstate="print"/>
            <a:srcRect t="34035" r="64055" b="54620"/>
            <a:stretch>
              <a:fillRect/>
            </a:stretch>
          </p:blipFill>
          <p:spPr bwMode="auto">
            <a:xfrm>
              <a:off x="672" y="3474"/>
              <a:ext cx="1248" cy="528"/>
            </a:xfrm>
            <a:prstGeom prst="rect">
              <a:avLst/>
            </a:prstGeom>
            <a:noFill/>
          </p:spPr>
        </p:pic>
        <p:sp>
          <p:nvSpPr>
            <p:cNvPr id="130056" name="Text Box 8"/>
            <p:cNvSpPr txBox="1">
              <a:spLocks noChangeArrowheads="1"/>
            </p:cNvSpPr>
            <p:nvPr/>
          </p:nvSpPr>
          <p:spPr bwMode="auto">
            <a:xfrm>
              <a:off x="624" y="3264"/>
              <a:ext cx="4684" cy="564"/>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914400" algn="r"/>
                  <a:tab pos="1028700" algn="l"/>
                  <a:tab pos="3314700" algn="l"/>
                </a:tabLst>
              </a:pPr>
              <a:r>
                <a:rPr lang="en-US" sz="2400" b="1">
                  <a:solidFill>
                    <a:srgbClr val="E01B22"/>
                  </a:solidFill>
                </a:rPr>
                <a:t>Step 3</a:t>
              </a:r>
              <a:endParaRPr lang="en-US" sz="2400"/>
            </a:p>
            <a:p>
              <a:pPr>
                <a:lnSpc>
                  <a:spcPct val="90000"/>
                </a:lnSpc>
                <a:spcBef>
                  <a:spcPct val="20000"/>
                </a:spcBef>
                <a:spcAft>
                  <a:spcPct val="20000"/>
                </a:spcAft>
                <a:tabLst>
                  <a:tab pos="914400" algn="r"/>
                  <a:tab pos="1028700" algn="l"/>
                  <a:tab pos="3314700" algn="l"/>
                </a:tabLst>
              </a:pPr>
              <a:r>
                <a:rPr lang="en-US" sz="2400"/>
                <a:t>			Add 8 to each side. </a:t>
              </a:r>
            </a:p>
          </p:txBody>
        </p:sp>
      </p:grpSp>
      <p:sp>
        <p:nvSpPr>
          <p:cNvPr id="130079" name="Text Box 31"/>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Find Inverse Linear Functions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0060"/>
                                        </p:tgtEl>
                                        <p:attrNameLst>
                                          <p:attrName>style.visibility</p:attrName>
                                        </p:attrNameLst>
                                      </p:cBhvr>
                                      <p:to>
                                        <p:strVal val="visible"/>
                                      </p:to>
                                    </p:set>
                                    <p:animEffect transition="in" filter="wipe(left)">
                                      <p:cBhvr>
                                        <p:cTn id="7" dur="500"/>
                                        <p:tgtEl>
                                          <p:spTgt spid="13006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0070"/>
                                        </p:tgtEl>
                                        <p:attrNameLst>
                                          <p:attrName>style.visibility</p:attrName>
                                        </p:attrNameLst>
                                      </p:cBhvr>
                                      <p:to>
                                        <p:strVal val="visible"/>
                                      </p:to>
                                    </p:set>
                                    <p:animEffect transition="in" filter="wipe(left)">
                                      <p:cBhvr>
                                        <p:cTn id="12" dur="500"/>
                                        <p:tgtEl>
                                          <p:spTgt spid="13007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0071"/>
                                        </p:tgtEl>
                                        <p:attrNameLst>
                                          <p:attrName>style.visibility</p:attrName>
                                        </p:attrNameLst>
                                      </p:cBhvr>
                                      <p:to>
                                        <p:strVal val="visible"/>
                                      </p:to>
                                    </p:set>
                                    <p:animEffect transition="in" filter="wipe(left)">
                                      <p:cBhvr>
                                        <p:cTn id="17" dur="500"/>
                                        <p:tgtEl>
                                          <p:spTgt spid="13007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0073"/>
                                        </p:tgtEl>
                                        <p:attrNameLst>
                                          <p:attrName>style.visibility</p:attrName>
                                        </p:attrNameLst>
                                      </p:cBhvr>
                                      <p:to>
                                        <p:strVal val="visible"/>
                                      </p:to>
                                    </p:set>
                                    <p:animEffect transition="in" filter="wipe(left)">
                                      <p:cBhvr>
                                        <p:cTn id="22" dur="500"/>
                                        <p:tgtEl>
                                          <p:spTgt spid="13007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30074"/>
                                        </p:tgtEl>
                                        <p:attrNameLst>
                                          <p:attrName>style.visibility</p:attrName>
                                        </p:attrNameLst>
                                      </p:cBhvr>
                                      <p:to>
                                        <p:strVal val="visible"/>
                                      </p:to>
                                    </p:set>
                                    <p:animEffect transition="in" filter="wipe(left)">
                                      <p:cBhvr>
                                        <p:cTn id="27" dur="500"/>
                                        <p:tgtEl>
                                          <p:spTgt spid="130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a:t>Example 3</a:t>
            </a:r>
          </a:p>
        </p:txBody>
      </p:sp>
      <p:grpSp>
        <p:nvGrpSpPr>
          <p:cNvPr id="131109" name="Group 37"/>
          <p:cNvGrpSpPr>
            <a:grpSpLocks/>
          </p:cNvGrpSpPr>
          <p:nvPr/>
        </p:nvGrpSpPr>
        <p:grpSpPr bwMode="auto">
          <a:xfrm>
            <a:off x="685800" y="4651375"/>
            <a:ext cx="8020050" cy="1673225"/>
            <a:chOff x="432" y="2792"/>
            <a:chExt cx="5052" cy="1054"/>
          </a:xfrm>
        </p:grpSpPr>
        <p:sp>
          <p:nvSpPr>
            <p:cNvPr id="131084" name="TPQuestion"/>
            <p:cNvSpPr>
              <a:spLocks noChangeArrowheads="1"/>
            </p:cNvSpPr>
            <p:nvPr/>
          </p:nvSpPr>
          <p:spPr bwMode="auto">
            <a:xfrm>
              <a:off x="432" y="2928"/>
              <a:ext cx="5052" cy="26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Answer:</a:t>
              </a:r>
              <a:endParaRPr lang="en-US" sz="2400">
                <a:solidFill>
                  <a:srgbClr val="E01B22"/>
                </a:solidFill>
                <a:cs typeface="Times New Roman" pitchFamily="18" charset="0"/>
              </a:endParaRPr>
            </a:p>
          </p:txBody>
        </p:sp>
        <p:pic>
          <p:nvPicPr>
            <p:cNvPr id="131090" name="Picture 18" descr="04-07_ex3b_01"/>
            <p:cNvPicPr>
              <a:picLocks noChangeAspect="1" noChangeArrowheads="1"/>
            </p:cNvPicPr>
            <p:nvPr/>
          </p:nvPicPr>
          <p:blipFill>
            <a:blip r:embed="rId3" cstate="print"/>
            <a:srcRect t="77353" r="11520"/>
            <a:stretch>
              <a:fillRect/>
            </a:stretch>
          </p:blipFill>
          <p:spPr bwMode="auto">
            <a:xfrm>
              <a:off x="1488" y="2792"/>
              <a:ext cx="3072" cy="1054"/>
            </a:xfrm>
            <a:prstGeom prst="rect">
              <a:avLst/>
            </a:prstGeom>
            <a:noFill/>
          </p:spPr>
        </p:pic>
      </p:grpSp>
      <p:grpSp>
        <p:nvGrpSpPr>
          <p:cNvPr id="131113" name="Group 41"/>
          <p:cNvGrpSpPr>
            <a:grpSpLocks/>
          </p:cNvGrpSpPr>
          <p:nvPr/>
        </p:nvGrpSpPr>
        <p:grpSpPr bwMode="auto">
          <a:xfrm>
            <a:off x="1133475" y="1371600"/>
            <a:ext cx="6600825" cy="838200"/>
            <a:chOff x="714" y="864"/>
            <a:chExt cx="4158" cy="528"/>
          </a:xfrm>
        </p:grpSpPr>
        <p:pic>
          <p:nvPicPr>
            <p:cNvPr id="131088" name="Picture 16" descr="04-07_ex3b_01"/>
            <p:cNvPicPr>
              <a:picLocks noChangeAspect="1" noChangeArrowheads="1"/>
            </p:cNvPicPr>
            <p:nvPr/>
          </p:nvPicPr>
          <p:blipFill>
            <a:blip r:embed="rId3" cstate="print"/>
            <a:srcRect t="44350" r="67741" b="44305"/>
            <a:stretch>
              <a:fillRect/>
            </a:stretch>
          </p:blipFill>
          <p:spPr bwMode="auto">
            <a:xfrm>
              <a:off x="714" y="864"/>
              <a:ext cx="1120" cy="528"/>
            </a:xfrm>
            <a:prstGeom prst="rect">
              <a:avLst/>
            </a:prstGeom>
            <a:noFill/>
          </p:spPr>
        </p:pic>
        <p:pic>
          <p:nvPicPr>
            <p:cNvPr id="131092" name="Picture 20" descr="04-07_ex3b_01"/>
            <p:cNvPicPr>
              <a:picLocks noChangeAspect="1" noChangeArrowheads="1"/>
            </p:cNvPicPr>
            <p:nvPr/>
          </p:nvPicPr>
          <p:blipFill>
            <a:blip r:embed="rId3" cstate="print"/>
            <a:srcRect l="37788" t="44350" b="44305"/>
            <a:stretch>
              <a:fillRect/>
            </a:stretch>
          </p:blipFill>
          <p:spPr bwMode="auto">
            <a:xfrm>
              <a:off x="2712" y="864"/>
              <a:ext cx="2160" cy="528"/>
            </a:xfrm>
            <a:prstGeom prst="rect">
              <a:avLst/>
            </a:prstGeom>
            <a:noFill/>
          </p:spPr>
        </p:pic>
      </p:grpSp>
      <p:grpSp>
        <p:nvGrpSpPr>
          <p:cNvPr id="131110" name="Group 38"/>
          <p:cNvGrpSpPr>
            <a:grpSpLocks/>
          </p:cNvGrpSpPr>
          <p:nvPr/>
        </p:nvGrpSpPr>
        <p:grpSpPr bwMode="auto">
          <a:xfrm>
            <a:off x="990600" y="3243263"/>
            <a:ext cx="7435850" cy="1195387"/>
            <a:chOff x="624" y="1905"/>
            <a:chExt cx="4684" cy="753"/>
          </a:xfrm>
        </p:grpSpPr>
        <p:grpSp>
          <p:nvGrpSpPr>
            <p:cNvPr id="131104" name="Group 32"/>
            <p:cNvGrpSpPr>
              <a:grpSpLocks/>
            </p:cNvGrpSpPr>
            <p:nvPr/>
          </p:nvGrpSpPr>
          <p:grpSpPr bwMode="auto">
            <a:xfrm>
              <a:off x="624" y="1905"/>
              <a:ext cx="4684" cy="753"/>
              <a:chOff x="624" y="1905"/>
              <a:chExt cx="4684" cy="753"/>
            </a:xfrm>
          </p:grpSpPr>
          <p:pic>
            <p:nvPicPr>
              <p:cNvPr id="131089" name="Picture 17" descr="04-07_ex3b_01"/>
              <p:cNvPicPr>
                <a:picLocks noChangeAspect="1" noChangeArrowheads="1"/>
              </p:cNvPicPr>
              <p:nvPr/>
            </p:nvPicPr>
            <p:blipFill>
              <a:blip r:embed="rId3" cstate="print"/>
              <a:srcRect t="67039" r="58180" b="21616"/>
              <a:stretch>
                <a:fillRect/>
              </a:stretch>
            </p:blipFill>
            <p:spPr bwMode="auto">
              <a:xfrm>
                <a:off x="672" y="2130"/>
                <a:ext cx="1452" cy="528"/>
              </a:xfrm>
              <a:prstGeom prst="rect">
                <a:avLst/>
              </a:prstGeom>
              <a:noFill/>
            </p:spPr>
          </p:pic>
          <p:sp>
            <p:nvSpPr>
              <p:cNvPr id="131101" name="Text Box 29"/>
              <p:cNvSpPr txBox="1">
                <a:spLocks noChangeArrowheads="1"/>
              </p:cNvSpPr>
              <p:nvPr/>
            </p:nvSpPr>
            <p:spPr bwMode="auto">
              <a:xfrm>
                <a:off x="624" y="1905"/>
                <a:ext cx="4684" cy="288"/>
              </a:xfrm>
              <a:prstGeom prst="rect">
                <a:avLst/>
              </a:prstGeom>
              <a:noFill/>
              <a:ln w="9525">
                <a:noFill/>
                <a:miter lim="800000"/>
                <a:headEnd/>
                <a:tailEnd/>
              </a:ln>
              <a:effectLst/>
            </p:spPr>
            <p:txBody>
              <a:bodyPr>
                <a:spAutoFit/>
              </a:bodyPr>
              <a:lstStyle/>
              <a:p>
                <a:pPr>
                  <a:tabLst>
                    <a:tab pos="914400" algn="r"/>
                    <a:tab pos="1028700" algn="l"/>
                    <a:tab pos="3314700" algn="l"/>
                  </a:tabLst>
                </a:pPr>
                <a:r>
                  <a:rPr lang="en-US" sz="2400" b="1">
                    <a:solidFill>
                      <a:srgbClr val="E01B22"/>
                    </a:solidFill>
                  </a:rPr>
                  <a:t>Step 4</a:t>
                </a:r>
                <a:endParaRPr lang="en-US" sz="2400"/>
              </a:p>
            </p:txBody>
          </p:sp>
        </p:grpSp>
        <p:pic>
          <p:nvPicPr>
            <p:cNvPr id="131103" name="Picture 31" descr="04-07_ex3a_03"/>
            <p:cNvPicPr>
              <a:picLocks noChangeAspect="1" noChangeArrowheads="1"/>
            </p:cNvPicPr>
            <p:nvPr/>
          </p:nvPicPr>
          <p:blipFill>
            <a:blip r:embed="rId4" cstate="print"/>
            <a:srcRect l="54755"/>
            <a:stretch>
              <a:fillRect/>
            </a:stretch>
          </p:blipFill>
          <p:spPr bwMode="auto">
            <a:xfrm>
              <a:off x="2742" y="2145"/>
              <a:ext cx="1894" cy="495"/>
            </a:xfrm>
            <a:prstGeom prst="rect">
              <a:avLst/>
            </a:prstGeom>
            <a:noFill/>
          </p:spPr>
        </p:pic>
      </p:grpSp>
      <p:grpSp>
        <p:nvGrpSpPr>
          <p:cNvPr id="131106" name="Group 34"/>
          <p:cNvGrpSpPr>
            <a:grpSpLocks/>
          </p:cNvGrpSpPr>
          <p:nvPr/>
        </p:nvGrpSpPr>
        <p:grpSpPr bwMode="auto">
          <a:xfrm>
            <a:off x="990600" y="2378075"/>
            <a:ext cx="7435850" cy="831850"/>
            <a:chOff x="624" y="1498"/>
            <a:chExt cx="4684" cy="524"/>
          </a:xfrm>
        </p:grpSpPr>
        <p:sp>
          <p:nvSpPr>
            <p:cNvPr id="131096" name="Text Box 24"/>
            <p:cNvSpPr txBox="1">
              <a:spLocks noChangeArrowheads="1"/>
            </p:cNvSpPr>
            <p:nvPr/>
          </p:nvSpPr>
          <p:spPr bwMode="auto">
            <a:xfrm>
              <a:off x="624" y="1572"/>
              <a:ext cx="4684" cy="288"/>
            </a:xfrm>
            <a:prstGeom prst="rect">
              <a:avLst/>
            </a:prstGeom>
            <a:noFill/>
            <a:ln w="9525">
              <a:noFill/>
              <a:miter lim="800000"/>
              <a:headEnd/>
              <a:tailEnd/>
            </a:ln>
            <a:effectLst/>
          </p:spPr>
          <p:txBody>
            <a:bodyPr>
              <a:spAutoFit/>
            </a:bodyPr>
            <a:lstStyle/>
            <a:p>
              <a:pPr>
                <a:tabLst>
                  <a:tab pos="914400" algn="r"/>
                  <a:tab pos="1028700" algn="l"/>
                  <a:tab pos="3314700" algn="l"/>
                </a:tabLst>
              </a:pPr>
              <a:r>
                <a:rPr lang="en-US" sz="2400"/>
                <a:t>			Simplify.</a:t>
              </a:r>
            </a:p>
          </p:txBody>
        </p:sp>
        <p:pic>
          <p:nvPicPr>
            <p:cNvPr id="131105" name="Picture 33" descr="04-07_ex3b_01"/>
            <p:cNvPicPr>
              <a:picLocks noChangeAspect="1" noChangeArrowheads="1"/>
            </p:cNvPicPr>
            <p:nvPr/>
          </p:nvPicPr>
          <p:blipFill>
            <a:blip r:embed="rId3" cstate="print"/>
            <a:srcRect t="55920" r="68602" b="32872"/>
            <a:stretch>
              <a:fillRect/>
            </a:stretch>
          </p:blipFill>
          <p:spPr bwMode="auto">
            <a:xfrm>
              <a:off x="708" y="1498"/>
              <a:ext cx="1094" cy="524"/>
            </a:xfrm>
            <a:prstGeom prst="rect">
              <a:avLst/>
            </a:prstGeom>
            <a:noFill/>
          </p:spPr>
        </p:pic>
      </p:grpSp>
      <p:sp>
        <p:nvSpPr>
          <p:cNvPr id="131114" name="Text Box 42"/>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Find Inverse Linear Functions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1113"/>
                                        </p:tgtEl>
                                        <p:attrNameLst>
                                          <p:attrName>style.visibility</p:attrName>
                                        </p:attrNameLst>
                                      </p:cBhvr>
                                      <p:to>
                                        <p:strVal val="visible"/>
                                      </p:to>
                                    </p:set>
                                    <p:animEffect transition="in" filter="wipe(left)">
                                      <p:cBhvr>
                                        <p:cTn id="7" dur="500"/>
                                        <p:tgtEl>
                                          <p:spTgt spid="1311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1106"/>
                                        </p:tgtEl>
                                        <p:attrNameLst>
                                          <p:attrName>style.visibility</p:attrName>
                                        </p:attrNameLst>
                                      </p:cBhvr>
                                      <p:to>
                                        <p:strVal val="visible"/>
                                      </p:to>
                                    </p:set>
                                    <p:animEffect transition="in" filter="wipe(left)">
                                      <p:cBhvr>
                                        <p:cTn id="12" dur="500"/>
                                        <p:tgtEl>
                                          <p:spTgt spid="13110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1110"/>
                                        </p:tgtEl>
                                        <p:attrNameLst>
                                          <p:attrName>style.visibility</p:attrName>
                                        </p:attrNameLst>
                                      </p:cBhvr>
                                      <p:to>
                                        <p:strVal val="visible"/>
                                      </p:to>
                                    </p:set>
                                    <p:animEffect transition="in" filter="wipe(left)">
                                      <p:cBhvr>
                                        <p:cTn id="17" dur="500"/>
                                        <p:tgtEl>
                                          <p:spTgt spid="1311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1109"/>
                                        </p:tgtEl>
                                        <p:attrNameLst>
                                          <p:attrName>style.visibility</p:attrName>
                                        </p:attrNameLst>
                                      </p:cBhvr>
                                      <p:to>
                                        <p:strVal val="visible"/>
                                      </p:to>
                                    </p:set>
                                    <p:animEffect transition="in" filter="wipe(left)">
                                      <p:cBhvr>
                                        <p:cTn id="22" dur="500"/>
                                        <p:tgtEl>
                                          <p:spTgt spid="131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8" name="TPQuestion"/>
          <p:cNvSpPr>
            <a:spLocks noChangeArrowheads="1"/>
          </p:cNvSpPr>
          <p:nvPr/>
        </p:nvSpPr>
        <p:spPr bwMode="auto">
          <a:xfrm>
            <a:off x="476250" y="1285875"/>
            <a:ext cx="60769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rPr>
              <a:t>Find the inverse of </a:t>
            </a:r>
            <a:r>
              <a:rPr lang="en-US" sz="2400" b="1" i="1">
                <a:solidFill>
                  <a:srgbClr val="00539D"/>
                </a:solidFill>
              </a:rPr>
              <a:t>f</a:t>
            </a:r>
            <a:r>
              <a:rPr lang="en-US" sz="2400" b="1">
                <a:solidFill>
                  <a:srgbClr val="00539D"/>
                </a:solidFill>
              </a:rPr>
              <a:t>(</a:t>
            </a:r>
            <a:r>
              <a:rPr lang="en-US" sz="2400" b="1" i="1">
                <a:solidFill>
                  <a:srgbClr val="00539D"/>
                </a:solidFill>
              </a:rPr>
              <a:t>x</a:t>
            </a:r>
            <a:r>
              <a:rPr lang="en-US" sz="2400" b="1">
                <a:solidFill>
                  <a:srgbClr val="00539D"/>
                </a:solidFill>
              </a:rPr>
              <a:t>) = 12 – 9</a:t>
            </a:r>
            <a:r>
              <a:rPr lang="en-US" sz="2400" b="1" i="1">
                <a:solidFill>
                  <a:srgbClr val="00539D"/>
                </a:solidFill>
              </a:rPr>
              <a:t>x</a:t>
            </a:r>
            <a:r>
              <a:rPr lang="en-US" sz="2400" b="1">
                <a:solidFill>
                  <a:srgbClr val="00539D"/>
                </a:solidFill>
              </a:rPr>
              <a:t>.</a:t>
            </a:r>
            <a:r>
              <a:rPr lang="en-US" sz="2400">
                <a:solidFill>
                  <a:srgbClr val="00539D"/>
                </a:solidFill>
              </a:rPr>
              <a:t> </a:t>
            </a:r>
          </a:p>
        </p:txBody>
      </p:sp>
      <p:sp>
        <p:nvSpPr>
          <p:cNvPr id="115719" name="Oval 7"/>
          <p:cNvSpPr>
            <a:spLocks noChangeArrowheads="1"/>
          </p:cNvSpPr>
          <p:nvPr/>
        </p:nvSpPr>
        <p:spPr bwMode="auto">
          <a:xfrm>
            <a:off x="809625" y="23336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15732" name="Group 20"/>
          <p:cNvGrpSpPr>
            <a:grpSpLocks/>
          </p:cNvGrpSpPr>
          <p:nvPr/>
        </p:nvGrpSpPr>
        <p:grpSpPr bwMode="auto">
          <a:xfrm>
            <a:off x="838200" y="2135188"/>
            <a:ext cx="2849563" cy="3929062"/>
            <a:chOff x="528" y="1345"/>
            <a:chExt cx="1795" cy="2475"/>
          </a:xfrm>
        </p:grpSpPr>
        <p:sp>
          <p:nvSpPr>
            <p:cNvPr id="115717" name="TPAnswers"/>
            <p:cNvSpPr>
              <a:spLocks noChangeArrowheads="1"/>
            </p:cNvSpPr>
            <p:nvPr>
              <p:custDataLst>
                <p:tags r:id="rId2"/>
              </p:custDataLst>
            </p:nvPr>
          </p:nvSpPr>
          <p:spPr bwMode="auto">
            <a:xfrm>
              <a:off x="528" y="1462"/>
              <a:ext cx="960" cy="2358"/>
            </a:xfrm>
            <a:prstGeom prst="rect">
              <a:avLst/>
            </a:prstGeom>
            <a:noFill/>
            <a:ln w="9525">
              <a:noFill/>
              <a:miter lim="800000"/>
              <a:headEnd/>
              <a:tailEnd/>
            </a:ln>
            <a:effectLst/>
          </p:spPr>
          <p:txBody>
            <a:bodyPr>
              <a:spAutoFit/>
            </a:bodyPr>
            <a:lstStyle/>
            <a:p>
              <a:pPr marL="609600" indent="-609600">
                <a:spcBef>
                  <a:spcPct val="40000"/>
                </a:spcBef>
                <a:spcAft>
                  <a:spcPct val="4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609600" indent="-609600">
                <a:spcBef>
                  <a:spcPct val="40000"/>
                </a:spcBef>
                <a:spcAft>
                  <a:spcPct val="40000"/>
                </a:spcAft>
                <a:buClr>
                  <a:srgbClr val="00539D"/>
                </a:buClr>
              </a:pPr>
              <a:r>
                <a:rPr lang="pt-BR" sz="2400" b="1">
                  <a:solidFill>
                    <a:srgbClr val="00539D"/>
                  </a:solidFill>
                  <a:sym typeface="Symbol" pitchFamily="18" charset="2"/>
                </a:rPr>
                <a:t>B.</a:t>
              </a:r>
            </a:p>
            <a:p>
              <a:pPr marL="609600" indent="-609600">
                <a:spcBef>
                  <a:spcPct val="40000"/>
                </a:spcBef>
                <a:spcAft>
                  <a:spcPct val="40000"/>
                </a:spcAft>
                <a:buClr>
                  <a:srgbClr val="00539D"/>
                </a:buClr>
              </a:pPr>
              <a:r>
                <a:rPr lang="pt-BR" sz="2400" b="1">
                  <a:solidFill>
                    <a:srgbClr val="00539D"/>
                  </a:solidFill>
                  <a:sym typeface="Symbol" pitchFamily="18" charset="2"/>
                </a:rPr>
                <a:t>C.</a:t>
              </a:r>
            </a:p>
            <a:p>
              <a:pPr marL="609600" indent="-609600">
                <a:spcBef>
                  <a:spcPct val="40000"/>
                </a:spcBef>
                <a:spcAft>
                  <a:spcPct val="4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a:p>
              <a:pPr marL="609600" indent="-609600">
                <a:spcBef>
                  <a:spcPct val="40000"/>
                </a:spcBef>
                <a:spcAft>
                  <a:spcPct val="40000"/>
                </a:spcAft>
                <a:buClr>
                  <a:srgbClr val="00539D"/>
                </a:buClr>
              </a:pPr>
              <a:endParaRPr lang="pt-BR" sz="2400" b="1">
                <a:solidFill>
                  <a:srgbClr val="000000"/>
                </a:solidFill>
                <a:sym typeface="Symbol" pitchFamily="18" charset="2"/>
              </a:endParaRPr>
            </a:p>
            <a:p>
              <a:pPr marL="609600" indent="-609600">
                <a:spcBef>
                  <a:spcPct val="40000"/>
                </a:spcBef>
                <a:spcAft>
                  <a:spcPct val="40000"/>
                </a:spcAft>
                <a:buClr>
                  <a:srgbClr val="00539D"/>
                </a:buClr>
              </a:pPr>
              <a:endParaRPr lang="pt-BR" sz="2400" b="1">
                <a:solidFill>
                  <a:srgbClr val="000000"/>
                </a:solidFill>
                <a:sym typeface="Symbol" pitchFamily="18" charset="2"/>
              </a:endParaRPr>
            </a:p>
          </p:txBody>
        </p:sp>
        <p:pic>
          <p:nvPicPr>
            <p:cNvPr id="115727" name="Picture 15" descr="04-07_ex3cyp_01"/>
            <p:cNvPicPr>
              <a:picLocks noChangeAspect="1" noChangeArrowheads="1"/>
            </p:cNvPicPr>
            <p:nvPr/>
          </p:nvPicPr>
          <p:blipFill>
            <a:blip r:embed="rId6" cstate="print"/>
            <a:srcRect b="67688"/>
            <a:stretch>
              <a:fillRect/>
            </a:stretch>
          </p:blipFill>
          <p:spPr bwMode="auto">
            <a:xfrm>
              <a:off x="912" y="1345"/>
              <a:ext cx="1405" cy="527"/>
            </a:xfrm>
            <a:prstGeom prst="rect">
              <a:avLst/>
            </a:prstGeom>
            <a:noFill/>
          </p:spPr>
        </p:pic>
        <p:pic>
          <p:nvPicPr>
            <p:cNvPr id="115729" name="Picture 17" descr="04-07_ex3cyp_01"/>
            <p:cNvPicPr>
              <a:picLocks noChangeAspect="1" noChangeArrowheads="1"/>
            </p:cNvPicPr>
            <p:nvPr/>
          </p:nvPicPr>
          <p:blipFill>
            <a:blip r:embed="rId6" cstate="print"/>
            <a:srcRect t="29369" b="50031"/>
            <a:stretch>
              <a:fillRect/>
            </a:stretch>
          </p:blipFill>
          <p:spPr bwMode="auto">
            <a:xfrm>
              <a:off x="912" y="1836"/>
              <a:ext cx="1405" cy="336"/>
            </a:xfrm>
            <a:prstGeom prst="rect">
              <a:avLst/>
            </a:prstGeom>
            <a:noFill/>
          </p:spPr>
        </p:pic>
        <p:pic>
          <p:nvPicPr>
            <p:cNvPr id="115730" name="Picture 18" descr="04-07_ex3cyp_01"/>
            <p:cNvPicPr>
              <a:picLocks noChangeAspect="1" noChangeArrowheads="1"/>
            </p:cNvPicPr>
            <p:nvPr/>
          </p:nvPicPr>
          <p:blipFill>
            <a:blip r:embed="rId6" cstate="print"/>
            <a:srcRect t="67627"/>
            <a:stretch>
              <a:fillRect/>
            </a:stretch>
          </p:blipFill>
          <p:spPr bwMode="auto">
            <a:xfrm>
              <a:off x="912" y="2586"/>
              <a:ext cx="1405" cy="528"/>
            </a:xfrm>
            <a:prstGeom prst="rect">
              <a:avLst/>
            </a:prstGeom>
            <a:noFill/>
          </p:spPr>
        </p:pic>
        <p:pic>
          <p:nvPicPr>
            <p:cNvPr id="115731" name="Picture 19" descr="04-07_ex3cyp_01"/>
            <p:cNvPicPr>
              <a:picLocks noChangeAspect="1" noChangeArrowheads="1"/>
            </p:cNvPicPr>
            <p:nvPr/>
          </p:nvPicPr>
          <p:blipFill>
            <a:blip r:embed="rId7" cstate="print"/>
            <a:srcRect t="49921" b="31172"/>
            <a:stretch>
              <a:fillRect/>
            </a:stretch>
          </p:blipFill>
          <p:spPr bwMode="auto">
            <a:xfrm>
              <a:off x="912" y="2292"/>
              <a:ext cx="1411" cy="306"/>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18"/>
                                        </p:tgtEl>
                                        <p:attrNameLst>
                                          <p:attrName>style.visibility</p:attrName>
                                        </p:attrNameLst>
                                      </p:cBhvr>
                                      <p:to>
                                        <p:strVal val="visible"/>
                                      </p:to>
                                    </p:set>
                                    <p:animEffect transition="in" filter="wipe(left)">
                                      <p:cBhvr>
                                        <p:cTn id="15" dur="500"/>
                                        <p:tgtEl>
                                          <p:spTgt spid="11571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5732"/>
                                        </p:tgtEl>
                                        <p:attrNameLst>
                                          <p:attrName>style.visibility</p:attrName>
                                        </p:attrNameLst>
                                      </p:cBhvr>
                                      <p:to>
                                        <p:strVal val="visible"/>
                                      </p:to>
                                    </p:set>
                                    <p:animEffect transition="in" filter="wipe(left)">
                                      <p:cBhvr>
                                        <p:cTn id="19" dur="500"/>
                                        <p:tgtEl>
                                          <p:spTgt spid="11573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8" grpId="0" autoUpdateAnimBg="0"/>
      <p:bldP spid="1157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4495800" y="771525"/>
            <a:ext cx="3162300" cy="396875"/>
          </a:xfrm>
          <a:prstGeom prst="rect">
            <a:avLst/>
          </a:prstGeom>
          <a:noFill/>
          <a:ln w="9525">
            <a:noFill/>
            <a:miter lim="800000"/>
            <a:headEnd/>
            <a:tailEnd/>
          </a:ln>
          <a:effectLst/>
        </p:spPr>
        <p:txBody>
          <a:bodyPr/>
          <a:lstStyle/>
          <a:p>
            <a:pPr>
              <a:spcBef>
                <a:spcPct val="50000"/>
              </a:spcBef>
            </a:pPr>
            <a:r>
              <a:rPr lang="en-US" sz="2000" b="1">
                <a:solidFill>
                  <a:srgbClr val="EC1D24"/>
                </a:solidFill>
              </a:rPr>
              <a:t>Use an Inverse Function</a:t>
            </a:r>
          </a:p>
        </p:txBody>
      </p:sp>
      <p:sp>
        <p:nvSpPr>
          <p:cNvPr id="93189" name="Text Box 5"/>
          <p:cNvSpPr txBox="1">
            <a:spLocks noChangeArrowheads="1"/>
          </p:cNvSpPr>
          <p:nvPr/>
        </p:nvSpPr>
        <p:spPr bwMode="auto">
          <a:xfrm>
            <a:off x="1009650" y="3595688"/>
            <a:ext cx="7991475"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457200" algn="r"/>
                <a:tab pos="571500" algn="l"/>
                <a:tab pos="3657600" algn="l"/>
              </a:tabLst>
            </a:pPr>
            <a:r>
              <a:rPr lang="en-US" sz="2400" b="1">
                <a:solidFill>
                  <a:srgbClr val="EC1D24"/>
                </a:solidFill>
              </a:rPr>
              <a:t>Step 1</a:t>
            </a:r>
            <a:r>
              <a:rPr lang="en-US" sz="2400" b="1"/>
              <a:t>	                  </a:t>
            </a:r>
            <a:br>
              <a:rPr lang="en-US" sz="2400" b="1"/>
            </a:br>
            <a:r>
              <a:rPr lang="en-US" sz="2400" i="1"/>
              <a:t>f</a:t>
            </a:r>
            <a:r>
              <a:rPr lang="en-US" sz="2400"/>
              <a:t>(</a:t>
            </a:r>
            <a:r>
              <a:rPr lang="en-US" sz="2400" i="1"/>
              <a:t>x</a:t>
            </a:r>
            <a:r>
              <a:rPr lang="en-US" sz="2400"/>
              <a:t>)		= 2200 + 0.05</a:t>
            </a:r>
            <a:r>
              <a:rPr lang="en-US" sz="2400" i="1"/>
              <a:t>x</a:t>
            </a:r>
            <a:r>
              <a:rPr lang="en-US" sz="2400"/>
              <a:t>	Original equation</a:t>
            </a:r>
          </a:p>
        </p:txBody>
      </p:sp>
      <p:sp>
        <p:nvSpPr>
          <p:cNvPr id="93197" name="TPQuestion"/>
          <p:cNvSpPr>
            <a:spLocks noChangeArrowheads="1"/>
          </p:cNvSpPr>
          <p:nvPr/>
        </p:nvSpPr>
        <p:spPr bwMode="auto">
          <a:xfrm>
            <a:off x="638175" y="1447800"/>
            <a:ext cx="8020050" cy="2063750"/>
          </a:xfrm>
          <a:prstGeom prst="rect">
            <a:avLst/>
          </a:prstGeom>
          <a:noFill/>
          <a:ln w="9525">
            <a:noFill/>
            <a:miter lim="800000"/>
            <a:headEnd/>
            <a:tailEnd/>
          </a:ln>
          <a:effectLst/>
        </p:spPr>
        <p:txBody>
          <a:bodyPr>
            <a:spAutoFit/>
          </a:bodyPr>
          <a:lstStyle/>
          <a:p>
            <a:pPr marL="342900">
              <a:lnSpc>
                <a:spcPct val="90000"/>
              </a:lnSpc>
            </a:pPr>
            <a:r>
              <a:rPr lang="en-US" sz="2400" b="1">
                <a:solidFill>
                  <a:srgbClr val="EC1D24"/>
                </a:solidFill>
                <a:latin typeface="HelveticaNeueLTStd-Cn" charset="0"/>
                <a:cs typeface="Times New Roman" pitchFamily="18" charset="0"/>
              </a:rPr>
              <a:t>SALES</a:t>
            </a:r>
            <a:r>
              <a:rPr lang="en-US" sz="2400" b="1">
                <a:solidFill>
                  <a:srgbClr val="00539D"/>
                </a:solidFill>
                <a:latin typeface="HelveticaNeueLTStd-Cn" charset="0"/>
                <a:cs typeface="Times New Roman" pitchFamily="18" charset="0"/>
              </a:rPr>
              <a:t>  Carter sells paper supplies and makes a base salary of $2200 each month. He also earns 5% commission on his total sales. His total earnings </a:t>
            </a:r>
            <a:br>
              <a:rPr lang="en-US" sz="2400" b="1">
                <a:solidFill>
                  <a:srgbClr val="00539D"/>
                </a:solidFill>
                <a:latin typeface="HelveticaNeueLTStd-Cn" charset="0"/>
                <a:cs typeface="Times New Roman" pitchFamily="18" charset="0"/>
              </a:rPr>
            </a:br>
            <a:r>
              <a:rPr lang="en-US" sz="2400" b="1" i="1">
                <a:solidFill>
                  <a:srgbClr val="00539D"/>
                </a:solidFill>
                <a:latin typeface="HelveticaNeueLTStd-Cn" charset="0"/>
                <a:cs typeface="Times New Roman" pitchFamily="18" charset="0"/>
              </a:rPr>
              <a:t>f</a:t>
            </a:r>
            <a:r>
              <a:rPr lang="en-US" sz="2400" b="1">
                <a:solidFill>
                  <a:srgbClr val="00539D"/>
                </a:solidFill>
                <a:latin typeface="HelveticaNeueLTStd-Cn" charset="0"/>
                <a:cs typeface="Times New Roman" pitchFamily="18" charset="0"/>
              </a:rPr>
              <a:t>(</a:t>
            </a:r>
            <a:r>
              <a:rPr lang="en-US" sz="2400" b="1" i="1">
                <a:solidFill>
                  <a:srgbClr val="00539D"/>
                </a:solidFill>
                <a:latin typeface="HelveticaNeueLTStd-Cn" charset="0"/>
                <a:cs typeface="Times New Roman" pitchFamily="18" charset="0"/>
              </a:rPr>
              <a:t>x</a:t>
            </a:r>
            <a:r>
              <a:rPr lang="en-US" sz="2400" b="1">
                <a:solidFill>
                  <a:srgbClr val="00539D"/>
                </a:solidFill>
                <a:latin typeface="HelveticaNeueLTStd-Cn" charset="0"/>
                <a:cs typeface="Times New Roman" pitchFamily="18" charset="0"/>
              </a:rPr>
              <a:t>) for a month in which he compiled </a:t>
            </a:r>
            <a:r>
              <a:rPr lang="en-US" sz="2400" b="1" i="1">
                <a:solidFill>
                  <a:srgbClr val="00539D"/>
                </a:solidFill>
                <a:latin typeface="HelveticaNeueLTStd-Cn" charset="0"/>
                <a:cs typeface="Times New Roman" pitchFamily="18" charset="0"/>
              </a:rPr>
              <a:t>x </a:t>
            </a:r>
            <a:r>
              <a:rPr lang="en-US" sz="2400" b="1">
                <a:solidFill>
                  <a:srgbClr val="00539D"/>
                </a:solidFill>
                <a:latin typeface="HelveticaNeueLTStd-Cn" charset="0"/>
                <a:cs typeface="Times New Roman" pitchFamily="18" charset="0"/>
              </a:rPr>
              <a:t>dollars in total sales is </a:t>
            </a:r>
            <a:r>
              <a:rPr lang="en-US" sz="2400" b="1" i="1">
                <a:solidFill>
                  <a:srgbClr val="00539D"/>
                </a:solidFill>
                <a:latin typeface="HelveticaNeueLTStd-Cn" charset="0"/>
                <a:cs typeface="Times New Roman" pitchFamily="18" charset="0"/>
              </a:rPr>
              <a:t>f</a:t>
            </a:r>
            <a:r>
              <a:rPr lang="en-US" sz="2400" b="1">
                <a:solidFill>
                  <a:srgbClr val="00539D"/>
                </a:solidFill>
                <a:latin typeface="HelveticaNeueLTStd-Cn" charset="0"/>
                <a:cs typeface="Times New Roman" pitchFamily="18" charset="0"/>
              </a:rPr>
              <a:t>(</a:t>
            </a:r>
            <a:r>
              <a:rPr lang="en-US" sz="2400" b="1" i="1">
                <a:solidFill>
                  <a:srgbClr val="00539D"/>
                </a:solidFill>
                <a:latin typeface="HelveticaNeueLTStd-Cn" charset="0"/>
                <a:cs typeface="Times New Roman" pitchFamily="18" charset="0"/>
              </a:rPr>
              <a:t>x</a:t>
            </a:r>
            <a:r>
              <a:rPr lang="en-US" sz="2400" b="1">
                <a:solidFill>
                  <a:srgbClr val="00539D"/>
                </a:solidFill>
                <a:latin typeface="HelveticaNeueLTStd-Cn" charset="0"/>
                <a:cs typeface="Times New Roman" pitchFamily="18" charset="0"/>
              </a:rPr>
              <a:t>) = 2200 + 0.05</a:t>
            </a:r>
            <a:r>
              <a:rPr lang="en-US" sz="2400" b="1" i="1">
                <a:solidFill>
                  <a:srgbClr val="00539D"/>
                </a:solidFill>
                <a:latin typeface="HelveticaNeueLTStd-Cn" charset="0"/>
                <a:cs typeface="Times New Roman" pitchFamily="18" charset="0"/>
              </a:rPr>
              <a:t>x</a:t>
            </a:r>
            <a:r>
              <a:rPr lang="en-US" sz="2400" b="1">
                <a:solidFill>
                  <a:srgbClr val="00539D"/>
                </a:solidFill>
                <a:latin typeface="HelveticaNeueLTStd-Cn" charset="0"/>
                <a:cs typeface="Times New Roman" pitchFamily="18" charset="0"/>
              </a:rPr>
              <a:t>. </a:t>
            </a:r>
            <a:br>
              <a:rPr lang="en-US" sz="2400" b="1">
                <a:solidFill>
                  <a:srgbClr val="00539D"/>
                </a:solidFill>
                <a:latin typeface="HelveticaNeueLTStd-Cn" charset="0"/>
                <a:cs typeface="Times New Roman" pitchFamily="18" charset="0"/>
              </a:rPr>
            </a:br>
            <a:r>
              <a:rPr lang="en-US" sz="2400" b="1">
                <a:solidFill>
                  <a:srgbClr val="EC1D24"/>
                </a:solidFill>
                <a:latin typeface="HelveticaNeueLTStd-Cn" charset="0"/>
                <a:cs typeface="Times New Roman" pitchFamily="18" charset="0"/>
              </a:rPr>
              <a:t>A.</a:t>
            </a:r>
            <a:r>
              <a:rPr lang="en-US" sz="2400" b="1">
                <a:solidFill>
                  <a:srgbClr val="00539D"/>
                </a:solidFill>
                <a:latin typeface="HelveticaNeueLTStd-Cn" charset="0"/>
                <a:cs typeface="Times New Roman" pitchFamily="18" charset="0"/>
              </a:rPr>
              <a:t> Find the inverse function.</a:t>
            </a:r>
          </a:p>
        </p:txBody>
      </p:sp>
      <p:sp>
        <p:nvSpPr>
          <p:cNvPr id="93198" name="Text Box 14"/>
          <p:cNvSpPr txBox="1">
            <a:spLocks noChangeArrowheads="1"/>
          </p:cNvSpPr>
          <p:nvPr/>
        </p:nvSpPr>
        <p:spPr bwMode="auto">
          <a:xfrm>
            <a:off x="1009650" y="4414838"/>
            <a:ext cx="7991475" cy="1223962"/>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457200" algn="r"/>
                <a:tab pos="571500" algn="l"/>
                <a:tab pos="3657600" algn="l"/>
              </a:tabLst>
            </a:pPr>
            <a:r>
              <a:rPr lang="en-US" sz="2400"/>
              <a:t> 	</a:t>
            </a:r>
            <a:r>
              <a:rPr lang="en-US" sz="2400" i="1"/>
              <a:t>y</a:t>
            </a:r>
            <a:r>
              <a:rPr lang="en-US" sz="2400"/>
              <a:t> 	= 2200 + 0.05</a:t>
            </a:r>
            <a:r>
              <a:rPr lang="en-US" sz="2400" i="1"/>
              <a:t>x</a:t>
            </a:r>
            <a:r>
              <a:rPr lang="en-US" sz="2400"/>
              <a:t>	Replace </a:t>
            </a:r>
            <a:r>
              <a:rPr lang="en-US" sz="2400" i="1"/>
              <a:t>f</a:t>
            </a:r>
            <a:r>
              <a:rPr lang="en-US" sz="2400"/>
              <a:t>(</a:t>
            </a:r>
            <a:r>
              <a:rPr lang="en-US" sz="2400" i="1"/>
              <a:t>x</a:t>
            </a:r>
            <a:r>
              <a:rPr lang="en-US" sz="2400"/>
              <a:t>) with </a:t>
            </a:r>
            <a:r>
              <a:rPr lang="en-US" sz="2400" i="1"/>
              <a:t>y</a:t>
            </a:r>
            <a:r>
              <a:rPr lang="en-US" sz="2400"/>
              <a:t>. </a:t>
            </a:r>
          </a:p>
          <a:p>
            <a:pPr>
              <a:lnSpc>
                <a:spcPct val="90000"/>
              </a:lnSpc>
              <a:spcBef>
                <a:spcPct val="20000"/>
              </a:spcBef>
              <a:spcAft>
                <a:spcPct val="20000"/>
              </a:spcAft>
              <a:tabLst>
                <a:tab pos="457200" algn="r"/>
                <a:tab pos="571500" algn="l"/>
                <a:tab pos="3657600" algn="l"/>
              </a:tabLst>
            </a:pPr>
            <a:r>
              <a:rPr lang="en-US" sz="2400" b="1">
                <a:solidFill>
                  <a:srgbClr val="EC1D24"/>
                </a:solidFill>
              </a:rPr>
              <a:t>Step 2</a:t>
            </a:r>
            <a:r>
              <a:rPr lang="en-US" sz="2400" b="1"/>
              <a:t/>
            </a:r>
            <a:br>
              <a:rPr lang="en-US" sz="2400" b="1"/>
            </a:br>
            <a:r>
              <a:rPr lang="en-US" sz="2400" b="1"/>
              <a:t>	</a:t>
            </a:r>
            <a:r>
              <a:rPr lang="en-US" sz="2400" i="1"/>
              <a:t>x</a:t>
            </a:r>
            <a:r>
              <a:rPr lang="en-US" sz="2400"/>
              <a:t> 	= 2200 + 0.05</a:t>
            </a:r>
            <a:r>
              <a:rPr lang="en-US" sz="2400" i="1"/>
              <a:t>y</a:t>
            </a:r>
            <a:r>
              <a:rPr lang="en-US" sz="2400"/>
              <a:t>	Interchange </a:t>
            </a:r>
            <a:r>
              <a:rPr lang="en-US" sz="2400" i="1"/>
              <a:t>y</a:t>
            </a:r>
            <a:r>
              <a:rPr lang="en-US" sz="2400"/>
              <a:t> and </a:t>
            </a:r>
            <a:r>
              <a:rPr lang="en-US" sz="2400" i="1"/>
              <a:t>x</a:t>
            </a:r>
            <a:r>
              <a:rPr lang="en-US" sz="2400"/>
              <a: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97"/>
                                        </p:tgtEl>
                                        <p:attrNameLst>
                                          <p:attrName>style.visibility</p:attrName>
                                        </p:attrNameLst>
                                      </p:cBhvr>
                                      <p:to>
                                        <p:strVal val="visible"/>
                                      </p:to>
                                    </p:set>
                                    <p:animEffect transition="in" filter="wipe(left)">
                                      <p:cBhvr>
                                        <p:cTn id="7" dur="500"/>
                                        <p:tgtEl>
                                          <p:spTgt spid="9319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3189"/>
                                        </p:tgtEl>
                                        <p:attrNameLst>
                                          <p:attrName>style.visibility</p:attrName>
                                        </p:attrNameLst>
                                      </p:cBhvr>
                                      <p:to>
                                        <p:strVal val="visible"/>
                                      </p:to>
                                    </p:set>
                                    <p:animEffect transition="in" filter="wipe(left)">
                                      <p:cBhvr>
                                        <p:cTn id="12" dur="500"/>
                                        <p:tgtEl>
                                          <p:spTgt spid="9318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198">
                                            <p:txEl>
                                              <p:pRg st="0" end="0"/>
                                            </p:txEl>
                                          </p:spTgt>
                                        </p:tgtEl>
                                        <p:attrNameLst>
                                          <p:attrName>style.visibility</p:attrName>
                                        </p:attrNameLst>
                                      </p:cBhvr>
                                      <p:to>
                                        <p:strVal val="visible"/>
                                      </p:to>
                                    </p:set>
                                    <p:animEffect transition="in" filter="wipe(left)">
                                      <p:cBhvr>
                                        <p:cTn id="17" dur="500"/>
                                        <p:tgtEl>
                                          <p:spTgt spid="9319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3198">
                                            <p:txEl>
                                              <p:pRg st="1" end="1"/>
                                            </p:txEl>
                                          </p:spTgt>
                                        </p:tgtEl>
                                        <p:attrNameLst>
                                          <p:attrName>style.visibility</p:attrName>
                                        </p:attrNameLst>
                                      </p:cBhvr>
                                      <p:to>
                                        <p:strVal val="visible"/>
                                      </p:to>
                                    </p:set>
                                    <p:animEffect transition="in" filter="wipe(left)">
                                      <p:cBhvr>
                                        <p:cTn id="22" dur="500"/>
                                        <p:tgtEl>
                                          <p:spTgt spid="9319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7" grpId="0" autoUpdateAnimBg="0"/>
      <p:bldP spid="93198"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sp>
        <p:nvSpPr>
          <p:cNvPr id="94220" name="Text Box 12"/>
          <p:cNvSpPr txBox="1">
            <a:spLocks noChangeArrowheads="1"/>
          </p:cNvSpPr>
          <p:nvPr/>
        </p:nvSpPr>
        <p:spPr bwMode="auto">
          <a:xfrm>
            <a:off x="4495800" y="771525"/>
            <a:ext cx="3162300" cy="396875"/>
          </a:xfrm>
          <a:prstGeom prst="rect">
            <a:avLst/>
          </a:prstGeom>
          <a:noFill/>
          <a:ln w="9525">
            <a:noFill/>
            <a:miter lim="800000"/>
            <a:headEnd/>
            <a:tailEnd/>
          </a:ln>
          <a:effectLst/>
        </p:spPr>
        <p:txBody>
          <a:bodyPr/>
          <a:lstStyle/>
          <a:p>
            <a:pPr>
              <a:spcBef>
                <a:spcPct val="50000"/>
              </a:spcBef>
            </a:pPr>
            <a:r>
              <a:rPr lang="en-US" sz="2000" b="1">
                <a:solidFill>
                  <a:srgbClr val="EC1D24"/>
                </a:solidFill>
              </a:rPr>
              <a:t>Use an Inverse Function</a:t>
            </a:r>
          </a:p>
        </p:txBody>
      </p:sp>
      <p:sp>
        <p:nvSpPr>
          <p:cNvPr id="94221" name="Text Box 13"/>
          <p:cNvSpPr txBox="1">
            <a:spLocks noChangeArrowheads="1"/>
          </p:cNvSpPr>
          <p:nvPr/>
        </p:nvSpPr>
        <p:spPr bwMode="auto">
          <a:xfrm>
            <a:off x="1009650" y="1462088"/>
            <a:ext cx="7991475"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457200" algn="r"/>
                <a:tab pos="571500" algn="l"/>
                <a:tab pos="3543300" algn="l"/>
              </a:tabLst>
            </a:pPr>
            <a:r>
              <a:rPr lang="en-US" sz="2400" b="1">
                <a:solidFill>
                  <a:srgbClr val="EC1D24"/>
                </a:solidFill>
              </a:rPr>
              <a:t>Step 3</a:t>
            </a:r>
            <a:r>
              <a:rPr lang="en-US" sz="2400" b="1"/>
              <a:t>	                  </a:t>
            </a:r>
            <a:br>
              <a:rPr lang="en-US" sz="2400" b="1"/>
            </a:br>
            <a:r>
              <a:rPr lang="en-US" sz="2400" i="1"/>
              <a:t>x</a:t>
            </a:r>
            <a:r>
              <a:rPr lang="en-US" sz="2400"/>
              <a:t> – 2200 = 0.05</a:t>
            </a:r>
            <a:r>
              <a:rPr lang="en-US" sz="2400" i="1"/>
              <a:t>y</a:t>
            </a:r>
            <a:r>
              <a:rPr lang="en-US" sz="2400"/>
              <a:t>	Subtract 2200 from each side.</a:t>
            </a:r>
          </a:p>
        </p:txBody>
      </p:sp>
      <p:grpSp>
        <p:nvGrpSpPr>
          <p:cNvPr id="94226" name="Group 18"/>
          <p:cNvGrpSpPr>
            <a:grpSpLocks/>
          </p:cNvGrpSpPr>
          <p:nvPr/>
        </p:nvGrpSpPr>
        <p:grpSpPr bwMode="auto">
          <a:xfrm>
            <a:off x="1009650" y="2447925"/>
            <a:ext cx="7753350" cy="838200"/>
            <a:chOff x="636" y="1542"/>
            <a:chExt cx="4884" cy="528"/>
          </a:xfrm>
        </p:grpSpPr>
        <p:sp>
          <p:nvSpPr>
            <p:cNvPr id="94222" name="Text Box 14"/>
            <p:cNvSpPr txBox="1">
              <a:spLocks noChangeArrowheads="1"/>
            </p:cNvSpPr>
            <p:nvPr/>
          </p:nvSpPr>
          <p:spPr bwMode="auto">
            <a:xfrm>
              <a:off x="636" y="1655"/>
              <a:ext cx="4884" cy="265"/>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457200" algn="r"/>
                  <a:tab pos="571500" algn="l"/>
                  <a:tab pos="3543300" algn="l"/>
                </a:tabLst>
              </a:pPr>
              <a:r>
                <a:rPr lang="en-US" sz="2400"/>
                <a:t> 			Divide each side by 0.05.</a:t>
              </a:r>
            </a:p>
          </p:txBody>
        </p:sp>
        <p:pic>
          <p:nvPicPr>
            <p:cNvPr id="94223" name="Picture 15" descr="04-07_ex4a"/>
            <p:cNvPicPr>
              <a:picLocks noChangeAspect="1" noChangeArrowheads="1"/>
            </p:cNvPicPr>
            <p:nvPr/>
          </p:nvPicPr>
          <p:blipFill>
            <a:blip r:embed="rId3" cstate="print"/>
            <a:srcRect r="68851" b="61684"/>
            <a:stretch>
              <a:fillRect/>
            </a:stretch>
          </p:blipFill>
          <p:spPr bwMode="auto">
            <a:xfrm>
              <a:off x="816" y="1542"/>
              <a:ext cx="1008" cy="528"/>
            </a:xfrm>
            <a:prstGeom prst="rect">
              <a:avLst/>
            </a:prstGeom>
            <a:noFill/>
          </p:spPr>
        </p:pic>
      </p:grpSp>
      <p:grpSp>
        <p:nvGrpSpPr>
          <p:cNvPr id="94234" name="Group 26"/>
          <p:cNvGrpSpPr>
            <a:grpSpLocks/>
          </p:cNvGrpSpPr>
          <p:nvPr/>
        </p:nvGrpSpPr>
        <p:grpSpPr bwMode="auto">
          <a:xfrm>
            <a:off x="990600" y="3243263"/>
            <a:ext cx="7435850" cy="1047750"/>
            <a:chOff x="624" y="2043"/>
            <a:chExt cx="4684" cy="660"/>
          </a:xfrm>
        </p:grpSpPr>
        <p:pic>
          <p:nvPicPr>
            <p:cNvPr id="94224" name="Picture 16" descr="04-07_ex4a"/>
            <p:cNvPicPr>
              <a:picLocks noChangeAspect="1" noChangeArrowheads="1"/>
            </p:cNvPicPr>
            <p:nvPr/>
          </p:nvPicPr>
          <p:blipFill>
            <a:blip r:embed="rId3" cstate="print"/>
            <a:srcRect t="34833" r="42151" b="40784"/>
            <a:stretch>
              <a:fillRect/>
            </a:stretch>
          </p:blipFill>
          <p:spPr bwMode="auto">
            <a:xfrm>
              <a:off x="672" y="2277"/>
              <a:ext cx="1872" cy="336"/>
            </a:xfrm>
            <a:prstGeom prst="rect">
              <a:avLst/>
            </a:prstGeom>
            <a:noFill/>
          </p:spPr>
        </p:pic>
        <p:sp>
          <p:nvSpPr>
            <p:cNvPr id="94232" name="Text Box 24"/>
            <p:cNvSpPr txBox="1">
              <a:spLocks noChangeArrowheads="1"/>
            </p:cNvSpPr>
            <p:nvPr/>
          </p:nvSpPr>
          <p:spPr bwMode="auto">
            <a:xfrm>
              <a:off x="624" y="2043"/>
              <a:ext cx="4684" cy="288"/>
            </a:xfrm>
            <a:prstGeom prst="rect">
              <a:avLst/>
            </a:prstGeom>
            <a:noFill/>
            <a:ln w="9525">
              <a:noFill/>
              <a:miter lim="800000"/>
              <a:headEnd/>
              <a:tailEnd/>
            </a:ln>
            <a:effectLst/>
          </p:spPr>
          <p:txBody>
            <a:bodyPr>
              <a:spAutoFit/>
            </a:bodyPr>
            <a:lstStyle/>
            <a:p>
              <a:pPr>
                <a:tabLst>
                  <a:tab pos="914400" algn="r"/>
                  <a:tab pos="1028700" algn="l"/>
                  <a:tab pos="3314700" algn="l"/>
                </a:tabLst>
              </a:pPr>
              <a:r>
                <a:rPr lang="en-US" sz="2400" b="1">
                  <a:solidFill>
                    <a:srgbClr val="E01B22"/>
                  </a:solidFill>
                </a:rPr>
                <a:t>Step 4</a:t>
              </a:r>
              <a:endParaRPr lang="en-US" sz="2400"/>
            </a:p>
          </p:txBody>
        </p:sp>
        <p:pic>
          <p:nvPicPr>
            <p:cNvPr id="94233" name="Picture 25" descr="04-07_ex3a_03"/>
            <p:cNvPicPr>
              <a:picLocks noChangeAspect="1" noChangeArrowheads="1"/>
            </p:cNvPicPr>
            <p:nvPr/>
          </p:nvPicPr>
          <p:blipFill>
            <a:blip r:embed="rId4" cstate="print"/>
            <a:srcRect l="54755"/>
            <a:stretch>
              <a:fillRect/>
            </a:stretch>
          </p:blipFill>
          <p:spPr bwMode="auto">
            <a:xfrm>
              <a:off x="2888" y="2208"/>
              <a:ext cx="1894" cy="495"/>
            </a:xfrm>
            <a:prstGeom prst="rect">
              <a:avLst/>
            </a:prstGeom>
            <a:noFill/>
          </p:spPr>
        </p:pic>
      </p:grpSp>
      <p:grpSp>
        <p:nvGrpSpPr>
          <p:cNvPr id="94237" name="Group 29"/>
          <p:cNvGrpSpPr>
            <a:grpSpLocks/>
          </p:cNvGrpSpPr>
          <p:nvPr/>
        </p:nvGrpSpPr>
        <p:grpSpPr bwMode="auto">
          <a:xfrm>
            <a:off x="685800" y="4667250"/>
            <a:ext cx="8020050" cy="895350"/>
            <a:chOff x="432" y="2940"/>
            <a:chExt cx="5052" cy="564"/>
          </a:xfrm>
        </p:grpSpPr>
        <p:pic>
          <p:nvPicPr>
            <p:cNvPr id="94225" name="Picture 17" descr="04-07_ex4a"/>
            <p:cNvPicPr>
              <a:picLocks noChangeAspect="1" noChangeArrowheads="1"/>
            </p:cNvPicPr>
            <p:nvPr/>
          </p:nvPicPr>
          <p:blipFill>
            <a:blip r:embed="rId3" cstate="print"/>
            <a:srcRect t="59216"/>
            <a:stretch>
              <a:fillRect/>
            </a:stretch>
          </p:blipFill>
          <p:spPr bwMode="auto">
            <a:xfrm>
              <a:off x="1480" y="2942"/>
              <a:ext cx="3236" cy="562"/>
            </a:xfrm>
            <a:prstGeom prst="rect">
              <a:avLst/>
            </a:prstGeom>
            <a:noFill/>
          </p:spPr>
        </p:pic>
        <p:sp>
          <p:nvSpPr>
            <p:cNvPr id="94236" name="TPQuestion"/>
            <p:cNvSpPr>
              <a:spLocks noChangeArrowheads="1"/>
            </p:cNvSpPr>
            <p:nvPr/>
          </p:nvSpPr>
          <p:spPr bwMode="auto">
            <a:xfrm>
              <a:off x="432" y="2940"/>
              <a:ext cx="5052" cy="265"/>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539D"/>
                  </a:solidFill>
                  <a:cs typeface="Times New Roman" pitchFamily="18" charset="0"/>
                </a:rPr>
                <a:t>Answer:</a:t>
              </a:r>
              <a:endParaRPr lang="en-US" sz="2400">
                <a:solidFill>
                  <a:srgbClr val="E01B22"/>
                </a:solidFill>
                <a:cs typeface="Times New Roman" pitchFamily="18" charset="0"/>
              </a:endParaRP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4221"/>
                                        </p:tgtEl>
                                        <p:attrNameLst>
                                          <p:attrName>style.visibility</p:attrName>
                                        </p:attrNameLst>
                                      </p:cBhvr>
                                      <p:to>
                                        <p:strVal val="visible"/>
                                      </p:to>
                                    </p:set>
                                    <p:animEffect transition="in" filter="wipe(left)">
                                      <p:cBhvr>
                                        <p:cTn id="7" dur="500"/>
                                        <p:tgtEl>
                                          <p:spTgt spid="942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4226"/>
                                        </p:tgtEl>
                                        <p:attrNameLst>
                                          <p:attrName>style.visibility</p:attrName>
                                        </p:attrNameLst>
                                      </p:cBhvr>
                                      <p:to>
                                        <p:strVal val="visible"/>
                                      </p:to>
                                    </p:set>
                                    <p:animEffect transition="in" filter="wipe(left)">
                                      <p:cBhvr>
                                        <p:cTn id="12" dur="500"/>
                                        <p:tgtEl>
                                          <p:spTgt spid="942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4234"/>
                                        </p:tgtEl>
                                        <p:attrNameLst>
                                          <p:attrName>style.visibility</p:attrName>
                                        </p:attrNameLst>
                                      </p:cBhvr>
                                      <p:to>
                                        <p:strVal val="visible"/>
                                      </p:to>
                                    </p:set>
                                    <p:animEffect transition="in" filter="wipe(left)">
                                      <p:cBhvr>
                                        <p:cTn id="17" dur="500"/>
                                        <p:tgtEl>
                                          <p:spTgt spid="942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4237"/>
                                        </p:tgtEl>
                                        <p:attrNameLst>
                                          <p:attrName>style.visibility</p:attrName>
                                        </p:attrNameLst>
                                      </p:cBhvr>
                                      <p:to>
                                        <p:strVal val="visible"/>
                                      </p:to>
                                    </p:set>
                                    <p:animEffect transition="in" filter="wipe(left)">
                                      <p:cBhvr>
                                        <p:cTn id="22" dur="500"/>
                                        <p:tgtEl>
                                          <p:spTgt spid="94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a:t>Example 4</a:t>
            </a:r>
          </a:p>
        </p:txBody>
      </p:sp>
      <p:sp>
        <p:nvSpPr>
          <p:cNvPr id="132099" name="Text Box 3"/>
          <p:cNvSpPr txBox="1">
            <a:spLocks noChangeArrowheads="1"/>
          </p:cNvSpPr>
          <p:nvPr/>
        </p:nvSpPr>
        <p:spPr bwMode="auto">
          <a:xfrm>
            <a:off x="4495800" y="771525"/>
            <a:ext cx="3162300" cy="396875"/>
          </a:xfrm>
          <a:prstGeom prst="rect">
            <a:avLst/>
          </a:prstGeom>
          <a:noFill/>
          <a:ln w="9525">
            <a:noFill/>
            <a:miter lim="800000"/>
            <a:headEnd/>
            <a:tailEnd/>
          </a:ln>
          <a:effectLst/>
        </p:spPr>
        <p:txBody>
          <a:bodyPr/>
          <a:lstStyle/>
          <a:p>
            <a:pPr>
              <a:spcBef>
                <a:spcPct val="50000"/>
              </a:spcBef>
            </a:pPr>
            <a:r>
              <a:rPr lang="en-US" sz="2000" b="1">
                <a:solidFill>
                  <a:srgbClr val="EC1D24"/>
                </a:solidFill>
              </a:rPr>
              <a:t>Use an Inverse Function</a:t>
            </a:r>
          </a:p>
        </p:txBody>
      </p:sp>
      <p:sp>
        <p:nvSpPr>
          <p:cNvPr id="132101" name="TPQuestion"/>
          <p:cNvSpPr>
            <a:spLocks noChangeArrowheads="1"/>
          </p:cNvSpPr>
          <p:nvPr/>
        </p:nvSpPr>
        <p:spPr bwMode="auto">
          <a:xfrm>
            <a:off x="638175" y="1447800"/>
            <a:ext cx="8020050" cy="2392363"/>
          </a:xfrm>
          <a:prstGeom prst="rect">
            <a:avLst/>
          </a:prstGeom>
          <a:noFill/>
          <a:ln w="9525">
            <a:noFill/>
            <a:miter lim="800000"/>
            <a:headEnd/>
            <a:tailEnd/>
          </a:ln>
          <a:effectLst/>
        </p:spPr>
        <p:txBody>
          <a:bodyPr>
            <a:spAutoFit/>
          </a:bodyPr>
          <a:lstStyle/>
          <a:p>
            <a:pPr marL="342900">
              <a:lnSpc>
                <a:spcPct val="90000"/>
              </a:lnSpc>
            </a:pPr>
            <a:r>
              <a:rPr lang="en-US" sz="2400" b="1">
                <a:solidFill>
                  <a:srgbClr val="EC1D24"/>
                </a:solidFill>
                <a:latin typeface="HelveticaNeueLTStd-Cn" charset="0"/>
                <a:cs typeface="Times New Roman" pitchFamily="18" charset="0"/>
              </a:rPr>
              <a:t>SALES</a:t>
            </a:r>
            <a:r>
              <a:rPr lang="en-US" sz="2400" b="1">
                <a:solidFill>
                  <a:srgbClr val="00539D"/>
                </a:solidFill>
                <a:latin typeface="HelveticaNeueLTStd-Cn" charset="0"/>
                <a:cs typeface="Times New Roman" pitchFamily="18" charset="0"/>
              </a:rPr>
              <a:t>  Carter sells paper supplies and makes a base salary of $2200 each month. He also earns 5% commission on his total sales. His total earnings </a:t>
            </a:r>
            <a:br>
              <a:rPr lang="en-US" sz="2400" b="1">
                <a:solidFill>
                  <a:srgbClr val="00539D"/>
                </a:solidFill>
                <a:latin typeface="HelveticaNeueLTStd-Cn" charset="0"/>
                <a:cs typeface="Times New Roman" pitchFamily="18" charset="0"/>
              </a:rPr>
            </a:br>
            <a:r>
              <a:rPr lang="en-US" sz="2400" b="1" i="1">
                <a:solidFill>
                  <a:srgbClr val="00539D"/>
                </a:solidFill>
                <a:latin typeface="HelveticaNeueLTStd-Cn" charset="0"/>
                <a:cs typeface="Times New Roman" pitchFamily="18" charset="0"/>
              </a:rPr>
              <a:t>f</a:t>
            </a:r>
            <a:r>
              <a:rPr lang="en-US" sz="2400" b="1">
                <a:solidFill>
                  <a:srgbClr val="00539D"/>
                </a:solidFill>
                <a:latin typeface="HelveticaNeueLTStd-Cn" charset="0"/>
                <a:cs typeface="Times New Roman" pitchFamily="18" charset="0"/>
              </a:rPr>
              <a:t>(</a:t>
            </a:r>
            <a:r>
              <a:rPr lang="en-US" sz="2400" b="1" i="1">
                <a:solidFill>
                  <a:srgbClr val="00539D"/>
                </a:solidFill>
                <a:latin typeface="HelveticaNeueLTStd-Cn" charset="0"/>
                <a:cs typeface="Times New Roman" pitchFamily="18" charset="0"/>
              </a:rPr>
              <a:t>x</a:t>
            </a:r>
            <a:r>
              <a:rPr lang="en-US" sz="2400" b="1">
                <a:solidFill>
                  <a:srgbClr val="00539D"/>
                </a:solidFill>
                <a:latin typeface="HelveticaNeueLTStd-Cn" charset="0"/>
                <a:cs typeface="Times New Roman" pitchFamily="18" charset="0"/>
              </a:rPr>
              <a:t>) for a month in which he compiled </a:t>
            </a:r>
            <a:r>
              <a:rPr lang="en-US" sz="2400" b="1" i="1">
                <a:solidFill>
                  <a:srgbClr val="00539D"/>
                </a:solidFill>
                <a:latin typeface="HelveticaNeueLTStd-Cn" charset="0"/>
                <a:cs typeface="Times New Roman" pitchFamily="18" charset="0"/>
              </a:rPr>
              <a:t>x </a:t>
            </a:r>
            <a:r>
              <a:rPr lang="en-US" sz="2400" b="1">
                <a:solidFill>
                  <a:srgbClr val="00539D"/>
                </a:solidFill>
                <a:latin typeface="HelveticaNeueLTStd-Cn" charset="0"/>
                <a:cs typeface="Times New Roman" pitchFamily="18" charset="0"/>
              </a:rPr>
              <a:t>dollars in total sales is </a:t>
            </a:r>
            <a:r>
              <a:rPr lang="en-US" sz="2400" b="1" i="1">
                <a:solidFill>
                  <a:srgbClr val="00539D"/>
                </a:solidFill>
                <a:latin typeface="HelveticaNeueLTStd-Cn" charset="0"/>
                <a:cs typeface="Times New Roman" pitchFamily="18" charset="0"/>
              </a:rPr>
              <a:t>f</a:t>
            </a:r>
            <a:r>
              <a:rPr lang="en-US" sz="2400" b="1">
                <a:solidFill>
                  <a:srgbClr val="00539D"/>
                </a:solidFill>
                <a:latin typeface="HelveticaNeueLTStd-Cn" charset="0"/>
                <a:cs typeface="Times New Roman" pitchFamily="18" charset="0"/>
              </a:rPr>
              <a:t>(</a:t>
            </a:r>
            <a:r>
              <a:rPr lang="en-US" sz="2400" b="1" i="1">
                <a:solidFill>
                  <a:srgbClr val="00539D"/>
                </a:solidFill>
                <a:latin typeface="HelveticaNeueLTStd-Cn" charset="0"/>
                <a:cs typeface="Times New Roman" pitchFamily="18" charset="0"/>
              </a:rPr>
              <a:t>x</a:t>
            </a:r>
            <a:r>
              <a:rPr lang="en-US" sz="2400" b="1">
                <a:solidFill>
                  <a:srgbClr val="00539D"/>
                </a:solidFill>
                <a:latin typeface="HelveticaNeueLTStd-Cn" charset="0"/>
                <a:cs typeface="Times New Roman" pitchFamily="18" charset="0"/>
              </a:rPr>
              <a:t>) = 2200 + 0.05</a:t>
            </a:r>
            <a:r>
              <a:rPr lang="en-US" sz="2400" b="1" i="1">
                <a:solidFill>
                  <a:srgbClr val="00539D"/>
                </a:solidFill>
                <a:latin typeface="HelveticaNeueLTStd-Cn" charset="0"/>
                <a:cs typeface="Times New Roman" pitchFamily="18" charset="0"/>
              </a:rPr>
              <a:t>x</a:t>
            </a:r>
            <a:r>
              <a:rPr lang="en-US" sz="2400" b="1">
                <a:solidFill>
                  <a:srgbClr val="00539D"/>
                </a:solidFill>
                <a:latin typeface="HelveticaNeueLTStd-Cn" charset="0"/>
                <a:cs typeface="Times New Roman" pitchFamily="18" charset="0"/>
              </a:rPr>
              <a:t>. </a:t>
            </a:r>
            <a:br>
              <a:rPr lang="en-US" sz="2400" b="1">
                <a:solidFill>
                  <a:srgbClr val="00539D"/>
                </a:solidFill>
                <a:latin typeface="HelveticaNeueLTStd-Cn" charset="0"/>
                <a:cs typeface="Times New Roman" pitchFamily="18" charset="0"/>
              </a:rPr>
            </a:br>
            <a:r>
              <a:rPr lang="en-US" sz="2400" b="1">
                <a:solidFill>
                  <a:srgbClr val="EC1D24"/>
                </a:solidFill>
                <a:latin typeface="HelveticaNeueLTStd-Cn" charset="0"/>
                <a:cs typeface="Times New Roman" pitchFamily="18" charset="0"/>
              </a:rPr>
              <a:t>B.</a:t>
            </a:r>
            <a:r>
              <a:rPr lang="en-US" sz="2400" b="1">
                <a:solidFill>
                  <a:srgbClr val="00539D"/>
                </a:solidFill>
                <a:latin typeface="HelveticaNeueLTStd-Cn" charset="0"/>
                <a:cs typeface="Times New Roman" pitchFamily="18" charset="0"/>
              </a:rPr>
              <a:t> What do </a:t>
            </a:r>
            <a:r>
              <a:rPr lang="en-US" sz="2400" b="1" i="1">
                <a:solidFill>
                  <a:srgbClr val="00539D"/>
                </a:solidFill>
                <a:latin typeface="HelveticaNeueLTStd-Cn" charset="0"/>
                <a:cs typeface="Times New Roman" pitchFamily="18" charset="0"/>
              </a:rPr>
              <a:t>x</a:t>
            </a:r>
            <a:r>
              <a:rPr lang="en-US" sz="2400" b="1">
                <a:solidFill>
                  <a:srgbClr val="00539D"/>
                </a:solidFill>
                <a:latin typeface="HelveticaNeueLTStd-Cn" charset="0"/>
                <a:cs typeface="Times New Roman" pitchFamily="18" charset="0"/>
              </a:rPr>
              <a:t> and </a:t>
            </a:r>
            <a:r>
              <a:rPr lang="en-US" sz="2400" b="1" i="1">
                <a:solidFill>
                  <a:srgbClr val="00539D"/>
                </a:solidFill>
                <a:latin typeface="HelveticaNeueLTStd-Cn" charset="0"/>
                <a:cs typeface="Times New Roman" pitchFamily="18" charset="0"/>
              </a:rPr>
              <a:t>f </a:t>
            </a:r>
            <a:r>
              <a:rPr lang="en-US" sz="2400" b="1" baseline="40000">
                <a:solidFill>
                  <a:srgbClr val="00539D"/>
                </a:solidFill>
                <a:cs typeface="Times New Roman" pitchFamily="18" charset="0"/>
              </a:rPr>
              <a:t>–1</a:t>
            </a:r>
            <a:r>
              <a:rPr lang="en-US" sz="2400" b="1">
                <a:solidFill>
                  <a:srgbClr val="00539D"/>
                </a:solidFill>
                <a:latin typeface="HelveticaNeueLTStd-Cn" charset="0"/>
                <a:cs typeface="Times New Roman" pitchFamily="18" charset="0"/>
              </a:rPr>
              <a:t>(</a:t>
            </a:r>
            <a:r>
              <a:rPr lang="en-US" sz="2400" b="1" i="1">
                <a:solidFill>
                  <a:srgbClr val="00539D"/>
                </a:solidFill>
                <a:latin typeface="HelveticaNeueLTStd-Cn" charset="0"/>
                <a:cs typeface="Times New Roman" pitchFamily="18" charset="0"/>
              </a:rPr>
              <a:t>x</a:t>
            </a:r>
            <a:r>
              <a:rPr lang="en-US" sz="2400" b="1">
                <a:solidFill>
                  <a:srgbClr val="00539D"/>
                </a:solidFill>
                <a:latin typeface="HelveticaNeueLTStd-Cn" charset="0"/>
                <a:cs typeface="Times New Roman" pitchFamily="18" charset="0"/>
              </a:rPr>
              <a:t>)represent in the context of the inverse function? </a:t>
            </a:r>
          </a:p>
        </p:txBody>
      </p:sp>
      <p:sp>
        <p:nvSpPr>
          <p:cNvPr id="132103" name="TPQuestion"/>
          <p:cNvSpPr>
            <a:spLocks noChangeArrowheads="1"/>
          </p:cNvSpPr>
          <p:nvPr/>
        </p:nvSpPr>
        <p:spPr bwMode="auto">
          <a:xfrm>
            <a:off x="685800" y="4343400"/>
            <a:ext cx="8020050" cy="1077913"/>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539D"/>
                </a:solidFill>
                <a:cs typeface="Times New Roman" pitchFamily="18" charset="0"/>
              </a:rPr>
              <a:t>Answer: </a:t>
            </a:r>
            <a:r>
              <a:rPr lang="en-US" sz="2400" i="1">
                <a:solidFill>
                  <a:srgbClr val="E01B22"/>
                </a:solidFill>
                <a:cs typeface="Times New Roman" pitchFamily="18" charset="0"/>
              </a:rPr>
              <a:t>x</a:t>
            </a:r>
            <a:r>
              <a:rPr lang="en-US" sz="2400">
                <a:solidFill>
                  <a:srgbClr val="E01B22"/>
                </a:solidFill>
                <a:cs typeface="Times New Roman" pitchFamily="18" charset="0"/>
              </a:rPr>
              <a:t> represents Carter’s total earnings for the month and </a:t>
            </a:r>
            <a:r>
              <a:rPr lang="en-US" sz="2400" i="1">
                <a:solidFill>
                  <a:srgbClr val="E01B22"/>
                </a:solidFill>
                <a:cs typeface="Times New Roman" pitchFamily="18" charset="0"/>
              </a:rPr>
              <a:t>f </a:t>
            </a:r>
            <a:r>
              <a:rPr lang="en-US" sz="2400" baseline="40000">
                <a:solidFill>
                  <a:srgbClr val="E01B22"/>
                </a:solidFill>
                <a:cs typeface="Times New Roman" pitchFamily="18" charset="0"/>
              </a:rPr>
              <a:t>–1</a:t>
            </a:r>
            <a:r>
              <a:rPr lang="en-US" sz="2400">
                <a:solidFill>
                  <a:srgbClr val="E01B22"/>
                </a:solidFill>
                <a:cs typeface="Times New Roman" pitchFamily="18" charset="0"/>
              </a:rPr>
              <a:t>(</a:t>
            </a:r>
            <a:r>
              <a:rPr lang="en-US" sz="2400" i="1">
                <a:solidFill>
                  <a:srgbClr val="E01B22"/>
                </a:solidFill>
                <a:cs typeface="Times New Roman" pitchFamily="18" charset="0"/>
              </a:rPr>
              <a:t>x</a:t>
            </a:r>
            <a:r>
              <a:rPr lang="en-US" sz="2400">
                <a:solidFill>
                  <a:srgbClr val="E01B22"/>
                </a:solidFill>
                <a:cs typeface="Times New Roman" pitchFamily="18" charset="0"/>
              </a:rPr>
              <a:t>) represents the total monthly sales by Carter for the company.</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2101"/>
                                        </p:tgtEl>
                                        <p:attrNameLst>
                                          <p:attrName>style.visibility</p:attrName>
                                        </p:attrNameLst>
                                      </p:cBhvr>
                                      <p:to>
                                        <p:strVal val="visible"/>
                                      </p:to>
                                    </p:set>
                                    <p:animEffect transition="in" filter="wipe(left)">
                                      <p:cBhvr>
                                        <p:cTn id="7" dur="500"/>
                                        <p:tgtEl>
                                          <p:spTgt spid="13210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2103"/>
                                        </p:tgtEl>
                                        <p:attrNameLst>
                                          <p:attrName>style.visibility</p:attrName>
                                        </p:attrNameLst>
                                      </p:cBhvr>
                                      <p:to>
                                        <p:strVal val="visible"/>
                                      </p:to>
                                    </p:set>
                                    <p:animEffect transition="in" filter="wipe(left)">
                                      <p:cBhvr>
                                        <p:cTn id="12" dur="500"/>
                                        <p:tgtEl>
                                          <p:spTgt spid="132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1" grpId="0" autoUpdateAnimBg="0"/>
      <p:bldP spid="132103"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Example 4</a:t>
            </a:r>
          </a:p>
        </p:txBody>
      </p:sp>
      <p:sp>
        <p:nvSpPr>
          <p:cNvPr id="133123" name="Text Box 3"/>
          <p:cNvSpPr txBox="1">
            <a:spLocks noChangeArrowheads="1"/>
          </p:cNvSpPr>
          <p:nvPr/>
        </p:nvSpPr>
        <p:spPr bwMode="auto">
          <a:xfrm>
            <a:off x="4495800" y="771525"/>
            <a:ext cx="3162300" cy="396875"/>
          </a:xfrm>
          <a:prstGeom prst="rect">
            <a:avLst/>
          </a:prstGeom>
          <a:noFill/>
          <a:ln w="9525">
            <a:noFill/>
            <a:miter lim="800000"/>
            <a:headEnd/>
            <a:tailEnd/>
          </a:ln>
          <a:effectLst/>
        </p:spPr>
        <p:txBody>
          <a:bodyPr/>
          <a:lstStyle/>
          <a:p>
            <a:pPr>
              <a:spcBef>
                <a:spcPct val="50000"/>
              </a:spcBef>
            </a:pPr>
            <a:r>
              <a:rPr lang="en-US" sz="2000" b="1">
                <a:solidFill>
                  <a:srgbClr val="EC1D24"/>
                </a:solidFill>
              </a:rPr>
              <a:t>Use an Inverse Function</a:t>
            </a:r>
          </a:p>
        </p:txBody>
      </p:sp>
      <p:sp>
        <p:nvSpPr>
          <p:cNvPr id="133124" name="TPQuestion"/>
          <p:cNvSpPr>
            <a:spLocks noChangeArrowheads="1"/>
          </p:cNvSpPr>
          <p:nvPr/>
        </p:nvSpPr>
        <p:spPr bwMode="auto">
          <a:xfrm>
            <a:off x="638175" y="1447800"/>
            <a:ext cx="8020050" cy="2392363"/>
          </a:xfrm>
          <a:prstGeom prst="rect">
            <a:avLst/>
          </a:prstGeom>
          <a:noFill/>
          <a:ln w="9525">
            <a:noFill/>
            <a:miter lim="800000"/>
            <a:headEnd/>
            <a:tailEnd/>
          </a:ln>
          <a:effectLst/>
        </p:spPr>
        <p:txBody>
          <a:bodyPr>
            <a:spAutoFit/>
          </a:bodyPr>
          <a:lstStyle/>
          <a:p>
            <a:pPr marL="342900">
              <a:lnSpc>
                <a:spcPct val="90000"/>
              </a:lnSpc>
            </a:pPr>
            <a:r>
              <a:rPr lang="en-US" sz="2400" b="1">
                <a:solidFill>
                  <a:srgbClr val="EC1D24"/>
                </a:solidFill>
                <a:latin typeface="HelveticaNeueLTStd-Cn" charset="0"/>
                <a:cs typeface="Times New Roman" pitchFamily="18" charset="0"/>
              </a:rPr>
              <a:t>SALES</a:t>
            </a:r>
            <a:r>
              <a:rPr lang="en-US" sz="2400" b="1">
                <a:solidFill>
                  <a:srgbClr val="00539D"/>
                </a:solidFill>
                <a:latin typeface="HelveticaNeueLTStd-Cn" charset="0"/>
                <a:cs typeface="Times New Roman" pitchFamily="18" charset="0"/>
              </a:rPr>
              <a:t>  Carter sells paper supplies and makes a base salary of $2200 each month. He also earns 5% commission on his total sales. His total earnings </a:t>
            </a:r>
            <a:br>
              <a:rPr lang="en-US" sz="2400" b="1">
                <a:solidFill>
                  <a:srgbClr val="00539D"/>
                </a:solidFill>
                <a:latin typeface="HelveticaNeueLTStd-Cn" charset="0"/>
                <a:cs typeface="Times New Roman" pitchFamily="18" charset="0"/>
              </a:rPr>
            </a:br>
            <a:r>
              <a:rPr lang="en-US" sz="2400" b="1" i="1">
                <a:solidFill>
                  <a:srgbClr val="00539D"/>
                </a:solidFill>
                <a:latin typeface="HelveticaNeueLTStd-Cn" charset="0"/>
                <a:cs typeface="Times New Roman" pitchFamily="18" charset="0"/>
              </a:rPr>
              <a:t>f</a:t>
            </a:r>
            <a:r>
              <a:rPr lang="en-US" sz="2400" b="1">
                <a:solidFill>
                  <a:srgbClr val="00539D"/>
                </a:solidFill>
                <a:latin typeface="HelveticaNeueLTStd-Cn" charset="0"/>
                <a:cs typeface="Times New Roman" pitchFamily="18" charset="0"/>
              </a:rPr>
              <a:t>(</a:t>
            </a:r>
            <a:r>
              <a:rPr lang="en-US" sz="2400" b="1" i="1">
                <a:solidFill>
                  <a:srgbClr val="00539D"/>
                </a:solidFill>
                <a:latin typeface="HelveticaNeueLTStd-Cn" charset="0"/>
                <a:cs typeface="Times New Roman" pitchFamily="18" charset="0"/>
              </a:rPr>
              <a:t>x</a:t>
            </a:r>
            <a:r>
              <a:rPr lang="en-US" sz="2400" b="1">
                <a:solidFill>
                  <a:srgbClr val="00539D"/>
                </a:solidFill>
                <a:latin typeface="HelveticaNeueLTStd-Cn" charset="0"/>
                <a:cs typeface="Times New Roman" pitchFamily="18" charset="0"/>
              </a:rPr>
              <a:t>) for a month in which he compiled </a:t>
            </a:r>
            <a:r>
              <a:rPr lang="en-US" sz="2400" b="1" i="1">
                <a:solidFill>
                  <a:srgbClr val="00539D"/>
                </a:solidFill>
                <a:latin typeface="HelveticaNeueLTStd-Cn" charset="0"/>
                <a:cs typeface="Times New Roman" pitchFamily="18" charset="0"/>
              </a:rPr>
              <a:t>x </a:t>
            </a:r>
            <a:r>
              <a:rPr lang="en-US" sz="2400" b="1">
                <a:solidFill>
                  <a:srgbClr val="00539D"/>
                </a:solidFill>
                <a:latin typeface="HelveticaNeueLTStd-Cn" charset="0"/>
                <a:cs typeface="Times New Roman" pitchFamily="18" charset="0"/>
              </a:rPr>
              <a:t>dollars in total sales is </a:t>
            </a:r>
            <a:r>
              <a:rPr lang="en-US" sz="2400" b="1" i="1">
                <a:solidFill>
                  <a:srgbClr val="00539D"/>
                </a:solidFill>
                <a:latin typeface="HelveticaNeueLTStd-Cn" charset="0"/>
                <a:cs typeface="Times New Roman" pitchFamily="18" charset="0"/>
              </a:rPr>
              <a:t>f</a:t>
            </a:r>
            <a:r>
              <a:rPr lang="en-US" sz="2400" b="1">
                <a:solidFill>
                  <a:srgbClr val="00539D"/>
                </a:solidFill>
                <a:latin typeface="HelveticaNeueLTStd-Cn" charset="0"/>
                <a:cs typeface="Times New Roman" pitchFamily="18" charset="0"/>
              </a:rPr>
              <a:t>(</a:t>
            </a:r>
            <a:r>
              <a:rPr lang="en-US" sz="2400" b="1" i="1">
                <a:solidFill>
                  <a:srgbClr val="00539D"/>
                </a:solidFill>
                <a:latin typeface="HelveticaNeueLTStd-Cn" charset="0"/>
                <a:cs typeface="Times New Roman" pitchFamily="18" charset="0"/>
              </a:rPr>
              <a:t>x</a:t>
            </a:r>
            <a:r>
              <a:rPr lang="en-US" sz="2400" b="1">
                <a:solidFill>
                  <a:srgbClr val="00539D"/>
                </a:solidFill>
                <a:latin typeface="HelveticaNeueLTStd-Cn" charset="0"/>
                <a:cs typeface="Times New Roman" pitchFamily="18" charset="0"/>
              </a:rPr>
              <a:t>) = 2200 + 0.05</a:t>
            </a:r>
            <a:r>
              <a:rPr lang="en-US" sz="2400" b="1" i="1">
                <a:solidFill>
                  <a:srgbClr val="00539D"/>
                </a:solidFill>
                <a:latin typeface="HelveticaNeueLTStd-Cn" charset="0"/>
                <a:cs typeface="Times New Roman" pitchFamily="18" charset="0"/>
              </a:rPr>
              <a:t>x</a:t>
            </a:r>
            <a:r>
              <a:rPr lang="en-US" sz="2400" b="1">
                <a:solidFill>
                  <a:srgbClr val="00539D"/>
                </a:solidFill>
                <a:latin typeface="HelveticaNeueLTStd-Cn" charset="0"/>
                <a:cs typeface="Times New Roman" pitchFamily="18" charset="0"/>
              </a:rPr>
              <a:t>. </a:t>
            </a:r>
            <a:br>
              <a:rPr lang="en-US" sz="2400" b="1">
                <a:solidFill>
                  <a:srgbClr val="00539D"/>
                </a:solidFill>
                <a:latin typeface="HelveticaNeueLTStd-Cn" charset="0"/>
                <a:cs typeface="Times New Roman" pitchFamily="18" charset="0"/>
              </a:rPr>
            </a:br>
            <a:r>
              <a:rPr lang="en-US" sz="2400" b="1">
                <a:solidFill>
                  <a:srgbClr val="EC1D24"/>
                </a:solidFill>
                <a:latin typeface="HelveticaNeueLTStd-Cn" charset="0"/>
                <a:cs typeface="Times New Roman" pitchFamily="18" charset="0"/>
              </a:rPr>
              <a:t>C.</a:t>
            </a:r>
            <a:r>
              <a:rPr lang="en-US" sz="2400" b="1">
                <a:solidFill>
                  <a:srgbClr val="00539D"/>
                </a:solidFill>
                <a:latin typeface="HelveticaNeueLTStd-Cn" charset="0"/>
                <a:cs typeface="Times New Roman" pitchFamily="18" charset="0"/>
              </a:rPr>
              <a:t> Find Carter’s total sales for last month if his earnings for that month were $3450. </a:t>
            </a:r>
          </a:p>
        </p:txBody>
      </p:sp>
      <p:sp>
        <p:nvSpPr>
          <p:cNvPr id="133125" name="Text Box 5"/>
          <p:cNvSpPr txBox="1">
            <a:spLocks noChangeArrowheads="1"/>
          </p:cNvSpPr>
          <p:nvPr/>
        </p:nvSpPr>
        <p:spPr bwMode="auto">
          <a:xfrm>
            <a:off x="1009650" y="4432300"/>
            <a:ext cx="7829550"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457200" algn="r"/>
                <a:tab pos="571500" algn="l"/>
                <a:tab pos="3657600" algn="l"/>
              </a:tabLst>
            </a:pPr>
            <a:r>
              <a:rPr lang="en-US" sz="2400"/>
              <a:t>Carter earned $3450 for the month. To find Carter’s total sales for that month, find </a:t>
            </a:r>
            <a:r>
              <a:rPr lang="en-US" sz="2400" i="1"/>
              <a:t>f</a:t>
            </a:r>
            <a:r>
              <a:rPr lang="en-US" sz="2400"/>
              <a:t> </a:t>
            </a:r>
            <a:r>
              <a:rPr lang="en-US" sz="2400" baseline="40000"/>
              <a:t>–1</a:t>
            </a:r>
            <a:r>
              <a:rPr lang="en-US" sz="2400"/>
              <a:t>(3450). </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124"/>
                                        </p:tgtEl>
                                        <p:attrNameLst>
                                          <p:attrName>style.visibility</p:attrName>
                                        </p:attrNameLst>
                                      </p:cBhvr>
                                      <p:to>
                                        <p:strVal val="visible"/>
                                      </p:to>
                                    </p:set>
                                    <p:animEffect transition="in" filter="wipe(left)">
                                      <p:cBhvr>
                                        <p:cTn id="7" dur="500"/>
                                        <p:tgtEl>
                                          <p:spTgt spid="1331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3125"/>
                                        </p:tgtEl>
                                        <p:attrNameLst>
                                          <p:attrName>style.visibility</p:attrName>
                                        </p:attrNameLst>
                                      </p:cBhvr>
                                      <p:to>
                                        <p:strVal val="visible"/>
                                      </p:to>
                                    </p:set>
                                    <p:animEffect transition="in" filter="wipe(left)">
                                      <p:cBhvr>
                                        <p:cTn id="12" dur="500"/>
                                        <p:tgtEl>
                                          <p:spTgt spid="133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4"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t>Example 4</a:t>
            </a:r>
          </a:p>
        </p:txBody>
      </p:sp>
      <p:sp>
        <p:nvSpPr>
          <p:cNvPr id="134147" name="Text Box 3"/>
          <p:cNvSpPr txBox="1">
            <a:spLocks noChangeArrowheads="1"/>
          </p:cNvSpPr>
          <p:nvPr/>
        </p:nvSpPr>
        <p:spPr bwMode="auto">
          <a:xfrm>
            <a:off x="4495800" y="771525"/>
            <a:ext cx="3162300" cy="396875"/>
          </a:xfrm>
          <a:prstGeom prst="rect">
            <a:avLst/>
          </a:prstGeom>
          <a:noFill/>
          <a:ln w="9525">
            <a:noFill/>
            <a:miter lim="800000"/>
            <a:headEnd/>
            <a:tailEnd/>
          </a:ln>
          <a:effectLst/>
        </p:spPr>
        <p:txBody>
          <a:bodyPr/>
          <a:lstStyle/>
          <a:p>
            <a:pPr>
              <a:spcBef>
                <a:spcPct val="50000"/>
              </a:spcBef>
            </a:pPr>
            <a:r>
              <a:rPr lang="en-US" sz="2000" b="1">
                <a:solidFill>
                  <a:srgbClr val="EC1D24"/>
                </a:solidFill>
              </a:rPr>
              <a:t>Use an Inverse Function</a:t>
            </a:r>
          </a:p>
        </p:txBody>
      </p:sp>
      <p:sp>
        <p:nvSpPr>
          <p:cNvPr id="134148" name="Text Box 4"/>
          <p:cNvSpPr txBox="1">
            <a:spLocks noChangeArrowheads="1"/>
          </p:cNvSpPr>
          <p:nvPr/>
        </p:nvSpPr>
        <p:spPr bwMode="auto">
          <a:xfrm>
            <a:off x="1009650" y="1462088"/>
            <a:ext cx="7753350"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1257300" algn="r"/>
                <a:tab pos="1371600" algn="l"/>
                <a:tab pos="4457700" algn="l"/>
              </a:tabLst>
            </a:pPr>
            <a:r>
              <a:rPr lang="en-US" sz="2400" i="1"/>
              <a:t>	f</a:t>
            </a:r>
            <a:r>
              <a:rPr lang="en-US" sz="2400"/>
              <a:t> </a:t>
            </a:r>
            <a:r>
              <a:rPr lang="en-US" sz="2400" baseline="40000"/>
              <a:t>–1</a:t>
            </a:r>
            <a:r>
              <a:rPr lang="en-US" sz="2400"/>
              <a:t>(</a:t>
            </a:r>
            <a:r>
              <a:rPr lang="en-US" sz="2400" i="1"/>
              <a:t>x</a:t>
            </a:r>
            <a:r>
              <a:rPr lang="en-US" sz="2400"/>
              <a:t>)	= 20</a:t>
            </a:r>
            <a:r>
              <a:rPr lang="en-US" sz="2400" i="1"/>
              <a:t>x</a:t>
            </a:r>
            <a:r>
              <a:rPr lang="en-US" sz="2400"/>
              <a:t> – 44,000	Original equation</a:t>
            </a:r>
          </a:p>
        </p:txBody>
      </p:sp>
      <p:sp>
        <p:nvSpPr>
          <p:cNvPr id="134149" name="Text Box 5"/>
          <p:cNvSpPr txBox="1">
            <a:spLocks noChangeArrowheads="1"/>
          </p:cNvSpPr>
          <p:nvPr/>
        </p:nvSpPr>
        <p:spPr bwMode="auto">
          <a:xfrm>
            <a:off x="1009650" y="1981200"/>
            <a:ext cx="7829550" cy="1370013"/>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1257300" algn="r"/>
                <a:tab pos="1371600" algn="l"/>
                <a:tab pos="4457700" algn="l"/>
              </a:tabLst>
            </a:pPr>
            <a:r>
              <a:rPr lang="en-US" sz="2400" i="1"/>
              <a:t>f</a:t>
            </a:r>
            <a:r>
              <a:rPr lang="en-US" sz="2400"/>
              <a:t> </a:t>
            </a:r>
            <a:r>
              <a:rPr lang="en-US" sz="2400" baseline="40000"/>
              <a:t>–1</a:t>
            </a:r>
            <a:r>
              <a:rPr lang="en-US" sz="2400"/>
              <a:t>(3450) = 20(3450) – 44,000	total earnings = $3450</a:t>
            </a:r>
          </a:p>
          <a:p>
            <a:pPr>
              <a:lnSpc>
                <a:spcPct val="90000"/>
              </a:lnSpc>
              <a:spcBef>
                <a:spcPct val="20000"/>
              </a:spcBef>
              <a:spcAft>
                <a:spcPct val="20000"/>
              </a:spcAft>
              <a:tabLst>
                <a:tab pos="1257300" algn="r"/>
                <a:tab pos="1371600" algn="l"/>
                <a:tab pos="4457700" algn="l"/>
              </a:tabLst>
            </a:pPr>
            <a:r>
              <a:rPr lang="en-US" sz="2400" i="1"/>
              <a:t>f</a:t>
            </a:r>
            <a:r>
              <a:rPr lang="en-US" sz="2400"/>
              <a:t> </a:t>
            </a:r>
            <a:r>
              <a:rPr lang="en-US" sz="2400" baseline="40000"/>
              <a:t>–1</a:t>
            </a:r>
            <a:r>
              <a:rPr lang="en-US" sz="2400"/>
              <a:t>(3450) = 69,000 – 44,000	Multiply.</a:t>
            </a:r>
          </a:p>
          <a:p>
            <a:pPr>
              <a:lnSpc>
                <a:spcPct val="90000"/>
              </a:lnSpc>
              <a:spcBef>
                <a:spcPct val="20000"/>
              </a:spcBef>
              <a:spcAft>
                <a:spcPct val="20000"/>
              </a:spcAft>
              <a:tabLst>
                <a:tab pos="1257300" algn="r"/>
                <a:tab pos="1371600" algn="l"/>
                <a:tab pos="4457700" algn="l"/>
              </a:tabLst>
            </a:pPr>
            <a:r>
              <a:rPr lang="en-US" sz="2400" i="1"/>
              <a:t>f</a:t>
            </a:r>
            <a:r>
              <a:rPr lang="en-US" sz="2400"/>
              <a:t> </a:t>
            </a:r>
            <a:r>
              <a:rPr lang="en-US" sz="2400" baseline="40000"/>
              <a:t>–1</a:t>
            </a:r>
            <a:r>
              <a:rPr lang="en-US" sz="2400"/>
              <a:t>(3450) = 25,000	Subtract.</a:t>
            </a:r>
          </a:p>
        </p:txBody>
      </p:sp>
      <p:sp>
        <p:nvSpPr>
          <p:cNvPr id="134150" name="TPQuestion"/>
          <p:cNvSpPr>
            <a:spLocks noChangeArrowheads="1"/>
          </p:cNvSpPr>
          <p:nvPr/>
        </p:nvSpPr>
        <p:spPr bwMode="auto">
          <a:xfrm>
            <a:off x="685800" y="4343400"/>
            <a:ext cx="8153400" cy="749300"/>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539D"/>
                </a:solidFill>
                <a:cs typeface="Times New Roman" pitchFamily="18" charset="0"/>
              </a:rPr>
              <a:t>Answer: </a:t>
            </a:r>
            <a:r>
              <a:rPr lang="en-US" sz="2400">
                <a:solidFill>
                  <a:srgbClr val="E01B22"/>
                </a:solidFill>
                <a:cs typeface="Times New Roman" pitchFamily="18" charset="0"/>
              </a:rPr>
              <a:t>Carter had $25,000 in total sales for the month.</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4148"/>
                                        </p:tgtEl>
                                        <p:attrNameLst>
                                          <p:attrName>style.visibility</p:attrName>
                                        </p:attrNameLst>
                                      </p:cBhvr>
                                      <p:to>
                                        <p:strVal val="visible"/>
                                      </p:to>
                                    </p:set>
                                    <p:animEffect transition="in" filter="wipe(left)">
                                      <p:cBhvr>
                                        <p:cTn id="7" dur="500"/>
                                        <p:tgtEl>
                                          <p:spTgt spid="13414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4149">
                                            <p:txEl>
                                              <p:pRg st="0" end="0"/>
                                            </p:txEl>
                                          </p:spTgt>
                                        </p:tgtEl>
                                        <p:attrNameLst>
                                          <p:attrName>style.visibility</p:attrName>
                                        </p:attrNameLst>
                                      </p:cBhvr>
                                      <p:to>
                                        <p:strVal val="visible"/>
                                      </p:to>
                                    </p:set>
                                    <p:animEffect transition="in" filter="wipe(left)">
                                      <p:cBhvr>
                                        <p:cTn id="12" dur="500"/>
                                        <p:tgtEl>
                                          <p:spTgt spid="13414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4149">
                                            <p:txEl>
                                              <p:pRg st="1" end="1"/>
                                            </p:txEl>
                                          </p:spTgt>
                                        </p:tgtEl>
                                        <p:attrNameLst>
                                          <p:attrName>style.visibility</p:attrName>
                                        </p:attrNameLst>
                                      </p:cBhvr>
                                      <p:to>
                                        <p:strVal val="visible"/>
                                      </p:to>
                                    </p:set>
                                    <p:animEffect transition="in" filter="wipe(left)">
                                      <p:cBhvr>
                                        <p:cTn id="17" dur="500"/>
                                        <p:tgtEl>
                                          <p:spTgt spid="13414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4149">
                                            <p:txEl>
                                              <p:pRg st="2" end="2"/>
                                            </p:txEl>
                                          </p:spTgt>
                                        </p:tgtEl>
                                        <p:attrNameLst>
                                          <p:attrName>style.visibility</p:attrName>
                                        </p:attrNameLst>
                                      </p:cBhvr>
                                      <p:to>
                                        <p:strVal val="visible"/>
                                      </p:to>
                                    </p:set>
                                    <p:animEffect transition="in" filter="wipe(left)">
                                      <p:cBhvr>
                                        <p:cTn id="22" dur="500"/>
                                        <p:tgtEl>
                                          <p:spTgt spid="13414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4150"/>
                                        </p:tgtEl>
                                        <p:attrNameLst>
                                          <p:attrName>style.visibility</p:attrName>
                                        </p:attrNameLst>
                                      </p:cBhvr>
                                      <p:to>
                                        <p:strVal val="visible"/>
                                      </p:to>
                                    </p:set>
                                    <p:animEffect transition="in" filter="wipe(left)">
                                      <p:cBhvr>
                                        <p:cTn id="27" dur="500"/>
                                        <p:tgtEl>
                                          <p:spTgt spid="134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9" grpId="0" build="p"/>
      <p:bldP spid="134150"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3" name="Oval 7"/>
          <p:cNvSpPr>
            <a:spLocks noChangeArrowheads="1"/>
          </p:cNvSpPr>
          <p:nvPr/>
        </p:nvSpPr>
        <p:spPr bwMode="auto">
          <a:xfrm>
            <a:off x="933450" y="35147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16759" name="Group 23"/>
          <p:cNvGrpSpPr>
            <a:grpSpLocks/>
          </p:cNvGrpSpPr>
          <p:nvPr/>
        </p:nvGrpSpPr>
        <p:grpSpPr bwMode="auto">
          <a:xfrm>
            <a:off x="962025" y="3322638"/>
            <a:ext cx="4011613" cy="3192462"/>
            <a:chOff x="606" y="2093"/>
            <a:chExt cx="2527" cy="2011"/>
          </a:xfrm>
        </p:grpSpPr>
        <p:sp>
          <p:nvSpPr>
            <p:cNvPr id="116757" name="TPAnswers"/>
            <p:cNvSpPr>
              <a:spLocks noChangeArrowheads="1"/>
            </p:cNvSpPr>
            <p:nvPr>
              <p:custDataLst>
                <p:tags r:id="rId2"/>
              </p:custDataLst>
            </p:nvPr>
          </p:nvSpPr>
          <p:spPr bwMode="auto">
            <a:xfrm>
              <a:off x="606" y="2204"/>
              <a:ext cx="546" cy="1786"/>
            </a:xfrm>
            <a:prstGeom prst="rect">
              <a:avLst/>
            </a:prstGeom>
            <a:noFill/>
            <a:ln w="9525">
              <a:noFill/>
              <a:miter lim="800000"/>
              <a:headEnd/>
              <a:tailEnd/>
            </a:ln>
            <a:effectLst/>
          </p:spPr>
          <p:txBody>
            <a:bodyPr>
              <a:spAutoFit/>
            </a:bodyPr>
            <a:lstStyle/>
            <a:p>
              <a:pPr marL="533400" indent="-533400">
                <a:lnSpc>
                  <a:spcPct val="90000"/>
                </a:lnSpc>
                <a:spcBef>
                  <a:spcPct val="65000"/>
                </a:spcBef>
                <a:spcAft>
                  <a:spcPct val="65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65000"/>
                </a:spcBef>
                <a:spcAft>
                  <a:spcPct val="65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en-US" sz="2400">
                  <a:sym typeface="Symbol" pitchFamily="18" charset="2"/>
                </a:rPr>
                <a:t> </a:t>
              </a:r>
              <a:endParaRPr lang="pt-BR" sz="2400" b="1">
                <a:solidFill>
                  <a:srgbClr val="000000"/>
                </a:solidFill>
                <a:sym typeface="Symbol" pitchFamily="18" charset="2"/>
              </a:endParaRPr>
            </a:p>
            <a:p>
              <a:pPr marL="533400" indent="-533400">
                <a:lnSpc>
                  <a:spcPct val="90000"/>
                </a:lnSpc>
                <a:spcBef>
                  <a:spcPct val="65000"/>
                </a:spcBef>
                <a:spcAft>
                  <a:spcPct val="65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65000"/>
                </a:spcBef>
                <a:spcAft>
                  <a:spcPct val="65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endParaRPr lang="pt-BR" sz="2400" b="1">
                <a:sym typeface="Symbol" pitchFamily="18" charset="2"/>
              </a:endParaRPr>
            </a:p>
          </p:txBody>
        </p:sp>
        <p:pic>
          <p:nvPicPr>
            <p:cNvPr id="116758" name="Picture 22" descr="04-07_ex4cyp"/>
            <p:cNvPicPr>
              <a:picLocks noChangeAspect="1" noChangeArrowheads="1"/>
            </p:cNvPicPr>
            <p:nvPr/>
          </p:nvPicPr>
          <p:blipFill>
            <a:blip r:embed="rId6" cstate="print"/>
            <a:srcRect/>
            <a:stretch>
              <a:fillRect/>
            </a:stretch>
          </p:blipFill>
          <p:spPr bwMode="auto">
            <a:xfrm>
              <a:off x="997" y="2093"/>
              <a:ext cx="2136" cy="2011"/>
            </a:xfrm>
            <a:prstGeom prst="rect">
              <a:avLst/>
            </a:prstGeom>
            <a:noFill/>
          </p:spPr>
        </p:pic>
      </p:grpSp>
      <p:sp>
        <p:nvSpPr>
          <p:cNvPr id="116756" name="TPQuestion"/>
          <p:cNvSpPr>
            <a:spLocks noChangeArrowheads="1"/>
          </p:cNvSpPr>
          <p:nvPr/>
        </p:nvSpPr>
        <p:spPr bwMode="auto">
          <a:xfrm>
            <a:off x="619125" y="1408113"/>
            <a:ext cx="8220075" cy="1987550"/>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300" b="1">
                <a:solidFill>
                  <a:srgbClr val="EC1D24"/>
                </a:solidFill>
              </a:rPr>
              <a:t>REPAIRS</a:t>
            </a:r>
            <a:r>
              <a:rPr lang="en-US" sz="2300" b="1">
                <a:solidFill>
                  <a:srgbClr val="00539D"/>
                </a:solidFill>
              </a:rPr>
              <a:t> Nikki’s car is getting repairs. The mechanic is charging her $40 to look at the car and $65 for each half-hour to fix the car. Her total cost </a:t>
            </a:r>
            <a:r>
              <a:rPr lang="en-US" sz="2300" b="1" i="1">
                <a:solidFill>
                  <a:srgbClr val="00539D"/>
                </a:solidFill>
              </a:rPr>
              <a:t>f</a:t>
            </a:r>
            <a:r>
              <a:rPr lang="en-US" sz="2300" b="1">
                <a:solidFill>
                  <a:srgbClr val="00539D"/>
                </a:solidFill>
              </a:rPr>
              <a:t>(</a:t>
            </a:r>
            <a:r>
              <a:rPr lang="en-US" sz="2300" b="1" i="1">
                <a:solidFill>
                  <a:srgbClr val="00539D"/>
                </a:solidFill>
              </a:rPr>
              <a:t>x</a:t>
            </a:r>
            <a:r>
              <a:rPr lang="en-US" sz="2300" b="1">
                <a:solidFill>
                  <a:srgbClr val="00539D"/>
                </a:solidFill>
              </a:rPr>
              <a:t>) for the repairs is </a:t>
            </a:r>
            <a:r>
              <a:rPr lang="en-US" sz="2300" b="1" i="1">
                <a:solidFill>
                  <a:srgbClr val="00539D"/>
                </a:solidFill>
              </a:rPr>
              <a:t>f</a:t>
            </a:r>
            <a:r>
              <a:rPr lang="en-US" sz="2300" b="1">
                <a:solidFill>
                  <a:srgbClr val="00539D"/>
                </a:solidFill>
              </a:rPr>
              <a:t>(</a:t>
            </a:r>
            <a:r>
              <a:rPr lang="en-US" sz="2300" b="1" i="1">
                <a:solidFill>
                  <a:srgbClr val="00539D"/>
                </a:solidFill>
              </a:rPr>
              <a:t>x</a:t>
            </a:r>
            <a:r>
              <a:rPr lang="en-US" sz="2300" b="1">
                <a:solidFill>
                  <a:srgbClr val="00539D"/>
                </a:solidFill>
              </a:rPr>
              <a:t>) = 40 + 65</a:t>
            </a:r>
            <a:r>
              <a:rPr lang="en-US" sz="2300" b="1" i="1">
                <a:solidFill>
                  <a:srgbClr val="00539D"/>
                </a:solidFill>
              </a:rPr>
              <a:t>x</a:t>
            </a:r>
            <a:r>
              <a:rPr lang="en-US" sz="2300" b="1">
                <a:solidFill>
                  <a:srgbClr val="00539D"/>
                </a:solidFill>
              </a:rPr>
              <a:t>. Find the inverse function and how long it took the mechanic to fix the car if Nikki was charged a total of $365.</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56"/>
                                        </p:tgtEl>
                                        <p:attrNameLst>
                                          <p:attrName>style.visibility</p:attrName>
                                        </p:attrNameLst>
                                      </p:cBhvr>
                                      <p:to>
                                        <p:strVal val="visible"/>
                                      </p:to>
                                    </p:set>
                                    <p:animEffect transition="in" filter="wipe(left)">
                                      <p:cBhvr>
                                        <p:cTn id="15" dur="500"/>
                                        <p:tgtEl>
                                          <p:spTgt spid="11675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6759"/>
                                        </p:tgtEl>
                                        <p:attrNameLst>
                                          <p:attrName>style.visibility</p:attrName>
                                        </p:attrNameLst>
                                      </p:cBhvr>
                                      <p:to>
                                        <p:strVal val="visible"/>
                                      </p:to>
                                    </p:set>
                                    <p:animEffect transition="in" filter="wipe(left)">
                                      <p:cBhvr>
                                        <p:cTn id="19" dur="500"/>
                                        <p:tgtEl>
                                          <p:spTgt spid="116759"/>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6743"/>
                                        </p:tgtEl>
                                        <p:attrNameLst>
                                          <p:attrName>style.visibility</p:attrName>
                                        </p:attrNameLst>
                                      </p:cBhvr>
                                      <p:to>
                                        <p:strVal val="visible"/>
                                      </p:to>
                                    </p:set>
                                    <p:animEffect transition="in" filter="wipe(down)">
                                      <p:cBhvr>
                                        <p:cTn id="24" dur="580">
                                          <p:stCondLst>
                                            <p:cond delay="0"/>
                                          </p:stCondLst>
                                        </p:cTn>
                                        <p:tgtEl>
                                          <p:spTgt spid="116743"/>
                                        </p:tgtEl>
                                      </p:cBhvr>
                                    </p:animEffect>
                                    <p:anim calcmode="lin" valueType="num">
                                      <p:cBhvr>
                                        <p:cTn id="25"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0" dur="26">
                                          <p:stCondLst>
                                            <p:cond delay="650"/>
                                          </p:stCondLst>
                                        </p:cTn>
                                        <p:tgtEl>
                                          <p:spTgt spid="116743"/>
                                        </p:tgtEl>
                                      </p:cBhvr>
                                      <p:to x="100000" y="60000"/>
                                    </p:animScale>
                                    <p:animScale>
                                      <p:cBhvr>
                                        <p:cTn id="31" dur="166" decel="50000">
                                          <p:stCondLst>
                                            <p:cond delay="676"/>
                                          </p:stCondLst>
                                        </p:cTn>
                                        <p:tgtEl>
                                          <p:spTgt spid="116743"/>
                                        </p:tgtEl>
                                      </p:cBhvr>
                                      <p:to x="100000" y="100000"/>
                                    </p:animScale>
                                    <p:animScale>
                                      <p:cBhvr>
                                        <p:cTn id="32" dur="26">
                                          <p:stCondLst>
                                            <p:cond delay="1312"/>
                                          </p:stCondLst>
                                        </p:cTn>
                                        <p:tgtEl>
                                          <p:spTgt spid="116743"/>
                                        </p:tgtEl>
                                      </p:cBhvr>
                                      <p:to x="100000" y="80000"/>
                                    </p:animScale>
                                    <p:animScale>
                                      <p:cBhvr>
                                        <p:cTn id="33" dur="166" decel="50000">
                                          <p:stCondLst>
                                            <p:cond delay="1338"/>
                                          </p:stCondLst>
                                        </p:cTn>
                                        <p:tgtEl>
                                          <p:spTgt spid="116743"/>
                                        </p:tgtEl>
                                      </p:cBhvr>
                                      <p:to x="100000" y="100000"/>
                                    </p:animScale>
                                    <p:animScale>
                                      <p:cBhvr>
                                        <p:cTn id="34" dur="26">
                                          <p:stCondLst>
                                            <p:cond delay="1642"/>
                                          </p:stCondLst>
                                        </p:cTn>
                                        <p:tgtEl>
                                          <p:spTgt spid="116743"/>
                                        </p:tgtEl>
                                      </p:cBhvr>
                                      <p:to x="100000" y="90000"/>
                                    </p:animScale>
                                    <p:animScale>
                                      <p:cBhvr>
                                        <p:cTn id="35" dur="166" decel="50000">
                                          <p:stCondLst>
                                            <p:cond delay="1668"/>
                                          </p:stCondLst>
                                        </p:cTn>
                                        <p:tgtEl>
                                          <p:spTgt spid="116743"/>
                                        </p:tgtEl>
                                      </p:cBhvr>
                                      <p:to x="100000" y="100000"/>
                                    </p:animScale>
                                    <p:animScale>
                                      <p:cBhvr>
                                        <p:cTn id="36" dur="26">
                                          <p:stCondLst>
                                            <p:cond delay="1808"/>
                                          </p:stCondLst>
                                        </p:cTn>
                                        <p:tgtEl>
                                          <p:spTgt spid="116743"/>
                                        </p:tgtEl>
                                      </p:cBhvr>
                                      <p:to x="100000" y="95000"/>
                                    </p:animScale>
                                    <p:animScale>
                                      <p:cBhvr>
                                        <p:cTn id="37"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3" grpId="0" animBg="1"/>
      <p:bldP spid="116756"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Correct¤Incorrect¤Incorrect"/>
  <p:tag name="TOTALRESPONSES" val="5"/>
  <p:tag name="SLICED" val="False"/>
  <p:tag name="RESPONSES" val="NA,1,5,2;1;3;1;1;"/>
  <p:tag name="CHARTSTRINGSTD" val="3 1 1 0"/>
  <p:tag name="CHARTSTRINGREV" val="0 1 1 3"/>
  <p:tag name="CHARTSTRINGSTDPER" val="0.6 0.2 0.2 0"/>
  <p:tag name="CHARTSTRINGREVPER" val="0 0.2 0.2 0.6"/>
  <p:tag name="QUESTIONALIAS" val="5-Minute Check 1"/>
  <p:tag name="ANSWERSALIAS" val="A¤B¤C¤D"/>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Incorrect¤Correct¤Incorrect"/>
  <p:tag name="TOTALRESPONSES" val="5"/>
  <p:tag name="SLICED" val="False"/>
  <p:tag name="RESPONSES" val="NA,1,5,3;4;1;1;4;"/>
  <p:tag name="CHARTSTRINGSTD" val="2 0 1 2"/>
  <p:tag name="CHARTSTRINGREV" val="2 1 0 2"/>
  <p:tag name="CHARTSTRINGSTDPER" val="0.4 0 0.2 0.4"/>
  <p:tag name="CHARTSTRINGREVPER" val="0.4 0.2 0 0.4"/>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Correct¤Incorrect¤Incorrect¤Incorrect"/>
  <p:tag name="TOTALRESPONSES" val="5"/>
  <p:tag name="SLICED" val="False"/>
  <p:tag name="RESPONSES" val="NA,1,5,1;1;4;1;1;"/>
  <p:tag name="CHARTSTRINGSTD" val="4 0 0 1"/>
  <p:tag name="CHARTSTRINGREV" val="1 0 0 4"/>
  <p:tag name="CHARTSTRINGSTDPER" val="0.8 0 0 0.2"/>
  <p:tag name="CHARTSTRINGREVPER" val="0.2 0 0 0.8"/>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Incorrect¤Incorrect¤Correct"/>
  <p:tag name="TOTALRESPONSES" val="5"/>
  <p:tag name="SLICED" val="False"/>
  <p:tag name="RESPONSES" val="NA,1,5,3;4;1;3;2;"/>
  <p:tag name="CHARTSTRINGSTD" val="1 1 2 1"/>
  <p:tag name="CHARTSTRINGREV" val="1 2 1 1"/>
  <p:tag name="CHARTSTRINGSTDPER" val="0.2 0.2 0.4 0.2"/>
  <p:tag name="CHARTSTRINGREVPER" val="0.2 0.4 0.2 0.2"/>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Incorrect¤Correct¤Incorrect"/>
  <p:tag name="TOTALRESPONSES" val="5"/>
  <p:tag name="SLICED" val="False"/>
  <p:tag name="RESPONSES" val="NA,1,5,4;3;2;3;1;"/>
  <p:tag name="CHARTSTRINGSTD" val="1 1 2 1"/>
  <p:tag name="CHARTSTRINGREV" val="1 2 1 1"/>
  <p:tag name="CHARTSTRINGSTDPER" val="0.2 0.2 0.4 0.2"/>
  <p:tag name="CHARTSTRINGREVPER" val="0.2 0.4 0.2 0.2"/>
  <p:tag name="QUESTIONALIAS" val="Example 1"/>
  <p:tag name="ANSWERSALIAS" val="A¤B¤C¤D"/>
  <p:tag name="RESPONSESGATHERED" val="False"/>
</p:tagLst>
</file>

<file path=ppt/tags/tag1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SLIDEID" val="3D59312F1C974886B2A6CB789348A99A"/>
  <p:tag name="DEMOGRAPHIC" val="False"/>
  <p:tag name="TEAMASSIGN" val="False"/>
  <p:tag name="SPEEDSCORING" val="False"/>
  <p:tag name="CORRECTPOINTVALUE" val="100"/>
  <p:tag name="INCORRECTPOINTVALUE" val="0"/>
  <p:tag name="ZEROBASED" val="False"/>
  <p:tag name="DELIMITERS" val="3.1"/>
  <p:tag name="SLIDEORDER" val="8"/>
  <p:tag name="RESPONSESGATHERED" val="False"/>
  <p:tag name="QUESTIONALIAS" val="Example 2"/>
  <p:tag name="ANSWERSALIAS" val="A¤B¤C¤D"/>
</p:tagLst>
</file>

<file path=ppt/tags/tag25.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9"/>
  <p:tag name="SLIDEGUID" val="259457F489C4484F80002F5B62095251"/>
  <p:tag name="VALUES" val="Incorrect¤Correct¤Incorrect¤Incorrect"/>
  <p:tag name="TOTALRESPONSES" val="5"/>
  <p:tag name="SLICED" val="False"/>
  <p:tag name="RESPONSES" val="NA,1,5,2;3;2;3;3;"/>
  <p:tag name="CHARTSTRINGSTD" val="0 2 3"/>
  <p:tag name="CHARTSTRINGREV" val="3 2 0"/>
  <p:tag name="CHARTSTRINGSTDPER" val="0 0.4 0.6"/>
  <p:tag name="CHARTSTRINGREVPER" val="0.6 0.4 0"/>
  <p:tag name="QUESTIONALIAS" val="Example 2"/>
  <p:tag name="ANSWERSALIAS" val="A¤B¤C"/>
  <p:tag name="RESPONSESGATHERED" val="False"/>
</p:tagLst>
</file>

<file path=ppt/tags/tag26.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Correct¤Incorrect¤Incorrect¤Incorrect"/>
  <p:tag name="QUESTIONALIAS" val="Example 3"/>
  <p:tag name="ANSWERSALIAS" val="A¤B¤C¤D"/>
  <p:tag name="TOTALRESPONSES" val="5"/>
  <p:tag name="SLICED" val="False"/>
  <p:tag name="RESPONSES" val="NA,1,5,1;4;2;4;3;"/>
  <p:tag name="CHARTSTRINGSTD" val="1 1 1 2"/>
  <p:tag name="CHARTSTRINGREV" val="2 1 1 1"/>
  <p:tag name="CHARTSTRINGSTDPER" val="0.2 0.2 0.2 0.4"/>
  <p:tag name="CHARTSTRINGREVPER" val="0.4 0.2 0.2 0.2"/>
  <p:tag name="RESPONSESGATHERED" val="False"/>
</p:tagLst>
</file>

<file path=ppt/tags/tag3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VALUES" val="Incorrect¤Correct¤Incorrect¤Incorrect"/>
  <p:tag name="QUESTIONALIAS" val="Example 4"/>
  <p:tag name="ANSWERSALIAS" val="A¤B¤C¤D"/>
  <p:tag name="TOTALRESPONSES" val="5"/>
  <p:tag name="SLICED" val="False"/>
  <p:tag name="RESPONSES" val="NA,1,5,1;3;1;1;4;"/>
  <p:tag name="CHARTSTRINGSTD" val="3 0 1 1"/>
  <p:tag name="CHARTSTRINGREV" val="1 1 0 3"/>
  <p:tag name="CHARTSTRINGSTDPER" val="0.6 0 0.2 0.2"/>
  <p:tag name="CHARTSTRINGREVPER" val="0.2 0.2 0 0.6"/>
  <p:tag name="RESPONSESGATHERED" val="False"/>
</p:tagLst>
</file>

<file path=ppt/tags/tag4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1803</TotalTime>
  <Words>1000</Words>
  <Application>Microsoft Office PowerPoint</Application>
  <PresentationFormat>On-screen Show (4:3)</PresentationFormat>
  <Paragraphs>160</Paragraphs>
  <Slides>32</Slides>
  <Notes>0</Notes>
  <HiddenSlides>0</HiddenSlides>
  <MMClips>0</MMClips>
  <ScaleCrop>false</ScaleCrop>
  <HeadingPairs>
    <vt:vector size="6" baseType="variant">
      <vt:variant>
        <vt:lpstr>Fonts Used</vt:lpstr>
      </vt:variant>
      <vt:variant>
        <vt:i4>6</vt:i4>
      </vt:variant>
      <vt:variant>
        <vt:lpstr>Theme</vt:lpstr>
      </vt:variant>
      <vt:variant>
        <vt:i4>10</vt:i4>
      </vt:variant>
      <vt:variant>
        <vt:lpstr>Slide Titles</vt:lpstr>
      </vt:variant>
      <vt:variant>
        <vt:i4>32</vt:i4>
      </vt:variant>
    </vt:vector>
  </HeadingPairs>
  <TitlesOfParts>
    <vt:vector size="48" baseType="lpstr">
      <vt:lpstr>Arial</vt:lpstr>
      <vt:lpstr>Symbol</vt:lpstr>
      <vt:lpstr>Times New Roman</vt:lpstr>
      <vt:lpstr>HelveticaNeueLTStd-CnO</vt:lpstr>
      <vt:lpstr>HelveticaNeueLTStd-Cn</vt:lpstr>
      <vt:lpstr>UniMath-Regular</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CCSS</vt:lpstr>
      <vt:lpstr>Then/Now</vt:lpstr>
      <vt:lpstr>Vocabulary</vt:lpstr>
      <vt:lpstr>Concept</vt:lpstr>
      <vt:lpstr>Example 1</vt:lpstr>
      <vt:lpstr>Example 1</vt:lpstr>
      <vt:lpstr>Example 1</vt:lpstr>
      <vt:lpstr>Example 2</vt:lpstr>
      <vt:lpstr>Example 2</vt:lpstr>
      <vt:lpstr>Example 2</vt:lpstr>
      <vt:lpstr>Example 2</vt:lpstr>
      <vt:lpstr>Example 2</vt:lpstr>
      <vt:lpstr>Example 2</vt:lpstr>
      <vt:lpstr>Concept</vt:lpstr>
      <vt:lpstr>Example 3</vt:lpstr>
      <vt:lpstr>Example 3</vt:lpstr>
      <vt:lpstr>Example 3</vt:lpstr>
      <vt:lpstr>Example 3</vt:lpstr>
      <vt:lpstr>Example 3</vt:lpstr>
      <vt:lpstr>Example 4</vt:lpstr>
      <vt:lpstr>Example 4</vt:lpstr>
      <vt:lpstr>Example 4</vt:lpstr>
      <vt:lpstr>Example 4</vt:lpstr>
      <vt:lpstr>Example 4</vt:lpstr>
      <vt:lpstr>Example 4</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91</cp:revision>
  <dcterms:created xsi:type="dcterms:W3CDTF">2007-12-06T14:31:51Z</dcterms:created>
  <dcterms:modified xsi:type="dcterms:W3CDTF">2015-11-17T17:28:07Z</dcterms:modified>
</cp:coreProperties>
</file>