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302" r:id="rId21"/>
    <p:sldId id="259" r:id="rId22"/>
    <p:sldId id="308" r:id="rId23"/>
    <p:sldId id="315" r:id="rId24"/>
    <p:sldId id="260" r:id="rId25"/>
    <p:sldId id="261" r:id="rId26"/>
    <p:sldId id="309" r:id="rId27"/>
    <p:sldId id="263" r:id="rId28"/>
    <p:sldId id="310" r:id="rId29"/>
    <p:sldId id="316" r:id="rId30"/>
    <p:sldId id="293" r:id="rId31"/>
    <p:sldId id="294" r:id="rId32"/>
    <p:sldId id="311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256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5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4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5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5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Std Test 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5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5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slide" Target="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slide" Target="slide18.xml"/><Relationship Id="rId4" Type="http://schemas.openxmlformats.org/officeDocument/2006/relationships/slide" Target="slide9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39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38.jpe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5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52600"/>
            <a:ext cx="7583488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Chapter 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Addition Property of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Solve by Adding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Subtraction Property of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2:	Standardized Test Example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Variables on Each Side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Concept Summary:  Phrases for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4:	Real-World Example: Use an Inequality to Solve a Problem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represents the line that has slope 3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 –5?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800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Choose the correct equation of the line that passes through (3, 5) and (–2, 5).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6149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171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685800" y="1476375"/>
            <a:ext cx="8020050" cy="1381125"/>
            <a:chOff x="432" y="930"/>
            <a:chExt cx="5052" cy="870"/>
          </a:xfrm>
        </p:grpSpPr>
        <p:sp>
          <p:nvSpPr>
            <p:cNvPr id="109574" name="TPQuestion"/>
            <p:cNvSpPr>
              <a:spLocks noChangeArrowheads="1"/>
            </p:cNvSpPr>
            <p:nvPr/>
          </p:nvSpPr>
          <p:spPr bwMode="auto">
            <a:xfrm>
              <a:off x="432" y="930"/>
              <a:ext cx="5052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Which equation represents the line that has a slope of       and passes through (–3, 7)?</a:t>
              </a:r>
            </a:p>
          </p:txBody>
        </p:sp>
        <p:grpSp>
          <p:nvGrpSpPr>
            <p:cNvPr id="109578" name="Group 10"/>
            <p:cNvGrpSpPr>
              <a:grpSpLocks/>
            </p:cNvGrpSpPr>
            <p:nvPr/>
          </p:nvGrpSpPr>
          <p:grpSpPr bwMode="auto">
            <a:xfrm>
              <a:off x="912" y="1302"/>
              <a:ext cx="336" cy="498"/>
              <a:chOff x="4062" y="2928"/>
              <a:chExt cx="336" cy="498"/>
            </a:xfrm>
          </p:grpSpPr>
          <p:sp>
            <p:nvSpPr>
              <p:cNvPr id="109579" name="Text Box 11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09580" name="Text Box 12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539D"/>
                    </a:solidFill>
                  </a:rPr>
                  <a:t>1</a:t>
                </a:r>
              </a:p>
            </p:txBody>
          </p:sp>
          <p:sp>
            <p:nvSpPr>
              <p:cNvPr id="109581" name="Text Box 13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539D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09624" name="Group 56"/>
          <p:cNvGrpSpPr>
            <a:grpSpLocks/>
          </p:cNvGrpSpPr>
          <p:nvPr/>
        </p:nvGrpSpPr>
        <p:grpSpPr bwMode="auto">
          <a:xfrm>
            <a:off x="1066800" y="2962275"/>
            <a:ext cx="2790825" cy="3619500"/>
            <a:chOff x="672" y="1866"/>
            <a:chExt cx="1758" cy="2280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5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 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=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 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 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</a:t>
              </a:r>
            </a:p>
          </p:txBody>
        </p:sp>
        <p:grpSp>
          <p:nvGrpSpPr>
            <p:cNvPr id="109584" name="Group 16"/>
            <p:cNvGrpSpPr>
              <a:grpSpLocks/>
            </p:cNvGrpSpPr>
            <p:nvPr/>
          </p:nvGrpSpPr>
          <p:grpSpPr bwMode="auto">
            <a:xfrm>
              <a:off x="1296" y="1866"/>
              <a:ext cx="336" cy="498"/>
              <a:chOff x="4062" y="2928"/>
              <a:chExt cx="336" cy="498"/>
            </a:xfrm>
          </p:grpSpPr>
          <p:sp>
            <p:nvSpPr>
              <p:cNvPr id="109585" name="Text Box 17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09586" name="Text Box 18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09587" name="Text Box 19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  <p:grpSp>
          <p:nvGrpSpPr>
            <p:cNvPr id="109608" name="Group 40"/>
            <p:cNvGrpSpPr>
              <a:grpSpLocks/>
            </p:cNvGrpSpPr>
            <p:nvPr/>
          </p:nvGrpSpPr>
          <p:grpSpPr bwMode="auto">
            <a:xfrm>
              <a:off x="1818" y="1866"/>
              <a:ext cx="408" cy="498"/>
              <a:chOff x="1818" y="1866"/>
              <a:chExt cx="408" cy="498"/>
            </a:xfrm>
          </p:grpSpPr>
          <p:sp>
            <p:nvSpPr>
              <p:cNvPr id="109590" name="Text Box 22"/>
              <p:cNvSpPr txBox="1">
                <a:spLocks noChangeArrowheads="1"/>
              </p:cNvSpPr>
              <p:nvPr/>
            </p:nvSpPr>
            <p:spPr bwMode="auto">
              <a:xfrm>
                <a:off x="1818" y="1866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17</a:t>
                </a:r>
              </a:p>
            </p:txBody>
          </p:sp>
          <p:grpSp>
            <p:nvGrpSpPr>
              <p:cNvPr id="109592" name="Group 24"/>
              <p:cNvGrpSpPr>
                <a:grpSpLocks/>
              </p:cNvGrpSpPr>
              <p:nvPr/>
            </p:nvGrpSpPr>
            <p:grpSpPr bwMode="auto">
              <a:xfrm>
                <a:off x="1830" y="1878"/>
                <a:ext cx="336" cy="486"/>
                <a:chOff x="1830" y="1878"/>
                <a:chExt cx="336" cy="486"/>
              </a:xfrm>
            </p:grpSpPr>
            <p:sp>
              <p:nvSpPr>
                <p:cNvPr id="10958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830" y="1878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09591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848" y="2099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2</a:t>
                  </a:r>
                </a:p>
              </p:txBody>
            </p:sp>
          </p:grpSp>
        </p:grpSp>
        <p:grpSp>
          <p:nvGrpSpPr>
            <p:cNvPr id="109593" name="Group 25"/>
            <p:cNvGrpSpPr>
              <a:grpSpLocks/>
            </p:cNvGrpSpPr>
            <p:nvPr/>
          </p:nvGrpSpPr>
          <p:grpSpPr bwMode="auto">
            <a:xfrm>
              <a:off x="1296" y="2448"/>
              <a:ext cx="336" cy="498"/>
              <a:chOff x="4062" y="2928"/>
              <a:chExt cx="336" cy="498"/>
            </a:xfrm>
          </p:grpSpPr>
          <p:sp>
            <p:nvSpPr>
              <p:cNvPr id="109594" name="Text Box 26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09595" name="Text Box 27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09596" name="Text Box 28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  <p:grpSp>
          <p:nvGrpSpPr>
            <p:cNvPr id="109597" name="Group 29"/>
            <p:cNvGrpSpPr>
              <a:grpSpLocks/>
            </p:cNvGrpSpPr>
            <p:nvPr/>
          </p:nvGrpSpPr>
          <p:grpSpPr bwMode="auto">
            <a:xfrm>
              <a:off x="1818" y="3006"/>
              <a:ext cx="336" cy="498"/>
              <a:chOff x="4062" y="2928"/>
              <a:chExt cx="336" cy="498"/>
            </a:xfrm>
          </p:grpSpPr>
          <p:sp>
            <p:nvSpPr>
              <p:cNvPr id="109598" name="Text Box 30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09599" name="Text Box 31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09600" name="Text Box 32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  <p:grpSp>
          <p:nvGrpSpPr>
            <p:cNvPr id="109601" name="Group 33"/>
            <p:cNvGrpSpPr>
              <a:grpSpLocks/>
            </p:cNvGrpSpPr>
            <p:nvPr/>
          </p:nvGrpSpPr>
          <p:grpSpPr bwMode="auto">
            <a:xfrm>
              <a:off x="1818" y="3648"/>
              <a:ext cx="336" cy="498"/>
              <a:chOff x="4062" y="2928"/>
              <a:chExt cx="336" cy="498"/>
            </a:xfrm>
          </p:grpSpPr>
          <p:sp>
            <p:nvSpPr>
              <p:cNvPr id="109602" name="Text Box 34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09603" name="Text Box 35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09604" name="Text Box 36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  <p:grpSp>
          <p:nvGrpSpPr>
            <p:cNvPr id="109609" name="Group 41"/>
            <p:cNvGrpSpPr>
              <a:grpSpLocks/>
            </p:cNvGrpSpPr>
            <p:nvPr/>
          </p:nvGrpSpPr>
          <p:grpSpPr bwMode="auto">
            <a:xfrm>
              <a:off x="1296" y="3006"/>
              <a:ext cx="408" cy="498"/>
              <a:chOff x="1818" y="1866"/>
              <a:chExt cx="408" cy="498"/>
            </a:xfrm>
          </p:grpSpPr>
          <p:sp>
            <p:nvSpPr>
              <p:cNvPr id="109610" name="Text Box 42"/>
              <p:cNvSpPr txBox="1">
                <a:spLocks noChangeArrowheads="1"/>
              </p:cNvSpPr>
              <p:nvPr/>
            </p:nvSpPr>
            <p:spPr bwMode="auto">
              <a:xfrm>
                <a:off x="1818" y="1866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17</a:t>
                </a:r>
              </a:p>
            </p:txBody>
          </p:sp>
          <p:grpSp>
            <p:nvGrpSpPr>
              <p:cNvPr id="109611" name="Group 43"/>
              <p:cNvGrpSpPr>
                <a:grpSpLocks/>
              </p:cNvGrpSpPr>
              <p:nvPr/>
            </p:nvGrpSpPr>
            <p:grpSpPr bwMode="auto">
              <a:xfrm>
                <a:off x="1830" y="1878"/>
                <a:ext cx="336" cy="486"/>
                <a:chOff x="1830" y="1878"/>
                <a:chExt cx="336" cy="486"/>
              </a:xfrm>
            </p:grpSpPr>
            <p:sp>
              <p:nvSpPr>
                <p:cNvPr id="10961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1830" y="1878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09613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848" y="2099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2</a:t>
                  </a:r>
                </a:p>
              </p:txBody>
            </p:sp>
          </p:grpSp>
        </p:grpSp>
        <p:grpSp>
          <p:nvGrpSpPr>
            <p:cNvPr id="109614" name="Group 46"/>
            <p:cNvGrpSpPr>
              <a:grpSpLocks/>
            </p:cNvGrpSpPr>
            <p:nvPr/>
          </p:nvGrpSpPr>
          <p:grpSpPr bwMode="auto">
            <a:xfrm>
              <a:off x="1296" y="3648"/>
              <a:ext cx="408" cy="498"/>
              <a:chOff x="1818" y="1866"/>
              <a:chExt cx="408" cy="498"/>
            </a:xfrm>
          </p:grpSpPr>
          <p:sp>
            <p:nvSpPr>
              <p:cNvPr id="109615" name="Text Box 47"/>
              <p:cNvSpPr txBox="1">
                <a:spLocks noChangeArrowheads="1"/>
              </p:cNvSpPr>
              <p:nvPr/>
            </p:nvSpPr>
            <p:spPr bwMode="auto">
              <a:xfrm>
                <a:off x="1818" y="1866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17</a:t>
                </a:r>
              </a:p>
            </p:txBody>
          </p:sp>
          <p:grpSp>
            <p:nvGrpSpPr>
              <p:cNvPr id="109616" name="Group 48"/>
              <p:cNvGrpSpPr>
                <a:grpSpLocks/>
              </p:cNvGrpSpPr>
              <p:nvPr/>
            </p:nvGrpSpPr>
            <p:grpSpPr bwMode="auto">
              <a:xfrm>
                <a:off x="1830" y="1878"/>
                <a:ext cx="336" cy="486"/>
                <a:chOff x="1830" y="1878"/>
                <a:chExt cx="336" cy="486"/>
              </a:xfrm>
            </p:grpSpPr>
            <p:sp>
              <p:nvSpPr>
                <p:cNvPr id="109617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830" y="1878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0961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848" y="2099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2</a:t>
                  </a:r>
                </a:p>
              </p:txBody>
            </p:sp>
          </p:grpSp>
        </p:grpSp>
        <p:grpSp>
          <p:nvGrpSpPr>
            <p:cNvPr id="109619" name="Group 51"/>
            <p:cNvGrpSpPr>
              <a:grpSpLocks/>
            </p:cNvGrpSpPr>
            <p:nvPr/>
          </p:nvGrpSpPr>
          <p:grpSpPr bwMode="auto">
            <a:xfrm>
              <a:off x="1818" y="2448"/>
              <a:ext cx="408" cy="498"/>
              <a:chOff x="1818" y="1866"/>
              <a:chExt cx="408" cy="498"/>
            </a:xfrm>
          </p:grpSpPr>
          <p:sp>
            <p:nvSpPr>
              <p:cNvPr id="109620" name="Text Box 52"/>
              <p:cNvSpPr txBox="1">
                <a:spLocks noChangeArrowheads="1"/>
              </p:cNvSpPr>
              <p:nvPr/>
            </p:nvSpPr>
            <p:spPr bwMode="auto">
              <a:xfrm>
                <a:off x="1818" y="1866"/>
                <a:ext cx="40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17</a:t>
                </a:r>
              </a:p>
            </p:txBody>
          </p:sp>
          <p:grpSp>
            <p:nvGrpSpPr>
              <p:cNvPr id="109621" name="Group 53"/>
              <p:cNvGrpSpPr>
                <a:grpSpLocks/>
              </p:cNvGrpSpPr>
              <p:nvPr/>
            </p:nvGrpSpPr>
            <p:grpSpPr bwMode="auto">
              <a:xfrm>
                <a:off x="1830" y="1878"/>
                <a:ext cx="336" cy="486"/>
                <a:chOff x="1830" y="1878"/>
                <a:chExt cx="336" cy="486"/>
              </a:xfrm>
            </p:grpSpPr>
            <p:sp>
              <p:nvSpPr>
                <p:cNvPr id="109622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830" y="1878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0962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1848" y="2099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2</a:t>
                  </a:r>
                </a:p>
              </p:txBody>
            </p:sp>
          </p:grp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924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6" name="Group 14"/>
          <p:cNvGrpSpPr>
            <a:grpSpLocks/>
          </p:cNvGrpSpPr>
          <p:nvPr/>
        </p:nvGrpSpPr>
        <p:grpSpPr bwMode="auto">
          <a:xfrm>
            <a:off x="685800" y="1485900"/>
            <a:ext cx="8020050" cy="1933575"/>
            <a:chOff x="432" y="936"/>
            <a:chExt cx="5052" cy="1218"/>
          </a:xfrm>
        </p:grpSpPr>
        <p:sp>
          <p:nvSpPr>
            <p:cNvPr id="110598" name="TPQuestion"/>
            <p:cNvSpPr>
              <a:spLocks noChangeArrowheads="1"/>
            </p:cNvSpPr>
            <p:nvPr/>
          </p:nvSpPr>
          <p:spPr bwMode="auto">
            <a:xfrm>
              <a:off x="432" y="936"/>
              <a:ext cx="5052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Choose the correct equation of the line that </a:t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passes through (6, –1) and is perpendicular to the </a:t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graph of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y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=    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– 1.</a:t>
              </a:r>
            </a:p>
          </p:txBody>
        </p:sp>
        <p:grpSp>
          <p:nvGrpSpPr>
            <p:cNvPr id="110602" name="Group 10"/>
            <p:cNvGrpSpPr>
              <a:grpSpLocks/>
            </p:cNvGrpSpPr>
            <p:nvPr/>
          </p:nvGrpSpPr>
          <p:grpSpPr bwMode="auto">
            <a:xfrm>
              <a:off x="1776" y="1656"/>
              <a:ext cx="336" cy="498"/>
              <a:chOff x="4062" y="2928"/>
              <a:chExt cx="336" cy="498"/>
            </a:xfrm>
          </p:grpSpPr>
          <p:sp>
            <p:nvSpPr>
              <p:cNvPr id="110603" name="Text Box 11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00539D"/>
                    </a:solidFill>
                  </a:rPr>
                  <a:t>__</a:t>
                </a:r>
              </a:p>
            </p:txBody>
          </p:sp>
          <p:sp>
            <p:nvSpPr>
              <p:cNvPr id="110604" name="Text Box 12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539D"/>
                    </a:solidFill>
                  </a:rPr>
                  <a:t>3</a:t>
                </a:r>
              </a:p>
            </p:txBody>
          </p:sp>
          <p:sp>
            <p:nvSpPr>
              <p:cNvPr id="110605" name="Text Box 13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539D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10623" name="Group 31"/>
          <p:cNvGrpSpPr>
            <a:grpSpLocks/>
          </p:cNvGrpSpPr>
          <p:nvPr/>
        </p:nvGrpSpPr>
        <p:grpSpPr bwMode="auto">
          <a:xfrm>
            <a:off x="1066800" y="3162300"/>
            <a:ext cx="2790825" cy="3114675"/>
            <a:chOff x="672" y="1992"/>
            <a:chExt cx="1758" cy="1962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096"/>
              <a:ext cx="1758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+ 6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6 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–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+ 7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–    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+ 1</a:t>
              </a:r>
            </a:p>
          </p:txBody>
        </p:sp>
        <p:grpSp>
          <p:nvGrpSpPr>
            <p:cNvPr id="110607" name="Group 15"/>
            <p:cNvGrpSpPr>
              <a:grpSpLocks/>
            </p:cNvGrpSpPr>
            <p:nvPr/>
          </p:nvGrpSpPr>
          <p:grpSpPr bwMode="auto">
            <a:xfrm>
              <a:off x="1326" y="1992"/>
              <a:ext cx="336" cy="498"/>
              <a:chOff x="4062" y="2928"/>
              <a:chExt cx="336" cy="498"/>
            </a:xfrm>
          </p:grpSpPr>
          <p:sp>
            <p:nvSpPr>
              <p:cNvPr id="110608" name="Text Box 16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10609" name="Text Box 17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110610" name="Text Box 18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  <p:grpSp>
          <p:nvGrpSpPr>
            <p:cNvPr id="110611" name="Group 19"/>
            <p:cNvGrpSpPr>
              <a:grpSpLocks/>
            </p:cNvGrpSpPr>
            <p:nvPr/>
          </p:nvGrpSpPr>
          <p:grpSpPr bwMode="auto">
            <a:xfrm>
              <a:off x="1326" y="2478"/>
              <a:ext cx="336" cy="498"/>
              <a:chOff x="4062" y="2928"/>
              <a:chExt cx="336" cy="498"/>
            </a:xfrm>
          </p:grpSpPr>
          <p:sp>
            <p:nvSpPr>
              <p:cNvPr id="110612" name="Text Box 20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10613" name="Text Box 21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  <p:sp>
            <p:nvSpPr>
              <p:cNvPr id="110614" name="Text Box 22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</p:grpSp>
        <p:grpSp>
          <p:nvGrpSpPr>
            <p:cNvPr id="110615" name="Group 23"/>
            <p:cNvGrpSpPr>
              <a:grpSpLocks/>
            </p:cNvGrpSpPr>
            <p:nvPr/>
          </p:nvGrpSpPr>
          <p:grpSpPr bwMode="auto">
            <a:xfrm>
              <a:off x="1470" y="2982"/>
              <a:ext cx="336" cy="498"/>
              <a:chOff x="4062" y="2928"/>
              <a:chExt cx="336" cy="498"/>
            </a:xfrm>
          </p:grpSpPr>
          <p:sp>
            <p:nvSpPr>
              <p:cNvPr id="110616" name="Text Box 24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10617" name="Text Box 25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110618" name="Text Box 26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  <p:grpSp>
          <p:nvGrpSpPr>
            <p:cNvPr id="110619" name="Group 27"/>
            <p:cNvGrpSpPr>
              <a:grpSpLocks/>
            </p:cNvGrpSpPr>
            <p:nvPr/>
          </p:nvGrpSpPr>
          <p:grpSpPr bwMode="auto">
            <a:xfrm>
              <a:off x="1482" y="3456"/>
              <a:ext cx="336" cy="498"/>
              <a:chOff x="4062" y="2928"/>
              <a:chExt cx="336" cy="498"/>
            </a:xfrm>
          </p:grpSpPr>
          <p:sp>
            <p:nvSpPr>
              <p:cNvPr id="110620" name="Text Box 28"/>
              <p:cNvSpPr txBox="1">
                <a:spLocks noChangeArrowheads="1"/>
              </p:cNvSpPr>
              <p:nvPr/>
            </p:nvSpPr>
            <p:spPr bwMode="auto">
              <a:xfrm>
                <a:off x="4062" y="2940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10621" name="Text Box 29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  <p:sp>
            <p:nvSpPr>
              <p:cNvPr id="110622" name="Text Box 30"/>
              <p:cNvSpPr txBox="1">
                <a:spLocks noChangeArrowheads="1"/>
              </p:cNvSpPr>
              <p:nvPr/>
            </p:nvSpPr>
            <p:spPr bwMode="auto">
              <a:xfrm>
                <a:off x="4080" y="3161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+ 3|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3|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|3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f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5257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special function is represented by the graph?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2781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29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371600"/>
            <a:ext cx="257175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ea typeface="Times New Roman" pitchFamily="18" charset="0"/>
                <a:cs typeface="FormataOTFCnMd" charset="0"/>
              </a:rPr>
              <a:t>A.CED.1 Create equations and inequalities in one variable and use them to solve problems.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ea typeface="Times New Roman" pitchFamily="18" charset="0"/>
                <a:cs typeface="FormataOTFCnMd" charset="0"/>
              </a:rPr>
              <a:t>A.REI.3 Solve linear equations and inequalities in one variable, including equations with coefficients represented by 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ea typeface="Times New Roman" pitchFamily="18" charset="0"/>
                <a:cs typeface="FormataOTFCnMd" charset="0"/>
              </a:rPr>
              <a:t>2 Reason abstractly and quantitatively.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ea typeface="Times New Roman" pitchFamily="18" charset="0"/>
                <a:cs typeface="FormataOTFCnMd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equations by using addition and subtraction.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linear inequalities by using addition.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linear inequalities by using subtraction.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set-builder notation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7" name="Picture 11" descr="KC_alg_L05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501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by Adding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12 &gt; 65. Check your solution.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28600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l"/>
                <a:tab pos="1543050" algn="l"/>
                <a:tab pos="1866900" algn="r"/>
                <a:tab pos="200025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– 12		&gt; 65	Original inequality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l"/>
                <a:tab pos="1543050" algn="l"/>
                <a:tab pos="1866900" algn="r"/>
                <a:tab pos="2000250" algn="l"/>
                <a:tab pos="3657600" algn="l"/>
              </a:tabLst>
            </a:pP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– 12 </a:t>
            </a:r>
            <a:r>
              <a:rPr lang="en-US" sz="2400">
                <a:solidFill>
                  <a:srgbClr val="E01B22"/>
                </a:solidFill>
              </a:rPr>
              <a:t>+ 12		</a:t>
            </a:r>
            <a:r>
              <a:rPr lang="en-US" sz="2400">
                <a:solidFill>
                  <a:srgbClr val="000000"/>
                </a:solidFill>
              </a:rPr>
              <a:t>&gt; 65 </a:t>
            </a:r>
            <a:r>
              <a:rPr lang="en-US" sz="2400">
                <a:solidFill>
                  <a:srgbClr val="E01B22"/>
                </a:solidFill>
              </a:rPr>
              <a:t>+ 12</a:t>
            </a:r>
            <a:r>
              <a:rPr lang="en-US" sz="2400">
                <a:solidFill>
                  <a:srgbClr val="000000"/>
                </a:solidFill>
              </a:rPr>
              <a:t>	Add 12 to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l"/>
                <a:tab pos="1543050" algn="l"/>
                <a:tab pos="1866900" algn="r"/>
                <a:tab pos="200025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	 	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	&gt; 77	Simplify.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5141913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the set {all numbers greater than 77}.</a:t>
            </a: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33400" y="38671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028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>
                <a:solidFill>
                  <a:srgbClr val="000000"/>
                </a:solidFill>
              </a:rPr>
              <a:t>	To check, substitute 77, a number less than 77, and a number greater than 77.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k</a:t>
            </a:r>
            <a:r>
              <a:rPr lang="pt-BR" sz="2400" b="1">
                <a:sym typeface="Symbol" pitchFamily="18" charset="2"/>
              </a:rPr>
              <a:t> &gt; 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k</a:t>
            </a:r>
            <a:r>
              <a:rPr lang="pt-BR" sz="2400" b="1">
                <a:sym typeface="Symbol" pitchFamily="18" charset="2"/>
              </a:rPr>
              <a:t> &lt; 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k</a:t>
            </a:r>
            <a:r>
              <a:rPr lang="pt-BR" sz="2400" b="1">
                <a:sym typeface="Symbol" pitchFamily="18" charset="2"/>
              </a:rPr>
              <a:t> &lt;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k</a:t>
            </a:r>
            <a:r>
              <a:rPr lang="pt-BR" sz="2400" b="1">
                <a:sym typeface="Symbol" pitchFamily="18" charset="2"/>
              </a:rPr>
              <a:t> &gt; 6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 &lt; 10.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8" name="Picture 6" descr="KC_alg_L05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5447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the inequality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+ 23 &lt; 14.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{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|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&lt; –9}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 {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|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&lt; 37}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 {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|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&gt; –9}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 {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|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&gt; 39}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4040188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l"/>
                <a:tab pos="1543050" algn="l"/>
                <a:tab pos="1866900" algn="r"/>
                <a:tab pos="2000250" algn="l"/>
                <a:tab pos="3657600" algn="l"/>
              </a:tabLst>
            </a:pPr>
            <a:r>
              <a:rPr lang="en-US" sz="2400" b="1">
                <a:solidFill>
                  <a:srgbClr val="00539D"/>
                </a:solidFill>
              </a:rPr>
              <a:t>Read the Test Item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028700" algn="l"/>
                <a:tab pos="1543050" algn="l"/>
                <a:tab pos="1866900" algn="r"/>
                <a:tab pos="200025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You need to find the solution to the inequality.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33400" y="51419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answer is A.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the Test Item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1	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Solve the inequality.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+ 23	&lt; 14	Original inequality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+ 23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 23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&lt; 14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 23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Subtract 23 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&lt; –9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	Write in set-builder notation.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3486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	{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|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&lt; –9}</a:t>
            </a:r>
            <a:endParaRPr lang="en-US" sz="2400" b="1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/>
      <p:bldP spid="7174" grpId="0" uiExpand="1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510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4}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 –12}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–4}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|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 –8}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50812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inequality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  <a:sym typeface="Symbol" pitchFamily="18" charset="2"/>
              </a:rPr>
              <a:t> –8.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0989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817563"/>
            <a:ext cx="1752600" cy="31432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Variables on Each Side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12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 ≤ 13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Graph the solution.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097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428307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–4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n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is the same as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≥ –4, the </a:t>
            </a:r>
            <a:r>
              <a:rPr lang="en-US" sz="2400">
                <a:solidFill>
                  <a:srgbClr val="E01B22"/>
                </a:solidFill>
              </a:rPr>
              <a:t>solution set is {</a:t>
            </a:r>
            <a:r>
              <a:rPr lang="en-US" sz="2400" i="1">
                <a:solidFill>
                  <a:srgbClr val="E01B22"/>
                </a:solidFill>
              </a:rPr>
              <a:t>n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≥ –4}.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3400" y="2241550"/>
            <a:ext cx="8431213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  <a:tab pos="1828800" algn="l"/>
                <a:tab pos="2286000" algn="l"/>
                <a:tab pos="4400550" algn="l"/>
              </a:tabLst>
            </a:pPr>
            <a:r>
              <a:rPr lang="en-US" sz="2400">
                <a:solidFill>
                  <a:srgbClr val="000000"/>
                </a:solidFill>
              </a:rPr>
              <a:t>	12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4 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</a:t>
            </a:r>
            <a:r>
              <a:rPr lang="en-US" sz="2400">
                <a:solidFill>
                  <a:srgbClr val="000000"/>
                </a:solidFill>
              </a:rPr>
              <a:t> 13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	Original inequality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  <a:tab pos="1828800" algn="l"/>
                <a:tab pos="2286000" algn="l"/>
                <a:tab pos="4400550" algn="l"/>
              </a:tabLst>
            </a:pPr>
            <a:r>
              <a:rPr lang="en-US" sz="2400">
                <a:solidFill>
                  <a:srgbClr val="000000"/>
                </a:solidFill>
              </a:rPr>
              <a:t>12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4 </a:t>
            </a:r>
            <a:r>
              <a:rPr lang="en-US" sz="2400">
                <a:solidFill>
                  <a:srgbClr val="E01B22"/>
                </a:solidFill>
              </a:rPr>
              <a:t>– 12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</a:t>
            </a:r>
            <a:r>
              <a:rPr lang="en-US" sz="2400">
                <a:solidFill>
                  <a:srgbClr val="000000"/>
                </a:solidFill>
              </a:rPr>
              <a:t> 13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– 12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	Subtract 12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from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			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  <a:tab pos="1828800" algn="l"/>
                <a:tab pos="2286000" algn="l"/>
                <a:tab pos="4400550" algn="l"/>
              </a:tabLst>
            </a:pPr>
            <a:r>
              <a:rPr lang="en-US" sz="2400">
                <a:solidFill>
                  <a:srgbClr val="000000"/>
                </a:solidFill>
              </a:rPr>
              <a:t>		–4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	Simplify.</a:t>
            </a:r>
          </a:p>
        </p:txBody>
      </p:sp>
      <p:pic>
        <p:nvPicPr>
          <p:cNvPr id="9224" name="Picture 8" descr="ALG06-01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1563" y="5126038"/>
            <a:ext cx="5207000" cy="10033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6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≥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Graph the solution.</a:t>
            </a:r>
          </a:p>
        </p:txBody>
      </p:sp>
      <p:grpSp>
        <p:nvGrpSpPr>
          <p:cNvPr id="115723" name="Group 11"/>
          <p:cNvGrpSpPr>
            <a:grpSpLocks/>
          </p:cNvGrpSpPr>
          <p:nvPr/>
        </p:nvGrpSpPr>
        <p:grpSpPr bwMode="auto">
          <a:xfrm>
            <a:off x="914400" y="2209800"/>
            <a:ext cx="4810125" cy="3811588"/>
            <a:chOff x="576" y="1392"/>
            <a:chExt cx="3030" cy="2401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p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p</a:t>
              </a:r>
              <a:r>
                <a:rPr lang="pt-BR" sz="2400" b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≤ –6}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p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p</a:t>
              </a:r>
              <a:r>
                <a:rPr lang="pt-BR" sz="2400" b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≤ –6}</a:t>
              </a: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p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p</a:t>
              </a:r>
              <a:r>
                <a:rPr lang="pt-BR" sz="2400" b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 –6}</a:t>
              </a: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{</a:t>
              </a:r>
              <a:r>
                <a:rPr lang="pt-BR" sz="2400" b="1" i="1">
                  <a:sym typeface="Symbol" pitchFamily="18" charset="2"/>
                </a:rPr>
                <a:t>p </a:t>
              </a:r>
              <a:r>
                <a:rPr lang="pt-BR" sz="2400" b="1">
                  <a:sym typeface="Symbol" pitchFamily="18" charset="2"/>
                </a:rPr>
                <a:t>| </a:t>
              </a:r>
              <a:r>
                <a:rPr lang="pt-BR" sz="2400" b="1" i="1">
                  <a:sym typeface="Symbol" pitchFamily="18" charset="2"/>
                </a:rPr>
                <a:t>p</a:t>
              </a:r>
              <a:r>
                <a:rPr lang="pt-BR" sz="2400" b="1">
                  <a:sym typeface="Symbol" pitchFamily="18" charset="2"/>
                </a:rPr>
                <a:t> </a:t>
              </a:r>
              <a:r>
                <a:rPr lang="pt-BR" sz="2400" b="1">
                  <a:cs typeface="Arial" pitchFamily="34" charset="0"/>
                  <a:sym typeface="Symbol" pitchFamily="18" charset="2"/>
                </a:rPr>
                <a:t>≥ –6}</a:t>
              </a:r>
            </a:p>
          </p:txBody>
        </p:sp>
        <p:pic>
          <p:nvPicPr>
            <p:cNvPr id="115725" name="Picture 13" descr="ALG06-01-03-YT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07" y="1667"/>
              <a:ext cx="2699" cy="312"/>
            </a:xfrm>
            <a:prstGeom prst="rect">
              <a:avLst/>
            </a:prstGeom>
            <a:noFill/>
          </p:spPr>
        </p:pic>
        <p:pic>
          <p:nvPicPr>
            <p:cNvPr id="115726" name="Picture 14" descr="ALG06-01-03-YT-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7" y="2273"/>
              <a:ext cx="2699" cy="312"/>
            </a:xfrm>
            <a:prstGeom prst="rect">
              <a:avLst/>
            </a:prstGeom>
            <a:noFill/>
          </p:spPr>
        </p:pic>
        <p:pic>
          <p:nvPicPr>
            <p:cNvPr id="115727" name="Picture 15" descr="ALG06-01-03-YT-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7" y="2869"/>
              <a:ext cx="2699" cy="312"/>
            </a:xfrm>
            <a:prstGeom prst="rect">
              <a:avLst/>
            </a:prstGeom>
            <a:noFill/>
          </p:spPr>
        </p:pic>
        <p:pic>
          <p:nvPicPr>
            <p:cNvPr id="115728" name="Picture 16" descr="ALG06-01-03-YT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07" y="3481"/>
              <a:ext cx="2699" cy="31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9030" name="Picture 6" descr="KC_alg_L05-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643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1910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an Inequality to Solve a Problem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ENTERTAINMENT</a:t>
            </a: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Panya wants to buy season passes to two theme parks. If one season pass costs $54.99 and Panya has $100 to spend on both passes, the second season pass must cost no more than what amount?</a:t>
            </a:r>
          </a:p>
        </p:txBody>
      </p:sp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350" y="3571875"/>
            <a:ext cx="7810500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9720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54.99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 100	Original inequality</a:t>
            </a:r>
          </a:p>
          <a:p>
            <a:pPr marL="114300"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9720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	54.99 + </a:t>
            </a:r>
            <a:r>
              <a:rPr lang="en-US" sz="2400" i="1"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– 54.99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	 100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– 54.99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	Subtract 54.99 				from each side.</a:t>
            </a:r>
          </a:p>
          <a:p>
            <a:pPr marL="114300"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9720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	</a:t>
            </a:r>
            <a:r>
              <a:rPr lang="en-US" sz="2400" i="1"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	 45.01	Simplify.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33400" y="428307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second season pass must cost no more than $45.01.</a:t>
            </a:r>
            <a:endParaRPr lang="en-US" sz="2400">
              <a:solidFill>
                <a:srgbClr val="E01B22"/>
              </a:solidFill>
              <a:cs typeface="Arial" pitchFamily="34" charset="0"/>
            </a:endParaRP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41910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an Inequality to Solve a Problem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uiExpand="1" build="p" autoUpdateAnimBg="0" advAuto="0"/>
      <p:bldP spid="9421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$8.15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$8.45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$9.30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$7.85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49860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BREAKFAST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Jeremiah is taking two of his friends out for pancakes. If he spends $17.55 on their meals and has $26 to spend in total, Jeremiah’s pancakes must cost no more than what amount?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3962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1;1;4;2;1;"/>
  <p:tag name="CHARTSTRINGSTD" val="3 1 0 1"/>
  <p:tag name="CHARTSTRINGREV" val="1 0 1 3"/>
  <p:tag name="CHARTSTRINGSTDPER" val="0.6 0.2 0 0.2"/>
  <p:tag name="CHARTSTRINGREVPER" val="0.2 0 0.2 0.6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1;3;2;2;3;"/>
  <p:tag name="CHARTSTRINGSTD" val="1 2 2 0"/>
  <p:tag name="CHARTSTRINGREV" val="0 2 2 1"/>
  <p:tag name="CHARTSTRINGSTDPER" val="0.2 0.4 0.4 0"/>
  <p:tag name="CHARTSTRINGREVPER" val="0 0.4 0.4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4;3;3;2;4;"/>
  <p:tag name="CHARTSTRINGSTD" val="0 1 2 2"/>
  <p:tag name="CHARTSTRINGREV" val="2 2 1 0"/>
  <p:tag name="CHARTSTRINGSTDPER" val="0 0.2 0.4 0.4"/>
  <p:tag name="CHARTSTRINGREVPER" val="0.4 0.4 0.2 0"/>
  <p:tag name="VALUES" val="Correct¤In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4;2;2;3;1;"/>
  <p:tag name="CHARTSTRINGSTD" val="1 2 1 1"/>
  <p:tag name="CHARTSTRINGREV" val="1 1 2 1"/>
  <p:tag name="CHARTSTRINGSTDPER" val="0.2 0.4 0.2 0.2"/>
  <p:tag name="CHARTSTRINGREVPER" val="0.2 0.2 0.4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1;4;2;4;4;"/>
  <p:tag name="CHARTSTRINGSTD" val="1 1 0 3"/>
  <p:tag name="CHARTSTRINGREV" val="3 0 1 1"/>
  <p:tag name="CHARTSTRINGSTDPER" val="0.2 0.2 0 0.6"/>
  <p:tag name="CHARTSTRINGREVPER" val="0.6 0 0.2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2;4;1;3;2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TOTALRESPONSES" val="5"/>
  <p:tag name="SLICED" val="False"/>
  <p:tag name="RESPONSES" val="NA,1,5,3;1;1;2;2;"/>
  <p:tag name="CHARTSTRINGSTD" val="2 2 1 0"/>
  <p:tag name="CHARTSTRINGREV" val="0 1 2 2"/>
  <p:tag name="CHARTSTRINGSTDPER" val="0.4 0.4 0.2 0"/>
  <p:tag name="CHARTSTRINGREVPER" val="0 0.2 0.4 0.4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4;2;2;3;1;"/>
  <p:tag name="CHARTSTRINGSTD" val="1 2 1 1"/>
  <p:tag name="CHARTSTRINGREV" val="1 1 2 1"/>
  <p:tag name="CHARTSTRINGSTDPER" val="0.2 0.4 0.2 0.2"/>
  <p:tag name="CHARTSTRINGREVPER" val="0.2 0.2 0.4 0.2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4;1;2;2;2;"/>
  <p:tag name="CHARTSTRINGSTD" val="1 3 0 1"/>
  <p:tag name="CHARTSTRINGREV" val="1 0 3 1"/>
  <p:tag name="CHARTSTRINGSTDPER" val="0.2 0.6 0 0.2"/>
  <p:tag name="CHARTSTRINGREVPER" val="0.2 0 0.6 0.2"/>
  <p:tag name="QUESTIONALIAS" val="Example 4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</TotalTime>
  <Words>516</Words>
  <Application>Microsoft Office PowerPoint</Application>
  <PresentationFormat>On-screen Show (4:3)</PresentationFormat>
  <Paragraphs>168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Symbol</vt:lpstr>
      <vt:lpstr>Times New Roman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</vt:lpstr>
      <vt:lpstr>Example 1</vt:lpstr>
      <vt:lpstr>Example 1</vt:lpstr>
      <vt:lpstr>Concept</vt:lpstr>
      <vt:lpstr>Example 2</vt:lpstr>
      <vt:lpstr>Example 2</vt:lpstr>
      <vt:lpstr>Example 2</vt:lpstr>
      <vt:lpstr>Example 3</vt:lpstr>
      <vt:lpstr>Example 3</vt:lpstr>
      <vt:lpstr>Concept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88</cp:revision>
  <dcterms:created xsi:type="dcterms:W3CDTF">2007-12-06T14:31:51Z</dcterms:created>
  <dcterms:modified xsi:type="dcterms:W3CDTF">2015-12-17T12:39:16Z</dcterms:modified>
</cp:coreProperties>
</file>