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302" r:id="rId21"/>
    <p:sldId id="259" r:id="rId22"/>
    <p:sldId id="318" r:id="rId23"/>
    <p:sldId id="319" r:id="rId24"/>
    <p:sldId id="308" r:id="rId25"/>
    <p:sldId id="260" r:id="rId26"/>
    <p:sldId id="309" r:id="rId27"/>
    <p:sldId id="316" r:id="rId28"/>
    <p:sldId id="263" r:id="rId29"/>
    <p:sldId id="291" r:id="rId30"/>
    <p:sldId id="310" r:id="rId31"/>
    <p:sldId id="317" r:id="rId32"/>
    <p:sldId id="275" r:id="rId33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5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18984C"/>
                </a:solidFill>
              </a:rPr>
              <a:t>Over Lesson 5–1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5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5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9" name="Picture 17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Header" descr="12_ALG1_Header_05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5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5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5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5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5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5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9.xml"/><Relationship Id="rId7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6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6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51.png"/><Relationship Id="rId5" Type="http://schemas.openxmlformats.org/officeDocument/2006/relationships/image" Target="../media/image9.jpe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53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52.png"/><Relationship Id="rId5" Type="http://schemas.openxmlformats.org/officeDocument/2006/relationships/image" Target="../media/image9.jpe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9.jpe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9.jpe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5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5–1)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3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Key Concept:  Multiplication Property of Inequalities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Real-World Example: Write and Solve an Inequality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Solve by Multiplying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Key Concept:  Division Property of Inequalities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Divide to Solve an Inequality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 &gt; 5. Then graph the solution on a number line.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6562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47" name="Group 27"/>
          <p:cNvGrpSpPr>
            <a:grpSpLocks/>
          </p:cNvGrpSpPr>
          <p:nvPr/>
        </p:nvGrpSpPr>
        <p:grpSpPr bwMode="auto">
          <a:xfrm>
            <a:off x="1066800" y="2794000"/>
            <a:ext cx="5276850" cy="3368675"/>
            <a:chOff x="672" y="1760"/>
            <a:chExt cx="3324" cy="2122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6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y | y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&gt; 2}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y 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&gt; –2}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y | y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&lt; 8}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y | y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&gt; 8}</a:t>
              </a:r>
            </a:p>
          </p:txBody>
        </p:sp>
        <p:pic>
          <p:nvPicPr>
            <p:cNvPr id="107539" name="Picture 19" descr="5-2-1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88" y="1779"/>
              <a:ext cx="1908" cy="275"/>
            </a:xfrm>
            <a:prstGeom prst="rect">
              <a:avLst/>
            </a:prstGeom>
            <a:noFill/>
          </p:spPr>
        </p:pic>
        <p:pic>
          <p:nvPicPr>
            <p:cNvPr id="107541" name="Picture 21" descr="5-2-1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88" y="3607"/>
              <a:ext cx="1908" cy="275"/>
            </a:xfrm>
            <a:prstGeom prst="rect">
              <a:avLst/>
            </a:prstGeom>
            <a:noFill/>
          </p:spPr>
        </p:pic>
        <p:pic>
          <p:nvPicPr>
            <p:cNvPr id="107542" name="Picture 22" descr="5-2-1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088" y="2400"/>
              <a:ext cx="1908" cy="275"/>
            </a:xfrm>
            <a:prstGeom prst="rect">
              <a:avLst/>
            </a:prstGeom>
            <a:noFill/>
          </p:spPr>
        </p:pic>
        <p:pic>
          <p:nvPicPr>
            <p:cNvPr id="107543" name="Picture 23" descr="5-2-1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088" y="2986"/>
              <a:ext cx="1908" cy="28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+ 9 ≤ 6. Then graph the solution on a number line.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419100" y="27908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60" name="Group 16"/>
          <p:cNvGrpSpPr>
            <a:grpSpLocks/>
          </p:cNvGrpSpPr>
          <p:nvPr/>
        </p:nvGrpSpPr>
        <p:grpSpPr bwMode="auto">
          <a:xfrm>
            <a:off x="952500" y="2717800"/>
            <a:ext cx="5481638" cy="3351213"/>
            <a:chOff x="600" y="1712"/>
            <a:chExt cx="3453" cy="2111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00" y="17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t | t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pt-BR" sz="2400" b="1">
                  <a:solidFill>
                    <a:srgbClr val="000000"/>
                  </a:solidFill>
                  <a:cs typeface="Arial" pitchFamily="34" charset="0"/>
                  <a:sym typeface="Symbol" pitchFamily="18" charset="2"/>
                </a:rPr>
                <a:t>≤ –3}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t | t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pt-BR" sz="2400" b="1">
                  <a:solidFill>
                    <a:srgbClr val="000000"/>
                  </a:solidFill>
                  <a:cs typeface="Arial" pitchFamily="34" charset="0"/>
                  <a:sym typeface="Symbol" pitchFamily="18" charset="2"/>
                </a:rPr>
                <a:t>≥ –3}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t | t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pt-BR" sz="2400" b="1">
                  <a:solidFill>
                    <a:srgbClr val="000000"/>
                  </a:solidFill>
                  <a:cs typeface="Arial" pitchFamily="34" charset="0"/>
                  <a:sym typeface="Symbol" pitchFamily="18" charset="2"/>
                </a:rPr>
                <a:t>≤ 3}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t | t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pt-BR" sz="2400" b="1">
                  <a:solidFill>
                    <a:srgbClr val="000000"/>
                  </a:solidFill>
                  <a:cs typeface="Arial" pitchFamily="34" charset="0"/>
                  <a:sym typeface="Symbol" pitchFamily="18" charset="2"/>
                </a:rPr>
                <a:t>≥ 3}</a:t>
              </a:r>
            </a:p>
          </p:txBody>
        </p:sp>
        <p:pic>
          <p:nvPicPr>
            <p:cNvPr id="108555" name="Picture 11" descr="5-2-2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14" y="3569"/>
              <a:ext cx="2106" cy="254"/>
            </a:xfrm>
            <a:prstGeom prst="rect">
              <a:avLst/>
            </a:prstGeom>
            <a:noFill/>
          </p:spPr>
        </p:pic>
        <p:pic>
          <p:nvPicPr>
            <p:cNvPr id="108556" name="Picture 12" descr="5-2-2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14" y="1770"/>
              <a:ext cx="2139" cy="254"/>
            </a:xfrm>
            <a:prstGeom prst="rect">
              <a:avLst/>
            </a:prstGeom>
            <a:noFill/>
          </p:spPr>
        </p:pic>
        <p:pic>
          <p:nvPicPr>
            <p:cNvPr id="108557" name="Picture 13" descr="5-2-2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14" y="2375"/>
              <a:ext cx="2106" cy="254"/>
            </a:xfrm>
            <a:prstGeom prst="rect">
              <a:avLst/>
            </a:prstGeom>
            <a:noFill/>
          </p:spPr>
        </p:pic>
        <p:pic>
          <p:nvPicPr>
            <p:cNvPr id="108558" name="Picture 14" descr="5-2-2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914" y="2987"/>
              <a:ext cx="2139" cy="25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&gt;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+ 9. Then graph the solution on a number line.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2781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4" name="Group 16"/>
          <p:cNvGrpSpPr>
            <a:grpSpLocks/>
          </p:cNvGrpSpPr>
          <p:nvPr/>
        </p:nvGrpSpPr>
        <p:grpSpPr bwMode="auto">
          <a:xfrm>
            <a:off x="1066800" y="2717800"/>
            <a:ext cx="5857875" cy="3225800"/>
            <a:chOff x="672" y="1712"/>
            <a:chExt cx="3690" cy="2032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n | n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&gt; 9}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n | n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&lt; 9}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n | n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pt-BR" sz="2400" b="1">
                  <a:solidFill>
                    <a:srgbClr val="000000"/>
                  </a:solidFill>
                  <a:latin typeface=""/>
                  <a:sym typeface="Symbol" pitchFamily="18" charset="2"/>
                </a:rPr>
                <a:t>≥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9}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b="1" i="1">
                  <a:solidFill>
                    <a:srgbClr val="000000"/>
                  </a:solidFill>
                  <a:sym typeface="Symbol" pitchFamily="18" charset="2"/>
                </a:rPr>
                <a:t>n | n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pt-BR" sz="2400" b="1">
                  <a:solidFill>
                    <a:srgbClr val="000000"/>
                  </a:solidFill>
                  <a:cs typeface="Arial" pitchFamily="34" charset="0"/>
                  <a:sym typeface="Symbol" pitchFamily="18" charset="2"/>
                </a:rPr>
                <a:t>≤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 9}</a:t>
              </a:r>
            </a:p>
          </p:txBody>
        </p:sp>
        <p:pic>
          <p:nvPicPr>
            <p:cNvPr id="109579" name="Picture 11" descr="5-2-3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18" y="3552"/>
              <a:ext cx="2304" cy="192"/>
            </a:xfrm>
            <a:prstGeom prst="rect">
              <a:avLst/>
            </a:prstGeom>
            <a:noFill/>
          </p:spPr>
        </p:pic>
        <p:pic>
          <p:nvPicPr>
            <p:cNvPr id="109580" name="Picture 12" descr="5-2-3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18" y="2400"/>
              <a:ext cx="2304" cy="192"/>
            </a:xfrm>
            <a:prstGeom prst="rect">
              <a:avLst/>
            </a:prstGeom>
            <a:noFill/>
          </p:spPr>
        </p:pic>
        <p:pic>
          <p:nvPicPr>
            <p:cNvPr id="109581" name="Picture 13" descr="5-2-3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034" y="1776"/>
              <a:ext cx="2328" cy="192"/>
            </a:xfrm>
            <a:prstGeom prst="rect">
              <a:avLst/>
            </a:prstGeom>
            <a:noFill/>
          </p:spPr>
        </p:pic>
        <p:pic>
          <p:nvPicPr>
            <p:cNvPr id="109582" name="Picture 14" descr="5-2-3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034" y="2976"/>
              <a:ext cx="2328" cy="19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4191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 –5; {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≤ –12}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≤ –5; {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≤ 2}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≥ –5; {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–12}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≥ –5; {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| </a:t>
            </a:r>
            <a:r>
              <a:rPr lang="pt-BR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≥ 2} 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and solve an inequality for the problem.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sum of a number and 7 is at least –5.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660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09900"/>
            <a:ext cx="4495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 &lt;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+ 8;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6}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 &lt;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+ 8;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14}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 &lt;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+ 8;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6}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 &lt;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+ 8; 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14}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and solve an inequality for the problem.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Twenty is less than the sum of twice a number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and 8.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1115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–23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23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&lt; –9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m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&lt; 9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–7 &lt;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(–16).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24780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3" name="Picture 11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A.CED.1 Create equations and inequalities in one variable and use them to solve problems.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A.REI.3 Solve linear equations and inequalities in one variable, including equations with coefficients represented by letters.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1 Make sense of problems and persevere in solving 	them.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92100" algn="l"/>
              </a:tabLst>
            </a:pPr>
            <a:r>
              <a:rPr lang="en-US" sz="2400"/>
              <a:t>6 Attend to precision.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/>
              <a:t>You solved equations by using multiplication and division.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/>
              <a:t>Solve linear inequalities by using multiplication.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/>
              <a:t>Solve linear inequalities by using division.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7" name="Picture 11" descr="KC_alg_L05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450" y="990600"/>
            <a:ext cx="7258050" cy="426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457700" y="771525"/>
            <a:ext cx="415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and Inequality</a:t>
            </a:r>
          </a:p>
        </p:txBody>
      </p:sp>
      <p:grpSp>
        <p:nvGrpSpPr>
          <p:cNvPr id="5919" name="Group 799"/>
          <p:cNvGrpSpPr>
            <a:grpSpLocks/>
          </p:cNvGrpSpPr>
          <p:nvPr/>
        </p:nvGrpSpPr>
        <p:grpSpPr bwMode="auto">
          <a:xfrm>
            <a:off x="876300" y="1312863"/>
            <a:ext cx="7705725" cy="2184400"/>
            <a:chOff x="552" y="827"/>
            <a:chExt cx="4854" cy="1376"/>
          </a:xfrm>
        </p:grpSpPr>
        <p:sp>
          <p:nvSpPr>
            <p:cNvPr id="5917" name="Rectangle 797"/>
            <p:cNvSpPr>
              <a:spLocks noChangeArrowheads="1"/>
            </p:cNvSpPr>
            <p:nvPr/>
          </p:nvSpPr>
          <p:spPr bwMode="auto">
            <a:xfrm>
              <a:off x="552" y="857"/>
              <a:ext cx="4854" cy="1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</a:rPr>
                <a:t>HIKING</a:t>
              </a:r>
              <a:r>
                <a:rPr lang="en-US" sz="2400" b="1"/>
                <a:t>  </a:t>
              </a:r>
              <a:r>
                <a:rPr lang="en-US" sz="2400" b="1">
                  <a:solidFill>
                    <a:srgbClr val="00539D"/>
                  </a:solidFill>
                </a:rPr>
                <a:t>Mateo is walking at a rate of      mile per hour. He knows that it is at least 9 miles to Onyx Lake. How long will it take Mateo to get there? Write and solve an inequality to find the length of time.</a:t>
              </a:r>
            </a:p>
          </p:txBody>
        </p:sp>
        <p:pic>
          <p:nvPicPr>
            <p:cNvPr id="5918" name="Picture 798" descr="deb_1"/>
            <p:cNvPicPr>
              <a:picLocks noChangeAspect="1" noChangeArrowheads="1"/>
            </p:cNvPicPr>
            <p:nvPr/>
          </p:nvPicPr>
          <p:blipFill>
            <a:blip r:embed="rId3" cstate="print"/>
            <a:srcRect r="4736" b="50740"/>
            <a:stretch>
              <a:fillRect/>
            </a:stretch>
          </p:blipFill>
          <p:spPr bwMode="auto">
            <a:xfrm>
              <a:off x="4032" y="827"/>
              <a:ext cx="181" cy="499"/>
            </a:xfrm>
            <a:prstGeom prst="rect">
              <a:avLst/>
            </a:prstGeom>
            <a:noFill/>
          </p:spPr>
        </p:pic>
      </p:grpSp>
      <p:sp>
        <p:nvSpPr>
          <p:cNvPr id="5921" name="Text Box 801"/>
          <p:cNvSpPr txBox="1">
            <a:spLocks noChangeArrowheads="1"/>
          </p:cNvSpPr>
          <p:nvPr/>
        </p:nvSpPr>
        <p:spPr bwMode="auto">
          <a:xfrm>
            <a:off x="876300" y="3821113"/>
            <a:ext cx="69342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943100" indent="-1943100">
              <a:lnSpc>
                <a:spcPct val="90000"/>
              </a:lnSpc>
              <a:spcBef>
                <a:spcPct val="50000"/>
              </a:spcBef>
            </a:pPr>
            <a:r>
              <a:rPr lang="en-US" sz="2400" b="1">
                <a:solidFill>
                  <a:srgbClr val="00539D"/>
                </a:solidFill>
              </a:rPr>
              <a:t>Understand</a:t>
            </a:r>
            <a:r>
              <a:rPr lang="en-US" sz="2400"/>
              <a:t>	You know the rate that Mateo is walking and the approximate distance to the lake.</a:t>
            </a:r>
          </a:p>
          <a:p>
            <a:pPr marL="1943100" indent="-1943100">
              <a:lnSpc>
                <a:spcPct val="90000"/>
              </a:lnSpc>
              <a:spcBef>
                <a:spcPct val="50000"/>
              </a:spcBef>
            </a:pPr>
            <a:r>
              <a:rPr lang="en-US" sz="2400" b="1">
                <a:solidFill>
                  <a:srgbClr val="00539D"/>
                </a:solidFill>
              </a:rPr>
              <a:t>Plan</a:t>
            </a:r>
            <a:r>
              <a:rPr lang="en-US" sz="2400"/>
              <a:t>	The formula for distance is </a:t>
            </a:r>
            <a:r>
              <a:rPr lang="en-US" sz="2400" i="1"/>
              <a:t>d</a:t>
            </a:r>
            <a:r>
              <a:rPr lang="en-US" sz="2400"/>
              <a:t> = </a:t>
            </a:r>
            <a:r>
              <a:rPr lang="en-US" sz="2400" i="1"/>
              <a:t>rt</a:t>
            </a:r>
            <a:r>
              <a:rPr lang="en-US" sz="2400"/>
              <a:t>. Write an inequality that represents this situation.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4457700" y="771525"/>
            <a:ext cx="415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and Inequality</a:t>
            </a:r>
          </a:p>
        </p:txBody>
      </p:sp>
      <p:grpSp>
        <p:nvGrpSpPr>
          <p:cNvPr id="132100" name="Group 4"/>
          <p:cNvGrpSpPr>
            <a:grpSpLocks/>
          </p:cNvGrpSpPr>
          <p:nvPr/>
        </p:nvGrpSpPr>
        <p:grpSpPr bwMode="auto">
          <a:xfrm>
            <a:off x="533400" y="3771900"/>
            <a:ext cx="7315200" cy="876300"/>
            <a:chOff x="336" y="2709"/>
            <a:chExt cx="4608" cy="552"/>
          </a:xfrm>
        </p:grpSpPr>
        <p:pic>
          <p:nvPicPr>
            <p:cNvPr id="132101" name="Picture 5" descr="deb_1"/>
            <p:cNvPicPr>
              <a:picLocks noChangeAspect="1" noChangeArrowheads="1"/>
            </p:cNvPicPr>
            <p:nvPr/>
          </p:nvPicPr>
          <p:blipFill>
            <a:blip r:embed="rId3" cstate="print"/>
            <a:srcRect l="-24211" t="50740"/>
            <a:stretch>
              <a:fillRect/>
            </a:stretch>
          </p:blipFill>
          <p:spPr bwMode="auto">
            <a:xfrm>
              <a:off x="868" y="2762"/>
              <a:ext cx="236" cy="499"/>
            </a:xfrm>
            <a:prstGeom prst="rect">
              <a:avLst/>
            </a:prstGeom>
            <a:noFill/>
          </p:spPr>
        </p:pic>
        <p:sp>
          <p:nvSpPr>
            <p:cNvPr id="132102" name="Text Box 6"/>
            <p:cNvSpPr txBox="1">
              <a:spLocks noChangeArrowheads="1"/>
            </p:cNvSpPr>
            <p:nvPr/>
          </p:nvSpPr>
          <p:spPr bwMode="auto">
            <a:xfrm>
              <a:off x="336" y="2709"/>
              <a:ext cx="4608" cy="5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143250" indent="-2800350">
                <a:lnSpc>
                  <a:spcPct val="200000"/>
                </a:lnSpc>
                <a:tabLst>
                  <a:tab pos="1143000" algn="l"/>
                  <a:tab pos="1371600" algn="l"/>
                </a:tabLst>
              </a:pPr>
              <a:r>
                <a:rPr lang="en-US" sz="2400" i="1">
                  <a:solidFill>
                    <a:srgbClr val="000000"/>
                  </a:solidFill>
                </a:rPr>
                <a:t>	t 	</a:t>
              </a: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≥ </a:t>
              </a:r>
              <a:r>
                <a:rPr lang="en-US" sz="2400">
                  <a:solidFill>
                    <a:srgbClr val="000000"/>
                  </a:solidFill>
                </a:rPr>
                <a:t>9		Original inequality</a:t>
              </a:r>
            </a:p>
          </p:txBody>
        </p:sp>
      </p:grpSp>
      <p:grpSp>
        <p:nvGrpSpPr>
          <p:cNvPr id="132103" name="Group 7"/>
          <p:cNvGrpSpPr>
            <a:grpSpLocks/>
          </p:cNvGrpSpPr>
          <p:nvPr/>
        </p:nvGrpSpPr>
        <p:grpSpPr bwMode="auto">
          <a:xfrm>
            <a:off x="533400" y="4791075"/>
            <a:ext cx="7315200" cy="977900"/>
            <a:chOff x="336" y="3168"/>
            <a:chExt cx="4608" cy="616"/>
          </a:xfrm>
        </p:grpSpPr>
        <p:pic>
          <p:nvPicPr>
            <p:cNvPr id="132104" name="Picture 8" descr="DEb_1"/>
            <p:cNvPicPr>
              <a:picLocks noChangeAspect="1" noChangeArrowheads="1"/>
            </p:cNvPicPr>
            <p:nvPr/>
          </p:nvPicPr>
          <p:blipFill>
            <a:blip r:embed="rId4" cstate="print"/>
            <a:srcRect t="68709"/>
            <a:stretch>
              <a:fillRect/>
            </a:stretch>
          </p:blipFill>
          <p:spPr bwMode="auto">
            <a:xfrm>
              <a:off x="4493" y="3277"/>
              <a:ext cx="190" cy="475"/>
            </a:xfrm>
            <a:prstGeom prst="rect">
              <a:avLst/>
            </a:prstGeom>
            <a:noFill/>
          </p:spPr>
        </p:pic>
        <p:pic>
          <p:nvPicPr>
            <p:cNvPr id="132105" name="Picture 9" descr="deb_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3" y="3249"/>
              <a:ext cx="1278" cy="535"/>
            </a:xfrm>
            <a:prstGeom prst="rect">
              <a:avLst/>
            </a:prstGeom>
            <a:noFill/>
          </p:spPr>
        </p:pic>
        <p:sp>
          <p:nvSpPr>
            <p:cNvPr id="132106" name="Text Box 10"/>
            <p:cNvSpPr txBox="1">
              <a:spLocks noChangeArrowheads="1"/>
            </p:cNvSpPr>
            <p:nvPr/>
          </p:nvSpPr>
          <p:spPr bwMode="auto">
            <a:xfrm>
              <a:off x="336" y="3168"/>
              <a:ext cx="4608" cy="5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143250" indent="-2800350">
                <a:lnSpc>
                  <a:spcPct val="200000"/>
                </a:lnSpc>
                <a:tabLst>
                  <a:tab pos="1143000" algn="l"/>
                  <a:tab pos="1371600" algn="l"/>
                </a:tabLst>
              </a:pPr>
              <a:r>
                <a:rPr lang="en-US" sz="2400" i="1">
                  <a:solidFill>
                    <a:srgbClr val="000000"/>
                  </a:solidFill>
                </a:rPr>
                <a:t>	</a:t>
              </a: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			</a:t>
              </a:r>
              <a:r>
                <a:rPr lang="en-US" sz="2400">
                  <a:solidFill>
                    <a:srgbClr val="000000"/>
                  </a:solidFill>
                </a:rPr>
                <a:t>Multiply each side by    .</a:t>
              </a:r>
            </a:p>
          </p:txBody>
        </p:sp>
      </p:grpSp>
      <p:sp>
        <p:nvSpPr>
          <p:cNvPr id="132107" name="Text Box 11"/>
          <p:cNvSpPr txBox="1">
            <a:spLocks noChangeArrowheads="1"/>
          </p:cNvSpPr>
          <p:nvPr/>
        </p:nvSpPr>
        <p:spPr bwMode="auto">
          <a:xfrm>
            <a:off x="533400" y="5913438"/>
            <a:ext cx="7315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143250" indent="-2800350">
              <a:lnSpc>
                <a:spcPct val="90000"/>
              </a:lnSpc>
              <a:tabLst>
                <a:tab pos="1143000" algn="l"/>
                <a:tab pos="1371600" algn="l"/>
              </a:tabLst>
            </a:pPr>
            <a:r>
              <a:rPr lang="en-US" sz="2400" i="1">
                <a:solidFill>
                  <a:srgbClr val="000000"/>
                </a:solidFill>
              </a:rPr>
              <a:t>	t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≥</a:t>
            </a:r>
            <a:r>
              <a:rPr lang="en-US" sz="2400">
                <a:solidFill>
                  <a:srgbClr val="000000"/>
                </a:solidFill>
              </a:rPr>
              <a:t> 12		Simplify.</a:t>
            </a:r>
          </a:p>
        </p:txBody>
      </p:sp>
      <p:sp>
        <p:nvSpPr>
          <p:cNvPr id="132117" name="Text Box 21"/>
          <p:cNvSpPr txBox="1">
            <a:spLocks noChangeArrowheads="1"/>
          </p:cNvSpPr>
          <p:nvPr/>
        </p:nvSpPr>
        <p:spPr bwMode="auto">
          <a:xfrm>
            <a:off x="876300" y="3295650"/>
            <a:ext cx="6934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943100" indent="-1943100">
              <a:lnSpc>
                <a:spcPct val="90000"/>
              </a:lnSpc>
              <a:spcBef>
                <a:spcPct val="50000"/>
              </a:spcBef>
            </a:pPr>
            <a:r>
              <a:rPr lang="en-US" sz="2400" b="1">
                <a:solidFill>
                  <a:srgbClr val="00539D"/>
                </a:solidFill>
              </a:rPr>
              <a:t>Solve</a:t>
            </a:r>
            <a:endParaRPr lang="en-US" sz="2400"/>
          </a:p>
        </p:txBody>
      </p:sp>
      <p:pic>
        <p:nvPicPr>
          <p:cNvPr id="132119" name="Picture 23" descr="5-2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36688" y="1466850"/>
            <a:ext cx="6545262" cy="16637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7" grpId="0" autoUpdateAnimBg="0"/>
      <p:bldP spid="1321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4457700" y="771525"/>
            <a:ext cx="415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and Inequality</a:t>
            </a:r>
          </a:p>
        </p:txBody>
      </p:sp>
      <p:sp>
        <p:nvSpPr>
          <p:cNvPr id="133134" name="Rectangle 14"/>
          <p:cNvSpPr>
            <a:spLocks noChangeArrowheads="1"/>
          </p:cNvSpPr>
          <p:nvPr/>
        </p:nvSpPr>
        <p:spPr bwMode="auto">
          <a:xfrm>
            <a:off x="533400" y="16081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</a:rPr>
              <a:t>It will take Mateo at least 12 hours.</a:t>
            </a:r>
          </a:p>
        </p:txBody>
      </p:sp>
      <p:grpSp>
        <p:nvGrpSpPr>
          <p:cNvPr id="133141" name="Group 21"/>
          <p:cNvGrpSpPr>
            <a:grpSpLocks/>
          </p:cNvGrpSpPr>
          <p:nvPr/>
        </p:nvGrpSpPr>
        <p:grpSpPr bwMode="auto">
          <a:xfrm>
            <a:off x="876300" y="2590800"/>
            <a:ext cx="7581900" cy="2562225"/>
            <a:chOff x="552" y="1632"/>
            <a:chExt cx="4776" cy="1614"/>
          </a:xfrm>
        </p:grpSpPr>
        <p:pic>
          <p:nvPicPr>
            <p:cNvPr id="133139" name="Picture 19" descr="deb_1"/>
            <p:cNvPicPr>
              <a:picLocks noChangeAspect="1" noChangeArrowheads="1"/>
            </p:cNvPicPr>
            <p:nvPr/>
          </p:nvPicPr>
          <p:blipFill>
            <a:blip r:embed="rId3" cstate="print"/>
            <a:srcRect l="-24211" t="50740"/>
            <a:stretch>
              <a:fillRect/>
            </a:stretch>
          </p:blipFill>
          <p:spPr bwMode="auto">
            <a:xfrm>
              <a:off x="1788" y="2747"/>
              <a:ext cx="236" cy="499"/>
            </a:xfrm>
            <a:prstGeom prst="rect">
              <a:avLst/>
            </a:prstGeom>
            <a:noFill/>
          </p:spPr>
        </p:pic>
        <p:sp>
          <p:nvSpPr>
            <p:cNvPr id="133137" name="Text Box 17"/>
            <p:cNvSpPr txBox="1">
              <a:spLocks noChangeArrowheads="1"/>
            </p:cNvSpPr>
            <p:nvPr/>
          </p:nvSpPr>
          <p:spPr bwMode="auto">
            <a:xfrm>
              <a:off x="552" y="1632"/>
              <a:ext cx="4776" cy="1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943100" indent="-1943100">
                <a:lnSpc>
                  <a:spcPct val="160000"/>
                </a:lnSpc>
              </a:pPr>
              <a:r>
                <a:rPr lang="en-US" sz="2400" b="1">
                  <a:solidFill>
                    <a:srgbClr val="00539D"/>
                  </a:solidFill>
                </a:rPr>
                <a:t>Check</a:t>
              </a:r>
              <a:r>
                <a:rPr lang="en-US" sz="2400"/>
                <a:t>	To check this answer, substitute a</a:t>
              </a:r>
              <a:br>
                <a:rPr lang="en-US" sz="2400"/>
              </a:br>
              <a:r>
                <a:rPr lang="en-US" sz="2400"/>
                <a:t>number greater than 12 into the</a:t>
              </a:r>
              <a:br>
                <a:rPr lang="en-US" sz="2400"/>
              </a:br>
              <a:r>
                <a:rPr lang="en-US" sz="2400"/>
                <a:t>original inequality. If </a:t>
              </a:r>
              <a:r>
                <a:rPr lang="en-US" sz="2400" i="1"/>
                <a:t>n</a:t>
              </a:r>
              <a:r>
                <a:rPr lang="en-US" sz="2400"/>
                <a:t> = 16, then</a:t>
              </a:r>
              <a:br>
                <a:rPr lang="en-US" sz="2400"/>
              </a:br>
              <a:r>
                <a:rPr lang="en-US" sz="2400"/>
                <a:t>   (16) or 12 </a:t>
              </a:r>
              <a:r>
                <a:rPr lang="en-US" sz="2400">
                  <a:latin typeface=""/>
                </a:rPr>
                <a:t>≥</a:t>
              </a:r>
              <a:r>
                <a:rPr lang="en-US" sz="2400"/>
                <a:t> 9, so the solution checks.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45434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712788"/>
            <a:ext cx="2846388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879850"/>
            <a:ext cx="27908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j</a:t>
            </a:r>
            <a:r>
              <a:rPr lang="pt-BR" sz="2400" b="1">
                <a:sym typeface="Symbol" pitchFamily="18" charset="2"/>
              </a:rPr>
              <a:t> </a:t>
            </a:r>
            <a:r>
              <a:rPr lang="pt-BR" sz="2400" b="1">
                <a:cs typeface="Arial" pitchFamily="34" charset="0"/>
                <a:sym typeface="Symbol" pitchFamily="18" charset="2"/>
              </a:rPr>
              <a:t>≤</a:t>
            </a:r>
            <a:r>
              <a:rPr lang="pt-BR" sz="2400" b="1">
                <a:sym typeface="Symbol" pitchFamily="18" charset="2"/>
              </a:rPr>
              <a:t> 300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j</a:t>
            </a:r>
            <a:r>
              <a:rPr lang="pt-BR" sz="2400" b="1">
                <a:sym typeface="Symbol" pitchFamily="18" charset="2"/>
              </a:rPr>
              <a:t> </a:t>
            </a:r>
            <a:r>
              <a:rPr lang="pt-BR" sz="2400" b="1">
                <a:cs typeface="Arial" pitchFamily="34" charset="0"/>
                <a:sym typeface="Symbol" pitchFamily="18" charset="2"/>
              </a:rPr>
              <a:t>≥</a:t>
            </a:r>
            <a:r>
              <a:rPr lang="pt-BR" sz="2400" b="1">
                <a:sym typeface="Symbol" pitchFamily="18" charset="2"/>
              </a:rPr>
              <a:t> 300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j</a:t>
            </a:r>
            <a:r>
              <a:rPr lang="pt-BR" sz="2400" b="1">
                <a:sym typeface="Symbol" pitchFamily="18" charset="2"/>
              </a:rPr>
              <a:t> </a:t>
            </a:r>
            <a:r>
              <a:rPr lang="pt-BR" sz="2400" b="1">
                <a:cs typeface="Arial" pitchFamily="34" charset="0"/>
                <a:sym typeface="Symbol" pitchFamily="18" charset="2"/>
              </a:rPr>
              <a:t>≥</a:t>
            </a:r>
            <a:r>
              <a:rPr lang="pt-BR" sz="2400" b="1">
                <a:sym typeface="Symbol" pitchFamily="18" charset="2"/>
              </a:rPr>
              <a:t> 200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j</a:t>
            </a:r>
            <a:r>
              <a:rPr lang="pt-BR" sz="2400" b="1">
                <a:sym typeface="Symbol" pitchFamily="18" charset="2"/>
              </a:rPr>
              <a:t> </a:t>
            </a:r>
            <a:r>
              <a:rPr lang="pt-BR" sz="2400" b="1">
                <a:cs typeface="Arial" pitchFamily="34" charset="0"/>
                <a:sym typeface="Symbol" pitchFamily="18" charset="2"/>
              </a:rPr>
              <a:t>≤</a:t>
            </a:r>
            <a:r>
              <a:rPr lang="pt-BR" sz="2400" b="1">
                <a:sym typeface="Symbol" pitchFamily="18" charset="2"/>
              </a:rPr>
              <a:t> 200</a:t>
            </a:r>
          </a:p>
        </p:txBody>
      </p:sp>
      <p:grpSp>
        <p:nvGrpSpPr>
          <p:cNvPr id="113676" name="Group 12"/>
          <p:cNvGrpSpPr>
            <a:grpSpLocks/>
          </p:cNvGrpSpPr>
          <p:nvPr/>
        </p:nvGrpSpPr>
        <p:grpSpPr bwMode="auto">
          <a:xfrm>
            <a:off x="533400" y="1331913"/>
            <a:ext cx="8172450" cy="2292350"/>
            <a:chOff x="336" y="839"/>
            <a:chExt cx="5148" cy="1444"/>
          </a:xfrm>
        </p:grpSpPr>
        <p:sp>
          <p:nvSpPr>
            <p:cNvPr id="113677" name="TPQuestion"/>
            <p:cNvSpPr>
              <a:spLocks noChangeArrowheads="1"/>
            </p:cNvSpPr>
            <p:nvPr/>
          </p:nvSpPr>
          <p:spPr bwMode="auto">
            <a:xfrm>
              <a:off x="336" y="845"/>
              <a:ext cx="5148" cy="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15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SCHOOL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 At Midpark High School,    of the junior class attended the dance. There were at least 200 juniors at the dance. How many students are in the junior class?</a:t>
              </a:r>
            </a:p>
          </p:txBody>
        </p:sp>
        <p:pic>
          <p:nvPicPr>
            <p:cNvPr id="113678" name="Picture 14" descr="deb_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65" y="839"/>
              <a:ext cx="190" cy="49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by Multiplying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533400" y="52403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set is {</a:t>
            </a:r>
            <a:r>
              <a:rPr lang="en-US" sz="2400" i="1">
                <a:solidFill>
                  <a:srgbClr val="E01B22"/>
                </a:solidFill>
              </a:rPr>
              <a:t>d </a:t>
            </a:r>
            <a:r>
              <a:rPr lang="en-US" sz="2400">
                <a:solidFill>
                  <a:srgbClr val="E01B22"/>
                </a:solidFill>
              </a:rPr>
              <a:t>| </a:t>
            </a:r>
            <a:r>
              <a:rPr lang="en-US" sz="2400" i="1">
                <a:solidFill>
                  <a:srgbClr val="E01B22"/>
                </a:solidFill>
              </a:rPr>
              <a:t>d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≤</a:t>
            </a:r>
            <a:r>
              <a:rPr lang="en-US" sz="2400">
                <a:solidFill>
                  <a:srgbClr val="E01B22"/>
                </a:solidFill>
              </a:rPr>
              <a:t> –10}.</a:t>
            </a:r>
          </a:p>
        </p:txBody>
      </p:sp>
      <p:pic>
        <p:nvPicPr>
          <p:cNvPr id="6150" name="Picture 6" descr="deb_4"/>
          <p:cNvPicPr>
            <a:picLocks noChangeAspect="1" noChangeArrowheads="1"/>
          </p:cNvPicPr>
          <p:nvPr/>
        </p:nvPicPr>
        <p:blipFill>
          <a:blip r:embed="rId3" cstate="print"/>
          <a:srcRect t="45912" r="53714" b="44232"/>
          <a:stretch>
            <a:fillRect/>
          </a:stretch>
        </p:blipFill>
        <p:spPr bwMode="auto">
          <a:xfrm>
            <a:off x="877888" y="4292600"/>
            <a:ext cx="4598987" cy="539750"/>
          </a:xfrm>
          <a:prstGeom prst="rect">
            <a:avLst/>
          </a:prstGeom>
          <a:noFill/>
        </p:spPr>
      </p:pic>
      <p:pic>
        <p:nvPicPr>
          <p:cNvPr id="6151" name="Picture 7" descr="deb_4"/>
          <p:cNvPicPr>
            <a:picLocks noChangeAspect="1" noChangeArrowheads="1"/>
          </p:cNvPicPr>
          <p:nvPr/>
        </p:nvPicPr>
        <p:blipFill>
          <a:blip r:embed="rId3" cstate="print"/>
          <a:srcRect r="72104" b="85536"/>
          <a:stretch>
            <a:fillRect/>
          </a:stretch>
        </p:blipFill>
        <p:spPr bwMode="auto">
          <a:xfrm>
            <a:off x="935038" y="1322388"/>
            <a:ext cx="2771775" cy="792162"/>
          </a:xfrm>
          <a:prstGeom prst="rect">
            <a:avLst/>
          </a:prstGeom>
          <a:noFill/>
        </p:spPr>
      </p:pic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877888" y="2276475"/>
            <a:ext cx="5854700" cy="695325"/>
            <a:chOff x="553" y="1434"/>
            <a:chExt cx="3688" cy="438"/>
          </a:xfrm>
        </p:grpSpPr>
        <p:pic>
          <p:nvPicPr>
            <p:cNvPr id="6153" name="Picture 9" descr="deb_4"/>
            <p:cNvPicPr>
              <a:picLocks noChangeAspect="1" noChangeArrowheads="1"/>
            </p:cNvPicPr>
            <p:nvPr/>
          </p:nvPicPr>
          <p:blipFill>
            <a:blip r:embed="rId3" cstate="print"/>
            <a:srcRect t="16319" r="71274" b="70985"/>
            <a:stretch>
              <a:fillRect/>
            </a:stretch>
          </p:blipFill>
          <p:spPr bwMode="auto">
            <a:xfrm>
              <a:off x="553" y="1434"/>
              <a:ext cx="1798" cy="438"/>
            </a:xfrm>
            <a:prstGeom prst="rect">
              <a:avLst/>
            </a:prstGeom>
            <a:noFill/>
          </p:spPr>
        </p:pic>
        <p:pic>
          <p:nvPicPr>
            <p:cNvPr id="6154" name="Picture 10" descr="deb_4"/>
            <p:cNvPicPr>
              <a:picLocks noChangeAspect="1" noChangeArrowheads="1"/>
            </p:cNvPicPr>
            <p:nvPr/>
          </p:nvPicPr>
          <p:blipFill>
            <a:blip r:embed="rId3" cstate="print"/>
            <a:srcRect l="30484" t="16319" r="41748" b="70985"/>
            <a:stretch>
              <a:fillRect/>
            </a:stretch>
          </p:blipFill>
          <p:spPr bwMode="auto">
            <a:xfrm>
              <a:off x="2503" y="1434"/>
              <a:ext cx="1738" cy="438"/>
            </a:xfrm>
            <a:prstGeom prst="rect">
              <a:avLst/>
            </a:prstGeom>
            <a:noFill/>
          </p:spPr>
        </p:pic>
      </p:grp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935038" y="2971800"/>
            <a:ext cx="7407275" cy="1201738"/>
            <a:chOff x="589" y="1872"/>
            <a:chExt cx="4666" cy="757"/>
          </a:xfrm>
        </p:grpSpPr>
        <p:pic>
          <p:nvPicPr>
            <p:cNvPr id="6156" name="Picture 12" descr="deb_4"/>
            <p:cNvPicPr>
              <a:picLocks noChangeAspect="1" noChangeArrowheads="1"/>
            </p:cNvPicPr>
            <p:nvPr/>
          </p:nvPicPr>
          <p:blipFill>
            <a:blip r:embed="rId3" cstate="print"/>
            <a:srcRect t="29015" r="68781" b="53421"/>
            <a:stretch>
              <a:fillRect/>
            </a:stretch>
          </p:blipFill>
          <p:spPr bwMode="auto">
            <a:xfrm>
              <a:off x="595" y="1872"/>
              <a:ext cx="1954" cy="606"/>
            </a:xfrm>
            <a:prstGeom prst="rect">
              <a:avLst/>
            </a:prstGeom>
            <a:noFill/>
          </p:spPr>
        </p:pic>
        <p:grpSp>
          <p:nvGrpSpPr>
            <p:cNvPr id="6157" name="Group 13"/>
            <p:cNvGrpSpPr>
              <a:grpSpLocks/>
            </p:cNvGrpSpPr>
            <p:nvPr/>
          </p:nvGrpSpPr>
          <p:grpSpPr bwMode="auto">
            <a:xfrm>
              <a:off x="589" y="1872"/>
              <a:ext cx="4666" cy="757"/>
              <a:chOff x="619" y="1872"/>
              <a:chExt cx="4666" cy="757"/>
            </a:xfrm>
          </p:grpSpPr>
          <p:pic>
            <p:nvPicPr>
              <p:cNvPr id="6158" name="Picture 14" descr="deb_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29015" r="25452" b="53421"/>
              <a:stretch>
                <a:fillRect/>
              </a:stretch>
            </p:blipFill>
            <p:spPr bwMode="auto">
              <a:xfrm>
                <a:off x="619" y="1872"/>
                <a:ext cx="4666" cy="606"/>
              </a:xfrm>
              <a:prstGeom prst="rect">
                <a:avLst/>
              </a:prstGeom>
              <a:noFill/>
            </p:spPr>
          </p:pic>
          <p:sp>
            <p:nvSpPr>
              <p:cNvPr id="6159" name="Text Box 15"/>
              <p:cNvSpPr txBox="1">
                <a:spLocks noChangeArrowheads="1"/>
              </p:cNvSpPr>
              <p:nvPr/>
            </p:nvSpPr>
            <p:spPr bwMode="auto">
              <a:xfrm>
                <a:off x="2585" y="2364"/>
                <a:ext cx="2222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4686300" indent="-4686300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change </a:t>
                </a:r>
                <a:r>
                  <a:rPr lang="en-US" sz="2400">
                    <a:solidFill>
                      <a:srgbClr val="000000"/>
                    </a:solidFill>
                    <a:cs typeface="Arial" pitchFamily="34" charset="0"/>
                  </a:rPr>
                  <a:t>≥ to ≤.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95350" y="4419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698" name="Picture 10" descr="deb_4"/>
          <p:cNvPicPr>
            <a:picLocks noChangeAspect="1" noChangeArrowheads="1"/>
          </p:cNvPicPr>
          <p:nvPr/>
        </p:nvPicPr>
        <p:blipFill>
          <a:blip r:embed="rId6" cstate="print"/>
          <a:srcRect t="54434" r="71736" b="29362"/>
          <a:stretch>
            <a:fillRect/>
          </a:stretch>
        </p:blipFill>
        <p:spPr bwMode="auto">
          <a:xfrm>
            <a:off x="935038" y="1287463"/>
            <a:ext cx="2808287" cy="887412"/>
          </a:xfrm>
          <a:prstGeom prst="rect">
            <a:avLst/>
          </a:prstGeom>
          <a:noFill/>
        </p:spPr>
      </p:pic>
      <p:grpSp>
        <p:nvGrpSpPr>
          <p:cNvPr id="114699" name="Group 11"/>
          <p:cNvGrpSpPr>
            <a:grpSpLocks/>
          </p:cNvGrpSpPr>
          <p:nvPr/>
        </p:nvGrpSpPr>
        <p:grpSpPr bwMode="auto">
          <a:xfrm>
            <a:off x="914400" y="2400300"/>
            <a:ext cx="2790825" cy="3405188"/>
            <a:chOff x="576" y="1512"/>
            <a:chExt cx="1758" cy="2145"/>
          </a:xfrm>
        </p:grpSpPr>
        <p:sp>
          <p:nvSpPr>
            <p:cNvPr id="11470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25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i="1">
                  <a:sym typeface="Symbol" pitchFamily="18" charset="2"/>
                </a:rPr>
                <a:t>x</a:t>
              </a:r>
              <a:r>
                <a:rPr lang="pt-BR" sz="2400">
                  <a:sym typeface="Symbol" pitchFamily="18" charset="2"/>
                </a:rPr>
                <a:t> &lt; –30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 i="1">
                  <a:sym typeface="Symbol" pitchFamily="18" charset="2"/>
                </a:rPr>
                <a:t>x</a:t>
              </a:r>
              <a:r>
                <a:rPr lang="pt-BR" sz="2400">
                  <a:sym typeface="Symbol" pitchFamily="18" charset="2"/>
                </a:rPr>
                <a:t> &gt; –30</a:t>
              </a:r>
            </a:p>
          </p:txBody>
        </p:sp>
        <p:pic>
          <p:nvPicPr>
            <p:cNvPr id="114701" name="Picture 13" descr="A1_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6" y="1512"/>
              <a:ext cx="603" cy="495"/>
            </a:xfrm>
            <a:prstGeom prst="rect">
              <a:avLst/>
            </a:prstGeom>
            <a:noFill/>
          </p:spPr>
        </p:pic>
        <p:pic>
          <p:nvPicPr>
            <p:cNvPr id="114702" name="Picture 14" descr="A1_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6" y="2103"/>
              <a:ext cx="729" cy="49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3" name="Picture 7" descr="KC_alg_L05-02B"/>
          <p:cNvPicPr>
            <a:picLocks noChangeAspect="1" noChangeArrowheads="1"/>
          </p:cNvPicPr>
          <p:nvPr/>
        </p:nvPicPr>
        <p:blipFill>
          <a:blip r:embed="rId3" cstate="print"/>
          <a:srcRect r="2673"/>
          <a:stretch>
            <a:fillRect/>
          </a:stretch>
        </p:blipFill>
        <p:spPr bwMode="auto">
          <a:xfrm>
            <a:off x="508000" y="1057275"/>
            <a:ext cx="8089900" cy="44338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3" name="Picture 17" descr="5-2-3"/>
          <p:cNvPicPr>
            <a:picLocks noChangeAspect="1" noChangeArrowheads="1"/>
          </p:cNvPicPr>
          <p:nvPr/>
        </p:nvPicPr>
        <p:blipFill>
          <a:blip r:embed="rId3" cstate="print"/>
          <a:srcRect l="44975" t="19405" b="59816"/>
          <a:stretch>
            <a:fillRect/>
          </a:stretch>
        </p:blipFill>
        <p:spPr bwMode="auto">
          <a:xfrm>
            <a:off x="885825" y="2162175"/>
            <a:ext cx="1408113" cy="431800"/>
          </a:xfrm>
          <a:prstGeom prst="rect">
            <a:avLst/>
          </a:prstGeom>
          <a:noFill/>
        </p:spPr>
      </p:pic>
      <p:pic>
        <p:nvPicPr>
          <p:cNvPr id="9230" name="Picture 14" descr="5-2-3"/>
          <p:cNvPicPr>
            <a:picLocks noChangeAspect="1" noChangeArrowheads="1"/>
          </p:cNvPicPr>
          <p:nvPr/>
        </p:nvPicPr>
        <p:blipFill>
          <a:blip r:embed="rId3" cstate="print"/>
          <a:srcRect b="83270"/>
          <a:stretch>
            <a:fillRect/>
          </a:stretch>
        </p:blipFill>
        <p:spPr bwMode="auto">
          <a:xfrm>
            <a:off x="911225" y="1550988"/>
            <a:ext cx="2559050" cy="347662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Divide to Solve an Inequality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248025" y="2205038"/>
            <a:ext cx="38941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inequality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set is {</a:t>
            </a:r>
            <a:r>
              <a:rPr lang="en-US" sz="2400" i="1">
                <a:solidFill>
                  <a:srgbClr val="E01B22"/>
                </a:solidFill>
              </a:rPr>
              <a:t>k | k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≥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5}</a:t>
            </a:r>
            <a:r>
              <a:rPr lang="en-US" sz="2400">
                <a:solidFill>
                  <a:srgbClr val="E01B22"/>
                </a:solidFill>
              </a:rPr>
              <a:t>.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248025" y="2735263"/>
            <a:ext cx="5457825" cy="1077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Divide each side by 12 and do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not change the direction of the inequality sign.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3248025" y="3890963"/>
            <a:ext cx="38941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9235" name="Picture 19" descr="5-2-3"/>
          <p:cNvPicPr>
            <a:picLocks noChangeAspect="1" noChangeArrowheads="1"/>
          </p:cNvPicPr>
          <p:nvPr/>
        </p:nvPicPr>
        <p:blipFill>
          <a:blip r:embed="rId3" cstate="print"/>
          <a:srcRect l="44975" t="43927" b="18335"/>
          <a:stretch>
            <a:fillRect/>
          </a:stretch>
        </p:blipFill>
        <p:spPr bwMode="auto">
          <a:xfrm>
            <a:off x="885825" y="2671763"/>
            <a:ext cx="1408113" cy="784225"/>
          </a:xfrm>
          <a:prstGeom prst="rect">
            <a:avLst/>
          </a:prstGeom>
          <a:noFill/>
        </p:spPr>
      </p:pic>
      <p:pic>
        <p:nvPicPr>
          <p:cNvPr id="9236" name="Picture 20" descr="5-2-3"/>
          <p:cNvPicPr>
            <a:picLocks noChangeAspect="1" noChangeArrowheads="1"/>
          </p:cNvPicPr>
          <p:nvPr/>
        </p:nvPicPr>
        <p:blipFill>
          <a:blip r:embed="rId3" cstate="print"/>
          <a:srcRect l="44975" t="83575"/>
          <a:stretch>
            <a:fillRect/>
          </a:stretch>
        </p:blipFill>
        <p:spPr bwMode="auto">
          <a:xfrm>
            <a:off x="885825" y="3924300"/>
            <a:ext cx="1408113" cy="3413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  <p:bldP spid="9221" grpId="0" build="p" autoUpdateAnimBg="0"/>
      <p:bldP spid="9228" grpId="0" autoUpdateAnimBg="0"/>
      <p:bldP spid="922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Divide to Solve an Inequality</a:t>
            </a:r>
          </a:p>
        </p:txBody>
      </p:sp>
      <p:sp>
        <p:nvSpPr>
          <p:cNvPr id="91152" name="Rectangle 16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–8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q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&lt; 136.</a:t>
            </a:r>
          </a:p>
        </p:txBody>
      </p:sp>
      <p:sp>
        <p:nvSpPr>
          <p:cNvPr id="91153" name="Rectangle 17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The solution set is {</a:t>
            </a:r>
            <a:r>
              <a:rPr lang="en-US" sz="2400" i="1">
                <a:solidFill>
                  <a:srgbClr val="E01B22"/>
                </a:solidFill>
              </a:rPr>
              <a:t>q | q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&gt; –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17}</a:t>
            </a:r>
            <a:r>
              <a:rPr lang="en-US" sz="2400">
                <a:solidFill>
                  <a:srgbClr val="E01B22"/>
                </a:solidFill>
              </a:rPr>
              <a:t>.</a:t>
            </a:r>
          </a:p>
        </p:txBody>
      </p:sp>
      <p:sp>
        <p:nvSpPr>
          <p:cNvPr id="91154" name="Text Box 18"/>
          <p:cNvSpPr txBox="1">
            <a:spLocks noChangeArrowheads="1"/>
          </p:cNvSpPr>
          <p:nvPr/>
        </p:nvSpPr>
        <p:spPr bwMode="auto">
          <a:xfrm>
            <a:off x="2700338" y="1998663"/>
            <a:ext cx="573087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00150" algn="l"/>
                <a:tab pos="2457450" algn="l"/>
                <a:tab pos="2800350" algn="l"/>
                <a:tab pos="5029200" algn="l"/>
              </a:tabLst>
            </a:pPr>
            <a:r>
              <a:rPr lang="en-US" sz="2400">
                <a:solidFill>
                  <a:srgbClr val="000000"/>
                </a:solidFill>
              </a:rPr>
              <a:t>	Original inequality</a:t>
            </a:r>
          </a:p>
        </p:txBody>
      </p:sp>
      <p:sp>
        <p:nvSpPr>
          <p:cNvPr id="91155" name="Text Box 19"/>
          <p:cNvSpPr txBox="1">
            <a:spLocks noChangeArrowheads="1"/>
          </p:cNvSpPr>
          <p:nvPr/>
        </p:nvSpPr>
        <p:spPr bwMode="auto">
          <a:xfrm>
            <a:off x="2700338" y="2576513"/>
            <a:ext cx="57308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200150" indent="-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00150" algn="l"/>
                <a:tab pos="2457450" algn="l"/>
                <a:tab pos="2800350" algn="l"/>
                <a:tab pos="5029200" algn="l"/>
              </a:tabLst>
            </a:pPr>
            <a:r>
              <a:rPr lang="en-US" sz="2400">
                <a:solidFill>
                  <a:srgbClr val="000000"/>
                </a:solidFill>
              </a:rPr>
              <a:t>	Divide each side by –8 and change &lt; to &gt;.</a:t>
            </a:r>
          </a:p>
        </p:txBody>
      </p: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2700338" y="3494088"/>
            <a:ext cx="573087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029200" indent="-4686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200150" algn="l"/>
                <a:tab pos="2457450" algn="l"/>
                <a:tab pos="2800350" algn="l"/>
                <a:tab pos="5029200" algn="l"/>
              </a:tabLst>
            </a:pPr>
            <a:r>
              <a:rPr lang="en-US" sz="2400">
                <a:solidFill>
                  <a:srgbClr val="000000"/>
                </a:solidFill>
              </a:rPr>
              <a:t>	Simplify.</a:t>
            </a:r>
          </a:p>
        </p:txBody>
      </p:sp>
      <p:pic>
        <p:nvPicPr>
          <p:cNvPr id="91157" name="Picture 21" descr="ALG01_287"/>
          <p:cNvPicPr>
            <a:picLocks noChangeAspect="1" noChangeArrowheads="1"/>
          </p:cNvPicPr>
          <p:nvPr/>
        </p:nvPicPr>
        <p:blipFill>
          <a:blip r:embed="rId3" cstate="print"/>
          <a:srcRect t="27647" b="25586"/>
          <a:stretch>
            <a:fillRect/>
          </a:stretch>
        </p:blipFill>
        <p:spPr bwMode="auto">
          <a:xfrm>
            <a:off x="952500" y="2492375"/>
            <a:ext cx="1517650" cy="792163"/>
          </a:xfrm>
          <a:prstGeom prst="rect">
            <a:avLst/>
          </a:prstGeom>
          <a:noFill/>
        </p:spPr>
      </p:pic>
      <p:pic>
        <p:nvPicPr>
          <p:cNvPr id="91158" name="Picture 22" descr="ALG01_287"/>
          <p:cNvPicPr>
            <a:picLocks noChangeAspect="1" noChangeArrowheads="1"/>
          </p:cNvPicPr>
          <p:nvPr/>
        </p:nvPicPr>
        <p:blipFill>
          <a:blip r:embed="rId3" cstate="print"/>
          <a:srcRect b="74414"/>
          <a:stretch>
            <a:fillRect/>
          </a:stretch>
        </p:blipFill>
        <p:spPr bwMode="auto">
          <a:xfrm>
            <a:off x="952500" y="2024063"/>
            <a:ext cx="1517650" cy="433387"/>
          </a:xfrm>
          <a:prstGeom prst="rect">
            <a:avLst/>
          </a:prstGeom>
          <a:noFill/>
        </p:spPr>
      </p:pic>
      <p:grpSp>
        <p:nvGrpSpPr>
          <p:cNvPr id="91159" name="Group 23"/>
          <p:cNvGrpSpPr>
            <a:grpSpLocks/>
          </p:cNvGrpSpPr>
          <p:nvPr/>
        </p:nvGrpSpPr>
        <p:grpSpPr bwMode="auto">
          <a:xfrm>
            <a:off x="952500" y="3497263"/>
            <a:ext cx="1727200" cy="471487"/>
            <a:chOff x="600" y="2069"/>
            <a:chExt cx="1088" cy="297"/>
          </a:xfrm>
        </p:grpSpPr>
        <p:pic>
          <p:nvPicPr>
            <p:cNvPr id="91160" name="Picture 24" descr="ALG01_287"/>
            <p:cNvPicPr>
              <a:picLocks noChangeAspect="1" noChangeArrowheads="1"/>
            </p:cNvPicPr>
            <p:nvPr/>
          </p:nvPicPr>
          <p:blipFill>
            <a:blip r:embed="rId3" cstate="print"/>
            <a:srcRect l="58995" t="74414" b="1125"/>
            <a:stretch>
              <a:fillRect/>
            </a:stretch>
          </p:blipFill>
          <p:spPr bwMode="auto">
            <a:xfrm>
              <a:off x="1296" y="2069"/>
              <a:ext cx="392" cy="261"/>
            </a:xfrm>
            <a:prstGeom prst="rect">
              <a:avLst/>
            </a:prstGeom>
            <a:noFill/>
          </p:spPr>
        </p:pic>
        <p:pic>
          <p:nvPicPr>
            <p:cNvPr id="91161" name="Picture 25" descr="ALG01_287"/>
            <p:cNvPicPr>
              <a:picLocks noChangeAspect="1" noChangeArrowheads="1"/>
            </p:cNvPicPr>
            <p:nvPr/>
          </p:nvPicPr>
          <p:blipFill>
            <a:blip r:embed="rId3" cstate="print"/>
            <a:srcRect t="27647" r="83682" b="52765"/>
            <a:stretch>
              <a:fillRect/>
            </a:stretch>
          </p:blipFill>
          <p:spPr bwMode="auto">
            <a:xfrm>
              <a:off x="1172" y="2086"/>
              <a:ext cx="156" cy="209"/>
            </a:xfrm>
            <a:prstGeom prst="rect">
              <a:avLst/>
            </a:prstGeom>
            <a:noFill/>
          </p:spPr>
        </p:pic>
        <p:pic>
          <p:nvPicPr>
            <p:cNvPr id="91162" name="Picture 26" descr="ALG01_287"/>
            <p:cNvPicPr>
              <a:picLocks noChangeAspect="1" noChangeArrowheads="1"/>
            </p:cNvPicPr>
            <p:nvPr/>
          </p:nvPicPr>
          <p:blipFill>
            <a:blip r:embed="rId3" cstate="print"/>
            <a:srcRect t="74414" r="40794" b="-2249"/>
            <a:stretch>
              <a:fillRect/>
            </a:stretch>
          </p:blipFill>
          <p:spPr bwMode="auto">
            <a:xfrm>
              <a:off x="600" y="2069"/>
              <a:ext cx="566" cy="29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1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52" grpId="0" build="p" autoUpdateAnimBg="0" advAuto="0"/>
      <p:bldP spid="91153" grpId="0" build="p" autoUpdateAnimBg="0"/>
      <p:bldP spid="91154" grpId="0" build="p" autoUpdateAnimBg="0" advAuto="0"/>
      <p:bldP spid="91155" grpId="0" build="p" autoUpdateAnimBg="0" advAuto="0"/>
      <p:bldP spid="91156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04875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p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p</a:t>
            </a:r>
            <a:r>
              <a:rPr lang="pt-BR" sz="2400" b="1">
                <a:sym typeface="Symbol" pitchFamily="18" charset="2"/>
              </a:rPr>
              <a:t> &lt; 4}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p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p</a:t>
            </a:r>
            <a:r>
              <a:rPr lang="pt-BR" sz="2400" b="1">
                <a:sym typeface="Symbol" pitchFamily="18" charset="2"/>
              </a:rPr>
              <a:t> &lt; 45}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p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p</a:t>
            </a:r>
            <a:r>
              <a:rPr lang="pt-BR" sz="2400" b="1">
                <a:sym typeface="Symbol" pitchFamily="18" charset="2"/>
              </a:rPr>
              <a:t> &lt; 75}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p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p</a:t>
            </a:r>
            <a:r>
              <a:rPr lang="pt-BR" sz="2400" b="1">
                <a:sym typeface="Symbol" pitchFamily="18" charset="2"/>
              </a:rPr>
              <a:t> &gt; 4}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15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&lt; 60.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876300" y="3124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8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8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108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z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>
                <a:sym typeface="Symbol" pitchFamily="18" charset="2"/>
              </a:rPr>
              <a:t> &lt; 16}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z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>
                <a:sym typeface="Symbol" pitchFamily="18" charset="2"/>
              </a:rPr>
              <a:t> &lt; –16}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z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>
                <a:sym typeface="Symbol" pitchFamily="18" charset="2"/>
              </a:rPr>
              <a:t> &gt; –16}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z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>
                <a:sym typeface="Symbol" pitchFamily="18" charset="2"/>
              </a:rPr>
              <a:t> &gt; 16}</a:t>
            </a:r>
          </a:p>
        </p:txBody>
      </p:sp>
      <p:sp>
        <p:nvSpPr>
          <p:cNvPr id="13108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–4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&gt; 64.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9" grpId="0" animBg="1"/>
      <p:bldP spid="131082" grpId="0" autoUpdateAnimBg="0"/>
      <p:bldP spid="13108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2;3;2;4;3;"/>
  <p:tag name="CHARTSTRINGSTD" val="0 2 2 1"/>
  <p:tag name="CHARTSTRINGREV" val="1 2 2 0"/>
  <p:tag name="CHARTSTRINGSTDPER" val="0 0.4 0.4 0.2"/>
  <p:tag name="CHARTSTRINGREVPER" val="0.2 0.4 0.4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TOTALRESPONSES" val="5"/>
  <p:tag name="SLICED" val="False"/>
  <p:tag name="RESPONSES" val="NA,1,5,3;3;2;2;4;"/>
  <p:tag name="CHARTSTRINGSTD" val="0 2 2 1"/>
  <p:tag name="CHARTSTRINGREV" val="1 2 2 0"/>
  <p:tag name="CHARTSTRINGSTDPER" val="0 0.4 0.4 0.2"/>
  <p:tag name="CHARTSTRINGREVPER" val="0.2 0.4 0.4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TOTALRESPONSES" val="5"/>
  <p:tag name="SLICED" val="False"/>
  <p:tag name="RESPONSES" val="NA,1,5,2;2;4;2;1;"/>
  <p:tag name="CHARTSTRINGSTD" val="1 3 0 1"/>
  <p:tag name="CHARTSTRINGREV" val="1 0 3 1"/>
  <p:tag name="CHARTSTRINGSTDPER" val="0.2 0.6 0 0.2"/>
  <p:tag name="CHARTSTRINGREVPER" val="0.2 0 0.6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5"/>
  <p:tag name="SLICED" val="False"/>
  <p:tag name="RESPONSES" val="NA,1,5,4;1;1;3;3;"/>
  <p:tag name="CHARTSTRINGSTD" val="2 0 2 1"/>
  <p:tag name="CHARTSTRINGREV" val="1 2 0 2"/>
  <p:tag name="CHARTSTRINGSTDPER" val="0.4 0 0.4 0.2"/>
  <p:tag name="CHARTSTRINGREVPER" val="0.2 0.4 0 0.4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3;1;1;3;4;"/>
  <p:tag name="CHARTSTRINGSTD" val="2 0 2 1"/>
  <p:tag name="CHARTSTRINGREV" val="1 2 0 2"/>
  <p:tag name="CHARTSTRINGSTDPER" val="0.4 0 0.4 0.2"/>
  <p:tag name="CHARTSTRINGREVPER" val="0.2 0.4 0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656B857155D64BAD85504FD7930D431E"/>
  <p:tag name="VALUES" val="Correct¤Incorrect¤Incorrect¤Incorrect"/>
  <p:tag name="TOTALRESPONSES" val="5"/>
  <p:tag name="SLICED" val="False"/>
  <p:tag name="RESPONSES" val="NA,1,5,1;2;1;3;4;"/>
  <p:tag name="CHARTSTRINGSTD" val="2 1 1 1"/>
  <p:tag name="CHARTSTRINGREV" val="1 1 1 2"/>
  <p:tag name="CHARTSTRINGSTDPER" val="0.4 0.2 0.2 0.2"/>
  <p:tag name="CHARTSTRINGREVPER" val="0.2 0.2 0.2 0.4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TOTALRESPONSES" val="5"/>
  <p:tag name="SLICED" val="False"/>
  <p:tag name="RESPONSES" val="NA,1,5,4;1;4;3;4;"/>
  <p:tag name="CHARTSTRINGSTD" val="1 0 1 3"/>
  <p:tag name="CHARTSTRINGREV" val="3 1 0 1"/>
  <p:tag name="CHARTSTRINGSTDPER" val="0.2 0 0.2 0.6"/>
  <p:tag name="CHARTSTRINGREVPER" val="0.6 0.2 0 0.2"/>
  <p:tag name="QUESTIONALIAS" val="Example 1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Correct¤Incorrect"/>
  <p:tag name="TOTALRESPONSES" val="5"/>
  <p:tag name="SLICED" val="False"/>
  <p:tag name="RESPONSES" val="NA,1,5,4;2;3;3;4;"/>
  <p:tag name="CHARTSTRINGSTD" val="0 1 2 2"/>
  <p:tag name="CHARTSTRINGREV" val="2 2 1 0"/>
  <p:tag name="CHARTSTRINGSTDPER" val="0 0.2 0.4 0.4"/>
  <p:tag name="CHARTSTRINGREVPER" val="0.4 0.4 0.2 0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1;2;2;3;4;"/>
  <p:tag name="CHARTSTRINGSTD" val="1 2 1 1"/>
  <p:tag name="CHARTSTRINGREV" val="1 1 2 1"/>
  <p:tag name="CHARTSTRINGSTDPER" val="0.2 0.4 0.2 0.2"/>
  <p:tag name="CHARTSTRINGREVPER" val="0.2 0.2 0.4 0.2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E60A1933C244431AABACF343A5941D99"/>
  <p:tag name="VALUES" val="Incorrect¤Correct¤Incorrect¤Incorrect"/>
  <p:tag name="TOTALRESPONSES" val="5"/>
  <p:tag name="SLICED" val="False"/>
  <p:tag name="RESPONSES" val="NA,1,5,4;3;1;1;1;"/>
  <p:tag name="CHARTSTRINGSTD" val="3 0 1 1"/>
  <p:tag name="CHARTSTRINGREV" val="1 1 0 3"/>
  <p:tag name="CHARTSTRINGSTDPER" val="0.6 0 0.2 0.2"/>
  <p:tag name="CHARTSTRINGREVPER" val="0.2 0.2 0 0.6"/>
  <p:tag name="QUESTIONALIAS" val="Example 3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1301</TotalTime>
  <Words>420</Words>
  <Application>Microsoft Office PowerPoint</Application>
  <PresentationFormat>On-screen Show (4:3)</PresentationFormat>
  <Paragraphs>117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Arial</vt:lpstr>
      <vt:lpstr>Times New Roman</vt:lpstr>
      <vt:lpstr>Symbol</vt:lpstr>
      <vt:lpstr/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Concept</vt:lpstr>
      <vt:lpstr>Example 1</vt:lpstr>
      <vt:lpstr>Example 1</vt:lpstr>
      <vt:lpstr>Example 1</vt:lpstr>
      <vt:lpstr>Example 1</vt:lpstr>
      <vt:lpstr>Example 2</vt:lpstr>
      <vt:lpstr>Example 2</vt:lpstr>
      <vt:lpstr>Concept</vt:lpstr>
      <vt:lpstr>Example 3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78</cp:revision>
  <dcterms:created xsi:type="dcterms:W3CDTF">2007-12-06T14:31:51Z</dcterms:created>
  <dcterms:modified xsi:type="dcterms:W3CDTF">2015-12-17T12:40:27Z</dcterms:modified>
</cp:coreProperties>
</file>