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15" r:id="rId17"/>
    <p:sldId id="307" r:id="rId18"/>
    <p:sldId id="314" r:id="rId19"/>
    <p:sldId id="258" r:id="rId20"/>
    <p:sldId id="259" r:id="rId21"/>
    <p:sldId id="308" r:id="rId22"/>
    <p:sldId id="260" r:id="rId23"/>
    <p:sldId id="309" r:id="rId24"/>
    <p:sldId id="263" r:id="rId25"/>
    <p:sldId id="291" r:id="rId26"/>
    <p:sldId id="310" r:id="rId27"/>
    <p:sldId id="293" r:id="rId28"/>
    <p:sldId id="311" r:id="rId29"/>
    <p:sldId id="296" r:id="rId30"/>
    <p:sldId id="297" r:id="rId31"/>
    <p:sldId id="312" r:id="rId32"/>
    <p:sldId id="316" r:id="rId33"/>
    <p:sldId id="275" r:id="rId34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5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5–2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5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5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9" name="Picture 17" descr="Real World Ex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7" name="Header" descr="12_ALG1_Header_05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2" name="Header" descr="12_ALG1_Header_05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5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5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5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5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5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9.xml"/><Relationship Id="rId7" Type="http://schemas.openxmlformats.org/officeDocument/2006/relationships/slide" Target="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3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9.jpe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9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43.png"/><Relationship Id="rId5" Type="http://schemas.openxmlformats.org/officeDocument/2006/relationships/image" Target="../media/image9.jpe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45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4.png"/><Relationship Id="rId5" Type="http://schemas.openxmlformats.org/officeDocument/2006/relationships/image" Target="../media/image9.jpe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46.png"/><Relationship Id="rId5" Type="http://schemas.openxmlformats.org/officeDocument/2006/relationships/image" Target="../media/image9.jpe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46.png"/><Relationship Id="rId5" Type="http://schemas.openxmlformats.org/officeDocument/2006/relationships/image" Target="../media/image9.jpe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5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00200" indent="-1600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  <a:hlinkClick r:id="" action="ppaction://hlinkshowjump?jump=nextslide"/>
              </a:rPr>
              <a:t>Five-Minute Check (over Lesson 5–2)</a:t>
            </a:r>
            <a:endParaRPr lang="en-US" sz="2200" b="1">
              <a:solidFill>
                <a:srgbClr val="E01B22"/>
              </a:solidFill>
            </a:endParaRPr>
          </a:p>
          <a:p>
            <a:pPr marL="1600200" indent="-1600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200" b="1">
              <a:solidFill>
                <a:srgbClr val="E01B22"/>
              </a:solidFill>
              <a:cs typeface="Arial" pitchFamily="34" charset="0"/>
            </a:endParaRPr>
          </a:p>
          <a:p>
            <a:pPr marL="1600200" indent="-1600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200" b="1">
              <a:solidFill>
                <a:srgbClr val="E01B22"/>
              </a:solidFill>
            </a:endParaRPr>
          </a:p>
          <a:p>
            <a:pPr marL="1600200" indent="-1600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  <a:hlinkClick r:id="rId5" action="ppaction://hlinksldjump"/>
              </a:rPr>
              <a:t>Example 1:	Real-World Example: Solve a Multi-Step Inequality</a:t>
            </a:r>
            <a:endParaRPr lang="en-US" sz="2200" b="1">
              <a:solidFill>
                <a:srgbClr val="E01B22"/>
              </a:solidFill>
            </a:endParaRPr>
          </a:p>
          <a:p>
            <a:pPr marL="1600200" indent="-1600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  <a:hlinkClick r:id="rId6" action="ppaction://hlinksldjump"/>
              </a:rPr>
              <a:t>Example 2:	Inequality Involving a Negative Coefficient</a:t>
            </a:r>
            <a:endParaRPr lang="en-US" sz="2200" b="1">
              <a:solidFill>
                <a:srgbClr val="E01B22"/>
              </a:solidFill>
            </a:endParaRPr>
          </a:p>
          <a:p>
            <a:pPr marL="1600200" indent="-1600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  <a:hlinkClick r:id="rId7" action="ppaction://hlinksldjump"/>
              </a:rPr>
              <a:t>Example 3:	Write and Solve an Inequality</a:t>
            </a:r>
            <a:endParaRPr lang="en-US" sz="2200" b="1">
              <a:solidFill>
                <a:srgbClr val="E01B22"/>
              </a:solidFill>
            </a:endParaRPr>
          </a:p>
          <a:p>
            <a:pPr marL="1600200" indent="-1600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  <a:hlinkClick r:id="rId8" action="ppaction://hlinksldjump"/>
              </a:rPr>
              <a:t>Example 4:	Distributive Property</a:t>
            </a:r>
            <a:endParaRPr lang="en-US" sz="2200" b="1">
              <a:solidFill>
                <a:srgbClr val="E01B22"/>
              </a:solidFill>
            </a:endParaRPr>
          </a:p>
          <a:p>
            <a:pPr marL="1600200" indent="-1600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  <a:hlinkClick r:id="rId9" action="ppaction://hlinksldjump"/>
              </a:rPr>
              <a:t>Example 5:	Empty Set and All Reals</a:t>
            </a:r>
            <a:endParaRPr lang="en-US" sz="22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64}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64}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4}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&lt; 4}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26797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7" name="Picture 17" descr="5-3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2363" y="1524000"/>
            <a:ext cx="2001837" cy="7953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5260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08554" name="Picture 10" descr="5-3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2200" y="1524000"/>
            <a:ext cx="2413000" cy="796925"/>
          </a:xfrm>
          <a:prstGeom prst="rect">
            <a:avLst/>
          </a:prstGeom>
          <a:noFill/>
        </p:spPr>
      </p:pic>
      <p:grpSp>
        <p:nvGrpSpPr>
          <p:cNvPr id="108556" name="Group 12"/>
          <p:cNvGrpSpPr>
            <a:grpSpLocks/>
          </p:cNvGrpSpPr>
          <p:nvPr/>
        </p:nvGrpSpPr>
        <p:grpSpPr bwMode="auto">
          <a:xfrm>
            <a:off x="1066800" y="2667000"/>
            <a:ext cx="2790825" cy="3225800"/>
            <a:chOff x="672" y="1680"/>
            <a:chExt cx="1758" cy="2032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8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{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p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p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&gt; 28 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{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p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p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&lt; 28 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	{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p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p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&gt; –28 }</a:t>
              </a:r>
            </a:p>
          </p:txBody>
        </p:sp>
        <p:pic>
          <p:nvPicPr>
            <p:cNvPr id="108555" name="Picture 11" descr="5-3-2"/>
            <p:cNvPicPr>
              <a:picLocks noChangeAspect="1" noChangeArrowheads="1"/>
            </p:cNvPicPr>
            <p:nvPr/>
          </p:nvPicPr>
          <p:blipFill>
            <a:blip r:embed="rId6" cstate="print"/>
            <a:srcRect t="44595" r="7368"/>
            <a:stretch>
              <a:fillRect/>
            </a:stretch>
          </p:blipFill>
          <p:spPr bwMode="auto">
            <a:xfrm>
              <a:off x="1008" y="2645"/>
              <a:ext cx="1408" cy="61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latin typeface=""/>
                <a:sym typeface="Symbol" pitchFamily="18" charset="2"/>
              </a:rPr>
              <a:t>≥  99}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latin typeface=""/>
                <a:sym typeface="Symbol" pitchFamily="18" charset="2"/>
              </a:rPr>
              <a:t>≤  12}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latin typeface=""/>
                <a:sym typeface="Symbol" pitchFamily="18" charset="2"/>
              </a:rPr>
              <a:t>≥  12}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{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|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latin typeface=""/>
                <a:sym typeface="Symbol" pitchFamily="18" charset="2"/>
              </a:rPr>
              <a:t>≥  –12}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–9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v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≥ –108.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34194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606" name="Group 14"/>
          <p:cNvGrpSpPr>
            <a:grpSpLocks/>
          </p:cNvGrpSpPr>
          <p:nvPr/>
        </p:nvGrpSpPr>
        <p:grpSpPr bwMode="auto">
          <a:xfrm>
            <a:off x="1066800" y="2400300"/>
            <a:ext cx="2790825" cy="3448050"/>
            <a:chOff x="672" y="1512"/>
            <a:chExt cx="1758" cy="2172"/>
          </a:xfrm>
        </p:grpSpPr>
        <p:pic>
          <p:nvPicPr>
            <p:cNvPr id="110605" name="Picture 13" descr="5-3-4"/>
            <p:cNvPicPr>
              <a:picLocks noChangeAspect="1" noChangeArrowheads="1"/>
            </p:cNvPicPr>
            <p:nvPr/>
          </p:nvPicPr>
          <p:blipFill>
            <a:blip r:embed="rId4" cstate="print"/>
            <a:srcRect t="31023" r="14690"/>
            <a:stretch>
              <a:fillRect/>
            </a:stretch>
          </p:blipFill>
          <p:spPr bwMode="auto">
            <a:xfrm>
              <a:off x="1008" y="2550"/>
              <a:ext cx="1115" cy="1134"/>
            </a:xfrm>
            <a:prstGeom prst="rect">
              <a:avLst/>
            </a:prstGeom>
            <a:noFill/>
          </p:spPr>
        </p:pic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{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c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c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pt-BR" sz="2400">
                  <a:solidFill>
                    <a:srgbClr val="000000"/>
                  </a:solidFill>
                  <a:cs typeface="Arial" pitchFamily="34" charset="0"/>
                  <a:sym typeface="Symbol" pitchFamily="18" charset="2"/>
                </a:rPr>
                <a:t>≤ –5}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{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c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| 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c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</a:t>
              </a:r>
              <a:r>
                <a:rPr lang="pt-BR" sz="2400">
                  <a:solidFill>
                    <a:srgbClr val="000000"/>
                  </a:solidFill>
                  <a:cs typeface="Arial" pitchFamily="34" charset="0"/>
                  <a:sym typeface="Symbol" pitchFamily="18" charset="2"/>
                </a:rPr>
                <a:t>≤ –2}</a:t>
              </a:r>
              <a:endParaRPr lang="pt-BR" sz="2400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</p:grpSp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0602" name="Picture 10" descr="5-3-4"/>
          <p:cNvPicPr>
            <a:picLocks noChangeAspect="1" noChangeArrowheads="1"/>
          </p:cNvPicPr>
          <p:nvPr/>
        </p:nvPicPr>
        <p:blipFill>
          <a:blip r:embed="rId6" cstate="print"/>
          <a:srcRect b="67863"/>
          <a:stretch>
            <a:fillRect/>
          </a:stretch>
        </p:blipFill>
        <p:spPr bwMode="auto">
          <a:xfrm>
            <a:off x="1116013" y="1509713"/>
            <a:ext cx="2084387" cy="8524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inequality represents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one half of Dan’s savings is less than $60.00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419100" y="3733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0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20845" name="Group 13"/>
          <p:cNvGrpSpPr>
            <a:grpSpLocks/>
          </p:cNvGrpSpPr>
          <p:nvPr/>
        </p:nvGrpSpPr>
        <p:grpSpPr bwMode="auto">
          <a:xfrm>
            <a:off x="952500" y="2609850"/>
            <a:ext cx="2790825" cy="3543300"/>
            <a:chOff x="600" y="1644"/>
            <a:chExt cx="1758" cy="2232"/>
          </a:xfrm>
        </p:grpSpPr>
        <p:sp>
          <p:nvSpPr>
            <p:cNvPr id="12083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00" y="17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0842" name="Picture 10" descr="5-3-5"/>
            <p:cNvPicPr>
              <a:picLocks noChangeAspect="1" noChangeArrowheads="1"/>
            </p:cNvPicPr>
            <p:nvPr/>
          </p:nvPicPr>
          <p:blipFill>
            <a:blip r:embed="rId5" cstate="print"/>
            <a:srcRect b="48936"/>
            <a:stretch>
              <a:fillRect/>
            </a:stretch>
          </p:blipFill>
          <p:spPr bwMode="auto">
            <a:xfrm>
              <a:off x="960" y="1644"/>
              <a:ext cx="904" cy="1056"/>
            </a:xfrm>
            <a:prstGeom prst="rect">
              <a:avLst/>
            </a:prstGeom>
            <a:noFill/>
          </p:spPr>
        </p:pic>
        <p:pic>
          <p:nvPicPr>
            <p:cNvPr id="120843" name="Picture 11" descr="5-3-5"/>
            <p:cNvPicPr>
              <a:picLocks noChangeAspect="1" noChangeArrowheads="1"/>
            </p:cNvPicPr>
            <p:nvPr/>
          </p:nvPicPr>
          <p:blipFill>
            <a:blip r:embed="rId5" cstate="print"/>
            <a:srcRect t="48743" b="26451"/>
            <a:stretch>
              <a:fillRect/>
            </a:stretch>
          </p:blipFill>
          <p:spPr bwMode="auto">
            <a:xfrm>
              <a:off x="960" y="2742"/>
              <a:ext cx="904" cy="513"/>
            </a:xfrm>
            <a:prstGeom prst="rect">
              <a:avLst/>
            </a:prstGeom>
            <a:noFill/>
          </p:spPr>
        </p:pic>
        <p:pic>
          <p:nvPicPr>
            <p:cNvPr id="120844" name="Picture 12" descr="5-3-5"/>
            <p:cNvPicPr>
              <a:picLocks noChangeAspect="1" noChangeArrowheads="1"/>
            </p:cNvPicPr>
            <p:nvPr/>
          </p:nvPicPr>
          <p:blipFill>
            <a:blip r:embed="rId5" cstate="print"/>
            <a:srcRect t="76306"/>
            <a:stretch>
              <a:fillRect/>
            </a:stretch>
          </p:blipFill>
          <p:spPr bwMode="auto">
            <a:xfrm>
              <a:off x="968" y="3386"/>
              <a:ext cx="904" cy="49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8" grpId="0" autoUpdateAnimBg="0"/>
      <p:bldP spid="1208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95375" y="3641725"/>
            <a:ext cx="370522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1.59 –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&gt; 20; 22</a:t>
            </a: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+ 1.59 &lt; 20; 18</a:t>
            </a: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1.59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latin typeface=""/>
                <a:sym typeface="Symbol" pitchFamily="18" charset="2"/>
              </a:rPr>
              <a:t>≥ 20; 12</a:t>
            </a:r>
          </a:p>
          <a:p>
            <a:pPr marL="533400" indent="-533400">
              <a:lnSpc>
                <a:spcPct val="90000"/>
              </a:lnSpc>
              <a:spcBef>
                <a:spcPct val="65000"/>
              </a:spcBef>
              <a:spcAft>
                <a:spcPct val="6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1.59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b="1">
                <a:solidFill>
                  <a:srgbClr val="000000"/>
                </a:solidFill>
                <a:latin typeface=""/>
                <a:sym typeface="Symbol" pitchFamily="18" charset="2"/>
              </a:rPr>
              <a:t>≤ 20; 12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Marta wants to purchase charms for her necklace. Each charm costs $1.59. She wants to spend no more than $20 for the charms. Which inequality represents this situation? How many charms can Marta purchase?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419100" y="61356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11627" name="Picture 11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A.CED.1 Create equations and inequalities in one variable and use them to solve problems.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A.REI.3 Solve linear equations and inequalities in one variable, including equations with coefficients represented by letters.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7 Look for and make use of structure.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solved multi-step equations.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linear inequalities involving more than one operation.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linear inequalities involving the Distributive Property.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381500" y="771525"/>
            <a:ext cx="4448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 Multi-Step Inequality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9145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FAXES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Adriana has a budget of $115 for faxes.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fax service she uses charges $25 to activate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an account and $0.08 per page to send faxes. How many pages can Adriana fax and stay within her budget? Use the inequality 25 + 0.08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≤ 115.</a:t>
            </a:r>
          </a:p>
        </p:txBody>
      </p:sp>
      <p:grpSp>
        <p:nvGrpSpPr>
          <p:cNvPr id="5913" name="Group 793"/>
          <p:cNvGrpSpPr>
            <a:grpSpLocks/>
          </p:cNvGrpSpPr>
          <p:nvPr/>
        </p:nvGrpSpPr>
        <p:grpSpPr bwMode="auto">
          <a:xfrm>
            <a:off x="971550" y="3302000"/>
            <a:ext cx="7715250" cy="493713"/>
            <a:chOff x="612" y="2118"/>
            <a:chExt cx="4860" cy="311"/>
          </a:xfrm>
        </p:grpSpPr>
        <p:pic>
          <p:nvPicPr>
            <p:cNvPr id="5905" name="Picture 785" descr="5-3-1a"/>
            <p:cNvPicPr>
              <a:picLocks noChangeAspect="1" noChangeArrowheads="1"/>
            </p:cNvPicPr>
            <p:nvPr/>
          </p:nvPicPr>
          <p:blipFill>
            <a:blip r:embed="rId3" cstate="print"/>
            <a:srcRect b="83875"/>
            <a:stretch>
              <a:fillRect/>
            </a:stretch>
          </p:blipFill>
          <p:spPr bwMode="auto">
            <a:xfrm>
              <a:off x="612" y="2166"/>
              <a:ext cx="1566" cy="263"/>
            </a:xfrm>
            <a:prstGeom prst="rect">
              <a:avLst/>
            </a:prstGeom>
            <a:noFill/>
          </p:spPr>
        </p:pic>
        <p:sp>
          <p:nvSpPr>
            <p:cNvPr id="5906" name="Text Box 786"/>
            <p:cNvSpPr txBox="1">
              <a:spLocks noChangeArrowheads="1"/>
            </p:cNvSpPr>
            <p:nvPr/>
          </p:nvSpPr>
          <p:spPr bwMode="auto">
            <a:xfrm>
              <a:off x="2640" y="2118"/>
              <a:ext cx="2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Original inequality</a:t>
              </a:r>
            </a:p>
          </p:txBody>
        </p:sp>
      </p:grpSp>
      <p:grpSp>
        <p:nvGrpSpPr>
          <p:cNvPr id="5914" name="Group 794"/>
          <p:cNvGrpSpPr>
            <a:grpSpLocks/>
          </p:cNvGrpSpPr>
          <p:nvPr/>
        </p:nvGrpSpPr>
        <p:grpSpPr bwMode="auto">
          <a:xfrm>
            <a:off x="971550" y="3859213"/>
            <a:ext cx="7715250" cy="484187"/>
            <a:chOff x="612" y="2508"/>
            <a:chExt cx="4860" cy="305"/>
          </a:xfrm>
        </p:grpSpPr>
        <p:sp>
          <p:nvSpPr>
            <p:cNvPr id="5907" name="Text Box 787"/>
            <p:cNvSpPr txBox="1">
              <a:spLocks noChangeArrowheads="1"/>
            </p:cNvSpPr>
            <p:nvPr/>
          </p:nvSpPr>
          <p:spPr bwMode="auto">
            <a:xfrm>
              <a:off x="2640" y="2514"/>
              <a:ext cx="2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Subtract 25 from each side.</a:t>
              </a:r>
            </a:p>
          </p:txBody>
        </p:sp>
        <p:pic>
          <p:nvPicPr>
            <p:cNvPr id="5910" name="Picture 790" descr="5-3-1a"/>
            <p:cNvPicPr>
              <a:picLocks noChangeAspect="1" noChangeArrowheads="1"/>
            </p:cNvPicPr>
            <p:nvPr/>
          </p:nvPicPr>
          <p:blipFill>
            <a:blip r:embed="rId3" cstate="print"/>
            <a:srcRect t="20969" b="60332"/>
            <a:stretch>
              <a:fillRect/>
            </a:stretch>
          </p:blipFill>
          <p:spPr bwMode="auto">
            <a:xfrm>
              <a:off x="612" y="2508"/>
              <a:ext cx="1566" cy="305"/>
            </a:xfrm>
            <a:prstGeom prst="rect">
              <a:avLst/>
            </a:prstGeom>
            <a:noFill/>
          </p:spPr>
        </p:pic>
      </p:grpSp>
      <p:grpSp>
        <p:nvGrpSpPr>
          <p:cNvPr id="5915" name="Group 795"/>
          <p:cNvGrpSpPr>
            <a:grpSpLocks/>
          </p:cNvGrpSpPr>
          <p:nvPr/>
        </p:nvGrpSpPr>
        <p:grpSpPr bwMode="auto">
          <a:xfrm>
            <a:off x="971550" y="4406900"/>
            <a:ext cx="7715250" cy="827088"/>
            <a:chOff x="612" y="2922"/>
            <a:chExt cx="4860" cy="521"/>
          </a:xfrm>
        </p:grpSpPr>
        <p:sp>
          <p:nvSpPr>
            <p:cNvPr id="5908" name="Text Box 788"/>
            <p:cNvSpPr txBox="1">
              <a:spLocks noChangeArrowheads="1"/>
            </p:cNvSpPr>
            <p:nvPr/>
          </p:nvSpPr>
          <p:spPr bwMode="auto">
            <a:xfrm>
              <a:off x="2640" y="3036"/>
              <a:ext cx="2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Divide each side by 0.08.</a:t>
              </a:r>
            </a:p>
          </p:txBody>
        </p:sp>
        <p:pic>
          <p:nvPicPr>
            <p:cNvPr id="5911" name="Picture 791" descr="5-3-1a"/>
            <p:cNvPicPr>
              <a:picLocks noChangeAspect="1" noChangeArrowheads="1"/>
            </p:cNvPicPr>
            <p:nvPr/>
          </p:nvPicPr>
          <p:blipFill>
            <a:blip r:embed="rId3" cstate="print"/>
            <a:srcRect t="46352" b="21704"/>
            <a:stretch>
              <a:fillRect/>
            </a:stretch>
          </p:blipFill>
          <p:spPr bwMode="auto">
            <a:xfrm>
              <a:off x="612" y="2922"/>
              <a:ext cx="1566" cy="521"/>
            </a:xfrm>
            <a:prstGeom prst="rect">
              <a:avLst/>
            </a:prstGeom>
            <a:noFill/>
          </p:spPr>
        </p:pic>
      </p:grpSp>
      <p:grpSp>
        <p:nvGrpSpPr>
          <p:cNvPr id="5916" name="Group 796"/>
          <p:cNvGrpSpPr>
            <a:grpSpLocks/>
          </p:cNvGrpSpPr>
          <p:nvPr/>
        </p:nvGrpSpPr>
        <p:grpSpPr bwMode="auto">
          <a:xfrm>
            <a:off x="971550" y="5297488"/>
            <a:ext cx="7715250" cy="457200"/>
            <a:chOff x="612" y="3510"/>
            <a:chExt cx="4860" cy="288"/>
          </a:xfrm>
        </p:grpSpPr>
        <p:sp>
          <p:nvSpPr>
            <p:cNvPr id="5909" name="Text Box 789"/>
            <p:cNvSpPr txBox="1">
              <a:spLocks noChangeArrowheads="1"/>
            </p:cNvSpPr>
            <p:nvPr/>
          </p:nvSpPr>
          <p:spPr bwMode="auto">
            <a:xfrm>
              <a:off x="2640" y="3510"/>
              <a:ext cx="2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Simplify.</a:t>
              </a:r>
            </a:p>
          </p:txBody>
        </p:sp>
        <p:pic>
          <p:nvPicPr>
            <p:cNvPr id="5912" name="Picture 792" descr="5-3-1a"/>
            <p:cNvPicPr>
              <a:picLocks noChangeAspect="1" noChangeArrowheads="1"/>
            </p:cNvPicPr>
            <p:nvPr/>
          </p:nvPicPr>
          <p:blipFill>
            <a:blip r:embed="rId3" cstate="print"/>
            <a:srcRect t="83139"/>
            <a:stretch>
              <a:fillRect/>
            </a:stretch>
          </p:blipFill>
          <p:spPr bwMode="auto">
            <a:xfrm>
              <a:off x="612" y="3522"/>
              <a:ext cx="1566" cy="275"/>
            </a:xfrm>
            <a:prstGeom prst="rect">
              <a:avLst/>
            </a:prstGeom>
            <a:noFill/>
          </p:spPr>
        </p:pic>
      </p:grpSp>
      <p:sp>
        <p:nvSpPr>
          <p:cNvPr id="5917" name="Rectangle 797"/>
          <p:cNvSpPr>
            <a:spLocks noChangeArrowheads="1"/>
          </p:cNvSpPr>
          <p:nvPr/>
        </p:nvSpPr>
        <p:spPr bwMode="auto">
          <a:xfrm>
            <a:off x="533400" y="5818188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Adriana can send at most 1125 faxes.</a:t>
            </a:r>
            <a:endParaRPr lang="en-US" sz="2400">
              <a:solidFill>
                <a:srgbClr val="E01B22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1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3889375"/>
            <a:ext cx="27908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50 pictures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55 pictures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60 pictures</a:t>
            </a:r>
          </a:p>
          <a:p>
            <a:pPr marL="533400" indent="-533400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70 pictures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508125"/>
            <a:ext cx="80200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Rob has a budget of $425 for senior pictures. The cost for a basic package and sitting fee is $200. He wants to buy extra wallet-size pictures for his friends that cost $4.50 each. How many wallet-size pictures can he order and stay within his budget? Use the inequality 200 + 4.5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≤ 425.</a:t>
            </a:r>
            <a:endParaRPr lang="en-US" sz="2400" b="1">
              <a:solidFill>
                <a:srgbClr val="00539D"/>
              </a:solidFill>
              <a:cs typeface="Arial" pitchFamily="34" charset="0"/>
            </a:endParaRP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57250" y="38766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712788"/>
            <a:ext cx="2846388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0" grpId="0" autoUpdateAnimBg="0"/>
      <p:bldP spid="1136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Inequality Involving a Negative Coefficient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13 – 11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d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≥ 79. 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533400" y="4953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set is {</a:t>
            </a:r>
            <a:r>
              <a:rPr lang="en-US" sz="2400" i="1">
                <a:solidFill>
                  <a:srgbClr val="E01B22"/>
                </a:solidFill>
              </a:rPr>
              <a:t>d </a:t>
            </a:r>
            <a:r>
              <a:rPr lang="en-US" sz="2400">
                <a:solidFill>
                  <a:srgbClr val="E01B22"/>
                </a:solidFill>
              </a:rPr>
              <a:t>| </a:t>
            </a:r>
            <a:r>
              <a:rPr lang="en-US" sz="2400" i="1">
                <a:solidFill>
                  <a:srgbClr val="E01B22"/>
                </a:solidFill>
              </a:rPr>
              <a:t>d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≤ –6} .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33400" y="2001838"/>
            <a:ext cx="8431213" cy="1370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</a:rPr>
              <a:t>	13 – 11</a:t>
            </a:r>
            <a:r>
              <a:rPr lang="en-US" sz="2400" i="1">
                <a:solidFill>
                  <a:srgbClr val="000000"/>
                </a:solidFill>
              </a:rPr>
              <a:t>d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≥</a:t>
            </a:r>
            <a:r>
              <a:rPr lang="en-US" sz="2400">
                <a:solidFill>
                  <a:srgbClr val="000000"/>
                </a:solidFill>
              </a:rPr>
              <a:t>	79	Original inequality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</a:rPr>
              <a:t>	13 – 11</a:t>
            </a:r>
            <a:r>
              <a:rPr lang="en-US" sz="2400" i="1">
                <a:solidFill>
                  <a:srgbClr val="000000"/>
                </a:solidFill>
              </a:rPr>
              <a:t>d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</a:rPr>
              <a:t>– 13</a:t>
            </a: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≥</a:t>
            </a:r>
            <a:r>
              <a:rPr lang="en-US" sz="2400">
                <a:solidFill>
                  <a:srgbClr val="000000"/>
                </a:solidFill>
              </a:rPr>
              <a:t>	79 </a:t>
            </a:r>
            <a:r>
              <a:rPr lang="en-US" sz="2400">
                <a:solidFill>
                  <a:srgbClr val="E01B22"/>
                </a:solidFill>
              </a:rPr>
              <a:t>– 13</a:t>
            </a:r>
            <a:r>
              <a:rPr lang="en-US" sz="2400">
                <a:solidFill>
                  <a:srgbClr val="000000"/>
                </a:solidFill>
              </a:rPr>
              <a:t>	Subtract 13 from each 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</a:rPr>
              <a:t>	–11</a:t>
            </a:r>
            <a:r>
              <a:rPr lang="en-US" sz="2400" i="1">
                <a:solidFill>
                  <a:srgbClr val="000000"/>
                </a:solidFill>
              </a:rPr>
              <a:t>d</a:t>
            </a: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≥</a:t>
            </a:r>
            <a:r>
              <a:rPr lang="en-US" sz="2400">
                <a:solidFill>
                  <a:srgbClr val="000000"/>
                </a:solidFill>
              </a:rPr>
              <a:t>	66	Simplify.</a:t>
            </a:r>
          </a:p>
        </p:txBody>
      </p:sp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495300" y="3476625"/>
            <a:ext cx="8431213" cy="785813"/>
            <a:chOff x="312" y="2341"/>
            <a:chExt cx="5311" cy="495"/>
          </a:xfrm>
        </p:grpSpPr>
        <p:sp>
          <p:nvSpPr>
            <p:cNvPr id="6153" name="Text Box 9"/>
            <p:cNvSpPr txBox="1">
              <a:spLocks noChangeArrowheads="1"/>
            </p:cNvSpPr>
            <p:nvPr/>
          </p:nvSpPr>
          <p:spPr bwMode="auto">
            <a:xfrm>
              <a:off x="312" y="2344"/>
              <a:ext cx="5311" cy="4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171950" indent="-382905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485900" algn="l"/>
                  <a:tab pos="1828800" algn="l"/>
                  <a:tab pos="2457450" algn="l"/>
                  <a:tab pos="4400550" algn="l"/>
                </a:tabLst>
              </a:pPr>
              <a:r>
                <a:rPr lang="en-US" sz="2400">
                  <a:solidFill>
                    <a:srgbClr val="000000"/>
                  </a:solidFill>
                </a:rPr>
                <a:t>				Divide each side by –11 and change </a:t>
              </a:r>
              <a:r>
                <a:rPr lang="en-US" sz="2400">
                  <a:solidFill>
                    <a:srgbClr val="000000"/>
                  </a:solidFill>
                  <a:cs typeface="Arial" pitchFamily="34" charset="0"/>
                </a:rPr>
                <a:t>≥ to ≤</a:t>
              </a:r>
              <a:r>
                <a:rPr lang="en-US" sz="2400">
                  <a:solidFill>
                    <a:srgbClr val="000000"/>
                  </a:solidFill>
                </a:rPr>
                <a:t>.</a:t>
              </a:r>
            </a:p>
          </p:txBody>
        </p:sp>
        <p:pic>
          <p:nvPicPr>
            <p:cNvPr id="6154" name="Picture 10" descr="eq_23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89" y="2341"/>
              <a:ext cx="1036" cy="495"/>
            </a:xfrm>
            <a:prstGeom prst="rect">
              <a:avLst/>
            </a:prstGeom>
            <a:noFill/>
          </p:spPr>
        </p:pic>
      </p:grp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33400" y="4419600"/>
            <a:ext cx="8431213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r"/>
                <a:tab pos="2400300" algn="l"/>
                <a:tab pos="2686050" algn="l"/>
                <a:tab pos="4114800" algn="l"/>
              </a:tabLst>
            </a:pP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 i="1">
                <a:solidFill>
                  <a:srgbClr val="000000"/>
                </a:solidFill>
              </a:rPr>
              <a:t>d</a:t>
            </a: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≤	</a:t>
            </a:r>
            <a:r>
              <a:rPr lang="en-US" sz="2400">
                <a:solidFill>
                  <a:srgbClr val="000000"/>
                </a:solidFill>
              </a:rPr>
              <a:t>–6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  <p:bldP spid="6151" grpId="0" build="p" autoUpdateAnimBg="0"/>
      <p:bldP spid="615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49815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y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&lt; –1}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y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&gt; 1}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y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&gt; –1}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{</a:t>
            </a:r>
            <a:r>
              <a:rPr lang="pt-BR" sz="2400" b="1" i="1">
                <a:sym typeface="Symbol" pitchFamily="18" charset="2"/>
              </a:rPr>
              <a:t>y </a:t>
            </a:r>
            <a:r>
              <a:rPr lang="pt-BR" sz="2400" b="1">
                <a:sym typeface="Symbol" pitchFamily="18" charset="2"/>
              </a:rPr>
              <a:t>| </a:t>
            </a:r>
            <a:r>
              <a:rPr lang="pt-BR" sz="2400" b="1" i="1">
                <a:sym typeface="Symbol" pitchFamily="18" charset="2"/>
              </a:rPr>
              <a:t>y</a:t>
            </a:r>
            <a:r>
              <a:rPr lang="pt-BR" sz="2400" b="1">
                <a:sym typeface="Symbol" pitchFamily="18" charset="2"/>
              </a:rPr>
              <a:t> &lt; 1}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–8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 &gt; –5.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 Inequality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Define a variable, write an inequality, and solve the problem below. 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3400" y="2322513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539D"/>
                </a:solidFill>
              </a:rPr>
              <a:t>Four times a number plus twelve is less than the number minus three.</a:t>
            </a:r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539750" y="3144838"/>
            <a:ext cx="8280400" cy="1077912"/>
            <a:chOff x="340" y="1981"/>
            <a:chExt cx="5216" cy="679"/>
          </a:xfrm>
        </p:grpSpPr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4127" y="2188"/>
              <a:ext cx="1429" cy="4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a number minus three.</a:t>
              </a:r>
            </a:p>
          </p:txBody>
        </p:sp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2835" y="2395"/>
              <a:ext cx="132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is less than</a:t>
              </a:r>
            </a:p>
          </p:txBody>
        </p:sp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2086" y="2395"/>
              <a:ext cx="907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twelve</a:t>
              </a:r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1338" y="2395"/>
              <a:ext cx="72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plus</a:t>
              </a:r>
            </a:p>
          </p:txBody>
        </p:sp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340" y="1981"/>
              <a:ext cx="1043" cy="6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Four times a number</a:t>
              </a:r>
            </a:p>
          </p:txBody>
        </p:sp>
      </p:grpSp>
      <p:grpSp>
        <p:nvGrpSpPr>
          <p:cNvPr id="9228" name="Group 12"/>
          <p:cNvGrpSpPr>
            <a:grpSpLocks/>
          </p:cNvGrpSpPr>
          <p:nvPr/>
        </p:nvGrpSpPr>
        <p:grpSpPr bwMode="auto">
          <a:xfrm>
            <a:off x="827088" y="4572000"/>
            <a:ext cx="7561262" cy="420688"/>
            <a:chOff x="521" y="2880"/>
            <a:chExt cx="4763" cy="265"/>
          </a:xfrm>
        </p:grpSpPr>
        <p:sp>
          <p:nvSpPr>
            <p:cNvPr id="9229" name="Text Box 13"/>
            <p:cNvSpPr txBox="1">
              <a:spLocks noChangeArrowheads="1"/>
            </p:cNvSpPr>
            <p:nvPr/>
          </p:nvSpPr>
          <p:spPr bwMode="auto">
            <a:xfrm>
              <a:off x="4399" y="2880"/>
              <a:ext cx="885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i="1"/>
                <a:t>n</a:t>
              </a:r>
              <a:r>
                <a:rPr lang="en-US" sz="2400"/>
                <a:t> – 3</a:t>
              </a:r>
            </a:p>
          </p:txBody>
        </p:sp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3175" y="2880"/>
              <a:ext cx="544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&lt;</a:t>
              </a: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2222" y="2880"/>
              <a:ext cx="907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12</a:t>
              </a: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1428" y="2880"/>
              <a:ext cx="72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+</a:t>
              </a: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521" y="2880"/>
              <a:ext cx="680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/>
                <a:t>4</a:t>
              </a:r>
              <a:r>
                <a:rPr lang="en-US" sz="2400" i="1"/>
                <a:t>n</a:t>
              </a:r>
              <a:endParaRPr lang="en-US" sz="240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1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and Solve an Inequality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876300" y="1503363"/>
            <a:ext cx="7980363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71650" algn="r"/>
                <a:tab pos="1885950" algn="l"/>
                <a:tab pos="217170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	4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+ 12	&lt;	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– 3	Original inequality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533400" y="5348288"/>
            <a:ext cx="83597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set is {</a:t>
            </a:r>
            <a:r>
              <a:rPr lang="en-US" sz="2400" i="1">
                <a:solidFill>
                  <a:srgbClr val="E01B22"/>
                </a:solidFill>
              </a:rPr>
              <a:t>n </a:t>
            </a:r>
            <a:r>
              <a:rPr lang="en-US" sz="2400">
                <a:solidFill>
                  <a:srgbClr val="E01B22"/>
                </a:solidFill>
              </a:rPr>
              <a:t>|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&lt; –5} .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876300" y="4838700"/>
            <a:ext cx="78359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71650" algn="r"/>
                <a:tab pos="1885950" algn="l"/>
                <a:tab pos="217170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 i="1">
                <a:solidFill>
                  <a:srgbClr val="000000"/>
                </a:solidFill>
              </a:rPr>
              <a:t>n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&lt;</a:t>
            </a:r>
            <a:r>
              <a:rPr lang="en-US" sz="2400">
                <a:solidFill>
                  <a:srgbClr val="000000"/>
                </a:solidFill>
              </a:rPr>
              <a:t>	–5	Simplify.</a:t>
            </a:r>
          </a:p>
        </p:txBody>
      </p:sp>
      <p:grpSp>
        <p:nvGrpSpPr>
          <p:cNvPr id="91144" name="Group 8"/>
          <p:cNvGrpSpPr>
            <a:grpSpLocks/>
          </p:cNvGrpSpPr>
          <p:nvPr/>
        </p:nvGrpSpPr>
        <p:grpSpPr bwMode="auto">
          <a:xfrm>
            <a:off x="876300" y="3935413"/>
            <a:ext cx="7777163" cy="785812"/>
            <a:chOff x="552" y="2479"/>
            <a:chExt cx="4899" cy="495"/>
          </a:xfrm>
        </p:grpSpPr>
        <p:sp>
          <p:nvSpPr>
            <p:cNvPr id="91145" name="Text Box 9"/>
            <p:cNvSpPr txBox="1">
              <a:spLocks noChangeArrowheads="1"/>
            </p:cNvSpPr>
            <p:nvPr/>
          </p:nvSpPr>
          <p:spPr bwMode="auto">
            <a:xfrm>
              <a:off x="552" y="2584"/>
              <a:ext cx="4899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657600" indent="-3657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	Divide each side by 3.</a:t>
              </a:r>
            </a:p>
          </p:txBody>
        </p:sp>
        <p:pic>
          <p:nvPicPr>
            <p:cNvPr id="91146" name="Picture 10" descr="eq_23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86" y="2479"/>
              <a:ext cx="864" cy="495"/>
            </a:xfrm>
            <a:prstGeom prst="rect">
              <a:avLst/>
            </a:prstGeom>
            <a:noFill/>
          </p:spPr>
        </p:pic>
      </p:grp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876300" y="1978025"/>
            <a:ext cx="798036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71650" algn="r"/>
                <a:tab pos="1885950" algn="l"/>
                <a:tab pos="217170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	4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+ 12 </a:t>
            </a:r>
            <a:r>
              <a:rPr lang="en-US" sz="2400">
                <a:solidFill>
                  <a:srgbClr val="E01B22"/>
                </a:solidFill>
              </a:rPr>
              <a:t>–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	&lt;	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– 3 </a:t>
            </a:r>
            <a:r>
              <a:rPr lang="en-US" sz="2400">
                <a:solidFill>
                  <a:srgbClr val="E01B22"/>
                </a:solidFill>
              </a:rPr>
              <a:t>–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	Subtract </a:t>
            </a:r>
            <a:r>
              <a:rPr lang="en-US" sz="2400" i="1">
                <a:solidFill>
                  <a:srgbClr val="000000"/>
                </a:solidFill>
              </a:rPr>
              <a:t>n </a:t>
            </a:r>
            <a:r>
              <a:rPr lang="en-US" sz="2400">
                <a:solidFill>
                  <a:srgbClr val="000000"/>
                </a:solidFill>
              </a:rPr>
              <a:t>from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71650" algn="r"/>
                <a:tab pos="1885950" algn="l"/>
                <a:tab pos="217170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	3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+ 12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&lt;</a:t>
            </a:r>
            <a:r>
              <a:rPr lang="en-US" sz="2400">
                <a:solidFill>
                  <a:srgbClr val="000000"/>
                </a:solidFill>
              </a:rPr>
              <a:t>	–3	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71650" algn="r"/>
                <a:tab pos="1885950" algn="l"/>
                <a:tab pos="217170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	3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+ 12 </a:t>
            </a:r>
            <a:r>
              <a:rPr lang="en-US" sz="2400">
                <a:solidFill>
                  <a:srgbClr val="E01B22"/>
                </a:solidFill>
              </a:rPr>
              <a:t>– 12</a:t>
            </a: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&lt;</a:t>
            </a:r>
            <a:r>
              <a:rPr lang="en-US" sz="2400">
                <a:solidFill>
                  <a:srgbClr val="000000"/>
                </a:solidFill>
              </a:rPr>
              <a:t>	–3 </a:t>
            </a:r>
            <a:r>
              <a:rPr lang="en-US" sz="2400">
                <a:solidFill>
                  <a:srgbClr val="E01B22"/>
                </a:solidFill>
              </a:rPr>
              <a:t>– 12</a:t>
            </a:r>
            <a:r>
              <a:rPr lang="en-US" sz="2400">
                <a:solidFill>
                  <a:srgbClr val="000000"/>
                </a:solidFill>
              </a:rPr>
              <a:t> 	Subtract 12</a:t>
            </a:r>
            <a:r>
              <a:rPr lang="en-US" sz="2400" i="1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</a:rPr>
              <a:t>from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71650" algn="r"/>
                <a:tab pos="1885950" algn="l"/>
                <a:tab pos="2171700" algn="l"/>
                <a:tab pos="3657600" algn="l"/>
              </a:tabLst>
            </a:pPr>
            <a:r>
              <a:rPr lang="en-US" sz="2400">
                <a:solidFill>
                  <a:srgbClr val="000000"/>
                </a:solidFill>
              </a:rPr>
              <a:t>	3</a:t>
            </a:r>
            <a:r>
              <a:rPr lang="en-US" sz="2400" i="1">
                <a:solidFill>
                  <a:srgbClr val="000000"/>
                </a:solidFill>
              </a:rPr>
              <a:t>n	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&lt;</a:t>
            </a:r>
            <a:r>
              <a:rPr lang="en-US" sz="2400">
                <a:solidFill>
                  <a:srgbClr val="000000"/>
                </a:solidFill>
              </a:rPr>
              <a:t>	–15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build="p" autoUpdateAnimBg="0" advAuto="0"/>
      <p:bldP spid="91142" grpId="0" build="p" autoUpdateAnimBg="0"/>
      <p:bldP spid="91143" grpId="0" build="p" autoUpdateAnimBg="0"/>
      <p:bldP spid="9114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14400" y="30003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Write an inequality for the sentence below. Then solve the inequality.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i="1">
                <a:solidFill>
                  <a:srgbClr val="00539D"/>
                </a:solidFill>
              </a:rPr>
              <a:t>6 times a number is greater than 4 times the number </a:t>
            </a:r>
            <a:br>
              <a:rPr lang="en-US" sz="2400" i="1">
                <a:solidFill>
                  <a:srgbClr val="00539D"/>
                </a:solidFill>
              </a:rPr>
            </a:br>
            <a:r>
              <a:rPr lang="en-US" sz="2400" i="1">
                <a:solidFill>
                  <a:srgbClr val="00539D"/>
                </a:solidFill>
              </a:rPr>
              <a:t>minus 2.</a:t>
            </a:r>
          </a:p>
        </p:txBody>
      </p:sp>
      <p:grpSp>
        <p:nvGrpSpPr>
          <p:cNvPr id="115728" name="Group 16"/>
          <p:cNvGrpSpPr>
            <a:grpSpLocks/>
          </p:cNvGrpSpPr>
          <p:nvPr/>
        </p:nvGrpSpPr>
        <p:grpSpPr bwMode="auto">
          <a:xfrm>
            <a:off x="914400" y="3011488"/>
            <a:ext cx="4305300" cy="3459162"/>
            <a:chOff x="576" y="1897"/>
            <a:chExt cx="2712" cy="2179"/>
          </a:xfrm>
        </p:grpSpPr>
        <p:sp>
          <p:nvSpPr>
            <p:cNvPr id="115724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897"/>
              <a:ext cx="2712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6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&gt; 4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– 2; {</a:t>
              </a:r>
              <a:r>
                <a:rPr lang="pt-BR" sz="2400" i="1">
                  <a:sym typeface="Symbol" pitchFamily="18" charset="2"/>
                </a:rPr>
                <a:t>n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&gt; –1}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6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&lt; 4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– 2; {</a:t>
              </a:r>
              <a:r>
                <a:rPr lang="pt-BR" sz="2400" i="1">
                  <a:sym typeface="Symbol" pitchFamily="18" charset="2"/>
                </a:rPr>
                <a:t>n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&lt; –1}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6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&gt; 4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+ 2; {</a:t>
              </a:r>
              <a:r>
                <a:rPr lang="pt-BR" sz="2400" i="1">
                  <a:sym typeface="Symbol" pitchFamily="18" charset="2"/>
                </a:rPr>
                <a:t>n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&gt; 1}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6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 &gt; 2 – 4</a:t>
              </a:r>
              <a:r>
                <a:rPr lang="pt-BR" sz="2400" i="1">
                  <a:sym typeface="Symbol" pitchFamily="18" charset="2"/>
                </a:rPr>
                <a:t>n</a:t>
              </a:r>
              <a:r>
                <a:rPr lang="pt-BR" sz="2400">
                  <a:sym typeface="Symbol" pitchFamily="18" charset="2"/>
                </a:rPr>
                <a:t>;</a:t>
              </a:r>
              <a:r>
                <a:rPr lang="pt-BR" sz="2400" i="1">
                  <a:sym typeface="Symbol" pitchFamily="18" charset="2"/>
                </a:rPr>
                <a:t> </a:t>
              </a:r>
              <a:endParaRPr lang="pt-BR" sz="2400">
                <a:sym typeface="Symbol" pitchFamily="18" charset="2"/>
              </a:endParaRPr>
            </a:p>
          </p:txBody>
        </p:sp>
        <p:pic>
          <p:nvPicPr>
            <p:cNvPr id="115726" name="Picture 14" descr="5-3-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34" y="3534"/>
              <a:ext cx="1071" cy="542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Distributive Property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Solve 6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+ 3(2 –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 ≥ –2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+ 1.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533400" y="57515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solution set is {</a:t>
            </a:r>
            <a:r>
              <a:rPr lang="en-US" sz="2400" i="1">
                <a:solidFill>
                  <a:srgbClr val="E01B22"/>
                </a:solidFill>
              </a:rPr>
              <a:t>c </a:t>
            </a:r>
            <a:r>
              <a:rPr lang="en-US" sz="2400">
                <a:solidFill>
                  <a:srgbClr val="E01B22"/>
                </a:solidFill>
              </a:rPr>
              <a:t>| </a:t>
            </a:r>
            <a:r>
              <a:rPr lang="en-US" sz="2400" i="1">
                <a:solidFill>
                  <a:srgbClr val="E01B22"/>
                </a:solidFill>
              </a:rPr>
              <a:t>c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≥ –1}.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876300" y="2008188"/>
            <a:ext cx="8088313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40576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+ 3(2 –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	≥ –2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 	Original inequality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40576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+ 6 –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≥	–2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Distributive Property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40576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+ 6	≥	–2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Combine like terms.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40576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+ 6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	≥	–2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Add 2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to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40576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5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+ 6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≥	1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40576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	5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+ 6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– 6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≥	1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– 6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Subtract 6 from each side.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4057650" algn="l"/>
              </a:tabLs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5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≥	–5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Simplify.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714500" algn="r"/>
                <a:tab pos="1828800" algn="l"/>
                <a:tab pos="2114550" algn="l"/>
                <a:tab pos="4057650" algn="l"/>
              </a:tabLst>
            </a:pP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c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≥	–1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	Divide each side by 5.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3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3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31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build="p" autoUpdateAnimBg="0"/>
      <p:bldP spid="93190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4) &lt;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(2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p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  <p:grpSp>
        <p:nvGrpSpPr>
          <p:cNvPr id="116763" name="Group 27"/>
          <p:cNvGrpSpPr>
            <a:grpSpLocks/>
          </p:cNvGrpSpPr>
          <p:nvPr/>
        </p:nvGrpSpPr>
        <p:grpSpPr bwMode="auto">
          <a:xfrm>
            <a:off x="914400" y="2008188"/>
            <a:ext cx="2790825" cy="3678237"/>
            <a:chOff x="576" y="1265"/>
            <a:chExt cx="1758" cy="2317"/>
          </a:xfrm>
        </p:grpSpPr>
        <p:pic>
          <p:nvPicPr>
            <p:cNvPr id="116761" name="Picture 25" descr="5-3-4a"/>
            <p:cNvPicPr>
              <a:picLocks noChangeAspect="1" noChangeArrowheads="1"/>
            </p:cNvPicPr>
            <p:nvPr/>
          </p:nvPicPr>
          <p:blipFill>
            <a:blip r:embed="rId6" cstate="print"/>
            <a:srcRect l="-3038" b="54231"/>
            <a:stretch>
              <a:fillRect/>
            </a:stretch>
          </p:blipFill>
          <p:spPr bwMode="auto">
            <a:xfrm>
              <a:off x="888" y="2449"/>
              <a:ext cx="1222" cy="557"/>
            </a:xfrm>
            <a:prstGeom prst="rect">
              <a:avLst/>
            </a:prstGeom>
            <a:noFill/>
          </p:spPr>
        </p:pic>
        <p:sp>
          <p:nvSpPr>
            <p:cNvPr id="116748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</p:txBody>
        </p:sp>
        <p:pic>
          <p:nvPicPr>
            <p:cNvPr id="116751" name="Picture 15" descr="eq_239"/>
            <p:cNvPicPr>
              <a:picLocks noChangeAspect="1" noChangeArrowheads="1"/>
            </p:cNvPicPr>
            <p:nvPr/>
          </p:nvPicPr>
          <p:blipFill>
            <a:blip r:embed="rId7" cstate="print"/>
            <a:srcRect l="40585" t="24634" b="50200"/>
            <a:stretch>
              <a:fillRect/>
            </a:stretch>
          </p:blipFill>
          <p:spPr bwMode="auto">
            <a:xfrm>
              <a:off x="1459" y="1844"/>
              <a:ext cx="650" cy="567"/>
            </a:xfrm>
            <a:prstGeom prst="rect">
              <a:avLst/>
            </a:prstGeom>
            <a:noFill/>
          </p:spPr>
        </p:pic>
        <p:pic>
          <p:nvPicPr>
            <p:cNvPr id="116752" name="Picture 16" descr="eq_239"/>
            <p:cNvPicPr>
              <a:picLocks noChangeAspect="1" noChangeArrowheads="1"/>
            </p:cNvPicPr>
            <p:nvPr/>
          </p:nvPicPr>
          <p:blipFill>
            <a:blip r:embed="rId7" cstate="print"/>
            <a:srcRect l="40036" b="76387"/>
            <a:stretch>
              <a:fillRect/>
            </a:stretch>
          </p:blipFill>
          <p:spPr bwMode="auto">
            <a:xfrm>
              <a:off x="1453" y="1265"/>
              <a:ext cx="656" cy="532"/>
            </a:xfrm>
            <a:prstGeom prst="rect">
              <a:avLst/>
            </a:prstGeom>
            <a:noFill/>
          </p:spPr>
        </p:pic>
        <p:sp>
          <p:nvSpPr>
            <p:cNvPr id="116753" name="Rectangle 17"/>
            <p:cNvSpPr>
              <a:spLocks noChangeArrowheads="1"/>
            </p:cNvSpPr>
            <p:nvPr/>
          </p:nvSpPr>
          <p:spPr bwMode="auto">
            <a:xfrm>
              <a:off x="999" y="1366"/>
              <a:ext cx="48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/>
                <a:t>p </a:t>
              </a:r>
              <a:r>
                <a:rPr lang="en-US" sz="2400"/>
                <a:t>| </a:t>
              </a:r>
              <a:r>
                <a:rPr lang="en-US" sz="2400" i="1"/>
                <a:t>p</a:t>
              </a:r>
            </a:p>
          </p:txBody>
        </p:sp>
        <p:sp>
          <p:nvSpPr>
            <p:cNvPr id="116754" name="Rectangle 18"/>
            <p:cNvSpPr>
              <a:spLocks noChangeArrowheads="1"/>
            </p:cNvSpPr>
            <p:nvPr/>
          </p:nvSpPr>
          <p:spPr bwMode="auto">
            <a:xfrm>
              <a:off x="1000" y="1968"/>
              <a:ext cx="48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/>
                <a:t>p </a:t>
              </a:r>
              <a:r>
                <a:rPr lang="en-US" sz="2400"/>
                <a:t>| </a:t>
              </a:r>
              <a:r>
                <a:rPr lang="en-US" sz="2400" i="1"/>
                <a:t>p</a:t>
              </a:r>
            </a:p>
          </p:txBody>
        </p:sp>
        <p:pic>
          <p:nvPicPr>
            <p:cNvPr id="116757" name="Picture 21" descr="eq_239"/>
            <p:cNvPicPr>
              <a:picLocks noChangeAspect="1" noChangeArrowheads="1"/>
            </p:cNvPicPr>
            <p:nvPr/>
          </p:nvPicPr>
          <p:blipFill>
            <a:blip r:embed="rId7" cstate="print"/>
            <a:srcRect r="89122" b="76387"/>
            <a:stretch>
              <a:fillRect/>
            </a:stretch>
          </p:blipFill>
          <p:spPr bwMode="auto">
            <a:xfrm>
              <a:off x="924" y="1265"/>
              <a:ext cx="119" cy="532"/>
            </a:xfrm>
            <a:prstGeom prst="rect">
              <a:avLst/>
            </a:prstGeom>
            <a:noFill/>
          </p:spPr>
        </p:pic>
        <p:pic>
          <p:nvPicPr>
            <p:cNvPr id="116758" name="Picture 22" descr="eq_239"/>
            <p:cNvPicPr>
              <a:picLocks noChangeAspect="1" noChangeArrowheads="1"/>
            </p:cNvPicPr>
            <p:nvPr/>
          </p:nvPicPr>
          <p:blipFill>
            <a:blip r:embed="rId7" cstate="print"/>
            <a:srcRect t="24634" r="89030" b="50200"/>
            <a:stretch>
              <a:fillRect/>
            </a:stretch>
          </p:blipFill>
          <p:spPr bwMode="auto">
            <a:xfrm>
              <a:off x="924" y="1844"/>
              <a:ext cx="120" cy="567"/>
            </a:xfrm>
            <a:prstGeom prst="rect">
              <a:avLst/>
            </a:prstGeom>
            <a:noFill/>
          </p:spPr>
        </p:pic>
        <p:pic>
          <p:nvPicPr>
            <p:cNvPr id="116762" name="Picture 26" descr="5-3-4a"/>
            <p:cNvPicPr>
              <a:picLocks noChangeAspect="1" noChangeArrowheads="1"/>
            </p:cNvPicPr>
            <p:nvPr/>
          </p:nvPicPr>
          <p:blipFill>
            <a:blip r:embed="rId6" cstate="print"/>
            <a:srcRect l="-3038" t="52260"/>
            <a:stretch>
              <a:fillRect/>
            </a:stretch>
          </p:blipFill>
          <p:spPr bwMode="auto">
            <a:xfrm>
              <a:off x="888" y="3001"/>
              <a:ext cx="1222" cy="581"/>
            </a:xfrm>
            <a:prstGeom prst="rect">
              <a:avLst/>
            </a:prstGeom>
            <a:noFill/>
          </p:spPr>
        </p:pic>
      </p:grp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914400" y="2200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6" grpId="0" autoUpdateAnimBg="0"/>
      <p:bldP spid="1167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Empty Set and All Reals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Solve –7(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+ 4) + 11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≥ 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+ 1).</a:t>
            </a:r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533400" y="2065338"/>
            <a:ext cx="8077200" cy="3122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400300" algn="r"/>
                <a:tab pos="2514600" algn="l"/>
                <a:tab pos="2800350" algn="l"/>
                <a:tab pos="4800600" algn="l"/>
              </a:tabLst>
            </a:pPr>
            <a:r>
              <a:rPr lang="en-US" sz="2400">
                <a:solidFill>
                  <a:srgbClr val="000000"/>
                </a:solidFill>
              </a:rPr>
              <a:t>	–7(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+ 4) + 11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	≥	8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2(2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+ 1)	Original inequality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400300" algn="r"/>
                <a:tab pos="2514600" algn="l"/>
                <a:tab pos="2800350" algn="l"/>
                <a:tab pos="4800600" algn="l"/>
              </a:tabLst>
            </a:pPr>
            <a:r>
              <a:rPr lang="en-US" sz="2400">
                <a:solidFill>
                  <a:srgbClr val="000000"/>
                </a:solidFill>
              </a:rPr>
              <a:t>	–7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28 + 11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	≥	8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4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2	Distributive 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400300" algn="r"/>
                <a:tab pos="2514600" algn="l"/>
                <a:tab pos="2800350" algn="l"/>
                <a:tab pos="4800600" algn="l"/>
              </a:tabLst>
            </a:pPr>
            <a:r>
              <a:rPr lang="en-US" sz="2400">
                <a:solidFill>
                  <a:srgbClr val="000000"/>
                </a:solidFill>
              </a:rPr>
              <a:t>	4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28 	≥	4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2	Combine like terms.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400300" algn="r"/>
                <a:tab pos="2514600" algn="l"/>
                <a:tab pos="2800350" algn="l"/>
                <a:tab pos="4800600" algn="l"/>
              </a:tabLst>
            </a:pPr>
            <a:r>
              <a:rPr lang="en-US" sz="2400">
                <a:solidFill>
                  <a:srgbClr val="000000"/>
                </a:solidFill>
              </a:rPr>
              <a:t>	4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28 </a:t>
            </a:r>
            <a:r>
              <a:rPr lang="en-US" sz="2400">
                <a:solidFill>
                  <a:srgbClr val="E01B22"/>
                </a:solidFill>
              </a:rPr>
              <a:t>– 4</a:t>
            </a:r>
            <a:r>
              <a:rPr lang="en-US" sz="2400" i="1">
                <a:solidFill>
                  <a:srgbClr val="E01B22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	≥	4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– 2 </a:t>
            </a:r>
            <a:r>
              <a:rPr lang="en-US" sz="2400">
                <a:solidFill>
                  <a:srgbClr val="E01B22"/>
                </a:solidFill>
              </a:rPr>
              <a:t>– 4</a:t>
            </a:r>
            <a:r>
              <a:rPr lang="en-US" sz="2400" i="1">
                <a:solidFill>
                  <a:srgbClr val="E01B22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	Subtract 4</a:t>
            </a:r>
            <a:r>
              <a:rPr lang="en-US" sz="2400" i="1">
                <a:solidFill>
                  <a:srgbClr val="000000"/>
                </a:solidFill>
              </a:rPr>
              <a:t>s</a:t>
            </a:r>
            <a:r>
              <a:rPr lang="en-US" sz="2400">
                <a:solidFill>
                  <a:srgbClr val="000000"/>
                </a:solidFill>
              </a:rPr>
              <a:t> from each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			side.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400300" algn="r"/>
                <a:tab pos="2514600" algn="l"/>
                <a:tab pos="2800350" algn="l"/>
                <a:tab pos="4800600" algn="l"/>
              </a:tabLst>
            </a:pPr>
            <a:r>
              <a:rPr lang="en-US" sz="2400">
                <a:solidFill>
                  <a:srgbClr val="000000"/>
                </a:solidFill>
              </a:rPr>
              <a:t>	– 28	≥	– 2  	Simplify.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400300" algn="r"/>
                <a:tab pos="2514600" algn="l"/>
                <a:tab pos="2800350" algn="l"/>
                <a:tab pos="4800600" algn="l"/>
              </a:tabLs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533400" y="5159375"/>
            <a:ext cx="83248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Since the inequality results in a false statement, the solution set is the empty set, Ø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.</a:t>
            </a:r>
            <a:endParaRPr lang="el-GR" sz="2400">
              <a:solidFill>
                <a:srgbClr val="E01B22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6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 advAuto="0"/>
      <p:bldP spid="96261" grpId="0" build="p" autoUpdateAnimBg="0"/>
      <p:bldP spid="9626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Empty Set and All Reals</a:t>
            </a: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Solve 2(4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+ 3)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 22 + 8(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r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  <a:sym typeface="Symbol" pitchFamily="18" charset="2"/>
              </a:rPr>
              <a:t> – 2).</a:t>
            </a: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533400" y="5029200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All values of </a:t>
            </a:r>
            <a:r>
              <a:rPr lang="en-US" sz="2400" i="1">
                <a:solidFill>
                  <a:srgbClr val="E01B22"/>
                </a:solidFill>
              </a:rPr>
              <a:t>r</a:t>
            </a:r>
            <a:r>
              <a:rPr lang="en-US" sz="2400">
                <a:solidFill>
                  <a:srgbClr val="E01B22"/>
                </a:solidFill>
              </a:rPr>
              <a:t> make the inequality true.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All real numbers are the solution.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{</a:t>
            </a:r>
            <a:r>
              <a:rPr lang="en-US" sz="2400" i="1">
                <a:solidFill>
                  <a:srgbClr val="E01B22"/>
                </a:solidFill>
              </a:rPr>
              <a:t>r</a:t>
            </a:r>
            <a:r>
              <a:rPr lang="en-US" sz="2400">
                <a:solidFill>
                  <a:srgbClr val="E01B22"/>
                </a:solidFill>
              </a:rPr>
              <a:t> | </a:t>
            </a:r>
            <a:r>
              <a:rPr lang="en-US" sz="2400" i="1">
                <a:solidFill>
                  <a:srgbClr val="E01B22"/>
                </a:solidFill>
              </a:rPr>
              <a:t>r</a:t>
            </a:r>
            <a:r>
              <a:rPr lang="en-US" sz="2400">
                <a:solidFill>
                  <a:srgbClr val="E01B22"/>
                </a:solidFill>
              </a:rPr>
              <a:t> is a real number.}</a:t>
            </a:r>
            <a:endParaRPr lang="el-GR" sz="2400">
              <a:solidFill>
                <a:srgbClr val="E01B22"/>
              </a:solidFill>
              <a:cs typeface="Arial" pitchFamily="34" charset="0"/>
            </a:endParaRPr>
          </a:p>
        </p:txBody>
      </p:sp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876300" y="2133600"/>
            <a:ext cx="78867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1828800" algn="r"/>
                <a:tab pos="1943100" algn="l"/>
                <a:tab pos="3886200" algn="l"/>
              </a:tabLst>
            </a:pPr>
            <a:r>
              <a:rPr lang="en-US" sz="2400"/>
              <a:t>	2(4</a:t>
            </a:r>
            <a:r>
              <a:rPr lang="en-US" sz="2400" i="1"/>
              <a:t>r</a:t>
            </a:r>
            <a:r>
              <a:rPr lang="en-US" sz="2400"/>
              <a:t> + 3) </a:t>
            </a:r>
            <a:r>
              <a:rPr lang="en-US" sz="2400">
                <a:cs typeface="Arial" pitchFamily="34" charset="0"/>
              </a:rPr>
              <a:t>≤	22 + 8(</a:t>
            </a:r>
            <a:r>
              <a:rPr lang="en-US" sz="2400" i="1"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 – 2)	Original inequality</a:t>
            </a:r>
          </a:p>
          <a:p>
            <a:pPr>
              <a:spcBef>
                <a:spcPct val="50000"/>
              </a:spcBef>
              <a:tabLst>
                <a:tab pos="1828800" algn="r"/>
                <a:tab pos="1943100" algn="l"/>
                <a:tab pos="3886200" algn="l"/>
              </a:tabLst>
            </a:pPr>
            <a:r>
              <a:rPr lang="en-US" sz="2400">
                <a:cs typeface="Arial" pitchFamily="34" charset="0"/>
              </a:rPr>
              <a:t>	8</a:t>
            </a:r>
            <a:r>
              <a:rPr lang="en-US" sz="2400" i="1"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 + 6 ≤	22 + 8</a:t>
            </a:r>
            <a:r>
              <a:rPr lang="en-US" sz="2400" i="1"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 – 16	Distributive Property</a:t>
            </a:r>
          </a:p>
          <a:p>
            <a:pPr>
              <a:spcBef>
                <a:spcPct val="50000"/>
              </a:spcBef>
              <a:tabLst>
                <a:tab pos="1828800" algn="r"/>
                <a:tab pos="1943100" algn="l"/>
                <a:tab pos="3886200" algn="l"/>
              </a:tabLst>
            </a:pPr>
            <a:r>
              <a:rPr lang="en-US" sz="2400">
                <a:cs typeface="Arial" pitchFamily="34" charset="0"/>
              </a:rPr>
              <a:t>	 8</a:t>
            </a:r>
            <a:r>
              <a:rPr lang="en-US" sz="2400" i="1"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 + 6 ≤	6 + 8</a:t>
            </a:r>
            <a:r>
              <a:rPr lang="en-US" sz="2400" i="1"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	Simplify.</a:t>
            </a:r>
          </a:p>
          <a:p>
            <a:pPr>
              <a:spcBef>
                <a:spcPct val="50000"/>
              </a:spcBef>
              <a:tabLst>
                <a:tab pos="1828800" algn="r"/>
                <a:tab pos="1943100" algn="l"/>
                <a:tab pos="3886200" algn="l"/>
              </a:tabLst>
            </a:pPr>
            <a:r>
              <a:rPr lang="en-US" sz="2400">
                <a:cs typeface="Arial" pitchFamily="34" charset="0"/>
              </a:rPr>
              <a:t>	8</a:t>
            </a:r>
            <a:r>
              <a:rPr lang="en-US" sz="2400" i="1"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 + 6 </a:t>
            </a:r>
            <a:r>
              <a:rPr lang="en-US" sz="2400">
                <a:solidFill>
                  <a:srgbClr val="EC1D24"/>
                </a:solidFill>
                <a:cs typeface="Arial" pitchFamily="34" charset="0"/>
              </a:rPr>
              <a:t>– 8</a:t>
            </a:r>
            <a:r>
              <a:rPr lang="en-US" sz="2400" i="1">
                <a:solidFill>
                  <a:srgbClr val="EC1D24"/>
                </a:solidFill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 ≤	6 + 8</a:t>
            </a:r>
            <a:r>
              <a:rPr lang="en-US" sz="2400" i="1"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 </a:t>
            </a:r>
            <a:r>
              <a:rPr lang="en-US" sz="2400">
                <a:solidFill>
                  <a:srgbClr val="EC1D24"/>
                </a:solidFill>
                <a:cs typeface="Arial" pitchFamily="34" charset="0"/>
              </a:rPr>
              <a:t>– 8</a:t>
            </a:r>
            <a:r>
              <a:rPr lang="en-US" sz="2400" i="1">
                <a:solidFill>
                  <a:srgbClr val="EC1D24"/>
                </a:solidFill>
                <a:cs typeface="Arial" pitchFamily="34" charset="0"/>
              </a:rPr>
              <a:t>r</a:t>
            </a:r>
            <a:r>
              <a:rPr lang="en-US" sz="2400">
                <a:cs typeface="Arial" pitchFamily="34" charset="0"/>
              </a:rPr>
              <a:t>	Subtract 8</a:t>
            </a:r>
            <a:r>
              <a:rPr lang="en-US" sz="2400" i="1">
                <a:cs typeface="Arial" pitchFamily="34" charset="0"/>
              </a:rPr>
              <a:t>r </a:t>
            </a:r>
            <a:r>
              <a:rPr lang="en-US" sz="2400">
                <a:cs typeface="Arial" pitchFamily="34" charset="0"/>
              </a:rPr>
              <a:t>from each side.</a:t>
            </a:r>
          </a:p>
          <a:p>
            <a:pPr>
              <a:spcBef>
                <a:spcPct val="50000"/>
              </a:spcBef>
              <a:tabLst>
                <a:tab pos="1828800" algn="r"/>
                <a:tab pos="1943100" algn="l"/>
                <a:tab pos="3886200" algn="l"/>
              </a:tabLst>
            </a:pPr>
            <a:r>
              <a:rPr lang="en-US" sz="2400">
                <a:cs typeface="Arial" pitchFamily="34" charset="0"/>
              </a:rPr>
              <a:t>	6 ≤	6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7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7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7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8" grpId="0" build="p" autoUpdateAnimBg="0" advAuto="0"/>
      <p:bldP spid="97289" grpId="0" build="p" autoUpdateAnimBg="0"/>
      <p:bldP spid="97291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904875" y="4038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0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 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+ 5 </a:t>
            </a:r>
            <a:r>
              <a:rPr lang="pt-BR" sz="2400" b="1">
                <a:solidFill>
                  <a:srgbClr val="00539D"/>
                </a:solidFill>
                <a:cs typeface="Arial" pitchFamily="34" charset="0"/>
                <a:sym typeface="Symbol" pitchFamily="18" charset="2"/>
              </a:rPr>
              <a:t>≤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+ 4) –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+ 7).</a:t>
            </a:r>
          </a:p>
        </p:txBody>
      </p:sp>
      <p:grpSp>
        <p:nvGrpSpPr>
          <p:cNvPr id="117771" name="Group 11"/>
          <p:cNvGrpSpPr>
            <a:grpSpLocks/>
          </p:cNvGrpSpPr>
          <p:nvPr/>
        </p:nvGrpSpPr>
        <p:grpSpPr bwMode="auto">
          <a:xfrm>
            <a:off x="914400" y="2209800"/>
            <a:ext cx="4521200" cy="3225800"/>
            <a:chOff x="576" y="1392"/>
            <a:chExt cx="2848" cy="2032"/>
          </a:xfrm>
        </p:grpSpPr>
        <p:sp>
          <p:nvSpPr>
            <p:cNvPr id="117772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284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</a:t>
              </a:r>
              <a:r>
                <a:rPr lang="pt-BR" sz="2400" i="1">
                  <a:sym typeface="Symbol" pitchFamily="18" charset="2"/>
                </a:rPr>
                <a:t>a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a</a:t>
              </a:r>
              <a:r>
                <a:rPr lang="pt-BR" sz="2400">
                  <a:sym typeface="Symbol" pitchFamily="18" charset="2"/>
                </a:rPr>
                <a:t> </a:t>
              </a:r>
              <a:r>
                <a:rPr lang="pt-BR" sz="2400">
                  <a:cs typeface="Arial" pitchFamily="34" charset="0"/>
                  <a:sym typeface="Symbol" pitchFamily="18" charset="2"/>
                </a:rPr>
                <a:t>≤</a:t>
              </a:r>
              <a:r>
                <a:rPr lang="pt-BR" sz="2400">
                  <a:sym typeface="Symbol" pitchFamily="18" charset="2"/>
                </a:rPr>
                <a:t> 3}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</a:t>
              </a:r>
              <a:r>
                <a:rPr lang="pt-BR" sz="2400" i="1">
                  <a:sym typeface="Symbol" pitchFamily="18" charset="2"/>
                </a:rPr>
                <a:t>a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a</a:t>
              </a:r>
              <a:r>
                <a:rPr lang="pt-BR" sz="2400">
                  <a:sym typeface="Symbol" pitchFamily="18" charset="2"/>
                </a:rPr>
                <a:t> </a:t>
              </a:r>
              <a:r>
                <a:rPr lang="pt-BR" sz="2400">
                  <a:cs typeface="Arial" pitchFamily="34" charset="0"/>
                  <a:sym typeface="Symbol" pitchFamily="18" charset="2"/>
                </a:rPr>
                <a:t>≤</a:t>
              </a:r>
              <a:r>
                <a:rPr lang="pt-BR" sz="2400">
                  <a:sym typeface="Symbol" pitchFamily="18" charset="2"/>
                </a:rPr>
                <a:t> 0}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</a:t>
              </a:r>
              <a:r>
                <a:rPr lang="pt-BR" sz="2400" i="1">
                  <a:sym typeface="Symbol" pitchFamily="18" charset="2"/>
                </a:rPr>
                <a:t>a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a</a:t>
              </a:r>
              <a:r>
                <a:rPr lang="pt-BR" sz="2400">
                  <a:sym typeface="Symbol" pitchFamily="18" charset="2"/>
                </a:rPr>
                <a:t> is a real number.}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endParaRPr lang="en-US" sz="2400" b="1">
                <a:cs typeface="Arial" pitchFamily="34" charset="0"/>
                <a:sym typeface="Symbol" pitchFamily="18" charset="2"/>
              </a:endParaRPr>
            </a:p>
          </p:txBody>
        </p:sp>
        <p:pic>
          <p:nvPicPr>
            <p:cNvPr id="117773" name="Picture 13" descr="A15M_29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2" y="3187"/>
              <a:ext cx="225" cy="22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7" grpId="0" animBg="1"/>
      <p:bldP spid="117770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121861" name="Oval 5"/>
          <p:cNvSpPr>
            <a:spLocks noChangeArrowheads="1"/>
          </p:cNvSpPr>
          <p:nvPr/>
        </p:nvSpPr>
        <p:spPr bwMode="auto">
          <a:xfrm>
            <a:off x="914400" y="49720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1862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3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1868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 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2(3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&lt; 7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(8 + 5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r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).</a:t>
            </a:r>
          </a:p>
        </p:txBody>
      </p:sp>
      <p:grpSp>
        <p:nvGrpSpPr>
          <p:cNvPr id="121869" name="Group 13"/>
          <p:cNvGrpSpPr>
            <a:grpSpLocks/>
          </p:cNvGrpSpPr>
          <p:nvPr/>
        </p:nvGrpSpPr>
        <p:grpSpPr bwMode="auto">
          <a:xfrm>
            <a:off x="914400" y="2209800"/>
            <a:ext cx="4521200" cy="3225800"/>
            <a:chOff x="576" y="1392"/>
            <a:chExt cx="2848" cy="2032"/>
          </a:xfrm>
        </p:grpSpPr>
        <p:sp>
          <p:nvSpPr>
            <p:cNvPr id="12187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284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</a:t>
              </a:r>
              <a:r>
                <a:rPr lang="pt-BR" sz="2400" i="1">
                  <a:sym typeface="Symbol" pitchFamily="18" charset="2"/>
                </a:rPr>
                <a:t>r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r</a:t>
              </a:r>
              <a:r>
                <a:rPr lang="pt-BR" sz="2400">
                  <a:sym typeface="Symbol" pitchFamily="18" charset="2"/>
                </a:rPr>
                <a:t> &gt; 0}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</a:t>
              </a:r>
              <a:r>
                <a:rPr lang="pt-BR" sz="2400" i="1">
                  <a:sym typeface="Symbol" pitchFamily="18" charset="2"/>
                </a:rPr>
                <a:t>r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r</a:t>
              </a:r>
              <a:r>
                <a:rPr lang="pt-BR" sz="2400">
                  <a:sym typeface="Symbol" pitchFamily="18" charset="2"/>
                </a:rPr>
                <a:t> &lt; –1}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{</a:t>
              </a:r>
              <a:r>
                <a:rPr lang="pt-BR" sz="2400" i="1">
                  <a:sym typeface="Symbol" pitchFamily="18" charset="2"/>
                </a:rPr>
                <a:t>r </a:t>
              </a:r>
              <a:r>
                <a:rPr lang="pt-BR" sz="2400">
                  <a:sym typeface="Symbol" pitchFamily="18" charset="2"/>
                </a:rPr>
                <a:t>| </a:t>
              </a:r>
              <a:r>
                <a:rPr lang="pt-BR" sz="2400" i="1">
                  <a:sym typeface="Symbol" pitchFamily="18" charset="2"/>
                </a:rPr>
                <a:t>r</a:t>
              </a:r>
              <a:r>
                <a:rPr lang="pt-BR" sz="2400">
                  <a:sym typeface="Symbol" pitchFamily="18" charset="2"/>
                </a:rPr>
                <a:t> is a real number.}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endParaRPr lang="en-US" sz="2400" b="1">
                <a:cs typeface="Arial" pitchFamily="34" charset="0"/>
                <a:sym typeface="Symbol" pitchFamily="18" charset="2"/>
              </a:endParaRPr>
            </a:p>
          </p:txBody>
        </p:sp>
        <p:pic>
          <p:nvPicPr>
            <p:cNvPr id="121871" name="Picture 15" descr="A15M_29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4" y="3185"/>
              <a:ext cx="225" cy="22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1" grpId="0" animBg="1"/>
      <p:bldP spid="12186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Correct¤Incorrect¤Incorrect¤Incorrect"/>
  <p:tag name="TOTALRESPONSES" val="5"/>
  <p:tag name="SLICED" val="False"/>
  <p:tag name="RESPONSES" val="NA,1,5,4;2;3;2;4;"/>
  <p:tag name="CHARTSTRINGSTD" val="0 2 1 2"/>
  <p:tag name="CHARTSTRINGREV" val="2 1 2 0"/>
  <p:tag name="CHARTSTRINGSTDPER" val="0 0.4 0.2 0.4"/>
  <p:tag name="CHARTSTRINGREVPER" val="0.4 0.2 0.4 0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5"/>
  <p:tag name="SLICED" val="False"/>
  <p:tag name="RESPONSES" val="NA,1,5,2;4;2;4;1;"/>
  <p:tag name="CHARTSTRINGSTD" val="1 2 0 2"/>
  <p:tag name="CHARTSTRINGREV" val="2 0 2 1"/>
  <p:tag name="CHARTSTRINGSTDPER" val="0.2 0.4 0 0.4"/>
  <p:tag name="CHARTSTRINGREVPER" val="0.4 0 0.4 0.2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Correct¤Incorrect¤Incorrect"/>
  <p:tag name="TOTALRESPONSES" val="5"/>
  <p:tag name="SLICED" val="False"/>
  <p:tag name="RESPONSES" val="NA,1,5,3;3;1;3;3;"/>
  <p:tag name="CHARTSTRINGSTD" val="1 0 4 0"/>
  <p:tag name="CHARTSTRINGREV" val="0 4 0 1"/>
  <p:tag name="CHARTSTRINGSTDPER" val="0.2 0 0.8 0"/>
  <p:tag name="CHARTSTRINGREVPER" val="0 0.8 0 0.2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TOTALRESPONSES" val="5"/>
  <p:tag name="SLICED" val="False"/>
  <p:tag name="RESPONSES" val="NA,1,5,3;4;4;3;2;"/>
  <p:tag name="CHARTSTRINGSTD" val="0 1 2 2"/>
  <p:tag name="CHARTSTRINGREV" val="2 2 1 0"/>
  <p:tag name="CHARTSTRINGSTDPER" val="0 0.2 0.4 0.4"/>
  <p:tag name="CHARTSTRINGREVPER" val="0.4 0.4 0.2 0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C3FE31F60EA84CF4A09CCAE53FC810FF"/>
  <p:tag name="VALUES" val="Incorrect¤Correct¤Incorrect¤Incorrect"/>
  <p:tag name="TOTALRESPONSES" val="5"/>
  <p:tag name="SLICED" val="False"/>
  <p:tag name="RESPONSES" val="NA,1,5,1;4;3;2;3;"/>
  <p:tag name="CHARTSTRINGSTD" val="1 1 2 1"/>
  <p:tag name="CHARTSTRINGREV" val="1 2 1 1"/>
  <p:tag name="CHARTSTRINGSTDPER" val="0.2 0.2 0.4 0.2"/>
  <p:tag name="CHARTSTRINGREVPER" val="0.2 0.4 0.2 0.2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4;2;4;4;3;"/>
  <p:tag name="CHARTSTRINGSTD" val="0 1 1 3"/>
  <p:tag name="CHARTSTRINGREV" val="3 1 1 0"/>
  <p:tag name="CHARTSTRINGSTDPER" val="0 0.2 0.2 0.6"/>
  <p:tag name="CHARTSTRINGREVPER" val="0.6 0.2 0.2 0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TOTALRESPONSES" val="5"/>
  <p:tag name="SLICED" val="False"/>
  <p:tag name="RESPONSES" val="NA,1,5,4;4;3;1;1;"/>
  <p:tag name="CHARTSTRINGSTD" val="2 0 1 2"/>
  <p:tag name="CHARTSTRINGREV" val="2 1 0 2"/>
  <p:tag name="CHARTSTRINGSTDPER" val="0.4 0 0.2 0.4"/>
  <p:tag name="CHARTSTRINGREVPER" val="0.4 0.2 0 0.4"/>
  <p:tag name="VALUES" val="Correct¤Incorrect¤Incorrect¤Incorrect"/>
  <p:tag name="QUESTIONALIAS" val="Example 1"/>
  <p:tag name="ANSWERSALIAS" val="A¤B¤C¤D"/>
  <p:tag name="RESPONSESGATHERED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TOTALRESPONSES" val="5"/>
  <p:tag name="SLICED" val="False"/>
  <p:tag name="RESPONSES" val="NA,1,5,3;3;2;2;2;"/>
  <p:tag name="CHARTSTRINGSTD" val="0 3 2 0"/>
  <p:tag name="CHARTSTRINGREV" val="0 2 3 0"/>
  <p:tag name="CHARTSTRINGSTDPER" val="0 0.6 0.4 0"/>
  <p:tag name="CHARTSTRINGREVPER" val="0 0.4 0.6 0"/>
  <p:tag name="QUESTIONALIAS" val="Example 2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2;1;4;3;1;"/>
  <p:tag name="CHARTSTRINGSTD" val="2 1 1 1"/>
  <p:tag name="CHARTSTRINGREV" val="1 1 1 2"/>
  <p:tag name="CHARTSTRINGSTDPER" val="0.4 0.2 0.2 0.2"/>
  <p:tag name="CHARTSTRINGREVPER" val="0.2 0.2 0.2 0.4"/>
  <p:tag name="QUESTIONALIAS" val="Example 3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Correct¤Incorrect¤Incorrect¤Incorrect"/>
  <p:tag name="TOTALRESPONSES" val="5"/>
  <p:tag name="SLICED" val="False"/>
  <p:tag name="RESPONSES" val="NA,1,5,3;1;2;3;2;"/>
  <p:tag name="CHARTSTRINGSTD" val="1 2 2 0"/>
  <p:tag name="CHARTSTRINGREV" val="0 2 2 1"/>
  <p:tag name="CHARTSTRINGSTDPER" val="0.2 0.4 0.4 0"/>
  <p:tag name="CHARTSTRINGREVPER" val="0 0.4 0.4 0.2"/>
  <p:tag name="QUESTIONALIAS" val="Example 4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Correct¤Incorrect"/>
  <p:tag name="TOTALRESPONSES" val="5"/>
  <p:tag name="SLICED" val="False"/>
  <p:tag name="RESPONSES" val="NA,1,5,4;1;1;2;1;"/>
  <p:tag name="CHARTSTRINGSTD" val="3 1 0 1"/>
  <p:tag name="CHARTSTRINGREV" val="1 0 1 3"/>
  <p:tag name="CHARTSTRINGSTDPER" val="0.6 0.2 0 0.2"/>
  <p:tag name="CHARTSTRINGREVPER" val="0.2 0 0.2 0.6"/>
  <p:tag name="QUESTIONALIAS" val="Example 5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F36FEF23CF2A4411A9CB6862F5862DF0"/>
  <p:tag name="VALUES" val="Incorrect¤Incorrect¤Incorrect¤Correct"/>
  <p:tag name="TOTALRESPONSES" val="5"/>
  <p:tag name="SLICED" val="False"/>
  <p:tag name="RESPONSES" val="NA,1,5,2;1;2;4;1;"/>
  <p:tag name="CHARTSTRINGSTD" val="2 2 0 1"/>
  <p:tag name="CHARTSTRINGREV" val="1 0 2 2"/>
  <p:tag name="CHARTSTRINGSTDPER" val="0.4 0.4 0 0.2"/>
  <p:tag name="CHARTSTRINGREVPER" val="0.2 0 0.4 0.4"/>
  <p:tag name="QUESTIONALIAS" val="Example 5"/>
  <p:tag name="ANSWERSALIAS" val="A¤B¤C¤D"/>
  <p:tag name="RESPONSESGATHERED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</TotalTime>
  <Words>558</Words>
  <Application>Microsoft Office PowerPoint</Application>
  <PresentationFormat>On-screen Show (4:3)</PresentationFormat>
  <Paragraphs>164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Arial</vt:lpstr>
      <vt:lpstr>Symbol</vt:lpstr>
      <vt:lpstr/>
      <vt:lpstr>Times New Roman</vt:lpstr>
      <vt:lpstr>UniMath-Regular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Example 1</vt:lpstr>
      <vt:lpstr>Example 1</vt:lpstr>
      <vt:lpstr>Example 2</vt:lpstr>
      <vt:lpstr>Example 2</vt:lpstr>
      <vt:lpstr>Example 3</vt:lpstr>
      <vt:lpstr>Example 3</vt:lpstr>
      <vt:lpstr>Example 3</vt:lpstr>
      <vt:lpstr>Example 4</vt:lpstr>
      <vt:lpstr>Example 4</vt:lpstr>
      <vt:lpstr>Example 5</vt:lpstr>
      <vt:lpstr>Example 5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86</cp:revision>
  <dcterms:created xsi:type="dcterms:W3CDTF">2007-12-06T14:31:51Z</dcterms:created>
  <dcterms:modified xsi:type="dcterms:W3CDTF">2015-12-17T12:41:30Z</dcterms:modified>
</cp:coreProperties>
</file>