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259" r:id="rId21"/>
    <p:sldId id="288" r:id="rId22"/>
    <p:sldId id="308" r:id="rId23"/>
    <p:sldId id="260" r:id="rId24"/>
    <p:sldId id="261" r:id="rId25"/>
    <p:sldId id="309" r:id="rId26"/>
    <p:sldId id="263" r:id="rId27"/>
    <p:sldId id="291" r:id="rId28"/>
    <p:sldId id="310" r:id="rId29"/>
    <p:sldId id="275" r:id="rId30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5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5–3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5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5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5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05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5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05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5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5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5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8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8.jpe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7.jpeg"/><Relationship Id="rId5" Type="http://schemas.openxmlformats.org/officeDocument/2006/relationships/image" Target="../media/image9.jpeg"/><Relationship Id="rId4" Type="http://schemas.openxmlformats.org/officeDocument/2006/relationships/image" Target="../media/image36.png"/><Relationship Id="rId9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6.jpe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45.jpeg"/><Relationship Id="rId5" Type="http://schemas.openxmlformats.org/officeDocument/2006/relationships/image" Target="../media/image9.jpeg"/><Relationship Id="rId4" Type="http://schemas.openxmlformats.org/officeDocument/2006/relationships/image" Target="../media/image36.png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3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52.jpeg"/><Relationship Id="rId5" Type="http://schemas.openxmlformats.org/officeDocument/2006/relationships/image" Target="../media/image9.jpeg"/><Relationship Id="rId4" Type="http://schemas.openxmlformats.org/officeDocument/2006/relationships/image" Target="../media/image36.png"/><Relationship Id="rId9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5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5–3)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Solve and Graph an Intersection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Real-World Example: Write and Graph a Compound Inequality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3:	Solve and Graph a Union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30}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20}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15}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10}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15 &lt; 45.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429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 18}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 –18}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 18}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 –18}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22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  <a:sym typeface="Symbol" pitchFamily="18" charset="2"/>
              </a:rPr>
              <a:t>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  <a:sym typeface="Symbol" pitchFamily="18" charset="2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  <a:sym typeface="Symbol" pitchFamily="18" charset="2"/>
              </a:rPr>
              <a:t> + 14.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278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64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–64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–4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2" name="Group 14"/>
          <p:cNvGrpSpPr>
            <a:grpSpLocks/>
          </p:cNvGrpSpPr>
          <p:nvPr/>
        </p:nvGrpSpPr>
        <p:grpSpPr bwMode="auto">
          <a:xfrm>
            <a:off x="685800" y="1504950"/>
            <a:ext cx="8020050" cy="790575"/>
            <a:chOff x="432" y="948"/>
            <a:chExt cx="5052" cy="498"/>
          </a:xfrm>
        </p:grpSpPr>
        <p:sp>
          <p:nvSpPr>
            <p:cNvPr id="109574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Solve –3 –      &lt; 13. </a:t>
              </a:r>
            </a:p>
          </p:txBody>
        </p:sp>
        <p:grpSp>
          <p:nvGrpSpPr>
            <p:cNvPr id="109578" name="Group 10"/>
            <p:cNvGrpSpPr>
              <a:grpSpLocks/>
            </p:cNvGrpSpPr>
            <p:nvPr/>
          </p:nvGrpSpPr>
          <p:grpSpPr bwMode="auto">
            <a:xfrm>
              <a:off x="1662" y="948"/>
              <a:ext cx="336" cy="498"/>
              <a:chOff x="4062" y="2928"/>
              <a:chExt cx="336" cy="498"/>
            </a:xfrm>
          </p:grpSpPr>
          <p:sp>
            <p:nvSpPr>
              <p:cNvPr id="109579" name="Text Box 11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>
                    <a:solidFill>
                      <a:srgbClr val="00539D"/>
                    </a:solidFill>
                  </a:rPr>
                  <a:t>__</a:t>
                </a:r>
              </a:p>
            </p:txBody>
          </p:sp>
          <p:sp>
            <p:nvSpPr>
              <p:cNvPr id="109580" name="Text Box 12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 i="1">
                    <a:solidFill>
                      <a:srgbClr val="00539D"/>
                    </a:solidFill>
                  </a:rPr>
                  <a:t>x</a:t>
                </a:r>
              </a:p>
            </p:txBody>
          </p:sp>
          <p:sp>
            <p:nvSpPr>
              <p:cNvPr id="109581" name="Text Box 13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00539D"/>
                    </a:solidFill>
                  </a:rPr>
                  <a:t>4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5 ) &gt;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5 ) &lt;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 &lt; 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5 )7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7 – 5 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Choose the correct inequality for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two times the difference of a number and five is greater than seven.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9527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 –5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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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 7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8(6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k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k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  <a:sym typeface="Symbol" pitchFamily="18" charset="2"/>
              </a:rPr>
              <a:t> –15 – (–3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  <a:sym typeface="Symbol" pitchFamily="18" charset="2"/>
              </a:rPr>
              <a:t>k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  <a:sym typeface="Symbol" pitchFamily="18" charset="2"/>
              </a:rPr>
              <a:t>).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297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A.CED.1 Create equations and inequalities in one variable and use them to solve  problems.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A.REI.3 Solve linear equations and inequalities in one variable, including equations with coefficients represented by letters.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1 Make sense of problems and persevere in solving 	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8 Look for and express regularity in repeated 	reasoning.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solved absolute value equations with two cases.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compound inequalities containing the word </a:t>
            </a:r>
            <a:r>
              <a:rPr lang="en-US" sz="2800" i="1"/>
              <a:t>and</a:t>
            </a:r>
            <a:r>
              <a:rPr lang="en-US" sz="2800"/>
              <a:t>, and graph their solution set.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compound inequalities containing the word </a:t>
            </a:r>
            <a:r>
              <a:rPr lang="en-US" sz="2800" i="1"/>
              <a:t>or</a:t>
            </a:r>
            <a:r>
              <a:rPr lang="en-US" sz="2800"/>
              <a:t>, and graph their solution set.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compound inequality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650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intersection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union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and Graph an Intersection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1288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7 &lt;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 ≤ 11. Graph the solution set.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1998663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First express 7 &lt; 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000000"/>
                </a:solidFill>
              </a:rPr>
              <a:t>+ 2 ≤ 11 using </a:t>
            </a:r>
            <a:r>
              <a:rPr lang="en-US" sz="2400" i="1">
                <a:solidFill>
                  <a:srgbClr val="000000"/>
                </a:solidFill>
              </a:rPr>
              <a:t>and</a:t>
            </a:r>
            <a:r>
              <a:rPr lang="en-US" sz="2400">
                <a:solidFill>
                  <a:srgbClr val="000000"/>
                </a:solidFill>
              </a:rPr>
              <a:t>. Then solve each inequality.</a:t>
            </a:r>
          </a:p>
        </p:txBody>
      </p:sp>
      <p:sp>
        <p:nvSpPr>
          <p:cNvPr id="5905" name="Text Box 785"/>
          <p:cNvSpPr txBox="1">
            <a:spLocks noChangeArrowheads="1"/>
          </p:cNvSpPr>
          <p:nvPr/>
        </p:nvSpPr>
        <p:spPr bwMode="auto">
          <a:xfrm>
            <a:off x="712788" y="2967038"/>
            <a:ext cx="8077200" cy="2027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00700" indent="-5257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800100" algn="l"/>
                <a:tab pos="1085850" algn="l"/>
                <a:tab pos="3562350" algn="l"/>
                <a:tab pos="3714750" algn="l"/>
                <a:tab pos="4086225" algn="l"/>
                <a:tab pos="4114800" algn="l"/>
                <a:tab pos="5600700" algn="l"/>
              </a:tabLst>
            </a:pPr>
            <a:r>
              <a:rPr lang="en-US" sz="2400">
                <a:solidFill>
                  <a:srgbClr val="000000"/>
                </a:solidFill>
              </a:rPr>
              <a:t>	7 	&lt; 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000000"/>
                </a:solidFill>
              </a:rPr>
              <a:t>+ 2      and  	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000000"/>
                </a:solidFill>
              </a:rPr>
              <a:t>+ 2 ≤ 11  	Write the inequalities.</a:t>
            </a:r>
          </a:p>
          <a:p>
            <a:pPr marL="5600700" indent="-5257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800100" algn="l"/>
                <a:tab pos="1085850" algn="l"/>
                <a:tab pos="3562350" algn="l"/>
                <a:tab pos="3714750" algn="l"/>
                <a:tab pos="4086225" algn="l"/>
                <a:tab pos="4114800" algn="l"/>
                <a:tab pos="5600700" algn="l"/>
              </a:tabLst>
            </a:pPr>
            <a:r>
              <a:rPr lang="en-US" sz="2400">
                <a:solidFill>
                  <a:srgbClr val="000000"/>
                </a:solidFill>
              </a:rPr>
              <a:t>7 </a:t>
            </a:r>
            <a:r>
              <a:rPr lang="en-US" sz="2400">
                <a:solidFill>
                  <a:srgbClr val="E01B22"/>
                </a:solidFill>
              </a:rPr>
              <a:t>– 2</a:t>
            </a:r>
            <a:r>
              <a:rPr lang="en-US" sz="2400">
                <a:solidFill>
                  <a:srgbClr val="000000"/>
                </a:solidFill>
              </a:rPr>
              <a:t> &lt; 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000000"/>
                </a:solidFill>
              </a:rPr>
              <a:t>+ 2 </a:t>
            </a:r>
            <a:r>
              <a:rPr lang="en-US" sz="2400">
                <a:solidFill>
                  <a:srgbClr val="E01B22"/>
                </a:solidFill>
              </a:rPr>
              <a:t>– 2</a:t>
            </a:r>
            <a:r>
              <a:rPr lang="en-US" sz="2400">
                <a:solidFill>
                  <a:srgbClr val="000000"/>
                </a:solidFill>
              </a:rPr>
              <a:t>      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E01B22"/>
                </a:solidFill>
              </a:rPr>
              <a:t>– 2</a:t>
            </a:r>
            <a:r>
              <a:rPr lang="en-US" sz="2400">
                <a:solidFill>
                  <a:srgbClr val="000000"/>
                </a:solidFill>
              </a:rPr>
              <a:t> + 2 ≤ 11 </a:t>
            </a:r>
            <a:r>
              <a:rPr lang="en-US" sz="2400">
                <a:solidFill>
                  <a:srgbClr val="E01B22"/>
                </a:solidFill>
              </a:rPr>
              <a:t>– 2</a:t>
            </a:r>
            <a:r>
              <a:rPr lang="en-US" sz="2400">
                <a:solidFill>
                  <a:srgbClr val="000000"/>
                </a:solidFill>
              </a:rPr>
              <a:t> 	Subtract 2 from each side.</a:t>
            </a:r>
          </a:p>
          <a:p>
            <a:pPr marL="5600700" indent="-5257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800100" algn="l"/>
                <a:tab pos="1085850" algn="l"/>
                <a:tab pos="3562350" algn="l"/>
                <a:tab pos="3714750" algn="l"/>
                <a:tab pos="4086225" algn="l"/>
                <a:tab pos="4114800" algn="l"/>
                <a:tab pos="5600700" algn="l"/>
              </a:tabLst>
            </a:pPr>
            <a:r>
              <a:rPr lang="en-US" sz="2400">
                <a:solidFill>
                  <a:srgbClr val="000000"/>
                </a:solidFill>
              </a:rPr>
              <a:t>	5	&lt; 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000000"/>
                </a:solidFill>
              </a:rPr>
              <a:t>		    	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000000"/>
                </a:solidFill>
              </a:rPr>
              <a:t>≤ 9 	Simplify.</a:t>
            </a:r>
            <a:endParaRPr lang="en-US">
              <a:solidFill>
                <a:srgbClr val="E01B22"/>
              </a:solidFill>
            </a:endParaRPr>
          </a:p>
        </p:txBody>
      </p:sp>
      <p:sp>
        <p:nvSpPr>
          <p:cNvPr id="5906" name="Rectangle 786"/>
          <p:cNvSpPr>
            <a:spLocks noChangeArrowheads="1"/>
          </p:cNvSpPr>
          <p:nvPr/>
        </p:nvSpPr>
        <p:spPr bwMode="auto">
          <a:xfrm>
            <a:off x="1055688" y="527685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The solution set is {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z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| 5 &lt;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z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≤ 9}.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06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511175" y="2241550"/>
            <a:ext cx="34623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Graph 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000000"/>
                </a:solidFill>
              </a:rPr>
              <a:t>≤ 9.</a:t>
            </a:r>
          </a:p>
        </p:txBody>
      </p:sp>
      <p:pic>
        <p:nvPicPr>
          <p:cNvPr id="86026" name="Picture 10" descr="ALG06-04-02-x1"/>
          <p:cNvPicPr>
            <a:picLocks noChangeAspect="1" noChangeArrowheads="1"/>
          </p:cNvPicPr>
          <p:nvPr/>
        </p:nvPicPr>
        <p:blipFill>
          <a:blip r:embed="rId3" cstate="print"/>
          <a:srcRect t="50401" r="2913"/>
          <a:stretch>
            <a:fillRect/>
          </a:stretch>
        </p:blipFill>
        <p:spPr bwMode="auto">
          <a:xfrm>
            <a:off x="3638550" y="2746375"/>
            <a:ext cx="5080000" cy="1276350"/>
          </a:xfrm>
          <a:prstGeom prst="rect">
            <a:avLst/>
          </a:prstGeom>
          <a:noFill/>
        </p:spPr>
      </p:pic>
      <p:pic>
        <p:nvPicPr>
          <p:cNvPr id="86027" name="Picture 11" descr="ALG06-04-02-x1"/>
          <p:cNvPicPr>
            <a:picLocks noChangeAspect="1" noChangeArrowheads="1"/>
          </p:cNvPicPr>
          <p:nvPr/>
        </p:nvPicPr>
        <p:blipFill>
          <a:blip r:embed="rId3" cstate="print"/>
          <a:srcRect r="3459" b="48180"/>
          <a:stretch>
            <a:fillRect/>
          </a:stretch>
        </p:blipFill>
        <p:spPr bwMode="auto">
          <a:xfrm>
            <a:off x="3638550" y="1449388"/>
            <a:ext cx="5051425" cy="1333500"/>
          </a:xfrm>
          <a:prstGeom prst="rect">
            <a:avLst/>
          </a:prstGeom>
          <a:noFill/>
        </p:spPr>
      </p:pic>
      <p:pic>
        <p:nvPicPr>
          <p:cNvPr id="86028" name="Picture 12" descr="ALG06-04-02"/>
          <p:cNvPicPr>
            <a:picLocks noChangeAspect="1" noChangeArrowheads="1"/>
          </p:cNvPicPr>
          <p:nvPr/>
        </p:nvPicPr>
        <p:blipFill>
          <a:blip r:embed="rId4" cstate="print"/>
          <a:srcRect r="3459"/>
          <a:stretch>
            <a:fillRect/>
          </a:stretch>
        </p:blipFill>
        <p:spPr bwMode="auto">
          <a:xfrm>
            <a:off x="3638550" y="1449388"/>
            <a:ext cx="5051425" cy="2573337"/>
          </a:xfrm>
          <a:prstGeom prst="rect">
            <a:avLst/>
          </a:prstGeom>
          <a:noFill/>
        </p:spPr>
      </p:pic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504825" y="2960688"/>
            <a:ext cx="35623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Find the intersection.</a:t>
            </a:r>
          </a:p>
        </p:txBody>
      </p: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504825" y="1520825"/>
            <a:ext cx="34623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Graph 5 &lt; </a:t>
            </a:r>
            <a:r>
              <a:rPr lang="en-US" sz="2400" i="1">
                <a:solidFill>
                  <a:srgbClr val="000000"/>
                </a:solidFill>
              </a:rPr>
              <a:t>z </a:t>
            </a:r>
            <a:r>
              <a:rPr lang="en-US" sz="2400">
                <a:solidFill>
                  <a:srgbClr val="000000"/>
                </a:solidFill>
              </a:rPr>
              <a:t> or </a:t>
            </a:r>
            <a:r>
              <a:rPr lang="en-US" sz="2400" i="1">
                <a:solidFill>
                  <a:srgbClr val="000000"/>
                </a:solidFill>
              </a:rPr>
              <a:t>z</a:t>
            </a:r>
            <a:r>
              <a:rPr lang="en-US" sz="2400">
                <a:solidFill>
                  <a:srgbClr val="000000"/>
                </a:solidFill>
              </a:rPr>
              <a:t> &gt; 5.</a:t>
            </a:r>
          </a:p>
        </p:txBody>
      </p:sp>
      <p:sp>
        <p:nvSpPr>
          <p:cNvPr id="86031" name="Rectangle 15"/>
          <p:cNvSpPr>
            <a:spLocks noChangeArrowheads="1"/>
          </p:cNvSpPr>
          <p:nvPr/>
        </p:nvSpPr>
        <p:spPr bwMode="auto">
          <a:xfrm>
            <a:off x="876300" y="47244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Answer:</a:t>
            </a:r>
          </a:p>
        </p:txBody>
      </p:sp>
      <p:pic>
        <p:nvPicPr>
          <p:cNvPr id="86032" name="Picture 16" descr="ALG06-04-02A"/>
          <p:cNvPicPr>
            <a:picLocks noChangeAspect="1" noChangeArrowheads="1"/>
          </p:cNvPicPr>
          <p:nvPr/>
        </p:nvPicPr>
        <p:blipFill>
          <a:blip r:embed="rId5" cstate="print"/>
          <a:srcRect r="3632"/>
          <a:stretch>
            <a:fillRect/>
          </a:stretch>
        </p:blipFill>
        <p:spPr bwMode="auto">
          <a:xfrm>
            <a:off x="3613150" y="4511675"/>
            <a:ext cx="5054600" cy="1257300"/>
          </a:xfrm>
          <a:prstGeom prst="rect">
            <a:avLst/>
          </a:prstGeom>
          <a:noFill/>
        </p:spPr>
      </p:pic>
      <p:sp>
        <p:nvSpPr>
          <p:cNvPr id="86033" name="Text Box 17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and Graph an Intersection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/>
      <p:bldP spid="86029" grpId="0" build="p" autoUpdateAnimBg="0"/>
      <p:bldP spid="86030" grpId="0" build="p" autoUpdateAnimBg="0" advAuto="0"/>
      <p:bldP spid="8603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2057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–3 &lt;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 &lt; 5. Then graph the solution set.</a:t>
            </a:r>
          </a:p>
        </p:txBody>
      </p:sp>
      <p:grpSp>
        <p:nvGrpSpPr>
          <p:cNvPr id="113676" name="Group 12"/>
          <p:cNvGrpSpPr>
            <a:grpSpLocks/>
          </p:cNvGrpSpPr>
          <p:nvPr/>
        </p:nvGrpSpPr>
        <p:grpSpPr bwMode="auto">
          <a:xfrm>
            <a:off x="914400" y="1881188"/>
            <a:ext cx="3232150" cy="4579937"/>
            <a:chOff x="576" y="1185"/>
            <a:chExt cx="2036" cy="2885"/>
          </a:xfrm>
        </p:grpSpPr>
        <p:sp>
          <p:nvSpPr>
            <p:cNvPr id="11367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185"/>
              <a:ext cx="1758" cy="2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14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x </a:t>
              </a:r>
              <a:r>
                <a:rPr lang="pt-BR" sz="2400" b="1">
                  <a:sym typeface="Symbol" pitchFamily="18" charset="2"/>
                </a:rPr>
                <a:t>| –1 &lt; </a:t>
              </a:r>
              <a:r>
                <a:rPr lang="pt-BR" sz="2400" b="1" i="1">
                  <a:sym typeface="Symbol" pitchFamily="18" charset="2"/>
                </a:rPr>
                <a:t>x</a:t>
              </a:r>
              <a:r>
                <a:rPr lang="pt-BR" sz="2400" b="1">
                  <a:sym typeface="Symbol" pitchFamily="18" charset="2"/>
                </a:rPr>
                <a:t> &lt; 7}</a:t>
              </a:r>
            </a:p>
            <a:p>
              <a:pPr marL="533400" indent="-533400">
                <a:lnSpc>
                  <a:spcPct val="14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x </a:t>
              </a:r>
              <a:r>
                <a:rPr lang="pt-BR" sz="2400" b="1">
                  <a:sym typeface="Symbol" pitchFamily="18" charset="2"/>
                </a:rPr>
                <a:t>| –5 &lt; </a:t>
              </a:r>
              <a:r>
                <a:rPr lang="pt-BR" sz="2400" b="1" i="1">
                  <a:sym typeface="Symbol" pitchFamily="18" charset="2"/>
                </a:rPr>
                <a:t>x</a:t>
              </a:r>
              <a:r>
                <a:rPr lang="pt-BR" sz="2400" b="1">
                  <a:sym typeface="Symbol" pitchFamily="18" charset="2"/>
                </a:rPr>
                <a:t> &lt; 3}</a:t>
              </a:r>
            </a:p>
            <a:p>
              <a:pPr marL="533400" indent="-533400">
                <a:lnSpc>
                  <a:spcPct val="14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x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x</a:t>
              </a:r>
              <a:r>
                <a:rPr lang="pt-BR" sz="2400" b="1">
                  <a:sym typeface="Symbol" pitchFamily="18" charset="2"/>
                </a:rPr>
                <a:t> &lt; 7}</a:t>
              </a:r>
            </a:p>
            <a:p>
              <a:pPr marL="533400" indent="-533400">
                <a:lnSpc>
                  <a:spcPct val="14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x </a:t>
              </a:r>
              <a:r>
                <a:rPr lang="pt-BR" sz="2400" b="1">
                  <a:sym typeface="Symbol" pitchFamily="18" charset="2"/>
                </a:rPr>
                <a:t>| –1 &lt; </a:t>
              </a:r>
              <a:r>
                <a:rPr lang="pt-BR" sz="2400" b="1" i="1">
                  <a:sym typeface="Symbol" pitchFamily="18" charset="2"/>
                </a:rPr>
                <a:t>x</a:t>
              </a:r>
              <a:r>
                <a:rPr lang="pt-BR" sz="2400" b="1">
                  <a:sym typeface="Symbol" pitchFamily="18" charset="2"/>
                </a:rPr>
                <a:t> &lt; 3}</a:t>
              </a:r>
            </a:p>
          </p:txBody>
        </p:sp>
        <p:pic>
          <p:nvPicPr>
            <p:cNvPr id="113678" name="Picture 14" descr="ALG06-04-02A-YT-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39" y="3657"/>
              <a:ext cx="1723" cy="413"/>
            </a:xfrm>
            <a:prstGeom prst="rect">
              <a:avLst/>
            </a:prstGeom>
            <a:noFill/>
          </p:spPr>
        </p:pic>
        <p:pic>
          <p:nvPicPr>
            <p:cNvPr id="113679" name="Picture 15" descr="ALG06-04-02A-YT-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39" y="1529"/>
              <a:ext cx="1723" cy="413"/>
            </a:xfrm>
            <a:prstGeom prst="rect">
              <a:avLst/>
            </a:prstGeom>
            <a:noFill/>
          </p:spPr>
        </p:pic>
        <p:pic>
          <p:nvPicPr>
            <p:cNvPr id="113680" name="Picture 16" descr="ALG06-04-02A-YT-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39" y="2958"/>
              <a:ext cx="1723" cy="413"/>
            </a:xfrm>
            <a:prstGeom prst="rect">
              <a:avLst/>
            </a:prstGeom>
            <a:noFill/>
          </p:spPr>
        </p:pic>
        <p:pic>
          <p:nvPicPr>
            <p:cNvPr id="113681" name="Picture 17" descr="ALG06-04-02A-YT-B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89" y="2249"/>
              <a:ext cx="1723" cy="41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81500" y="771525"/>
            <a:ext cx="4152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Graph a Compound Inequality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TRAVEL</a:t>
            </a:r>
            <a:r>
              <a:rPr lang="en-US" sz="2400" b="1">
                <a:solidFill>
                  <a:srgbClr val="66CCFF"/>
                </a:solidFill>
              </a:rPr>
              <a:t> </a:t>
            </a:r>
            <a:r>
              <a:rPr lang="en-US" sz="2400" b="1">
                <a:solidFill>
                  <a:srgbClr val="00FF99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A ski resort has several types of hotel rooms and several types of cabins. The hotel rooms cost at most $89 per night and the cabins cost at least $109 per night. Write and graph a compound inequality that describes the amount that a guest would pay per night at the resort.</a:t>
            </a:r>
          </a:p>
        </p:txBody>
      </p:sp>
      <p:pic>
        <p:nvPicPr>
          <p:cNvPr id="6156" name="Picture 12" descr="5-4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733800"/>
            <a:ext cx="7972425" cy="21431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381500" y="771525"/>
            <a:ext cx="4152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Graph a Compound Inequality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2024063"/>
            <a:ext cx="25987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Graph 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≤ 89.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533400" y="3824288"/>
            <a:ext cx="2706688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Find the union.</a:t>
            </a:r>
          </a:p>
        </p:txBody>
      </p:sp>
      <p:pic>
        <p:nvPicPr>
          <p:cNvPr id="7178" name="Picture 10" descr="ALG06-04-03-x1"/>
          <p:cNvPicPr>
            <a:picLocks noChangeAspect="1" noChangeArrowheads="1"/>
          </p:cNvPicPr>
          <p:nvPr/>
        </p:nvPicPr>
        <p:blipFill>
          <a:blip r:embed="rId3" cstate="print"/>
          <a:srcRect t="52330"/>
          <a:stretch>
            <a:fillRect/>
          </a:stretch>
        </p:blipFill>
        <p:spPr bwMode="auto">
          <a:xfrm>
            <a:off x="2959100" y="3270250"/>
            <a:ext cx="5753100" cy="1331913"/>
          </a:xfrm>
          <a:prstGeom prst="rect">
            <a:avLst/>
          </a:prstGeom>
          <a:noFill/>
        </p:spPr>
      </p:pic>
      <p:pic>
        <p:nvPicPr>
          <p:cNvPr id="7179" name="Picture 11" descr="ALG06-04-03-x1"/>
          <p:cNvPicPr>
            <a:picLocks noChangeAspect="1" noChangeArrowheads="1"/>
          </p:cNvPicPr>
          <p:nvPr/>
        </p:nvPicPr>
        <p:blipFill>
          <a:blip r:embed="rId3" cstate="print"/>
          <a:srcRect b="54147"/>
          <a:stretch>
            <a:fillRect/>
          </a:stretch>
        </p:blipFill>
        <p:spPr bwMode="auto">
          <a:xfrm>
            <a:off x="2959100" y="1808163"/>
            <a:ext cx="5753100" cy="1281112"/>
          </a:xfrm>
          <a:prstGeom prst="rect">
            <a:avLst/>
          </a:prstGeom>
          <a:noFill/>
        </p:spPr>
      </p:pic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876300" y="458152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Answer: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{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n </a:t>
            </a:r>
            <a:r>
              <a:rPr lang="en-US" sz="2400">
                <a:solidFill>
                  <a:srgbClr val="E01B22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</a:rPr>
              <a:t>|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≤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89 or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≥ 109}</a:t>
            </a:r>
          </a:p>
        </p:txBody>
      </p:sp>
      <p:pic>
        <p:nvPicPr>
          <p:cNvPr id="7182" name="Picture 14" descr="ALG06-04-03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7350" y="5133975"/>
            <a:ext cx="5854700" cy="977900"/>
          </a:xfrm>
          <a:prstGeom prst="rect">
            <a:avLst/>
          </a:prstGeom>
          <a:noFill/>
        </p:spPr>
      </p:pic>
      <p:pic>
        <p:nvPicPr>
          <p:cNvPr id="7180" name="Picture 12" descr="ALG06-04-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9100" y="1808163"/>
            <a:ext cx="5753100" cy="2794000"/>
          </a:xfrm>
          <a:prstGeom prst="rect">
            <a:avLst/>
          </a:prstGeom>
          <a:noFill/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Now graph the solution set.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533400" y="3017838"/>
            <a:ext cx="26336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Graph 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≥ 109.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build="p" autoUpdateAnimBg="0"/>
      <p:bldP spid="7176" grpId="0" build="p" autoUpdateAnimBg="0"/>
      <p:bldP spid="7181" grpId="0" build="p" autoUpdateAnimBg="0"/>
      <p:bldP spid="7174" grpId="0" build="p" autoUpdateAnimBg="0" advAuto="0"/>
      <p:bldP spid="717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14400" y="3495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E01B22"/>
                </a:solidFill>
              </a:rPr>
              <a:t>TICKET SALES</a:t>
            </a:r>
            <a:r>
              <a:rPr lang="en-US" sz="2200" b="1">
                <a:solidFill>
                  <a:schemeClr val="folHlink"/>
                </a:solidFill>
              </a:rPr>
              <a:t> </a:t>
            </a:r>
            <a:r>
              <a:rPr lang="en-US" sz="2200" b="1">
                <a:solidFill>
                  <a:srgbClr val="00FF99"/>
                </a:solidFill>
              </a:rPr>
              <a:t> </a:t>
            </a:r>
            <a:r>
              <a:rPr lang="en-US" sz="2200" b="1">
                <a:solidFill>
                  <a:srgbClr val="00539D"/>
                </a:solidFill>
              </a:rPr>
              <a:t>A professional hockey arena has seats available in the Lower Bowl level that cost at most $65 per seat. The arena also has seats available at the Club Level and above that cost at least $80 per seat. Write and graph a compound inequality that describes the amount a spectator would pay for  a seat at the hockey game.</a:t>
            </a:r>
          </a:p>
        </p:txBody>
      </p:sp>
      <p:grpSp>
        <p:nvGrpSpPr>
          <p:cNvPr id="114705" name="Group 17"/>
          <p:cNvGrpSpPr>
            <a:grpSpLocks/>
          </p:cNvGrpSpPr>
          <p:nvPr/>
        </p:nvGrpSpPr>
        <p:grpSpPr bwMode="auto">
          <a:xfrm>
            <a:off x="914400" y="3500438"/>
            <a:ext cx="5602288" cy="2363787"/>
            <a:chOff x="576" y="2205"/>
            <a:chExt cx="3529" cy="1489"/>
          </a:xfrm>
        </p:grpSpPr>
        <p:sp>
          <p:nvSpPr>
            <p:cNvPr id="11470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205"/>
              <a:ext cx="3393" cy="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b="1" i="1">
                  <a:sym typeface="Symbol" pitchFamily="18" charset="2"/>
                </a:rPr>
                <a:t>c 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≤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65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or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c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≥ 80</a:t>
              </a:r>
            </a:p>
            <a:p>
              <a:pPr marL="533400" indent="-533400">
                <a:lnSpc>
                  <a:spcPct val="9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b="1" i="1">
                  <a:sym typeface="Symbol" pitchFamily="18" charset="2"/>
                </a:rPr>
                <a:t>c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≥</a:t>
              </a:r>
              <a:r>
                <a:rPr lang="pt-BR" sz="2400" b="1" i="1"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65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or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c ≤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80</a:t>
              </a:r>
            </a:p>
            <a:p>
              <a:pPr marL="533400" indent="-533400">
                <a:lnSpc>
                  <a:spcPct val="9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b="1" i="1">
                  <a:sym typeface="Symbol" pitchFamily="18" charset="2"/>
                </a:rPr>
                <a:t>c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≥</a:t>
              </a:r>
              <a:r>
                <a:rPr lang="pt-BR" sz="2400" b="1" i="1"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65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or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c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≥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80</a:t>
              </a:r>
              <a:endParaRPr lang="pt-BR" sz="2400" b="1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b="1" i="1">
                  <a:sym typeface="Symbol" pitchFamily="18" charset="2"/>
                </a:rPr>
                <a:t>c 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≤</a:t>
              </a:r>
              <a:r>
                <a:rPr lang="pt-BR" sz="2400" b="1" i="1"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65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or</a:t>
              </a:r>
              <a:r>
                <a:rPr lang="pt-BR" sz="2400" b="1" i="1">
                  <a:cs typeface="Arial" pitchFamily="34" charset="0"/>
                  <a:sym typeface="Symbol" pitchFamily="18" charset="2"/>
                </a:rPr>
                <a:t> c ≤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80</a:t>
              </a:r>
            </a:p>
          </p:txBody>
        </p:sp>
        <p:pic>
          <p:nvPicPr>
            <p:cNvPr id="114701" name="Picture 13" descr="ALG06-04-03A-YT-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59" y="3414"/>
              <a:ext cx="1746" cy="280"/>
            </a:xfrm>
            <a:prstGeom prst="rect">
              <a:avLst/>
            </a:prstGeom>
            <a:noFill/>
          </p:spPr>
        </p:pic>
        <p:pic>
          <p:nvPicPr>
            <p:cNvPr id="114702" name="Picture 14" descr="ALG06-04-03A-YT-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359" y="2243"/>
              <a:ext cx="1746" cy="280"/>
            </a:xfrm>
            <a:prstGeom prst="rect">
              <a:avLst/>
            </a:prstGeom>
            <a:noFill/>
          </p:spPr>
        </p:pic>
        <p:pic>
          <p:nvPicPr>
            <p:cNvPr id="114703" name="Picture 15" descr="ALG06-04-03A-YT-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59" y="2640"/>
              <a:ext cx="1746" cy="280"/>
            </a:xfrm>
            <a:prstGeom prst="rect">
              <a:avLst/>
            </a:prstGeom>
            <a:noFill/>
          </p:spPr>
        </p:pic>
        <p:pic>
          <p:nvPicPr>
            <p:cNvPr id="114704" name="Picture 16" descr="ALG06-04-03A-YT-C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359" y="3048"/>
              <a:ext cx="1746" cy="28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and Graph a Union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k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7 ≤ </a:t>
            </a:r>
            <a:r>
              <a:rPr lang="pt-BR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25 or 12 – 9</a:t>
            </a:r>
            <a:r>
              <a:rPr lang="pt-BR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k</a:t>
            </a:r>
            <a:r>
              <a:rPr lang="pt-BR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≥</a:t>
            </a:r>
            <a:r>
              <a:rPr lang="pt-BR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30. Graph the solution set.</a:t>
            </a:r>
            <a:endParaRPr lang="en-US" sz="2400" b="1">
              <a:solidFill>
                <a:srgbClr val="00539D"/>
              </a:solidFill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995738" y="2220913"/>
            <a:ext cx="8350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</a:t>
            </a:r>
          </a:p>
        </p:txBody>
      </p:sp>
      <p:pic>
        <p:nvPicPr>
          <p:cNvPr id="9222" name="Picture 6" descr="eq_240"/>
          <p:cNvPicPr>
            <a:picLocks noChangeAspect="1" noChangeArrowheads="1"/>
          </p:cNvPicPr>
          <p:nvPr/>
        </p:nvPicPr>
        <p:blipFill>
          <a:blip r:embed="rId3" cstate="print"/>
          <a:srcRect t="40718" b="49554"/>
          <a:stretch>
            <a:fillRect/>
          </a:stretch>
        </p:blipFill>
        <p:spPr bwMode="auto">
          <a:xfrm>
            <a:off x="1000125" y="4654550"/>
            <a:ext cx="2860675" cy="503238"/>
          </a:xfrm>
          <a:prstGeom prst="rect">
            <a:avLst/>
          </a:prstGeom>
          <a:noFill/>
        </p:spPr>
      </p:pic>
      <p:pic>
        <p:nvPicPr>
          <p:cNvPr id="9223" name="Picture 7" descr="eq_240"/>
          <p:cNvPicPr>
            <a:picLocks noChangeAspect="1" noChangeArrowheads="1"/>
          </p:cNvPicPr>
          <p:nvPr/>
        </p:nvPicPr>
        <p:blipFill>
          <a:blip r:embed="rId3" cstate="print"/>
          <a:srcRect t="93250"/>
          <a:stretch>
            <a:fillRect/>
          </a:stretch>
        </p:blipFill>
        <p:spPr bwMode="auto">
          <a:xfrm>
            <a:off x="5219700" y="4724400"/>
            <a:ext cx="2860675" cy="349250"/>
          </a:xfrm>
          <a:prstGeom prst="rect">
            <a:avLst/>
          </a:prstGeom>
          <a:noFill/>
        </p:spPr>
      </p:pic>
      <p:pic>
        <p:nvPicPr>
          <p:cNvPr id="9224" name="Picture 8" descr="eq_240"/>
          <p:cNvPicPr>
            <a:picLocks noChangeAspect="1" noChangeArrowheads="1"/>
          </p:cNvPicPr>
          <p:nvPr/>
        </p:nvPicPr>
        <p:blipFill>
          <a:blip r:embed="rId3" cstate="print"/>
          <a:srcRect t="24701" b="59282"/>
          <a:stretch>
            <a:fillRect/>
          </a:stretch>
        </p:blipFill>
        <p:spPr bwMode="auto">
          <a:xfrm>
            <a:off x="1000125" y="3752850"/>
            <a:ext cx="2860675" cy="828675"/>
          </a:xfrm>
          <a:prstGeom prst="rect">
            <a:avLst/>
          </a:prstGeom>
          <a:noFill/>
        </p:spPr>
      </p:pic>
      <p:pic>
        <p:nvPicPr>
          <p:cNvPr id="9225" name="Picture 9" descr="eq_240"/>
          <p:cNvPicPr>
            <a:picLocks noChangeAspect="1" noChangeArrowheads="1"/>
          </p:cNvPicPr>
          <p:nvPr/>
        </p:nvPicPr>
        <p:blipFill>
          <a:blip r:embed="rId3" cstate="print"/>
          <a:srcRect t="17030" b="75299"/>
          <a:stretch>
            <a:fillRect/>
          </a:stretch>
        </p:blipFill>
        <p:spPr bwMode="auto">
          <a:xfrm>
            <a:off x="1000125" y="3284538"/>
            <a:ext cx="2860675" cy="396875"/>
          </a:xfrm>
          <a:prstGeom prst="rect">
            <a:avLst/>
          </a:prstGeom>
          <a:noFill/>
        </p:spPr>
      </p:pic>
      <p:pic>
        <p:nvPicPr>
          <p:cNvPr id="9226" name="Picture 10" descr="eq_240"/>
          <p:cNvPicPr>
            <a:picLocks noChangeAspect="1" noChangeArrowheads="1"/>
          </p:cNvPicPr>
          <p:nvPr/>
        </p:nvPicPr>
        <p:blipFill>
          <a:blip r:embed="rId3" cstate="print"/>
          <a:srcRect t="6874" b="83644"/>
          <a:stretch>
            <a:fillRect/>
          </a:stretch>
        </p:blipFill>
        <p:spPr bwMode="auto">
          <a:xfrm>
            <a:off x="1000125" y="2687638"/>
            <a:ext cx="2860675" cy="490537"/>
          </a:xfrm>
          <a:prstGeom prst="rect">
            <a:avLst/>
          </a:prstGeom>
          <a:noFill/>
        </p:spPr>
      </p:pic>
      <p:pic>
        <p:nvPicPr>
          <p:cNvPr id="9227" name="Picture 11" descr="eq_240"/>
          <p:cNvPicPr>
            <a:picLocks noChangeAspect="1" noChangeArrowheads="1"/>
          </p:cNvPicPr>
          <p:nvPr/>
        </p:nvPicPr>
        <p:blipFill>
          <a:blip r:embed="rId3" cstate="print"/>
          <a:srcRect b="93863"/>
          <a:stretch>
            <a:fillRect/>
          </a:stretch>
        </p:blipFill>
        <p:spPr bwMode="auto">
          <a:xfrm>
            <a:off x="1000125" y="2259013"/>
            <a:ext cx="2860675" cy="317500"/>
          </a:xfrm>
          <a:prstGeom prst="rect">
            <a:avLst/>
          </a:prstGeom>
          <a:noFill/>
        </p:spPr>
      </p:pic>
      <p:pic>
        <p:nvPicPr>
          <p:cNvPr id="9228" name="Picture 12" descr="eq_240"/>
          <p:cNvPicPr>
            <a:picLocks noChangeAspect="1" noChangeArrowheads="1"/>
          </p:cNvPicPr>
          <p:nvPr/>
        </p:nvPicPr>
        <p:blipFill>
          <a:blip r:embed="rId3" cstate="print"/>
          <a:srcRect t="75882" b="8284"/>
          <a:stretch>
            <a:fillRect/>
          </a:stretch>
        </p:blipFill>
        <p:spPr bwMode="auto">
          <a:xfrm>
            <a:off x="5219700" y="3752850"/>
            <a:ext cx="2860675" cy="819150"/>
          </a:xfrm>
          <a:prstGeom prst="rect">
            <a:avLst/>
          </a:prstGeom>
          <a:noFill/>
        </p:spPr>
      </p:pic>
      <p:pic>
        <p:nvPicPr>
          <p:cNvPr id="9229" name="Picture 13" descr="eq_240"/>
          <p:cNvPicPr>
            <a:picLocks noChangeAspect="1" noChangeArrowheads="1"/>
          </p:cNvPicPr>
          <p:nvPr/>
        </p:nvPicPr>
        <p:blipFill>
          <a:blip r:embed="rId3" cstate="print"/>
          <a:srcRect t="66830" b="24118"/>
          <a:stretch>
            <a:fillRect/>
          </a:stretch>
        </p:blipFill>
        <p:spPr bwMode="auto">
          <a:xfrm>
            <a:off x="5219700" y="3213100"/>
            <a:ext cx="2860675" cy="468313"/>
          </a:xfrm>
          <a:prstGeom prst="rect">
            <a:avLst/>
          </a:prstGeom>
          <a:noFill/>
        </p:spPr>
      </p:pic>
      <p:pic>
        <p:nvPicPr>
          <p:cNvPr id="9230" name="Picture 14" descr="eq_240"/>
          <p:cNvPicPr>
            <a:picLocks noChangeAspect="1" noChangeArrowheads="1"/>
          </p:cNvPicPr>
          <p:nvPr/>
        </p:nvPicPr>
        <p:blipFill>
          <a:blip r:embed="rId3" cstate="print"/>
          <a:srcRect t="56396" b="33171"/>
          <a:stretch>
            <a:fillRect/>
          </a:stretch>
        </p:blipFill>
        <p:spPr bwMode="auto">
          <a:xfrm>
            <a:off x="5219700" y="2601913"/>
            <a:ext cx="2860675" cy="539750"/>
          </a:xfrm>
          <a:prstGeom prst="rect">
            <a:avLst/>
          </a:prstGeom>
          <a:noFill/>
        </p:spPr>
      </p:pic>
      <p:pic>
        <p:nvPicPr>
          <p:cNvPr id="9231" name="Picture 15" descr="eq_240"/>
          <p:cNvPicPr>
            <a:picLocks noChangeAspect="1" noChangeArrowheads="1"/>
          </p:cNvPicPr>
          <p:nvPr/>
        </p:nvPicPr>
        <p:blipFill>
          <a:blip r:embed="rId3" cstate="print"/>
          <a:srcRect t="48726" b="41763"/>
          <a:stretch>
            <a:fillRect/>
          </a:stretch>
        </p:blipFill>
        <p:spPr bwMode="auto">
          <a:xfrm>
            <a:off x="5219700" y="2132013"/>
            <a:ext cx="2860675" cy="4921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and Graph a Union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Graph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k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≤ 8.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533400" y="260032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Graph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k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≤ –2.</a:t>
            </a: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447675" y="4960938"/>
            <a:ext cx="83947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Notice that the graph of </a:t>
            </a:r>
            <a:r>
              <a:rPr lang="en-US" sz="2400" i="1">
                <a:solidFill>
                  <a:srgbClr val="E01B22"/>
                </a:solidFill>
              </a:rPr>
              <a:t>k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≤ 8 </a:t>
            </a:r>
            <a:r>
              <a:rPr lang="en-US" sz="2400">
                <a:solidFill>
                  <a:srgbClr val="E01B22"/>
                </a:solidFill>
              </a:rPr>
              <a:t>contains every point in the graph of </a:t>
            </a:r>
            <a:r>
              <a:rPr lang="en-US" sz="2400" i="1">
                <a:solidFill>
                  <a:srgbClr val="E01B22"/>
                </a:solidFill>
              </a:rPr>
              <a:t>k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≤ –2.</a:t>
            </a:r>
            <a:r>
              <a:rPr lang="en-US" sz="2400">
                <a:solidFill>
                  <a:srgbClr val="E01B22"/>
                </a:solidFill>
              </a:rPr>
              <a:t> So, the union is the graph of </a:t>
            </a:r>
            <a:r>
              <a:rPr lang="en-US" sz="2400" i="1">
                <a:solidFill>
                  <a:srgbClr val="E01B22"/>
                </a:solidFill>
              </a:rPr>
              <a:t>k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≤ 8. </a:t>
            </a:r>
            <a:r>
              <a:rPr lang="en-US" sz="2400">
                <a:solidFill>
                  <a:srgbClr val="E01B22"/>
                </a:solidFill>
              </a:rPr>
              <a:t>The solution set is {</a:t>
            </a:r>
            <a:r>
              <a:rPr lang="en-US" sz="2400" i="1">
                <a:solidFill>
                  <a:srgbClr val="E01B22"/>
                </a:solidFill>
              </a:rPr>
              <a:t>k </a:t>
            </a:r>
            <a:r>
              <a:rPr lang="en-US" sz="2400">
                <a:solidFill>
                  <a:srgbClr val="E01B22"/>
                </a:solidFill>
              </a:rPr>
              <a:t>| </a:t>
            </a:r>
            <a:r>
              <a:rPr lang="en-US" sz="2400" i="1">
                <a:solidFill>
                  <a:srgbClr val="E01B22"/>
                </a:solidFill>
              </a:rPr>
              <a:t>k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≤ 8}.</a:t>
            </a:r>
            <a:r>
              <a:rPr lang="en-US" sz="2400">
                <a:solidFill>
                  <a:srgbClr val="E01B22"/>
                </a:solidFill>
              </a:rPr>
              <a:t> </a:t>
            </a:r>
          </a:p>
        </p:txBody>
      </p:sp>
      <p:pic>
        <p:nvPicPr>
          <p:cNvPr id="91144" name="Picture 8" descr="ALG06-04-04-x1"/>
          <p:cNvPicPr>
            <a:picLocks noChangeAspect="1" noChangeArrowheads="1"/>
          </p:cNvPicPr>
          <p:nvPr/>
        </p:nvPicPr>
        <p:blipFill>
          <a:blip r:embed="rId3" cstate="print"/>
          <a:srcRect t="36401" b="36029"/>
          <a:stretch>
            <a:fillRect/>
          </a:stretch>
        </p:blipFill>
        <p:spPr bwMode="auto">
          <a:xfrm>
            <a:off x="2879725" y="2708275"/>
            <a:ext cx="5184775" cy="936625"/>
          </a:xfrm>
          <a:prstGeom prst="rect">
            <a:avLst/>
          </a:prstGeom>
          <a:noFill/>
        </p:spPr>
      </p:pic>
      <p:pic>
        <p:nvPicPr>
          <p:cNvPr id="91145" name="Picture 9" descr="ALG06-04-04-x1"/>
          <p:cNvPicPr>
            <a:picLocks noChangeAspect="1" noChangeArrowheads="1"/>
          </p:cNvPicPr>
          <p:nvPr/>
        </p:nvPicPr>
        <p:blipFill>
          <a:blip r:embed="rId3" cstate="print"/>
          <a:srcRect b="61449"/>
          <a:stretch>
            <a:fillRect/>
          </a:stretch>
        </p:blipFill>
        <p:spPr bwMode="auto">
          <a:xfrm>
            <a:off x="2879725" y="1471613"/>
            <a:ext cx="5184775" cy="1309687"/>
          </a:xfrm>
          <a:prstGeom prst="rect">
            <a:avLst/>
          </a:prstGeom>
          <a:noFill/>
        </p:spPr>
      </p:pic>
      <p:pic>
        <p:nvPicPr>
          <p:cNvPr id="91146" name="Picture 10" descr="ALG06-04-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9725" y="1471613"/>
            <a:ext cx="5184775" cy="3397250"/>
          </a:xfrm>
          <a:prstGeom prst="rect">
            <a:avLst/>
          </a:prstGeom>
          <a:noFill/>
        </p:spPr>
      </p:pic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533400" y="3514725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Find the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union.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build="p" autoUpdateAnimBg="0" advAuto="0"/>
      <p:bldP spid="91142" grpId="0" build="p" autoUpdateAnimBg="0"/>
      <p:bldP spid="91143" grpId="0" autoUpdateAnimBg="0"/>
      <p:bldP spid="9114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14400" y="42957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–2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 &lt; 15 or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+ 15 &gt; 20. Then graph the solution set.</a:t>
            </a:r>
          </a:p>
        </p:txBody>
      </p:sp>
      <p:grpSp>
        <p:nvGrpSpPr>
          <p:cNvPr id="115723" name="Group 11"/>
          <p:cNvGrpSpPr>
            <a:grpSpLocks/>
          </p:cNvGrpSpPr>
          <p:nvPr/>
        </p:nvGrpSpPr>
        <p:grpSpPr bwMode="auto">
          <a:xfrm>
            <a:off x="914400" y="2447925"/>
            <a:ext cx="4079875" cy="3825875"/>
            <a:chOff x="576" y="1542"/>
            <a:chExt cx="2570" cy="2410"/>
          </a:xfrm>
        </p:grpSpPr>
        <p:sp>
          <p:nvSpPr>
            <p:cNvPr id="11572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4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x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x</a:t>
              </a:r>
              <a:r>
                <a:rPr lang="pt-BR" sz="2400" b="1">
                  <a:sym typeface="Symbol" pitchFamily="18" charset="2"/>
                </a:rPr>
                <a:t> &gt; 1}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x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x</a:t>
              </a:r>
              <a:r>
                <a:rPr lang="pt-BR" sz="2400" b="1">
                  <a:sym typeface="Symbol" pitchFamily="18" charset="2"/>
                </a:rPr>
                <a:t> &lt; –5}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x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x</a:t>
              </a:r>
              <a:r>
                <a:rPr lang="pt-BR" sz="2400" b="1">
                  <a:sym typeface="Symbol" pitchFamily="18" charset="2"/>
                </a:rPr>
                <a:t> &gt; –5}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x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x</a:t>
              </a:r>
              <a:r>
                <a:rPr lang="pt-BR" sz="2400" b="1">
                  <a:sym typeface="Symbol" pitchFamily="18" charset="2"/>
                </a:rPr>
                <a:t> &lt; 1}</a:t>
              </a:r>
            </a:p>
          </p:txBody>
        </p:sp>
        <p:pic>
          <p:nvPicPr>
            <p:cNvPr id="115725" name="Picture 13" descr="ALG06-04-04-YT-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47" y="3588"/>
              <a:ext cx="2199" cy="364"/>
            </a:xfrm>
            <a:prstGeom prst="rect">
              <a:avLst/>
            </a:prstGeom>
            <a:noFill/>
          </p:spPr>
        </p:pic>
        <p:pic>
          <p:nvPicPr>
            <p:cNvPr id="115726" name="Picture 14" descr="ALG06-04-04-YT-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7" y="1751"/>
              <a:ext cx="2199" cy="364"/>
            </a:xfrm>
            <a:prstGeom prst="rect">
              <a:avLst/>
            </a:prstGeom>
            <a:noFill/>
          </p:spPr>
        </p:pic>
        <p:pic>
          <p:nvPicPr>
            <p:cNvPr id="115727" name="Picture 15" descr="ALG06-04-04-YT-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" y="2364"/>
              <a:ext cx="2199" cy="364"/>
            </a:xfrm>
            <a:prstGeom prst="rect">
              <a:avLst/>
            </a:prstGeom>
            <a:noFill/>
          </p:spPr>
        </p:pic>
        <p:pic>
          <p:nvPicPr>
            <p:cNvPr id="115728" name="Picture 16" descr="ALG06-04-04-YT-C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47" y="2976"/>
              <a:ext cx="2199" cy="36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3;4;3;4;2;"/>
  <p:tag name="CHARTSTRINGSTD" val="0 1 2 2"/>
  <p:tag name="CHARTSTRINGREV" val="2 2 1 0"/>
  <p:tag name="CHARTSTRINGSTDPER" val="0 0.2 0.4 0.4"/>
  <p:tag name="CHARTSTRINGREVPER" val="0.4 0.4 0.2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TOTALRESPONSES" val="5"/>
  <p:tag name="SLICED" val="False"/>
  <p:tag name="RESPONSES" val="NA,1,5,3;2;4;3;2;"/>
  <p:tag name="CHARTSTRINGSTD" val="0 2 2 1"/>
  <p:tag name="CHARTSTRINGREV" val="1 2 2 0"/>
  <p:tag name="CHARTSTRINGSTDPER" val="0 0.4 0.4 0.2"/>
  <p:tag name="CHARTSTRINGREVPER" val="0.2 0.4 0.4 0"/>
  <p:tag name="VALUES" val="Incorrect¤Incorrect¤Incorrect¤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TOTALRESPONSES" val="5"/>
  <p:tag name="SLICED" val="False"/>
  <p:tag name="RESPONSES" val="NA,1,5,3;1;4;4;3;"/>
  <p:tag name="CHARTSTRINGSTD" val="1 0 2 2"/>
  <p:tag name="CHARTSTRINGREV" val="2 2 0 1"/>
  <p:tag name="CHARTSTRINGSTDPER" val="0.2 0 0.4 0.4"/>
  <p:tag name="CHARTSTRINGREVPER" val="0.4 0.4 0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2;3;1;1;1;"/>
  <p:tag name="CHARTSTRINGSTD" val="3 1 1 0"/>
  <p:tag name="CHARTSTRINGREV" val="0 1 1 3"/>
  <p:tag name="CHARTSTRINGSTDPER" val="0.6 0.2 0.2 0"/>
  <p:tag name="CHARTSTRINGREVPER" val="0 0.2 0.2 0.6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1;1;1;3;2;"/>
  <p:tag name="CHARTSTRINGSTD" val="3 1 1 0"/>
  <p:tag name="CHARTSTRINGREV" val="0 1 1 3"/>
  <p:tag name="CHARTSTRINGSTDPER" val="0.6 0.2 0.2 0"/>
  <p:tag name="CHARTSTRINGREVPER" val="0 0.2 0.2 0.6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TOTALRESPONSES" val="5"/>
  <p:tag name="SLICED" val="False"/>
  <p:tag name="RESPONSES" val="NA,1,5,4;3;1;3;1;"/>
  <p:tag name="CHARTSTRINGSTD" val="2 0 2 1"/>
  <p:tag name="CHARTSTRINGREV" val="1 2 0 2"/>
  <p:tag name="CHARTSTRINGSTDPER" val="0.4 0 0.4 0.2"/>
  <p:tag name="CHARTSTRINGREVPER" val="0.2 0.4 0 0.4"/>
  <p:tag name="VALUES" val="Correct¤Incorrect¤Incorrect¤Incorrect"/>
  <p:tag name="QUESTIONALIAS" val="Example 1"/>
  <p:tag name="ANSWERSALIAS" val="A¤B¤C¤D"/>
  <p:tag name="RESPONSESGATHERED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3;2;3;1;3;"/>
  <p:tag name="CHARTSTRINGSTD" val="1 1 3 0"/>
  <p:tag name="CHARTSTRINGREV" val="0 3 1 1"/>
  <p:tag name="CHARTSTRINGSTDPER" val="0.2 0.2 0.6 0"/>
  <p:tag name="CHARTSTRINGREVPER" val="0 0.6 0.2 0.2"/>
  <p:tag name="QUESTIONALIAS" val="Example 2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TOTALRESPONSES" val="5"/>
  <p:tag name="SLICED" val="False"/>
  <p:tag name="RESPONSES" val="NA,1,5,2;1;3;1;1;"/>
  <p:tag name="CHARTSTRINGSTD" val="3 1 1 0"/>
  <p:tag name="CHARTSTRINGREV" val="0 1 1 3"/>
  <p:tag name="CHARTSTRINGSTDPER" val="0.6 0.2 0.2 0"/>
  <p:tag name="CHARTSTRINGREVPER" val="0 0.2 0.2 0.6"/>
  <p:tag name="VALUES" val="Incorrect¤Incorrect¤Correct¤Incorrect"/>
  <p:tag name="QUESTIONALIAS" val="Example 3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1381</TotalTime>
  <Words>559</Words>
  <Application>Microsoft Office PowerPoint</Application>
  <PresentationFormat>On-screen Show (4:3)</PresentationFormat>
  <Paragraphs>111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Example 1</vt:lpstr>
      <vt:lpstr>Example 1</vt:lpstr>
      <vt:lpstr>Example 1</vt:lpstr>
      <vt:lpstr>Example 2</vt:lpstr>
      <vt:lpstr>Example 2</vt:lpstr>
      <vt:lpstr>Example 2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72</cp:revision>
  <dcterms:created xsi:type="dcterms:W3CDTF">2007-12-06T14:31:51Z</dcterms:created>
  <dcterms:modified xsi:type="dcterms:W3CDTF">2015-12-17T12:41:56Z</dcterms:modified>
</cp:coreProperties>
</file>