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4" r:id="rId18"/>
    <p:sldId id="258" r:id="rId19"/>
    <p:sldId id="259" r:id="rId20"/>
    <p:sldId id="288" r:id="rId21"/>
    <p:sldId id="308" r:id="rId22"/>
    <p:sldId id="315" r:id="rId23"/>
    <p:sldId id="263" r:id="rId24"/>
    <p:sldId id="291" r:id="rId25"/>
    <p:sldId id="310" r:id="rId26"/>
    <p:sldId id="260" r:id="rId27"/>
    <p:sldId id="261" r:id="rId28"/>
    <p:sldId id="316" r:id="rId29"/>
    <p:sldId id="309" r:id="rId30"/>
    <p:sldId id="317" r:id="rId31"/>
    <p:sldId id="275" r:id="rId32"/>
  </p:sldIdLst>
  <p:sldSz cx="9144000" cy="6858000" type="screen4x3"/>
  <p:notesSz cx="6858000" cy="9144000"/>
  <p:custDataLst>
    <p:tags r:id="rId33"/>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5_05"/>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5–4</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5_05"/>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5_05"/>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5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74" name="Picture 18" descr="Real World Ex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2" name="Header" descr="12_ALG1_Header_05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70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6" name="Header" descr="12_ALG1_Header_05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5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5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5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5_05">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slide" Target="slide17.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4.xml"/><Relationship Id="rId5" Type="http://schemas.openxmlformats.org/officeDocument/2006/relationships/slide" Target="slide10.xml"/><Relationship Id="rId4" Type="http://schemas.openxmlformats.org/officeDocument/2006/relationships/slide" Target="slide9.xml"/></Relationships>
</file>

<file path=ppt/slides/_rels/slide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slideLayout" Target="../slideLayouts/slideLayout13.xml"/><Relationship Id="rId7" Type="http://schemas.openxmlformats.org/officeDocument/2006/relationships/image" Target="../media/image26.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32.jpe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4.jpe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35.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35.xml"/><Relationship Id="rId7" Type="http://schemas.openxmlformats.org/officeDocument/2006/relationships/image" Target="../media/image44.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3.jpeg"/><Relationship Id="rId5" Type="http://schemas.openxmlformats.org/officeDocument/2006/relationships/image" Target="../media/image9.jpeg"/><Relationship Id="rId4" Type="http://schemas.openxmlformats.org/officeDocument/2006/relationships/image" Target="../media/image42.png"/><Relationship Id="rId9"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47.png"/><Relationship Id="rId5" Type="http://schemas.openxmlformats.org/officeDocument/2006/relationships/image" Target="../media/image9.jpe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4.xml"/><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9.jpe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57.xml"/><Relationship Id="rId1" Type="http://schemas.openxmlformats.org/officeDocument/2006/relationships/tags" Target="../tags/tag27.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57.xml"/><Relationship Id="rId1" Type="http://schemas.openxmlformats.org/officeDocument/2006/relationships/tags" Target="../tags/tag29.xml"/></Relationships>
</file>

<file path=ppt/slides/_rels/slide20.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slideLayout" Target="../slideLayouts/slideLayout57.xml"/><Relationship Id="rId7" Type="http://schemas.openxmlformats.org/officeDocument/2006/relationships/image" Target="../media/image52.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51.jpeg"/><Relationship Id="rId5" Type="http://schemas.openxmlformats.org/officeDocument/2006/relationships/image" Target="../media/image9.jpeg"/><Relationship Id="rId4" Type="http://schemas.openxmlformats.org/officeDocument/2006/relationships/image" Target="../media/image42.png"/><Relationship Id="rId9"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7.png"/><Relationship Id="rId5" Type="http://schemas.openxmlformats.org/officeDocument/2006/relationships/image" Target="../media/image9.jpe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5_05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5–4)</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Example 1:	Solve Absolute Value Inequalities (&lt;)</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Example 2:	Real-World Example: Apply Absolute Value Inequalities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3:	Solve Absolute Value Inequalities (&gt;)</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7"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graph is the solution set of the compound inequality </a:t>
            </a:r>
            <a:r>
              <a:rPr lang="en-US" sz="2400" b="1" i="1">
                <a:solidFill>
                  <a:srgbClr val="00539D"/>
                </a:solidFill>
                <a:cs typeface="Times New Roman" pitchFamily="18" charset="0"/>
              </a:rPr>
              <a:t>b</a:t>
            </a:r>
            <a:r>
              <a:rPr lang="en-US" sz="2400" b="1">
                <a:solidFill>
                  <a:srgbClr val="00539D"/>
                </a:solidFill>
                <a:cs typeface="Times New Roman" pitchFamily="18" charset="0"/>
              </a:rPr>
              <a:t> &gt; 3 or </a:t>
            </a:r>
            <a:r>
              <a:rPr lang="en-US" sz="2400" b="1" i="1">
                <a:solidFill>
                  <a:srgbClr val="00539D"/>
                </a:solidFill>
                <a:cs typeface="Times New Roman" pitchFamily="18" charset="0"/>
              </a:rPr>
              <a:t>b</a:t>
            </a:r>
            <a:r>
              <a:rPr lang="en-US" sz="2400" b="1">
                <a:solidFill>
                  <a:srgbClr val="00539D"/>
                </a:solidFill>
                <a:cs typeface="Times New Roman" pitchFamily="18" charset="0"/>
              </a:rPr>
              <a:t> &lt; 0?</a:t>
            </a:r>
          </a:p>
        </p:txBody>
      </p:sp>
      <p:sp>
        <p:nvSpPr>
          <p:cNvPr id="107529" name="AutoShape 9"/>
          <p:cNvSpPr>
            <a:spLocks noChangeArrowheads="1"/>
          </p:cNvSpPr>
          <p:nvPr/>
        </p:nvSpPr>
        <p:spPr bwMode="auto">
          <a:xfrm>
            <a:off x="552450" y="39433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grpSp>
        <p:nvGrpSpPr>
          <p:cNvPr id="107542" name="Group 22"/>
          <p:cNvGrpSpPr>
            <a:grpSpLocks/>
          </p:cNvGrpSpPr>
          <p:nvPr/>
        </p:nvGrpSpPr>
        <p:grpSpPr bwMode="auto">
          <a:xfrm>
            <a:off x="1066800" y="2946400"/>
            <a:ext cx="4495800" cy="3302000"/>
            <a:chOff x="672" y="1856"/>
            <a:chExt cx="2832" cy="2080"/>
          </a:xfrm>
        </p:grpSpPr>
        <p:sp>
          <p:nvSpPr>
            <p:cNvPr id="107526" name="TPAnswers"/>
            <p:cNvSpPr>
              <a:spLocks noChangeArrowheads="1"/>
            </p:cNvSpPr>
            <p:nvPr>
              <p:custDataLst>
                <p:tags r:id="rId2"/>
              </p:custDataLst>
            </p:nvPr>
          </p:nvSpPr>
          <p:spPr bwMode="auto">
            <a:xfrm>
              <a:off x="672" y="1856"/>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7538" name="Picture 18" descr="5-5-1d"/>
            <p:cNvPicPr>
              <a:picLocks noChangeAspect="1" noChangeArrowheads="1"/>
            </p:cNvPicPr>
            <p:nvPr/>
          </p:nvPicPr>
          <p:blipFill>
            <a:blip r:embed="rId5" cstate="print"/>
            <a:srcRect/>
            <a:stretch>
              <a:fillRect/>
            </a:stretch>
          </p:blipFill>
          <p:spPr bwMode="auto">
            <a:xfrm>
              <a:off x="1056" y="2496"/>
              <a:ext cx="2055" cy="245"/>
            </a:xfrm>
            <a:prstGeom prst="rect">
              <a:avLst/>
            </a:prstGeom>
            <a:noFill/>
          </p:spPr>
        </p:pic>
        <p:pic>
          <p:nvPicPr>
            <p:cNvPr id="107539" name="Picture 19" descr="5-5-1"/>
            <p:cNvPicPr>
              <a:picLocks noChangeAspect="1" noChangeArrowheads="1"/>
            </p:cNvPicPr>
            <p:nvPr/>
          </p:nvPicPr>
          <p:blipFill>
            <a:blip r:embed="rId6" cstate="print"/>
            <a:srcRect/>
            <a:stretch>
              <a:fillRect/>
            </a:stretch>
          </p:blipFill>
          <p:spPr bwMode="auto">
            <a:xfrm>
              <a:off x="1056" y="1883"/>
              <a:ext cx="2448" cy="294"/>
            </a:xfrm>
            <a:prstGeom prst="rect">
              <a:avLst/>
            </a:prstGeom>
            <a:noFill/>
          </p:spPr>
        </p:pic>
        <p:pic>
          <p:nvPicPr>
            <p:cNvPr id="107540" name="Picture 20" descr="5-5-1b"/>
            <p:cNvPicPr>
              <a:picLocks noChangeAspect="1" noChangeArrowheads="1"/>
            </p:cNvPicPr>
            <p:nvPr/>
          </p:nvPicPr>
          <p:blipFill>
            <a:blip r:embed="rId7" cstate="print"/>
            <a:srcRect/>
            <a:stretch>
              <a:fillRect/>
            </a:stretch>
          </p:blipFill>
          <p:spPr bwMode="auto">
            <a:xfrm>
              <a:off x="1056" y="3642"/>
              <a:ext cx="2448" cy="294"/>
            </a:xfrm>
            <a:prstGeom prst="rect">
              <a:avLst/>
            </a:prstGeom>
            <a:noFill/>
          </p:spPr>
        </p:pic>
        <p:pic>
          <p:nvPicPr>
            <p:cNvPr id="107541" name="Picture 21" descr="5-5-1c"/>
            <p:cNvPicPr>
              <a:picLocks noChangeAspect="1" noChangeArrowheads="1"/>
            </p:cNvPicPr>
            <p:nvPr/>
          </p:nvPicPr>
          <p:blipFill>
            <a:blip r:embed="rId8" cstate="print"/>
            <a:srcRect/>
            <a:stretch>
              <a:fillRect/>
            </a:stretch>
          </p:blipFill>
          <p:spPr bwMode="auto">
            <a:xfrm>
              <a:off x="1056" y="3102"/>
              <a:ext cx="2055" cy="245"/>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42"/>
                                        </p:tgtEl>
                                        <p:attrNameLst>
                                          <p:attrName>style.visibility</p:attrName>
                                        </p:attrNameLst>
                                      </p:cBhvr>
                                      <p:to>
                                        <p:strVal val="visible"/>
                                      </p:to>
                                    </p:set>
                                    <p:animEffect transition="in" filter="wipe(left)">
                                      <p:cBhvr>
                                        <p:cTn id="15" dur="500"/>
                                        <p:tgtEl>
                                          <p:spTgt spid="10754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50" name="TPQuestion"/>
          <p:cNvSpPr>
            <a:spLocks noChangeArrowheads="1"/>
          </p:cNvSpPr>
          <p:nvPr/>
        </p:nvSpPr>
        <p:spPr bwMode="auto">
          <a:xfrm>
            <a:off x="685800" y="1533525"/>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Arial" pitchFamily="34" charset="0"/>
              </a:rPr>
              <a:t>Solve the compound inequality </a:t>
            </a:r>
            <a:br>
              <a:rPr lang="en-US" sz="2400" b="1">
                <a:solidFill>
                  <a:srgbClr val="00539D"/>
                </a:solidFill>
                <a:cs typeface="Arial" pitchFamily="34" charset="0"/>
              </a:rPr>
            </a:br>
            <a:r>
              <a:rPr lang="en-US" sz="2400" b="1">
                <a:solidFill>
                  <a:srgbClr val="00539D"/>
                </a:solidFill>
                <a:cs typeface="Arial" pitchFamily="34" charset="0"/>
              </a:rPr>
              <a:t>3</a:t>
            </a:r>
            <a:r>
              <a:rPr lang="en-US" sz="2400" b="1" i="1">
                <a:solidFill>
                  <a:srgbClr val="00539D"/>
                </a:solidFill>
                <a:cs typeface="Arial" pitchFamily="34" charset="0"/>
              </a:rPr>
              <a:t>x</a:t>
            </a:r>
            <a:r>
              <a:rPr lang="en-US" sz="2400" b="1">
                <a:solidFill>
                  <a:srgbClr val="00539D"/>
                </a:solidFill>
                <a:cs typeface="Arial" pitchFamily="34" charset="0"/>
              </a:rPr>
              <a:t> </a:t>
            </a:r>
            <a:r>
              <a:rPr lang="en-US" sz="2400" b="1">
                <a:solidFill>
                  <a:srgbClr val="00539D"/>
                </a:solidFill>
                <a:cs typeface="Times New Roman" pitchFamily="18" charset="0"/>
              </a:rPr>
              <a:t>≤</a:t>
            </a:r>
            <a:r>
              <a:rPr lang="en-US" sz="2400" b="1">
                <a:solidFill>
                  <a:srgbClr val="00539D"/>
                </a:solidFill>
                <a:cs typeface="Arial" pitchFamily="34" charset="0"/>
              </a:rPr>
              <a:t> –6 or 2</a:t>
            </a:r>
            <a:r>
              <a:rPr lang="en-US" sz="2400" b="1" i="1">
                <a:solidFill>
                  <a:srgbClr val="00539D"/>
                </a:solidFill>
                <a:cs typeface="Arial" pitchFamily="34" charset="0"/>
              </a:rPr>
              <a:t>x</a:t>
            </a:r>
            <a:r>
              <a:rPr lang="en-US" sz="2400" b="1">
                <a:solidFill>
                  <a:srgbClr val="00539D"/>
                </a:solidFill>
                <a:cs typeface="Arial" pitchFamily="34" charset="0"/>
              </a:rPr>
              <a:t> – 6 </a:t>
            </a:r>
            <a:r>
              <a:rPr lang="en-US" sz="2400" b="1">
                <a:solidFill>
                  <a:srgbClr val="00539D"/>
                </a:solidFill>
                <a:cs typeface="Times New Roman" pitchFamily="18" charset="0"/>
              </a:rPr>
              <a:t>≥</a:t>
            </a:r>
            <a:r>
              <a:rPr lang="en-US" sz="2400" b="1">
                <a:solidFill>
                  <a:srgbClr val="00539D"/>
                </a:solidFill>
                <a:cs typeface="Arial" pitchFamily="34" charset="0"/>
              </a:rPr>
              <a:t> 4. Graph the </a:t>
            </a:r>
            <a:br>
              <a:rPr lang="en-US" sz="2400" b="1">
                <a:solidFill>
                  <a:srgbClr val="00539D"/>
                </a:solidFill>
                <a:cs typeface="Arial" pitchFamily="34" charset="0"/>
              </a:rPr>
            </a:br>
            <a:r>
              <a:rPr lang="en-US" sz="2400" b="1">
                <a:solidFill>
                  <a:srgbClr val="00539D"/>
                </a:solidFill>
                <a:cs typeface="Arial" pitchFamily="34" charset="0"/>
              </a:rPr>
              <a:t>solution set.</a:t>
            </a:r>
          </a:p>
        </p:txBody>
      </p:sp>
      <p:sp>
        <p:nvSpPr>
          <p:cNvPr id="108551" name="AutoShape 7"/>
          <p:cNvSpPr>
            <a:spLocks noChangeArrowheads="1"/>
          </p:cNvSpPr>
          <p:nvPr/>
        </p:nvSpPr>
        <p:spPr bwMode="auto">
          <a:xfrm>
            <a:off x="533400" y="28702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524000"/>
            <a:ext cx="457200" cy="420688"/>
          </a:xfrm>
          <a:prstGeom prst="rect">
            <a:avLst/>
          </a:prstGeom>
          <a:noFill/>
        </p:spPr>
      </p:pic>
      <p:grpSp>
        <p:nvGrpSpPr>
          <p:cNvPr id="108564" name="Group 20"/>
          <p:cNvGrpSpPr>
            <a:grpSpLocks/>
          </p:cNvGrpSpPr>
          <p:nvPr/>
        </p:nvGrpSpPr>
        <p:grpSpPr bwMode="auto">
          <a:xfrm>
            <a:off x="1066800" y="2794000"/>
            <a:ext cx="7594600" cy="3343275"/>
            <a:chOff x="672" y="1760"/>
            <a:chExt cx="4784" cy="2106"/>
          </a:xfrm>
        </p:grpSpPr>
        <p:pic>
          <p:nvPicPr>
            <p:cNvPr id="108563" name="Picture 19" descr="5-5-2"/>
            <p:cNvPicPr>
              <a:picLocks noChangeAspect="1" noChangeArrowheads="1"/>
            </p:cNvPicPr>
            <p:nvPr/>
          </p:nvPicPr>
          <p:blipFill>
            <a:blip r:embed="rId5" cstate="print"/>
            <a:srcRect t="51961" b="28772"/>
            <a:stretch>
              <a:fillRect/>
            </a:stretch>
          </p:blipFill>
          <p:spPr bwMode="auto">
            <a:xfrm>
              <a:off x="2672" y="2958"/>
              <a:ext cx="2712" cy="329"/>
            </a:xfrm>
            <a:prstGeom prst="rect">
              <a:avLst/>
            </a:prstGeom>
            <a:noFill/>
          </p:spPr>
        </p:pic>
        <p:pic>
          <p:nvPicPr>
            <p:cNvPr id="108558" name="Picture 14" descr="5-5-2"/>
            <p:cNvPicPr>
              <a:picLocks noChangeAspect="1" noChangeArrowheads="1"/>
            </p:cNvPicPr>
            <p:nvPr/>
          </p:nvPicPr>
          <p:blipFill>
            <a:blip r:embed="rId6" cstate="print"/>
            <a:srcRect t="77420" b="2867"/>
            <a:stretch>
              <a:fillRect/>
            </a:stretch>
          </p:blipFill>
          <p:spPr bwMode="auto">
            <a:xfrm>
              <a:off x="2736" y="3536"/>
              <a:ext cx="2637" cy="330"/>
            </a:xfrm>
            <a:prstGeom prst="rect">
              <a:avLst/>
            </a:prstGeom>
            <a:noFill/>
          </p:spPr>
        </p:pic>
        <p:sp>
          <p:nvSpPr>
            <p:cNvPr id="108549" name="TPAnswers"/>
            <p:cNvSpPr>
              <a:spLocks noChangeArrowheads="1"/>
            </p:cNvSpPr>
            <p:nvPr>
              <p:custDataLst>
                <p:tags r:id="rId2"/>
              </p:custDataLst>
            </p:nvPr>
          </p:nvSpPr>
          <p:spPr bwMode="auto">
            <a:xfrm>
              <a:off x="672" y="1760"/>
              <a:ext cx="2368" cy="2032"/>
            </a:xfrm>
            <a:prstGeom prst="rect">
              <a:avLst/>
            </a:prstGeom>
            <a:noFill/>
            <a:ln w="9525">
              <a:noFill/>
              <a:miter lim="800000"/>
              <a:headEnd/>
              <a:tailEnd/>
            </a:ln>
            <a:effectLst/>
          </p:spPr>
          <p:txBody>
            <a:bodyPr>
              <a:spAutoFit/>
            </a:bodyPr>
            <a:lstStyle/>
            <a:p>
              <a:pPr marL="457200" indent="-4572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cs typeface="Arial" pitchFamily="34" charset="0"/>
                  <a:sym typeface="Symbol" pitchFamily="18" charset="2"/>
                </a:rPr>
                <a:t>≤ –2 or </a:t>
              </a:r>
              <a:r>
                <a:rPr lang="pt-BR" sz="2400" b="1" i="1">
                  <a:solidFill>
                    <a:srgbClr val="000000"/>
                  </a:solidFill>
                  <a:cs typeface="Arial" pitchFamily="34" charset="0"/>
                  <a:sym typeface="Symbol" pitchFamily="18" charset="2"/>
                </a:rPr>
                <a:t>x</a:t>
              </a:r>
              <a:r>
                <a:rPr lang="pt-BR" sz="2400" b="1">
                  <a:solidFill>
                    <a:srgbClr val="000000"/>
                  </a:solidFill>
                  <a:cs typeface="Arial" pitchFamily="34" charset="0"/>
                  <a:sym typeface="Symbol" pitchFamily="18" charset="2"/>
                </a:rPr>
                <a:t> ≥ 5}; </a:t>
              </a:r>
            </a:p>
            <a:p>
              <a:pPr marL="457200" indent="-4572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cs typeface="Arial" pitchFamily="34" charset="0"/>
                  <a:sym typeface="Symbol" pitchFamily="18" charset="2"/>
                </a:rPr>
                <a:t>≤ 2 or </a:t>
              </a:r>
              <a:r>
                <a:rPr lang="pt-BR" sz="2400" b="1" i="1">
                  <a:solidFill>
                    <a:srgbClr val="000000"/>
                  </a:solidFill>
                  <a:cs typeface="Arial" pitchFamily="34" charset="0"/>
                  <a:sym typeface="Symbol" pitchFamily="18" charset="2"/>
                </a:rPr>
                <a:t>x </a:t>
              </a:r>
              <a:r>
                <a:rPr lang="pt-BR" sz="2400" b="1">
                  <a:solidFill>
                    <a:srgbClr val="000000"/>
                  </a:solidFill>
                  <a:cs typeface="Arial" pitchFamily="34" charset="0"/>
                  <a:sym typeface="Symbol" pitchFamily="18" charset="2"/>
                </a:rPr>
                <a:t>≤ –5}; </a:t>
              </a:r>
              <a:endParaRPr lang="pt-BR" sz="2400" b="1">
                <a:solidFill>
                  <a:srgbClr val="000000"/>
                </a:solidFill>
                <a:sym typeface="Symbol" pitchFamily="18" charset="2"/>
              </a:endParaRPr>
            </a:p>
            <a:p>
              <a:pPr marL="457200" indent="-4572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cs typeface="Arial" pitchFamily="34" charset="0"/>
                  <a:sym typeface="Symbol" pitchFamily="18" charset="2"/>
                </a:rPr>
                <a:t>≥ 2 or </a:t>
              </a:r>
              <a:r>
                <a:rPr lang="pt-BR" sz="2400" b="1" i="1">
                  <a:solidFill>
                    <a:srgbClr val="000000"/>
                  </a:solidFill>
                  <a:cs typeface="Arial" pitchFamily="34" charset="0"/>
                  <a:sym typeface="Symbol" pitchFamily="18" charset="2"/>
                </a:rPr>
                <a:t>x</a:t>
              </a:r>
              <a:r>
                <a:rPr lang="pt-BR" sz="2400" b="1">
                  <a:solidFill>
                    <a:srgbClr val="000000"/>
                  </a:solidFill>
                  <a:cs typeface="Arial" pitchFamily="34" charset="0"/>
                  <a:sym typeface="Symbol" pitchFamily="18" charset="2"/>
                </a:rPr>
                <a:t> ≥ 5}; </a:t>
              </a:r>
              <a:endParaRPr lang="pt-BR" sz="2400" b="1">
                <a:solidFill>
                  <a:srgbClr val="000000"/>
                </a:solidFill>
                <a:sym typeface="Symbol" pitchFamily="18" charset="2"/>
              </a:endParaRPr>
            </a:p>
            <a:p>
              <a:pPr marL="457200" indent="-4572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cs typeface="Arial" pitchFamily="34" charset="0"/>
                  <a:sym typeface="Symbol" pitchFamily="18" charset="2"/>
                </a:rPr>
                <a:t>≥ –2 or </a:t>
              </a:r>
              <a:r>
                <a:rPr lang="pt-BR" sz="2400" b="1" i="1">
                  <a:solidFill>
                    <a:srgbClr val="000000"/>
                  </a:solidFill>
                  <a:cs typeface="Arial" pitchFamily="34" charset="0"/>
                  <a:sym typeface="Symbol" pitchFamily="18" charset="2"/>
                </a:rPr>
                <a:t>x</a:t>
              </a:r>
              <a:r>
                <a:rPr lang="pt-BR" sz="2400" b="1">
                  <a:solidFill>
                    <a:srgbClr val="000000"/>
                  </a:solidFill>
                  <a:cs typeface="Arial" pitchFamily="34" charset="0"/>
                  <a:sym typeface="Symbol" pitchFamily="18" charset="2"/>
                </a:rPr>
                <a:t> ≤ 5}; </a:t>
              </a:r>
            </a:p>
          </p:txBody>
        </p:sp>
        <p:pic>
          <p:nvPicPr>
            <p:cNvPr id="108555" name="Picture 11" descr="5-5-2"/>
            <p:cNvPicPr>
              <a:picLocks noChangeAspect="1" noChangeArrowheads="1"/>
            </p:cNvPicPr>
            <p:nvPr/>
          </p:nvPicPr>
          <p:blipFill>
            <a:blip r:embed="rId6" cstate="print"/>
            <a:srcRect b="77420"/>
            <a:stretch>
              <a:fillRect/>
            </a:stretch>
          </p:blipFill>
          <p:spPr bwMode="auto">
            <a:xfrm>
              <a:off x="2760" y="1808"/>
              <a:ext cx="2637" cy="378"/>
            </a:xfrm>
            <a:prstGeom prst="rect">
              <a:avLst/>
            </a:prstGeom>
            <a:noFill/>
          </p:spPr>
        </p:pic>
        <p:pic>
          <p:nvPicPr>
            <p:cNvPr id="108556" name="Picture 12" descr="5-5-2"/>
            <p:cNvPicPr>
              <a:picLocks noChangeAspect="1" noChangeArrowheads="1"/>
            </p:cNvPicPr>
            <p:nvPr/>
          </p:nvPicPr>
          <p:blipFill>
            <a:blip r:embed="rId6" cstate="print"/>
            <a:srcRect t="23895" b="50656"/>
            <a:stretch>
              <a:fillRect/>
            </a:stretch>
          </p:blipFill>
          <p:spPr bwMode="auto">
            <a:xfrm>
              <a:off x="2819" y="2326"/>
              <a:ext cx="2637" cy="42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64"/>
                                        </p:tgtEl>
                                        <p:attrNameLst>
                                          <p:attrName>style.visibility</p:attrName>
                                        </p:attrNameLst>
                                      </p:cBhvr>
                                      <p:to>
                                        <p:strVal val="visible"/>
                                      </p:to>
                                    </p:set>
                                    <p:animEffect transition="in" filter="wipe(left)">
                                      <p:cBhvr>
                                        <p:cTn id="15" dur="500"/>
                                        <p:tgtEl>
                                          <p:spTgt spid="10856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457325"/>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the compound inequality </a:t>
            </a:r>
            <a:br>
              <a:rPr lang="en-US" sz="2400" b="1">
                <a:solidFill>
                  <a:srgbClr val="00539D"/>
                </a:solidFill>
                <a:cs typeface="Times New Roman" pitchFamily="18" charset="0"/>
              </a:rPr>
            </a:br>
            <a:r>
              <a:rPr lang="en-US" sz="2400" b="1">
                <a:solidFill>
                  <a:srgbClr val="00539D"/>
                </a:solidFill>
                <a:cs typeface="Times New Roman" pitchFamily="18" charset="0"/>
              </a:rPr>
              <a:t>–5 ≤ </a:t>
            </a:r>
            <a:r>
              <a:rPr lang="en-US" sz="2400" b="1" i="1">
                <a:solidFill>
                  <a:srgbClr val="00539D"/>
                </a:solidFill>
                <a:cs typeface="Times New Roman" pitchFamily="18" charset="0"/>
              </a:rPr>
              <a:t>x</a:t>
            </a:r>
            <a:r>
              <a:rPr lang="en-US" sz="2400" b="1">
                <a:solidFill>
                  <a:srgbClr val="00539D"/>
                </a:solidFill>
                <a:cs typeface="Times New Roman" pitchFamily="18" charset="0"/>
              </a:rPr>
              <a:t> – 1 ≤ 2.</a:t>
            </a:r>
          </a:p>
        </p:txBody>
      </p:sp>
      <p:sp>
        <p:nvSpPr>
          <p:cNvPr id="109575" name="AutoShape 7"/>
          <p:cNvSpPr>
            <a:spLocks noChangeArrowheads="1"/>
          </p:cNvSpPr>
          <p:nvPr/>
        </p:nvSpPr>
        <p:spPr bwMode="auto">
          <a:xfrm>
            <a:off x="533400" y="36972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447800"/>
            <a:ext cx="457200" cy="420688"/>
          </a:xfrm>
          <a:prstGeom prst="rect">
            <a:avLst/>
          </a:prstGeom>
          <a:noFill/>
        </p:spPr>
      </p:pic>
      <p:grpSp>
        <p:nvGrpSpPr>
          <p:cNvPr id="109585" name="Group 17"/>
          <p:cNvGrpSpPr>
            <a:grpSpLocks/>
          </p:cNvGrpSpPr>
          <p:nvPr/>
        </p:nvGrpSpPr>
        <p:grpSpPr bwMode="auto">
          <a:xfrm>
            <a:off x="1066800" y="2705100"/>
            <a:ext cx="7264400" cy="3403600"/>
            <a:chOff x="672" y="1704"/>
            <a:chExt cx="4576" cy="2144"/>
          </a:xfrm>
        </p:grpSpPr>
        <p:pic>
          <p:nvPicPr>
            <p:cNvPr id="109578" name="Picture 10" descr="5-5-3"/>
            <p:cNvPicPr>
              <a:picLocks noChangeAspect="1" noChangeArrowheads="1"/>
            </p:cNvPicPr>
            <p:nvPr/>
          </p:nvPicPr>
          <p:blipFill>
            <a:blip r:embed="rId5" cstate="print"/>
            <a:srcRect b="79562"/>
            <a:stretch>
              <a:fillRect/>
            </a:stretch>
          </p:blipFill>
          <p:spPr bwMode="auto">
            <a:xfrm>
              <a:off x="2808" y="1752"/>
              <a:ext cx="2440" cy="374"/>
            </a:xfrm>
            <a:prstGeom prst="rect">
              <a:avLst/>
            </a:prstGeom>
            <a:noFill/>
          </p:spPr>
        </p:pic>
        <p:pic>
          <p:nvPicPr>
            <p:cNvPr id="109579" name="Picture 11" descr="5-5-3"/>
            <p:cNvPicPr>
              <a:picLocks noChangeAspect="1" noChangeArrowheads="1"/>
            </p:cNvPicPr>
            <p:nvPr/>
          </p:nvPicPr>
          <p:blipFill>
            <a:blip r:embed="rId5" cstate="print"/>
            <a:srcRect t="23607" b="52458"/>
            <a:stretch>
              <a:fillRect/>
            </a:stretch>
          </p:blipFill>
          <p:spPr bwMode="auto">
            <a:xfrm>
              <a:off x="2368" y="2282"/>
              <a:ext cx="2440" cy="438"/>
            </a:xfrm>
            <a:prstGeom prst="rect">
              <a:avLst/>
            </a:prstGeom>
            <a:noFill/>
          </p:spPr>
        </p:pic>
        <p:pic>
          <p:nvPicPr>
            <p:cNvPr id="109580" name="Picture 12" descr="5-5-3"/>
            <p:cNvPicPr>
              <a:picLocks noChangeAspect="1" noChangeArrowheads="1"/>
            </p:cNvPicPr>
            <p:nvPr/>
          </p:nvPicPr>
          <p:blipFill>
            <a:blip r:embed="rId5" cstate="print"/>
            <a:srcRect t="53770" b="26230"/>
            <a:stretch>
              <a:fillRect/>
            </a:stretch>
          </p:blipFill>
          <p:spPr bwMode="auto">
            <a:xfrm>
              <a:off x="1968" y="2914"/>
              <a:ext cx="2440" cy="366"/>
            </a:xfrm>
            <a:prstGeom prst="rect">
              <a:avLst/>
            </a:prstGeom>
            <a:noFill/>
          </p:spPr>
        </p:pic>
        <p:pic>
          <p:nvPicPr>
            <p:cNvPr id="109581" name="Picture 13" descr="5-5-3"/>
            <p:cNvPicPr>
              <a:picLocks noChangeAspect="1" noChangeArrowheads="1"/>
            </p:cNvPicPr>
            <p:nvPr/>
          </p:nvPicPr>
          <p:blipFill>
            <a:blip r:embed="rId5" cstate="print"/>
            <a:srcRect t="76939" b="3497"/>
            <a:stretch>
              <a:fillRect/>
            </a:stretch>
          </p:blipFill>
          <p:spPr bwMode="auto">
            <a:xfrm>
              <a:off x="2712" y="3490"/>
              <a:ext cx="2440" cy="358"/>
            </a:xfrm>
            <a:prstGeom prst="rect">
              <a:avLst/>
            </a:prstGeom>
            <a:noFill/>
          </p:spPr>
        </p:pic>
        <p:sp>
          <p:nvSpPr>
            <p:cNvPr id="109573" name="TPAnswers"/>
            <p:cNvSpPr>
              <a:spLocks noChangeArrowheads="1"/>
            </p:cNvSpPr>
            <p:nvPr>
              <p:custDataLst>
                <p:tags r:id="rId2"/>
              </p:custDataLst>
            </p:nvPr>
          </p:nvSpPr>
          <p:spPr bwMode="auto">
            <a:xfrm>
              <a:off x="672" y="1704"/>
              <a:ext cx="2976"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latin typeface=""/>
                  <a:sym typeface="Symbol" pitchFamily="18" charset="2"/>
                </a:rPr>
                <a:t>≤</a:t>
              </a:r>
              <a:r>
                <a:rPr lang="pt-BR" sz="2400" b="1">
                  <a:solidFill>
                    <a:srgbClr val="000000"/>
                  </a:solidFill>
                  <a:sym typeface="Symbol" pitchFamily="18" charset="2"/>
                </a:rPr>
                <a:t> </a:t>
              </a:r>
              <a:r>
                <a:rPr lang="pt-BR" sz="2400" b="1">
                  <a:solidFill>
                    <a:srgbClr val="000000"/>
                  </a:solidFill>
                  <a:latin typeface=""/>
                  <a:sym typeface="Symbol" pitchFamily="18" charset="2"/>
                </a:rPr>
                <a:t>–4 or </a:t>
              </a:r>
              <a:r>
                <a:rPr lang="pt-BR" sz="2400" b="1" i="1">
                  <a:solidFill>
                    <a:srgbClr val="000000"/>
                  </a:solidFill>
                  <a:latin typeface=""/>
                  <a:sym typeface="Symbol" pitchFamily="18" charset="2"/>
                </a:rPr>
                <a:t>x</a:t>
              </a:r>
              <a:r>
                <a:rPr lang="pt-BR" sz="2400" b="1">
                  <a:solidFill>
                    <a:srgbClr val="000000"/>
                  </a:solidFill>
                  <a:latin typeface=""/>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a:solidFill>
                    <a:srgbClr val="000000"/>
                  </a:solidFill>
                  <a:latin typeface=""/>
                  <a:sym typeface="Symbol" pitchFamily="18" charset="2"/>
                </a:rPr>
                <a:t>–4 ≤ </a:t>
              </a:r>
              <a:r>
                <a:rPr lang="pt-BR" sz="2400" b="1" i="1">
                  <a:solidFill>
                    <a:srgbClr val="000000"/>
                  </a:solidFill>
                  <a:latin typeface=""/>
                  <a:sym typeface="Symbol" pitchFamily="18" charset="2"/>
                </a:rPr>
                <a:t>x </a:t>
              </a:r>
              <a:r>
                <a:rPr lang="pt-BR" sz="2400" b="1">
                  <a:solidFill>
                    <a:srgbClr val="000000"/>
                  </a:solidFill>
                  <a:latin typeface=""/>
                  <a:sym typeface="Symbol" pitchFamily="18" charset="2"/>
                </a:rPr>
                <a:t>≤ 3};</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latin typeface=""/>
                  <a:sym typeface="Symbol" pitchFamily="18" charset="2"/>
                </a:rPr>
                <a:t>x </a:t>
              </a:r>
              <a:r>
                <a:rPr lang="pt-BR" sz="2400" b="1">
                  <a:solidFill>
                    <a:srgbClr val="000000"/>
                  </a:solidFill>
                  <a:latin typeface=""/>
                  <a:sym typeface="Symbol" pitchFamily="18" charset="2"/>
                </a:rPr>
                <a:t>≥ 3};</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latin typeface=""/>
                  <a:sym typeface="Symbol" pitchFamily="18" charset="2"/>
                </a:rPr>
                <a:t>≤ 4 or </a:t>
              </a:r>
              <a:r>
                <a:rPr lang="pt-BR" sz="2400" b="1" i="1">
                  <a:solidFill>
                    <a:srgbClr val="000000"/>
                  </a:solidFill>
                  <a:latin typeface=""/>
                  <a:sym typeface="Symbol" pitchFamily="18" charset="2"/>
                </a:rPr>
                <a:t>x</a:t>
              </a:r>
              <a:r>
                <a:rPr lang="pt-BR" sz="2400" b="1">
                  <a:solidFill>
                    <a:srgbClr val="000000"/>
                  </a:solidFill>
                  <a:latin typeface=""/>
                  <a:sym typeface="Symbol" pitchFamily="18" charset="2"/>
                </a:rPr>
                <a:t> ≥ 3};</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85"/>
                                        </p:tgtEl>
                                        <p:attrNameLst>
                                          <p:attrName>style.visibility</p:attrName>
                                        </p:attrNameLst>
                                      </p:cBhvr>
                                      <p:to>
                                        <p:strVal val="visible"/>
                                      </p:to>
                                    </p:set>
                                    <p:animEffect transition="in" filter="wipe(left)">
                                      <p:cBhvr>
                                        <p:cTn id="15" dur="500"/>
                                        <p:tgtEl>
                                          <p:spTgt spid="10958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19175" y="2717800"/>
            <a:ext cx="37052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&lt; 2 or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latin typeface=""/>
                <a:sym typeface="Symbol" pitchFamily="18" charset="2"/>
              </a:rPr>
              <a:t>≥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&gt; 2 or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latin typeface=""/>
                <a:sym typeface="Symbol" pitchFamily="18" charset="2"/>
              </a:rPr>
              <a:t>≤ 5</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cs typeface="Arial" pitchFamily="34" charset="0"/>
                <a:sym typeface="Symbol" pitchFamily="18" charset="2"/>
              </a:rPr>
              <a:t>≤</a:t>
            </a:r>
            <a:r>
              <a:rPr lang="pt-BR" sz="2400" b="1">
                <a:solidFill>
                  <a:srgbClr val="000000"/>
                </a:solidFill>
                <a:sym typeface="Symbol" pitchFamily="18" charset="2"/>
              </a:rPr>
              <a:t> 2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latin typeface=""/>
                <a:sym typeface="Symbol" pitchFamily="18" charset="2"/>
              </a:rPr>
              <a:t>≥ 5</a:t>
            </a:r>
          </a:p>
        </p:txBody>
      </p:sp>
      <p:sp>
        <p:nvSpPr>
          <p:cNvPr id="110598"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Choose the compound inequality represented by the graph.</a:t>
            </a:r>
          </a:p>
        </p:txBody>
      </p:sp>
      <p:sp>
        <p:nvSpPr>
          <p:cNvPr id="110599" name="AutoShape 7"/>
          <p:cNvSpPr>
            <a:spLocks noChangeArrowheads="1"/>
          </p:cNvSpPr>
          <p:nvPr/>
        </p:nvSpPr>
        <p:spPr bwMode="auto">
          <a:xfrm>
            <a:off x="485775" y="28003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0603" name="Picture 11" descr="5-5-4"/>
          <p:cNvPicPr>
            <a:picLocks noChangeAspect="1" noChangeArrowheads="1"/>
          </p:cNvPicPr>
          <p:nvPr/>
        </p:nvPicPr>
        <p:blipFill>
          <a:blip r:embed="rId5" cstate="print"/>
          <a:srcRect/>
          <a:stretch>
            <a:fillRect/>
          </a:stretch>
        </p:blipFill>
        <p:spPr bwMode="auto">
          <a:xfrm>
            <a:off x="3505200" y="2105025"/>
            <a:ext cx="5202238" cy="5016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03"/>
                                        </p:tgtEl>
                                        <p:attrNameLst>
                                          <p:attrName>style.visibility</p:attrName>
                                        </p:attrNameLst>
                                      </p:cBhvr>
                                      <p:to>
                                        <p:strVal val="visible"/>
                                      </p:to>
                                    </p:set>
                                    <p:animEffect transition="in" filter="wipe(left)">
                                      <p:cBhvr>
                                        <p:cTn id="15" dur="500"/>
                                        <p:tgtEl>
                                          <p:spTgt spid="1106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0597"/>
                                        </p:tgtEl>
                                        <p:attrNameLst>
                                          <p:attrName>style.visibility</p:attrName>
                                        </p:attrNameLst>
                                      </p:cBhvr>
                                      <p:to>
                                        <p:strVal val="visible"/>
                                      </p:to>
                                    </p:set>
                                    <p:animEffect transition="in" filter="wipe(left)">
                                      <p:cBhvr>
                                        <p:cTn id="19" dur="500"/>
                                        <p:tgtEl>
                                          <p:spTgt spid="11059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0599"/>
                                        </p:tgtEl>
                                        <p:attrNameLst>
                                          <p:attrName>style.visibility</p:attrName>
                                        </p:attrNameLst>
                                      </p:cBhvr>
                                      <p:to>
                                        <p:strVal val="visible"/>
                                      </p:to>
                                    </p:set>
                                    <p:anim calcmode="lin" valueType="num">
                                      <p:cBhvr additive="base">
                                        <p:cTn id="24" dur="500" fill="hold"/>
                                        <p:tgtEl>
                                          <p:spTgt spid="110599"/>
                                        </p:tgtEl>
                                        <p:attrNameLst>
                                          <p:attrName>ppt_x</p:attrName>
                                        </p:attrNameLst>
                                      </p:cBhvr>
                                      <p:tavLst>
                                        <p:tav tm="0">
                                          <p:val>
                                            <p:strVal val="0-#ppt_w/2"/>
                                          </p:val>
                                        </p:tav>
                                        <p:tav tm="100000">
                                          <p:val>
                                            <p:strVal val="#ppt_x"/>
                                          </p:val>
                                        </p:tav>
                                      </p:tavLst>
                                    </p:anim>
                                    <p:anim calcmode="lin" valueType="num">
                                      <p:cBhvr additive="base">
                                        <p:cTn id="25"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990600" y="3048000"/>
            <a:ext cx="47244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 – 5</a:t>
            </a:r>
            <a:r>
              <a:rPr lang="pt-BR" sz="2400" b="1" i="1">
                <a:solidFill>
                  <a:srgbClr val="000000"/>
                </a:solidFill>
                <a:sym typeface="Symbol" pitchFamily="18" charset="2"/>
              </a:rPr>
              <a:t>x</a:t>
            </a:r>
            <a:r>
              <a:rPr lang="pt-BR" sz="2400" b="1">
                <a:solidFill>
                  <a:srgbClr val="000000"/>
                </a:solidFill>
                <a:sym typeface="Symbol" pitchFamily="18" charset="2"/>
              </a:rPr>
              <a:t> </a:t>
            </a:r>
            <a:r>
              <a:rPr lang="pt-BR" sz="2400" b="1">
                <a:solidFill>
                  <a:srgbClr val="000000"/>
                </a:solidFill>
                <a:latin typeface=""/>
                <a:sym typeface="Symbol" pitchFamily="18" charset="2"/>
              </a:rPr>
              <a:t>≥ –12 or 4</a:t>
            </a:r>
            <a:r>
              <a:rPr lang="pt-BR" sz="2400" b="1" i="1">
                <a:solidFill>
                  <a:srgbClr val="000000"/>
                </a:solidFill>
                <a:latin typeface=""/>
                <a:sym typeface="Symbol" pitchFamily="18" charset="2"/>
              </a:rPr>
              <a:t>x</a:t>
            </a:r>
            <a:r>
              <a:rPr lang="pt-BR" sz="2400" b="1">
                <a:solidFill>
                  <a:srgbClr val="000000"/>
                </a:solidFill>
                <a:latin typeface=""/>
                <a:sym typeface="Symbol" pitchFamily="18" charset="2"/>
              </a:rPr>
              <a:t> + 6 ≤ 30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–5 &gt; 3</a:t>
            </a:r>
            <a:r>
              <a:rPr lang="pt-BR" sz="2400" b="1" i="1">
                <a:solidFill>
                  <a:srgbClr val="000000"/>
                </a:solidFill>
                <a:sym typeface="Symbol" pitchFamily="18" charset="2"/>
              </a:rPr>
              <a:t>x</a:t>
            </a:r>
            <a:r>
              <a:rPr lang="pt-BR" sz="2400" b="1">
                <a:solidFill>
                  <a:srgbClr val="000000"/>
                </a:solidFill>
                <a:sym typeface="Symbol" pitchFamily="18" charset="2"/>
              </a:rPr>
              <a:t> + 7 or 2</a:t>
            </a:r>
            <a:r>
              <a:rPr lang="pt-BR" sz="2400" b="1" i="1">
                <a:solidFill>
                  <a:srgbClr val="000000"/>
                </a:solidFill>
                <a:sym typeface="Symbol" pitchFamily="18" charset="2"/>
              </a:rPr>
              <a:t>x</a:t>
            </a:r>
            <a:r>
              <a:rPr lang="pt-BR" sz="2400" b="1">
                <a:solidFill>
                  <a:srgbClr val="000000"/>
                </a:solidFill>
                <a:sym typeface="Symbol" pitchFamily="18" charset="2"/>
              </a:rPr>
              <a:t> + 4 </a:t>
            </a:r>
            <a:r>
              <a:rPr lang="pt-BR" sz="2400" b="1">
                <a:solidFill>
                  <a:srgbClr val="000000"/>
                </a:solidFill>
                <a:cs typeface="Arial" pitchFamily="34" charset="0"/>
                <a:sym typeface="Symbol" pitchFamily="18" charset="2"/>
              </a:rPr>
              <a:t>≤ 16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 </a:t>
            </a:r>
            <a:r>
              <a:rPr lang="pt-BR" sz="2400" b="1">
                <a:solidFill>
                  <a:srgbClr val="000000"/>
                </a:solidFill>
                <a:cs typeface="Arial" pitchFamily="34" charset="0"/>
                <a:sym typeface="Symbol" pitchFamily="18" charset="2"/>
              </a:rPr>
              <a:t>≤</a:t>
            </a:r>
            <a:r>
              <a:rPr lang="pt-BR" sz="2400" b="1">
                <a:solidFill>
                  <a:srgbClr val="000000"/>
                </a:solidFill>
                <a:sym typeface="Symbol" pitchFamily="18" charset="2"/>
              </a:rPr>
              <a:t> 3</a:t>
            </a:r>
            <a:r>
              <a:rPr lang="pt-BR" sz="2400" b="1" i="1">
                <a:solidFill>
                  <a:srgbClr val="000000"/>
                </a:solidFill>
                <a:sym typeface="Symbol" pitchFamily="18" charset="2"/>
              </a:rPr>
              <a:t>x</a:t>
            </a:r>
            <a:r>
              <a:rPr lang="pt-BR" sz="2400" b="1">
                <a:solidFill>
                  <a:srgbClr val="000000"/>
                </a:solidFill>
                <a:sym typeface="Symbol" pitchFamily="18" charset="2"/>
              </a:rPr>
              <a:t> + 7 &lt;</a:t>
            </a:r>
            <a:r>
              <a:rPr lang="pt-BR" sz="2400" b="1">
                <a:solidFill>
                  <a:srgbClr val="000000"/>
                </a:solidFill>
                <a:cs typeface="Arial" pitchFamily="34" charset="0"/>
                <a:sym typeface="Symbol" pitchFamily="18" charset="2"/>
              </a:rPr>
              <a:t> 25</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26 </a:t>
            </a:r>
            <a:r>
              <a:rPr lang="pt-BR" sz="2400" b="1">
                <a:solidFill>
                  <a:srgbClr val="000000"/>
                </a:solidFill>
                <a:cs typeface="Arial" pitchFamily="34" charset="0"/>
                <a:sym typeface="Symbol" pitchFamily="18" charset="2"/>
              </a:rPr>
              <a:t>≤ 8x – 6 &lt; 42</a:t>
            </a:r>
          </a:p>
        </p:txBody>
      </p:sp>
      <p:sp>
        <p:nvSpPr>
          <p:cNvPr id="111622"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compound inequality does this solution represent?</a:t>
            </a:r>
          </a:p>
        </p:txBody>
      </p:sp>
      <p:sp>
        <p:nvSpPr>
          <p:cNvPr id="111623" name="AutoShape 7"/>
          <p:cNvSpPr>
            <a:spLocks noChangeArrowheads="1"/>
          </p:cNvSpPr>
          <p:nvPr/>
        </p:nvSpPr>
        <p:spPr bwMode="auto">
          <a:xfrm>
            <a:off x="485775" y="49911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1626" name="Picture 10"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pic>
        <p:nvPicPr>
          <p:cNvPr id="111628" name="Picture 12" descr="5-5-5"/>
          <p:cNvPicPr>
            <a:picLocks noChangeAspect="1" noChangeArrowheads="1"/>
          </p:cNvPicPr>
          <p:nvPr/>
        </p:nvPicPr>
        <p:blipFill>
          <a:blip r:embed="rId6" cstate="print"/>
          <a:srcRect/>
          <a:stretch>
            <a:fillRect/>
          </a:stretch>
        </p:blipFill>
        <p:spPr bwMode="auto">
          <a:xfrm>
            <a:off x="2971800" y="2133600"/>
            <a:ext cx="5248275" cy="59531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1626"/>
                                        </p:tgtEl>
                                        <p:attrNameLst>
                                          <p:attrName>style.visibility</p:attrName>
                                        </p:attrNameLst>
                                      </p:cBhvr>
                                      <p:to>
                                        <p:strVal val="visible"/>
                                      </p:to>
                                    </p:set>
                                    <p:animEffect transition="in" filter="wipe(left)">
                                      <p:cBhvr>
                                        <p:cTn id="7" dur="500"/>
                                        <p:tgtEl>
                                          <p:spTgt spid="1116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1624"/>
                                        </p:tgtEl>
                                        <p:attrNameLst>
                                          <p:attrName>style.visibility</p:attrName>
                                        </p:attrNameLst>
                                      </p:cBhvr>
                                      <p:to>
                                        <p:strVal val="visible"/>
                                      </p:to>
                                    </p:set>
                                    <p:animEffect transition="in" filter="dissolve">
                                      <p:cBhvr>
                                        <p:cTn id="11" dur="500"/>
                                        <p:tgtEl>
                                          <p:spTgt spid="1116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2"/>
                                        </p:tgtEl>
                                        <p:attrNameLst>
                                          <p:attrName>style.visibility</p:attrName>
                                        </p:attrNameLst>
                                      </p:cBhvr>
                                      <p:to>
                                        <p:strVal val="visible"/>
                                      </p:to>
                                    </p:set>
                                    <p:animEffect transition="in" filter="wipe(left)">
                                      <p:cBhvr>
                                        <p:cTn id="15" dur="500"/>
                                        <p:tgtEl>
                                          <p:spTgt spid="1116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1628"/>
                                        </p:tgtEl>
                                        <p:attrNameLst>
                                          <p:attrName>style.visibility</p:attrName>
                                        </p:attrNameLst>
                                      </p:cBhvr>
                                      <p:to>
                                        <p:strVal val="visible"/>
                                      </p:to>
                                    </p:set>
                                    <p:animEffect transition="in" filter="wipe(left)">
                                      <p:cBhvr>
                                        <p:cTn id="19" dur="500"/>
                                        <p:tgtEl>
                                          <p:spTgt spid="11162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1621"/>
                                        </p:tgtEl>
                                        <p:attrNameLst>
                                          <p:attrName>style.visibility</p:attrName>
                                        </p:attrNameLst>
                                      </p:cBhvr>
                                      <p:to>
                                        <p:strVal val="visible"/>
                                      </p:to>
                                    </p:set>
                                    <p:animEffect transition="in" filter="wipe(left)">
                                      <p:cBhvr>
                                        <p:cTn id="23" dur="500"/>
                                        <p:tgtEl>
                                          <p:spTgt spid="11162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11623"/>
                                        </p:tgtEl>
                                        <p:attrNameLst>
                                          <p:attrName>style.visibility</p:attrName>
                                        </p:attrNameLst>
                                      </p:cBhvr>
                                      <p:to>
                                        <p:strVal val="visible"/>
                                      </p:to>
                                    </p:set>
                                    <p:anim calcmode="lin" valueType="num">
                                      <p:cBhvr additive="base">
                                        <p:cTn id="28" dur="500" fill="hold"/>
                                        <p:tgtEl>
                                          <p:spTgt spid="111623"/>
                                        </p:tgtEl>
                                        <p:attrNameLst>
                                          <p:attrName>ppt_x</p:attrName>
                                        </p:attrNameLst>
                                      </p:cBhvr>
                                      <p:tavLst>
                                        <p:tav tm="0">
                                          <p:val>
                                            <p:strVal val="0-#ppt_w/2"/>
                                          </p:val>
                                        </p:tav>
                                        <p:tav tm="100000">
                                          <p:val>
                                            <p:strVal val="#ppt_x"/>
                                          </p:val>
                                        </p:tav>
                                      </p:tavLst>
                                    </p:anim>
                                    <p:anim calcmode="lin" valueType="num">
                                      <p:cBhvr additive="base">
                                        <p:cTn id="29"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45770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85750" algn="l"/>
              </a:tabLst>
            </a:pPr>
            <a:r>
              <a:rPr lang="en-US" sz="2600" b="1"/>
              <a:t>Content Standards</a:t>
            </a:r>
          </a:p>
          <a:p>
            <a:pPr>
              <a:lnSpc>
                <a:spcPct val="90000"/>
              </a:lnSpc>
              <a:spcBef>
                <a:spcPct val="20000"/>
              </a:spcBef>
              <a:spcAft>
                <a:spcPct val="20000"/>
              </a:spcAft>
              <a:tabLst>
                <a:tab pos="285750" algn="l"/>
              </a:tabLst>
            </a:pPr>
            <a:r>
              <a:rPr lang="en-US" sz="2600"/>
              <a:t>A.CED.1 Create equations and inequalities in one variable and use them to solve problems.</a:t>
            </a:r>
          </a:p>
          <a:p>
            <a:pPr>
              <a:lnSpc>
                <a:spcPct val="90000"/>
              </a:lnSpc>
              <a:spcBef>
                <a:spcPct val="20000"/>
              </a:spcBef>
              <a:spcAft>
                <a:spcPct val="20000"/>
              </a:spcAft>
              <a:tabLst>
                <a:tab pos="285750" algn="l"/>
              </a:tabLst>
            </a:pPr>
            <a:r>
              <a:rPr lang="en-US" sz="2600"/>
              <a:t>A.REI.3 Solve linear equations and inequalities in one variable, including equations with coefficients represented by letters.</a:t>
            </a:r>
          </a:p>
          <a:p>
            <a:pPr>
              <a:lnSpc>
                <a:spcPct val="90000"/>
              </a:lnSpc>
              <a:spcBef>
                <a:spcPct val="20000"/>
              </a:spcBef>
              <a:spcAft>
                <a:spcPct val="20000"/>
              </a:spcAft>
              <a:tabLst>
                <a:tab pos="285750" algn="l"/>
              </a:tabLst>
            </a:pPr>
            <a:r>
              <a:rPr lang="en-US" sz="2600" b="1"/>
              <a:t>Mathematical Practices</a:t>
            </a:r>
          </a:p>
          <a:p>
            <a:pPr>
              <a:lnSpc>
                <a:spcPct val="90000"/>
              </a:lnSpc>
              <a:spcBef>
                <a:spcPct val="20000"/>
              </a:spcBef>
              <a:spcAft>
                <a:spcPct val="20000"/>
              </a:spcAft>
              <a:tabLst>
                <a:tab pos="285750" algn="l"/>
              </a:tabLst>
            </a:pPr>
            <a:r>
              <a:rPr lang="en-US" sz="2600"/>
              <a:t>3 Construct viable arguments and critique the 	reasoning of others. </a:t>
            </a:r>
          </a:p>
          <a:p>
            <a:pPr>
              <a:lnSpc>
                <a:spcPct val="90000"/>
              </a:lnSpc>
              <a:spcBef>
                <a:spcPct val="20000"/>
              </a:spcBef>
              <a:spcAft>
                <a:spcPct val="20000"/>
              </a:spcAft>
              <a:tabLst>
                <a:tab pos="285750" algn="l"/>
              </a:tabLst>
            </a:pPr>
            <a:r>
              <a:rPr lang="en-US" sz="2600"/>
              <a:t>7 Look for and make use of structure.</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a:t>You solved equations involving absolute value. </a:t>
            </a:r>
          </a:p>
        </p:txBody>
      </p:sp>
      <p:sp>
        <p:nvSpPr>
          <p:cNvPr id="4109" name="Text Box 13"/>
          <p:cNvSpPr txBox="1">
            <a:spLocks noChangeArrowheads="1"/>
          </p:cNvSpPr>
          <p:nvPr/>
        </p:nvSpPr>
        <p:spPr bwMode="auto">
          <a:xfrm>
            <a:off x="812800" y="4057650"/>
            <a:ext cx="72644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and graph absolute value inequalities (&lt;).</a:t>
            </a:r>
          </a:p>
        </p:txBody>
      </p:sp>
      <p:sp>
        <p:nvSpPr>
          <p:cNvPr id="4110" name="Text Box 14"/>
          <p:cNvSpPr txBox="1">
            <a:spLocks noChangeArrowheads="1"/>
          </p:cNvSpPr>
          <p:nvPr/>
        </p:nvSpPr>
        <p:spPr bwMode="auto">
          <a:xfrm>
            <a:off x="812800" y="5086350"/>
            <a:ext cx="72644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and graph absolute value inequalities (&gt;).</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Absolute Value Inequalities (&lt;)</a:t>
            </a:r>
          </a:p>
        </p:txBody>
      </p:sp>
      <p:sp>
        <p:nvSpPr>
          <p:cNvPr id="5904" name="Rectangle 78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a:t>
            </a:r>
            <a:r>
              <a:rPr lang="en-US" sz="2400">
                <a:solidFill>
                  <a:srgbClr val="E01B22"/>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Solve |</a:t>
            </a:r>
            <a:r>
              <a:rPr lang="en-US" sz="2400" b="1" i="1">
                <a:solidFill>
                  <a:srgbClr val="00539D"/>
                </a:solidFill>
                <a:ea typeface="Times New Roman" pitchFamily="18" charset="0"/>
                <a:cs typeface="Arial" pitchFamily="34" charset="0"/>
              </a:rPr>
              <a:t>s</a:t>
            </a:r>
            <a:r>
              <a:rPr lang="en-US" sz="2400" b="1">
                <a:solidFill>
                  <a:srgbClr val="00539D"/>
                </a:solidFill>
                <a:ea typeface="Times New Roman" pitchFamily="18" charset="0"/>
                <a:cs typeface="Arial" pitchFamily="34" charset="0"/>
              </a:rPr>
              <a:t> – 3| ≤ 12. Then graph the solution set.</a:t>
            </a:r>
          </a:p>
        </p:txBody>
      </p:sp>
      <p:sp>
        <p:nvSpPr>
          <p:cNvPr id="5905" name="Text Box 785"/>
          <p:cNvSpPr txBox="1">
            <a:spLocks noChangeArrowheads="1"/>
          </p:cNvSpPr>
          <p:nvPr/>
        </p:nvSpPr>
        <p:spPr bwMode="auto">
          <a:xfrm>
            <a:off x="533400" y="1981200"/>
            <a:ext cx="807720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Write |</a:t>
            </a:r>
            <a:r>
              <a:rPr lang="en-US" sz="2400" i="1">
                <a:solidFill>
                  <a:srgbClr val="000000"/>
                </a:solidFill>
              </a:rPr>
              <a:t>s</a:t>
            </a:r>
            <a:r>
              <a:rPr lang="en-US" sz="2400">
                <a:solidFill>
                  <a:srgbClr val="000000"/>
                </a:solidFill>
              </a:rPr>
              <a:t> – 3| ≤ 12 as </a:t>
            </a:r>
            <a:r>
              <a:rPr lang="en-US" sz="2400" i="1">
                <a:solidFill>
                  <a:srgbClr val="000000"/>
                </a:solidFill>
              </a:rPr>
              <a:t>s</a:t>
            </a:r>
            <a:r>
              <a:rPr lang="en-US" sz="2400">
                <a:solidFill>
                  <a:srgbClr val="000000"/>
                </a:solidFill>
              </a:rPr>
              <a:t> – 3 ≤ 12 and </a:t>
            </a:r>
            <a:r>
              <a:rPr lang="en-US" sz="2400" i="1">
                <a:solidFill>
                  <a:srgbClr val="000000"/>
                </a:solidFill>
              </a:rPr>
              <a:t>s</a:t>
            </a:r>
            <a:r>
              <a:rPr lang="en-US" sz="2400">
                <a:solidFill>
                  <a:srgbClr val="000000"/>
                </a:solidFill>
              </a:rPr>
              <a:t> – 3 </a:t>
            </a:r>
            <a:r>
              <a:rPr lang="en-US" sz="2400">
                <a:solidFill>
                  <a:srgbClr val="000000"/>
                </a:solidFill>
                <a:cs typeface="Arial" pitchFamily="34" charset="0"/>
              </a:rPr>
              <a:t>≥</a:t>
            </a:r>
            <a:r>
              <a:rPr lang="en-US" sz="2400">
                <a:solidFill>
                  <a:srgbClr val="000000"/>
                </a:solidFill>
              </a:rPr>
              <a:t> –12.</a:t>
            </a:r>
          </a:p>
        </p:txBody>
      </p:sp>
      <p:sp>
        <p:nvSpPr>
          <p:cNvPr id="5906" name="Rectangle 786"/>
          <p:cNvSpPr>
            <a:spLocks noChangeArrowheads="1"/>
          </p:cNvSpPr>
          <p:nvPr/>
        </p:nvSpPr>
        <p:spPr bwMode="auto">
          <a:xfrm>
            <a:off x="533400" y="48768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set is {</a:t>
            </a:r>
            <a:r>
              <a:rPr lang="en-US" sz="2400" i="1">
                <a:solidFill>
                  <a:srgbClr val="E01B22"/>
                </a:solidFill>
              </a:rPr>
              <a:t>s </a:t>
            </a:r>
            <a:r>
              <a:rPr lang="en-US" sz="2400">
                <a:solidFill>
                  <a:srgbClr val="E01B22"/>
                </a:solidFill>
              </a:rPr>
              <a:t>| –9 </a:t>
            </a:r>
            <a:r>
              <a:rPr lang="en-US" sz="2400">
                <a:solidFill>
                  <a:srgbClr val="E01B22"/>
                </a:solidFill>
                <a:cs typeface="Arial" pitchFamily="34" charset="0"/>
              </a:rPr>
              <a:t>≤ </a:t>
            </a:r>
            <a:r>
              <a:rPr lang="en-US" sz="2400" i="1">
                <a:solidFill>
                  <a:srgbClr val="E01B22"/>
                </a:solidFill>
                <a:cs typeface="Arial" pitchFamily="34" charset="0"/>
              </a:rPr>
              <a:t>s</a:t>
            </a:r>
            <a:r>
              <a:rPr lang="en-US" sz="2400">
                <a:solidFill>
                  <a:srgbClr val="E01B22"/>
                </a:solidFill>
                <a:cs typeface="Arial" pitchFamily="34" charset="0"/>
              </a:rPr>
              <a:t> ≤ 15}.</a:t>
            </a:r>
          </a:p>
        </p:txBody>
      </p:sp>
      <p:pic>
        <p:nvPicPr>
          <p:cNvPr id="5907" name="Picture 787" descr="ALG06-05-03"/>
          <p:cNvPicPr>
            <a:picLocks noChangeAspect="1" noChangeArrowheads="1"/>
          </p:cNvPicPr>
          <p:nvPr/>
        </p:nvPicPr>
        <p:blipFill>
          <a:blip r:embed="rId3" cstate="print"/>
          <a:srcRect/>
          <a:stretch>
            <a:fillRect/>
          </a:stretch>
        </p:blipFill>
        <p:spPr bwMode="auto">
          <a:xfrm>
            <a:off x="2159000" y="5227638"/>
            <a:ext cx="4622800" cy="906462"/>
          </a:xfrm>
          <a:prstGeom prst="rect">
            <a:avLst/>
          </a:prstGeom>
          <a:noFill/>
        </p:spPr>
      </p:pic>
      <p:sp>
        <p:nvSpPr>
          <p:cNvPr id="5908" name="Text Box 788"/>
          <p:cNvSpPr txBox="1">
            <a:spLocks noChangeArrowheads="1"/>
          </p:cNvSpPr>
          <p:nvPr/>
        </p:nvSpPr>
        <p:spPr bwMode="auto">
          <a:xfrm>
            <a:off x="544513" y="2425700"/>
            <a:ext cx="17716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0000"/>
                </a:solidFill>
              </a:rPr>
              <a:t>Case 1</a:t>
            </a:r>
          </a:p>
        </p:txBody>
      </p:sp>
      <p:sp>
        <p:nvSpPr>
          <p:cNvPr id="5909" name="Text Box 789"/>
          <p:cNvSpPr txBox="1">
            <a:spLocks noChangeArrowheads="1"/>
          </p:cNvSpPr>
          <p:nvPr/>
        </p:nvSpPr>
        <p:spPr bwMode="auto">
          <a:xfrm>
            <a:off x="5330825" y="2425700"/>
            <a:ext cx="17716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0000"/>
                </a:solidFill>
              </a:rPr>
              <a:t>Case 2</a:t>
            </a:r>
          </a:p>
        </p:txBody>
      </p:sp>
      <p:sp>
        <p:nvSpPr>
          <p:cNvPr id="5910" name="Text Box 790"/>
          <p:cNvSpPr txBox="1">
            <a:spLocks noChangeArrowheads="1"/>
          </p:cNvSpPr>
          <p:nvPr/>
        </p:nvSpPr>
        <p:spPr bwMode="auto">
          <a:xfrm>
            <a:off x="900113" y="2760663"/>
            <a:ext cx="4356100" cy="822325"/>
          </a:xfrm>
          <a:prstGeom prst="rect">
            <a:avLst/>
          </a:prstGeom>
          <a:noFill/>
          <a:ln w="9525">
            <a:noFill/>
            <a:miter lim="800000"/>
            <a:headEnd/>
            <a:tailEnd/>
          </a:ln>
          <a:effectLst/>
        </p:spPr>
        <p:txBody>
          <a:bodyPr>
            <a:spAutoFit/>
          </a:bodyPr>
          <a:lstStyle/>
          <a:p>
            <a:pPr marL="2743200" indent="-2743200">
              <a:spcBef>
                <a:spcPct val="50000"/>
              </a:spcBef>
            </a:pPr>
            <a:r>
              <a:rPr lang="en-US" sz="2400" i="1">
                <a:solidFill>
                  <a:srgbClr val="000000"/>
                </a:solidFill>
              </a:rPr>
              <a:t>      s</a:t>
            </a:r>
            <a:r>
              <a:rPr lang="en-US" sz="2400">
                <a:solidFill>
                  <a:srgbClr val="000000"/>
                </a:solidFill>
              </a:rPr>
              <a:t> – 3 ≤ 12 </a:t>
            </a:r>
            <a:r>
              <a:rPr lang="en-US" sz="2400"/>
              <a:t>	Original inequality</a:t>
            </a:r>
          </a:p>
        </p:txBody>
      </p:sp>
      <p:sp>
        <p:nvSpPr>
          <p:cNvPr id="5911" name="Text Box 791"/>
          <p:cNvSpPr txBox="1">
            <a:spLocks noChangeArrowheads="1"/>
          </p:cNvSpPr>
          <p:nvPr/>
        </p:nvSpPr>
        <p:spPr bwMode="auto">
          <a:xfrm>
            <a:off x="6292850" y="2760663"/>
            <a:ext cx="2160588" cy="457200"/>
          </a:xfrm>
          <a:prstGeom prst="rect">
            <a:avLst/>
          </a:prstGeom>
          <a:noFill/>
          <a:ln w="9525">
            <a:noFill/>
            <a:miter lim="800000"/>
            <a:headEnd/>
            <a:tailEnd/>
          </a:ln>
          <a:effectLst/>
        </p:spPr>
        <p:txBody>
          <a:bodyPr>
            <a:spAutoFit/>
          </a:bodyPr>
          <a:lstStyle/>
          <a:p>
            <a:pPr>
              <a:spcBef>
                <a:spcPct val="50000"/>
              </a:spcBef>
            </a:pPr>
            <a:r>
              <a:rPr lang="en-US" sz="2400" i="1">
                <a:solidFill>
                  <a:srgbClr val="000000"/>
                </a:solidFill>
              </a:rPr>
              <a:t>s</a:t>
            </a:r>
            <a:r>
              <a:rPr lang="en-US" sz="2400">
                <a:solidFill>
                  <a:srgbClr val="000000"/>
                </a:solidFill>
              </a:rPr>
              <a:t> – 3 </a:t>
            </a:r>
            <a:r>
              <a:rPr lang="en-US" sz="2400">
                <a:solidFill>
                  <a:srgbClr val="000000"/>
                </a:solidFill>
                <a:cs typeface="Arial" pitchFamily="34" charset="0"/>
              </a:rPr>
              <a:t>≥</a:t>
            </a:r>
            <a:r>
              <a:rPr lang="en-US" sz="2400">
                <a:solidFill>
                  <a:srgbClr val="000000"/>
                </a:solidFill>
              </a:rPr>
              <a:t> –12</a:t>
            </a:r>
          </a:p>
        </p:txBody>
      </p:sp>
      <p:sp>
        <p:nvSpPr>
          <p:cNvPr id="5912" name="Text Box 792"/>
          <p:cNvSpPr txBox="1">
            <a:spLocks noChangeArrowheads="1"/>
          </p:cNvSpPr>
          <p:nvPr/>
        </p:nvSpPr>
        <p:spPr bwMode="auto">
          <a:xfrm>
            <a:off x="900113" y="3600450"/>
            <a:ext cx="4356100" cy="749300"/>
          </a:xfrm>
          <a:prstGeom prst="rect">
            <a:avLst/>
          </a:prstGeom>
          <a:noFill/>
          <a:ln w="9525">
            <a:noFill/>
            <a:miter lim="800000"/>
            <a:headEnd/>
            <a:tailEnd/>
          </a:ln>
          <a:effectLst/>
        </p:spPr>
        <p:txBody>
          <a:bodyPr>
            <a:spAutoFit/>
          </a:bodyPr>
          <a:lstStyle/>
          <a:p>
            <a:pPr marL="2286000" indent="-2286000">
              <a:lnSpc>
                <a:spcPct val="90000"/>
              </a:lnSpc>
              <a:spcBef>
                <a:spcPct val="20000"/>
              </a:spcBef>
            </a:pPr>
            <a:r>
              <a:rPr lang="en-US" sz="2400" i="1"/>
              <a:t>s</a:t>
            </a:r>
            <a:r>
              <a:rPr lang="en-US" sz="2400"/>
              <a:t> – 3 </a:t>
            </a:r>
            <a:r>
              <a:rPr lang="en-US" sz="2400">
                <a:solidFill>
                  <a:srgbClr val="E01B22"/>
                </a:solidFill>
              </a:rPr>
              <a:t>+ 3</a:t>
            </a:r>
            <a:r>
              <a:rPr lang="en-US" sz="2400"/>
              <a:t> </a:t>
            </a:r>
            <a:r>
              <a:rPr lang="en-US" sz="2400">
                <a:solidFill>
                  <a:srgbClr val="000000"/>
                </a:solidFill>
              </a:rPr>
              <a:t>≤</a:t>
            </a:r>
            <a:r>
              <a:rPr lang="en-US" sz="2400"/>
              <a:t> 12 </a:t>
            </a:r>
            <a:r>
              <a:rPr lang="en-US" sz="2400">
                <a:solidFill>
                  <a:srgbClr val="E01B22"/>
                </a:solidFill>
              </a:rPr>
              <a:t>+ 3</a:t>
            </a:r>
            <a:r>
              <a:rPr lang="en-US" sz="2400"/>
              <a:t>	Add 3 to </a:t>
            </a:r>
            <a:br>
              <a:rPr lang="en-US" sz="2400"/>
            </a:br>
            <a:r>
              <a:rPr lang="en-US" sz="2400"/>
              <a:t>	each side.</a:t>
            </a:r>
            <a:r>
              <a:rPr lang="en-US" sz="2400" b="1"/>
              <a:t> </a:t>
            </a:r>
          </a:p>
        </p:txBody>
      </p:sp>
      <p:sp>
        <p:nvSpPr>
          <p:cNvPr id="5913" name="Text Box 793"/>
          <p:cNvSpPr txBox="1">
            <a:spLocks noChangeArrowheads="1"/>
          </p:cNvSpPr>
          <p:nvPr/>
        </p:nvSpPr>
        <p:spPr bwMode="auto">
          <a:xfrm>
            <a:off x="5680075" y="3600450"/>
            <a:ext cx="3025775" cy="457200"/>
          </a:xfrm>
          <a:prstGeom prst="rect">
            <a:avLst/>
          </a:prstGeom>
          <a:noFill/>
          <a:ln w="9525">
            <a:noFill/>
            <a:miter lim="800000"/>
            <a:headEnd/>
            <a:tailEnd/>
          </a:ln>
          <a:effectLst/>
        </p:spPr>
        <p:txBody>
          <a:bodyPr>
            <a:spAutoFit/>
          </a:bodyPr>
          <a:lstStyle/>
          <a:p>
            <a:pPr marL="2457450" indent="-2457450">
              <a:spcBef>
                <a:spcPct val="50000"/>
              </a:spcBef>
            </a:pPr>
            <a:r>
              <a:rPr lang="en-US" sz="2400" i="1"/>
              <a:t>s</a:t>
            </a:r>
            <a:r>
              <a:rPr lang="en-US" sz="2400"/>
              <a:t> – 3 </a:t>
            </a:r>
            <a:r>
              <a:rPr lang="en-US" sz="2400">
                <a:solidFill>
                  <a:srgbClr val="E01B22"/>
                </a:solidFill>
              </a:rPr>
              <a:t>+ 3</a:t>
            </a:r>
            <a:r>
              <a:rPr lang="en-US" sz="2400"/>
              <a:t> </a:t>
            </a:r>
            <a:r>
              <a:rPr lang="en-US" sz="2400">
                <a:solidFill>
                  <a:srgbClr val="000000"/>
                </a:solidFill>
                <a:cs typeface="Arial" pitchFamily="34" charset="0"/>
              </a:rPr>
              <a:t>≥</a:t>
            </a:r>
            <a:r>
              <a:rPr lang="en-US" sz="2400"/>
              <a:t> –12 </a:t>
            </a:r>
            <a:r>
              <a:rPr lang="en-US" sz="2400">
                <a:solidFill>
                  <a:srgbClr val="E01B22"/>
                </a:solidFill>
              </a:rPr>
              <a:t>+ 3</a:t>
            </a:r>
            <a:r>
              <a:rPr lang="en-US" sz="2400"/>
              <a:t>	</a:t>
            </a:r>
          </a:p>
        </p:txBody>
      </p:sp>
      <p:sp>
        <p:nvSpPr>
          <p:cNvPr id="5914" name="Text Box 794"/>
          <p:cNvSpPr txBox="1">
            <a:spLocks noChangeArrowheads="1"/>
          </p:cNvSpPr>
          <p:nvPr/>
        </p:nvSpPr>
        <p:spPr bwMode="auto">
          <a:xfrm>
            <a:off x="900113" y="4364038"/>
            <a:ext cx="4356100" cy="457200"/>
          </a:xfrm>
          <a:prstGeom prst="rect">
            <a:avLst/>
          </a:prstGeom>
          <a:noFill/>
          <a:ln w="9525">
            <a:noFill/>
            <a:miter lim="800000"/>
            <a:headEnd/>
            <a:tailEnd/>
          </a:ln>
          <a:effectLst/>
        </p:spPr>
        <p:txBody>
          <a:bodyPr>
            <a:spAutoFit/>
          </a:bodyPr>
          <a:lstStyle/>
          <a:p>
            <a:pPr marL="2743200" indent="-2743200">
              <a:spcBef>
                <a:spcPct val="50000"/>
              </a:spcBef>
            </a:pPr>
            <a:r>
              <a:rPr lang="en-US" sz="2400" i="1"/>
              <a:t>            s</a:t>
            </a:r>
            <a:r>
              <a:rPr lang="en-US" sz="2400"/>
              <a:t> </a:t>
            </a:r>
            <a:r>
              <a:rPr lang="en-US" sz="2400">
                <a:solidFill>
                  <a:srgbClr val="000000"/>
                </a:solidFill>
              </a:rPr>
              <a:t>≤</a:t>
            </a:r>
            <a:r>
              <a:rPr lang="en-US" sz="2400"/>
              <a:t> 15	Simplify.</a:t>
            </a:r>
            <a:r>
              <a:rPr lang="en-US" sz="2400" b="1"/>
              <a:t> </a:t>
            </a:r>
          </a:p>
        </p:txBody>
      </p:sp>
      <p:sp>
        <p:nvSpPr>
          <p:cNvPr id="5915" name="Text Box 795"/>
          <p:cNvSpPr txBox="1">
            <a:spLocks noChangeArrowheads="1"/>
          </p:cNvSpPr>
          <p:nvPr/>
        </p:nvSpPr>
        <p:spPr bwMode="auto">
          <a:xfrm>
            <a:off x="6696075" y="4364038"/>
            <a:ext cx="2160588" cy="457200"/>
          </a:xfrm>
          <a:prstGeom prst="rect">
            <a:avLst/>
          </a:prstGeom>
          <a:noFill/>
          <a:ln w="9525">
            <a:noFill/>
            <a:miter lim="800000"/>
            <a:headEnd/>
            <a:tailEnd/>
          </a:ln>
          <a:effectLst/>
        </p:spPr>
        <p:txBody>
          <a:bodyPr>
            <a:spAutoFit/>
          </a:bodyPr>
          <a:lstStyle/>
          <a:p>
            <a:pPr marL="2286000" indent="-2286000">
              <a:spcBef>
                <a:spcPct val="50000"/>
              </a:spcBef>
            </a:pPr>
            <a:r>
              <a:rPr lang="en-US" sz="2400" i="1"/>
              <a:t>s</a:t>
            </a:r>
            <a:r>
              <a:rPr lang="en-US" sz="2400"/>
              <a:t> </a:t>
            </a:r>
            <a:r>
              <a:rPr lang="en-US" sz="2400">
                <a:solidFill>
                  <a:srgbClr val="000000"/>
                </a:solidFill>
                <a:cs typeface="Arial" pitchFamily="34" charset="0"/>
              </a:rPr>
              <a:t>≥</a:t>
            </a:r>
            <a:r>
              <a:rPr lang="en-US" sz="2400"/>
              <a:t> –9</a:t>
            </a:r>
            <a:r>
              <a:rPr lang="en-US" sz="2400" b="1"/>
              <a:t>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4">
                                            <p:txEl>
                                              <p:pRg st="0" end="0"/>
                                            </p:txEl>
                                          </p:spTgt>
                                        </p:tgtEl>
                                        <p:attrNameLst>
                                          <p:attrName>style.visibility</p:attrName>
                                        </p:attrNameLst>
                                      </p:cBhvr>
                                      <p:to>
                                        <p:strVal val="visible"/>
                                      </p:to>
                                    </p:set>
                                    <p:animEffect transition="in" filter="wipe(left)">
                                      <p:cBhvr>
                                        <p:cTn id="7" dur="500"/>
                                        <p:tgtEl>
                                          <p:spTgt spid="59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5">
                                            <p:txEl>
                                              <p:pRg st="0" end="0"/>
                                            </p:txEl>
                                          </p:spTgt>
                                        </p:tgtEl>
                                        <p:attrNameLst>
                                          <p:attrName>style.visibility</p:attrName>
                                        </p:attrNameLst>
                                      </p:cBhvr>
                                      <p:to>
                                        <p:strVal val="visible"/>
                                      </p:to>
                                    </p:set>
                                    <p:animEffect transition="in" filter="wipe(left)">
                                      <p:cBhvr>
                                        <p:cTn id="12" dur="500"/>
                                        <p:tgtEl>
                                          <p:spTgt spid="59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8">
                                            <p:txEl>
                                              <p:pRg st="0" end="0"/>
                                            </p:txEl>
                                          </p:spTgt>
                                        </p:tgtEl>
                                        <p:attrNameLst>
                                          <p:attrName>style.visibility</p:attrName>
                                        </p:attrNameLst>
                                      </p:cBhvr>
                                      <p:to>
                                        <p:strVal val="visible"/>
                                      </p:to>
                                    </p:set>
                                    <p:animEffect transition="in" filter="wipe(left)">
                                      <p:cBhvr>
                                        <p:cTn id="17" dur="500"/>
                                        <p:tgtEl>
                                          <p:spTgt spid="5908">
                                            <p:txEl>
                                              <p:pRg st="0" end="0"/>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5909">
                                            <p:txEl>
                                              <p:pRg st="0" end="0"/>
                                            </p:txEl>
                                          </p:spTgt>
                                        </p:tgtEl>
                                        <p:attrNameLst>
                                          <p:attrName>style.visibility</p:attrName>
                                        </p:attrNameLst>
                                      </p:cBhvr>
                                      <p:to>
                                        <p:strVal val="visible"/>
                                      </p:to>
                                    </p:set>
                                    <p:animEffect transition="in" filter="wipe(left)">
                                      <p:cBhvr>
                                        <p:cTn id="21" dur="500"/>
                                        <p:tgtEl>
                                          <p:spTgt spid="590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910"/>
                                        </p:tgtEl>
                                        <p:attrNameLst>
                                          <p:attrName>style.visibility</p:attrName>
                                        </p:attrNameLst>
                                      </p:cBhvr>
                                      <p:to>
                                        <p:strVal val="visible"/>
                                      </p:to>
                                    </p:set>
                                    <p:animEffect transition="in" filter="wipe(left)">
                                      <p:cBhvr>
                                        <p:cTn id="26" dur="500"/>
                                        <p:tgtEl>
                                          <p:spTgt spid="5910"/>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5911"/>
                                        </p:tgtEl>
                                        <p:attrNameLst>
                                          <p:attrName>style.visibility</p:attrName>
                                        </p:attrNameLst>
                                      </p:cBhvr>
                                      <p:to>
                                        <p:strVal val="visible"/>
                                      </p:to>
                                    </p:set>
                                    <p:animEffect transition="in" filter="wipe(left)">
                                      <p:cBhvr>
                                        <p:cTn id="30" dur="500"/>
                                        <p:tgtEl>
                                          <p:spTgt spid="59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912"/>
                                        </p:tgtEl>
                                        <p:attrNameLst>
                                          <p:attrName>style.visibility</p:attrName>
                                        </p:attrNameLst>
                                      </p:cBhvr>
                                      <p:to>
                                        <p:strVal val="visible"/>
                                      </p:to>
                                    </p:set>
                                    <p:animEffect transition="in" filter="wipe(left)">
                                      <p:cBhvr>
                                        <p:cTn id="35" dur="500"/>
                                        <p:tgtEl>
                                          <p:spTgt spid="5912"/>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5913"/>
                                        </p:tgtEl>
                                        <p:attrNameLst>
                                          <p:attrName>style.visibility</p:attrName>
                                        </p:attrNameLst>
                                      </p:cBhvr>
                                      <p:to>
                                        <p:strVal val="visible"/>
                                      </p:to>
                                    </p:set>
                                    <p:animEffect transition="in" filter="wipe(left)">
                                      <p:cBhvr>
                                        <p:cTn id="39" dur="500"/>
                                        <p:tgtEl>
                                          <p:spTgt spid="591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5914"/>
                                        </p:tgtEl>
                                        <p:attrNameLst>
                                          <p:attrName>style.visibility</p:attrName>
                                        </p:attrNameLst>
                                      </p:cBhvr>
                                      <p:to>
                                        <p:strVal val="visible"/>
                                      </p:to>
                                    </p:set>
                                    <p:animEffect transition="in" filter="wipe(left)">
                                      <p:cBhvr>
                                        <p:cTn id="44" dur="500"/>
                                        <p:tgtEl>
                                          <p:spTgt spid="5914"/>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5915"/>
                                        </p:tgtEl>
                                        <p:attrNameLst>
                                          <p:attrName>style.visibility</p:attrName>
                                        </p:attrNameLst>
                                      </p:cBhvr>
                                      <p:to>
                                        <p:strVal val="visible"/>
                                      </p:to>
                                    </p:set>
                                    <p:animEffect transition="in" filter="wipe(left)">
                                      <p:cBhvr>
                                        <p:cTn id="48" dur="500"/>
                                        <p:tgtEl>
                                          <p:spTgt spid="59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5906">
                                            <p:txEl>
                                              <p:pRg st="0" end="0"/>
                                            </p:txEl>
                                          </p:spTgt>
                                        </p:tgtEl>
                                        <p:attrNameLst>
                                          <p:attrName>style.visibility</p:attrName>
                                        </p:attrNameLst>
                                      </p:cBhvr>
                                      <p:to>
                                        <p:strVal val="visible"/>
                                      </p:to>
                                    </p:set>
                                    <p:animEffect transition="in" filter="wipe(left)">
                                      <p:cBhvr>
                                        <p:cTn id="53" dur="500"/>
                                        <p:tgtEl>
                                          <p:spTgt spid="5906">
                                            <p:txEl>
                                              <p:pRg st="0" end="0"/>
                                            </p:txEl>
                                          </p:spTgt>
                                        </p:tgtEl>
                                      </p:cBhvr>
                                    </p:animEffect>
                                  </p:childTnLst>
                                </p:cTn>
                              </p:par>
                            </p:childTnLst>
                          </p:cTn>
                        </p:par>
                        <p:par>
                          <p:cTn id="54" fill="hold">
                            <p:stCondLst>
                              <p:cond delay="500"/>
                            </p:stCondLst>
                            <p:childTnLst>
                              <p:par>
                                <p:cTn id="55" presetID="22" presetClass="entr" presetSubtype="8" fill="hold" nodeType="afterEffect">
                                  <p:stCondLst>
                                    <p:cond delay="0"/>
                                  </p:stCondLst>
                                  <p:childTnLst>
                                    <p:set>
                                      <p:cBhvr>
                                        <p:cTn id="56" dur="1" fill="hold">
                                          <p:stCondLst>
                                            <p:cond delay="0"/>
                                          </p:stCondLst>
                                        </p:cTn>
                                        <p:tgtEl>
                                          <p:spTgt spid="5907"/>
                                        </p:tgtEl>
                                        <p:attrNameLst>
                                          <p:attrName>style.visibility</p:attrName>
                                        </p:attrNameLst>
                                      </p:cBhvr>
                                      <p:to>
                                        <p:strVal val="visible"/>
                                      </p:to>
                                    </p:set>
                                    <p:animEffect transition="in" filter="wipe(left)">
                                      <p:cBhvr>
                                        <p:cTn id="57" dur="500"/>
                                        <p:tgtEl>
                                          <p:spTgt spid="5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4" grpId="0" build="p" autoUpdateAnimBg="0" advAuto="0"/>
      <p:bldP spid="5905" grpId="0" build="p" autoUpdateAnimBg="0"/>
      <p:bldP spid="5906" grpId="0" build="p" autoUpdateAnimBg="0"/>
      <p:bldP spid="5908" grpId="0" build="p" autoUpdateAnimBg="0"/>
      <p:bldP spid="5909" grpId="0" build="p" autoUpdateAnimBg="0" advAuto="0"/>
      <p:bldP spid="5910" grpId="0" autoUpdateAnimBg="0"/>
      <p:bldP spid="5911" grpId="0" autoUpdateAnimBg="0"/>
      <p:bldP spid="5912" grpId="0" autoUpdateAnimBg="0"/>
      <p:bldP spid="5913" grpId="0" autoUpdateAnimBg="0"/>
      <p:bldP spid="5914" grpId="0" autoUpdateAnimBg="0"/>
      <p:bldP spid="591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5" name="Text Box 9"/>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Absolute Value Inequalities (&lt;)</a:t>
            </a:r>
          </a:p>
        </p:txBody>
      </p:sp>
      <p:sp>
        <p:nvSpPr>
          <p:cNvPr id="86027" name="Rectangle 11"/>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Solve |</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+ 6| &lt; –8.</a:t>
            </a:r>
          </a:p>
        </p:txBody>
      </p:sp>
      <p:sp>
        <p:nvSpPr>
          <p:cNvPr id="86028" name="Text Box 12"/>
          <p:cNvSpPr txBox="1">
            <a:spLocks noChangeArrowheads="1"/>
          </p:cNvSpPr>
          <p:nvPr/>
        </p:nvSpPr>
        <p:spPr bwMode="auto">
          <a:xfrm>
            <a:off x="533400" y="2174875"/>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Since |</a:t>
            </a:r>
            <a:r>
              <a:rPr lang="en-US" sz="2400" i="1">
                <a:solidFill>
                  <a:srgbClr val="000000"/>
                </a:solidFill>
              </a:rPr>
              <a:t>x</a:t>
            </a:r>
            <a:r>
              <a:rPr lang="en-US" sz="2400">
                <a:solidFill>
                  <a:srgbClr val="000000"/>
                </a:solidFill>
              </a:rPr>
              <a:t> + 6| cannot be negative, |</a:t>
            </a:r>
            <a:r>
              <a:rPr lang="en-US" sz="2400" i="1">
                <a:solidFill>
                  <a:srgbClr val="000000"/>
                </a:solidFill>
              </a:rPr>
              <a:t>x</a:t>
            </a:r>
            <a:r>
              <a:rPr lang="en-US" sz="2400">
                <a:solidFill>
                  <a:srgbClr val="000000"/>
                </a:solidFill>
              </a:rPr>
              <a:t> + 6| cannot be less than –8. So, the solution is the empty set </a:t>
            </a:r>
            <a:r>
              <a:rPr lang="en-US" sz="2400">
                <a:solidFill>
                  <a:srgbClr val="000000"/>
                </a:solidFill>
                <a:cs typeface="Arial" pitchFamily="34" charset="0"/>
              </a:rPr>
              <a:t>Ø</a:t>
            </a:r>
            <a:r>
              <a:rPr lang="en-US" sz="2400">
                <a:solidFill>
                  <a:srgbClr val="000000"/>
                </a:solidFill>
              </a:rPr>
              <a:t>.</a:t>
            </a:r>
          </a:p>
        </p:txBody>
      </p:sp>
      <p:sp>
        <p:nvSpPr>
          <p:cNvPr id="86029" name="Rectangle 13"/>
          <p:cNvSpPr>
            <a:spLocks noChangeArrowheads="1"/>
          </p:cNvSpPr>
          <p:nvPr/>
        </p:nvSpPr>
        <p:spPr bwMode="auto">
          <a:xfrm>
            <a:off x="533400" y="478155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a:solidFill>
                  <a:srgbClr val="E01B22"/>
                </a:solidFill>
                <a:cs typeface="Arial" pitchFamily="34" charset="0"/>
              </a:rPr>
              <a:t>Ø</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grpId="0" nodeType="afterEffect">
                                  <p:stCondLst>
                                    <p:cond delay="0"/>
                                  </p:stCondLst>
                                  <p:childTnLst>
                                    <p:set>
                                      <p:cBhvr>
                                        <p:cTn id="6" dur="1" fill="hold">
                                          <p:stCondLst>
                                            <p:cond delay="0"/>
                                          </p:stCondLst>
                                        </p:cTn>
                                        <p:tgtEl>
                                          <p:spTgt spid="86027">
                                            <p:txEl>
                                              <p:pRg st="0" end="0"/>
                                            </p:txEl>
                                          </p:spTgt>
                                        </p:tgtEl>
                                        <p:attrNameLst>
                                          <p:attrName>style.visibility</p:attrName>
                                        </p:attrNameLst>
                                      </p:cBhvr>
                                      <p:to>
                                        <p:strVal val="visible"/>
                                      </p:to>
                                    </p:set>
                                    <p:animEffect transition="in" filter="wipe(left)">
                                      <p:cBhvr>
                                        <p:cTn id="7" dur="500"/>
                                        <p:tgtEl>
                                          <p:spTgt spid="86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8">
                                            <p:txEl>
                                              <p:pRg st="0" end="0"/>
                                            </p:txEl>
                                          </p:spTgt>
                                        </p:tgtEl>
                                        <p:attrNameLst>
                                          <p:attrName>style.visibility</p:attrName>
                                        </p:attrNameLst>
                                      </p:cBhvr>
                                      <p:to>
                                        <p:strVal val="visible"/>
                                      </p:to>
                                    </p:set>
                                    <p:animEffect transition="in" filter="wipe(left)">
                                      <p:cBhvr>
                                        <p:cTn id="12" dur="500"/>
                                        <p:tgtEl>
                                          <p:spTgt spid="860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9">
                                            <p:txEl>
                                              <p:pRg st="0" end="0"/>
                                            </p:txEl>
                                          </p:spTgt>
                                        </p:tgtEl>
                                        <p:attrNameLst>
                                          <p:attrName>style.visibility</p:attrName>
                                        </p:attrNameLst>
                                      </p:cBhvr>
                                      <p:to>
                                        <p:strVal val="visible"/>
                                      </p:to>
                                    </p:set>
                                    <p:animEffect transition="in" filter="wipe(left)">
                                      <p:cBhvr>
                                        <p:cTn id="17" dur="500"/>
                                        <p:tgtEl>
                                          <p:spTgt spid="860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7" grpId="0" build="p" autoUpdateAnimBg="0" advAuto="0"/>
      <p:bldP spid="86028" grpId="0" build="p" autoUpdateAnimBg="0"/>
      <p:bldP spid="8602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908050" y="43053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Solve |</a:t>
            </a:r>
            <a:r>
              <a:rPr lang="en-US" sz="2400" b="1" i="1">
                <a:solidFill>
                  <a:srgbClr val="00539D"/>
                </a:solidFill>
                <a:cs typeface="Times New Roman" pitchFamily="18" charset="0"/>
              </a:rPr>
              <a:t>p</a:t>
            </a:r>
            <a:r>
              <a:rPr lang="en-US" sz="2400" b="1">
                <a:solidFill>
                  <a:srgbClr val="00539D"/>
                </a:solidFill>
                <a:cs typeface="Times New Roman" pitchFamily="18" charset="0"/>
              </a:rPr>
              <a:t> + 4| &lt; 6. Then graph the solution set.</a:t>
            </a:r>
          </a:p>
        </p:txBody>
      </p:sp>
      <p:grpSp>
        <p:nvGrpSpPr>
          <p:cNvPr id="113683" name="Group 19"/>
          <p:cNvGrpSpPr>
            <a:grpSpLocks/>
          </p:cNvGrpSpPr>
          <p:nvPr/>
        </p:nvGrpSpPr>
        <p:grpSpPr bwMode="auto">
          <a:xfrm>
            <a:off x="914400" y="2209800"/>
            <a:ext cx="4378325" cy="4171950"/>
            <a:chOff x="576" y="1392"/>
            <a:chExt cx="2758" cy="2628"/>
          </a:xfrm>
        </p:grpSpPr>
        <p:pic>
          <p:nvPicPr>
            <p:cNvPr id="113678" name="Picture 14" descr="ALG06-05-03-YT-D"/>
            <p:cNvPicPr>
              <a:picLocks noChangeAspect="1" noChangeArrowheads="1"/>
            </p:cNvPicPr>
            <p:nvPr/>
          </p:nvPicPr>
          <p:blipFill>
            <a:blip r:embed="rId6" cstate="print"/>
            <a:srcRect/>
            <a:stretch>
              <a:fillRect/>
            </a:stretch>
          </p:blipFill>
          <p:spPr bwMode="auto">
            <a:xfrm>
              <a:off x="861" y="3605"/>
              <a:ext cx="2473" cy="415"/>
            </a:xfrm>
            <a:prstGeom prst="rect">
              <a:avLst/>
            </a:prstGeom>
            <a:noFill/>
          </p:spPr>
        </p:pic>
        <p:sp>
          <p:nvSpPr>
            <p:cNvPr id="113677" name="TPAnswers"/>
            <p:cNvSpPr>
              <a:spLocks noChangeArrowheads="1"/>
            </p:cNvSpPr>
            <p:nvPr>
              <p:custDataLst>
                <p:tags r:id="rId2"/>
              </p:custDataLst>
            </p:nvPr>
          </p:nvSpPr>
          <p:spPr bwMode="auto">
            <a:xfrm>
              <a:off x="576" y="1392"/>
              <a:ext cx="2508" cy="2266"/>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p </a:t>
              </a:r>
              <a:r>
                <a:rPr lang="pt-BR" sz="2400" b="1">
                  <a:sym typeface="Symbol" pitchFamily="18" charset="2"/>
                </a:rPr>
                <a:t>| </a:t>
              </a:r>
              <a:r>
                <a:rPr lang="pt-BR" sz="2400" b="1" i="1">
                  <a:sym typeface="Symbol" pitchFamily="18" charset="2"/>
                </a:rPr>
                <a:t>p</a:t>
              </a:r>
              <a:r>
                <a:rPr lang="pt-BR" sz="2400" b="1">
                  <a:sym typeface="Symbol" pitchFamily="18" charset="2"/>
                </a:rPr>
                <a:t> &lt; 2}</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p </a:t>
              </a:r>
              <a:r>
                <a:rPr lang="pt-BR" sz="2400" b="1">
                  <a:sym typeface="Symbol" pitchFamily="18" charset="2"/>
                </a:rPr>
                <a:t>| </a:t>
              </a:r>
              <a:r>
                <a:rPr lang="pt-BR" sz="2400" b="1" i="1">
                  <a:sym typeface="Symbol" pitchFamily="18" charset="2"/>
                </a:rPr>
                <a:t>p</a:t>
              </a:r>
              <a:r>
                <a:rPr lang="pt-BR" sz="2400" b="1">
                  <a:sym typeface="Symbol" pitchFamily="18" charset="2"/>
                </a:rPr>
                <a:t> &gt; –10}</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p </a:t>
              </a:r>
              <a:r>
                <a:rPr lang="pt-BR" sz="2400" b="1">
                  <a:sym typeface="Symbol" pitchFamily="18" charset="2"/>
                </a:rPr>
                <a:t>| –10 &lt; </a:t>
              </a:r>
              <a:r>
                <a:rPr lang="pt-BR" sz="2400" b="1" i="1">
                  <a:sym typeface="Symbol" pitchFamily="18" charset="2"/>
                </a:rPr>
                <a:t>p</a:t>
              </a:r>
              <a:r>
                <a:rPr lang="pt-BR" sz="2400" b="1">
                  <a:sym typeface="Symbol" pitchFamily="18" charset="2"/>
                </a:rPr>
                <a:t> &lt; 2}</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p </a:t>
              </a:r>
              <a:r>
                <a:rPr lang="pt-BR" sz="2400" b="1">
                  <a:sym typeface="Symbol" pitchFamily="18" charset="2"/>
                </a:rPr>
                <a:t>| –2 &lt; </a:t>
              </a:r>
              <a:r>
                <a:rPr lang="pt-BR" sz="2400" b="1" i="1">
                  <a:sym typeface="Symbol" pitchFamily="18" charset="2"/>
                </a:rPr>
                <a:t>p</a:t>
              </a:r>
              <a:r>
                <a:rPr lang="pt-BR" sz="2400" b="1">
                  <a:sym typeface="Symbol" pitchFamily="18" charset="2"/>
                </a:rPr>
                <a:t> &lt; 10}</a:t>
              </a:r>
            </a:p>
          </p:txBody>
        </p:sp>
        <p:pic>
          <p:nvPicPr>
            <p:cNvPr id="113679" name="Picture 15" descr="ALG06-05-03-YT-A"/>
            <p:cNvPicPr>
              <a:picLocks noChangeAspect="1" noChangeArrowheads="1"/>
            </p:cNvPicPr>
            <p:nvPr/>
          </p:nvPicPr>
          <p:blipFill>
            <a:blip r:embed="rId7" cstate="print"/>
            <a:srcRect/>
            <a:stretch>
              <a:fillRect/>
            </a:stretch>
          </p:blipFill>
          <p:spPr bwMode="auto">
            <a:xfrm>
              <a:off x="861" y="1632"/>
              <a:ext cx="2473" cy="415"/>
            </a:xfrm>
            <a:prstGeom prst="rect">
              <a:avLst/>
            </a:prstGeom>
            <a:noFill/>
          </p:spPr>
        </p:pic>
        <p:pic>
          <p:nvPicPr>
            <p:cNvPr id="113680" name="Picture 16" descr="ALG06-05-03-YT-B"/>
            <p:cNvPicPr>
              <a:picLocks noChangeAspect="1" noChangeArrowheads="1"/>
            </p:cNvPicPr>
            <p:nvPr/>
          </p:nvPicPr>
          <p:blipFill>
            <a:blip r:embed="rId8" cstate="print"/>
            <a:srcRect/>
            <a:stretch>
              <a:fillRect/>
            </a:stretch>
          </p:blipFill>
          <p:spPr bwMode="auto">
            <a:xfrm>
              <a:off x="861" y="2296"/>
              <a:ext cx="2473" cy="415"/>
            </a:xfrm>
            <a:prstGeom prst="rect">
              <a:avLst/>
            </a:prstGeom>
            <a:noFill/>
          </p:spPr>
        </p:pic>
        <p:pic>
          <p:nvPicPr>
            <p:cNvPr id="113681" name="Picture 17" descr="ALG06-05-03-YT-C"/>
            <p:cNvPicPr>
              <a:picLocks noChangeAspect="1" noChangeArrowheads="1"/>
            </p:cNvPicPr>
            <p:nvPr/>
          </p:nvPicPr>
          <p:blipFill>
            <a:blip r:embed="rId9" cstate="print"/>
            <a:srcRect/>
            <a:stretch>
              <a:fillRect/>
            </a:stretch>
          </p:blipFill>
          <p:spPr bwMode="auto">
            <a:xfrm>
              <a:off x="861" y="2992"/>
              <a:ext cx="2473" cy="415"/>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5"/>
                                        </p:tgtEl>
                                        <p:attrNameLst>
                                          <p:attrName>style.visibility</p:attrName>
                                        </p:attrNameLst>
                                      </p:cBhvr>
                                      <p:to>
                                        <p:strVal val="visible"/>
                                      </p:to>
                                    </p:set>
                                    <p:animEffect transition="in" filter="wipe(left)">
                                      <p:cBhvr>
                                        <p:cTn id="15" dur="500"/>
                                        <p:tgtEl>
                                          <p:spTgt spid="11367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3683"/>
                                        </p:tgtEl>
                                        <p:attrNameLst>
                                          <p:attrName>style.visibility</p:attrName>
                                        </p:attrNameLst>
                                      </p:cBhvr>
                                      <p:to>
                                        <p:strVal val="visible"/>
                                      </p:to>
                                    </p:set>
                                    <p:animEffect transition="in" filter="wipe(left)">
                                      <p:cBhvr>
                                        <p:cTn id="19" dur="500"/>
                                        <p:tgtEl>
                                          <p:spTgt spid="11368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p:txBody>
          <a:bodyPr/>
          <a:lstStyle/>
          <a:p>
            <a:r>
              <a:rPr lang="en-US"/>
              <a:t>Example 1</a:t>
            </a:r>
          </a:p>
        </p:txBody>
      </p:sp>
      <p:sp>
        <p:nvSpPr>
          <p:cNvPr id="120839" name="Oval 7"/>
          <p:cNvSpPr>
            <a:spLocks noChangeArrowheads="1"/>
          </p:cNvSpPr>
          <p:nvPr/>
        </p:nvSpPr>
        <p:spPr bwMode="auto">
          <a:xfrm>
            <a:off x="892175" y="53784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084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084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0842"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  </a:t>
            </a:r>
            <a:r>
              <a:rPr lang="en-US" sz="2400" b="1">
                <a:solidFill>
                  <a:srgbClr val="00539D"/>
                </a:solidFill>
                <a:cs typeface="Times New Roman" pitchFamily="18" charset="0"/>
              </a:rPr>
              <a:t>Solve |</a:t>
            </a:r>
            <a:r>
              <a:rPr lang="en-US" sz="2400" b="1" i="1">
                <a:solidFill>
                  <a:srgbClr val="00539D"/>
                </a:solidFill>
                <a:cs typeface="Times New Roman" pitchFamily="18" charset="0"/>
              </a:rPr>
              <a:t>p</a:t>
            </a:r>
            <a:r>
              <a:rPr lang="en-US" sz="2400" b="1">
                <a:solidFill>
                  <a:srgbClr val="00539D"/>
                </a:solidFill>
                <a:cs typeface="Times New Roman" pitchFamily="18" charset="0"/>
              </a:rPr>
              <a:t> – 5| &lt; –2. </a:t>
            </a:r>
          </a:p>
        </p:txBody>
      </p:sp>
      <p:grpSp>
        <p:nvGrpSpPr>
          <p:cNvPr id="120843" name="Group 11"/>
          <p:cNvGrpSpPr>
            <a:grpSpLocks/>
          </p:cNvGrpSpPr>
          <p:nvPr/>
        </p:nvGrpSpPr>
        <p:grpSpPr bwMode="auto">
          <a:xfrm>
            <a:off x="914400" y="2209800"/>
            <a:ext cx="3981450" cy="3597275"/>
            <a:chOff x="576" y="1392"/>
            <a:chExt cx="2508" cy="2266"/>
          </a:xfrm>
        </p:grpSpPr>
        <p:sp>
          <p:nvSpPr>
            <p:cNvPr id="120844" name="TPAnswers"/>
            <p:cNvSpPr>
              <a:spLocks noChangeArrowheads="1"/>
            </p:cNvSpPr>
            <p:nvPr>
              <p:custDataLst>
                <p:tags r:id="rId2"/>
              </p:custDataLst>
            </p:nvPr>
          </p:nvSpPr>
          <p:spPr bwMode="auto">
            <a:xfrm>
              <a:off x="576" y="1392"/>
              <a:ext cx="2508" cy="2266"/>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a:sym typeface="Symbol" pitchFamily="18" charset="2"/>
                </a:rPr>
                <a:t>{</a:t>
              </a:r>
              <a:r>
                <a:rPr lang="pt-BR" sz="2400" i="1">
                  <a:sym typeface="Symbol" pitchFamily="18" charset="2"/>
                </a:rPr>
                <a:t>p </a:t>
              </a:r>
              <a:r>
                <a:rPr lang="pt-BR" sz="2400">
                  <a:sym typeface="Symbol" pitchFamily="18" charset="2"/>
                </a:rPr>
                <a:t>| </a:t>
              </a:r>
              <a:r>
                <a:rPr lang="pt-BR" sz="2400" i="1">
                  <a:sym typeface="Symbol" pitchFamily="18" charset="2"/>
                </a:rPr>
                <a:t>p</a:t>
              </a:r>
              <a:r>
                <a:rPr lang="pt-BR" sz="2400">
                  <a:sym typeface="Symbol" pitchFamily="18" charset="2"/>
                </a:rPr>
                <a:t> </a:t>
              </a:r>
              <a:r>
                <a:rPr lang="pt-BR" sz="2400">
                  <a:cs typeface="Arial" pitchFamily="34" charset="0"/>
                  <a:sym typeface="Symbol" pitchFamily="18" charset="2"/>
                </a:rPr>
                <a:t>≤</a:t>
              </a:r>
              <a:r>
                <a:rPr lang="pt-BR" sz="2400">
                  <a:sym typeface="Symbol" pitchFamily="18" charset="2"/>
                </a:rPr>
                <a:t> –2}</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a:sym typeface="Symbol" pitchFamily="18" charset="2"/>
                </a:rPr>
                <a:t>{</a:t>
              </a:r>
              <a:r>
                <a:rPr lang="pt-BR" sz="2400" i="1">
                  <a:sym typeface="Symbol" pitchFamily="18" charset="2"/>
                </a:rPr>
                <a:t>p </a:t>
              </a:r>
              <a:r>
                <a:rPr lang="pt-BR" sz="2400">
                  <a:sym typeface="Symbol" pitchFamily="18" charset="2"/>
                </a:rPr>
                <a:t>| </a:t>
              </a:r>
              <a:r>
                <a:rPr lang="pt-BR" sz="2400" i="1">
                  <a:sym typeface="Symbol" pitchFamily="18" charset="2"/>
                </a:rPr>
                <a:t>p</a:t>
              </a:r>
              <a:r>
                <a:rPr lang="pt-BR" sz="2400">
                  <a:sym typeface="Symbol" pitchFamily="18" charset="2"/>
                </a:rPr>
                <a:t> &lt; –2}</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a:sym typeface="Symbol" pitchFamily="18" charset="2"/>
                </a:rPr>
                <a:t>{</a:t>
              </a:r>
              <a:r>
                <a:rPr lang="pt-BR" sz="2400" i="1">
                  <a:sym typeface="Symbol" pitchFamily="18" charset="2"/>
                </a:rPr>
                <a:t>p </a:t>
              </a:r>
              <a:r>
                <a:rPr lang="pt-BR" sz="2400">
                  <a:sym typeface="Symbol" pitchFamily="18" charset="2"/>
                </a:rPr>
                <a:t>| </a:t>
              </a:r>
              <a:r>
                <a:rPr lang="pt-BR" sz="2400" i="1">
                  <a:sym typeface="Symbol" pitchFamily="18" charset="2"/>
                </a:rPr>
                <a:t>p</a:t>
              </a:r>
              <a:r>
                <a:rPr lang="pt-BR" sz="2400">
                  <a:sym typeface="Symbol" pitchFamily="18" charset="2"/>
                </a:rPr>
                <a:t> &lt; 3}</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D.</a:t>
              </a:r>
              <a:r>
                <a:rPr lang="pt-BR" sz="2400" b="1">
                  <a:sym typeface="Symbol" pitchFamily="18" charset="2"/>
                </a:rPr>
                <a:t>	</a:t>
              </a:r>
            </a:p>
          </p:txBody>
        </p:sp>
        <p:pic>
          <p:nvPicPr>
            <p:cNvPr id="120845" name="Picture 13" descr="weird"/>
            <p:cNvPicPr>
              <a:picLocks noChangeAspect="1" noChangeArrowheads="1"/>
            </p:cNvPicPr>
            <p:nvPr/>
          </p:nvPicPr>
          <p:blipFill>
            <a:blip r:embed="rId6" cstate="print"/>
            <a:srcRect/>
            <a:stretch>
              <a:fillRect/>
            </a:stretch>
          </p:blipFill>
          <p:spPr bwMode="auto">
            <a:xfrm>
              <a:off x="930" y="3409"/>
              <a:ext cx="225" cy="225"/>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842"/>
                                        </p:tgtEl>
                                        <p:attrNameLst>
                                          <p:attrName>style.visibility</p:attrName>
                                        </p:attrNameLst>
                                      </p:cBhvr>
                                      <p:to>
                                        <p:strVal val="visible"/>
                                      </p:to>
                                    </p:set>
                                    <p:animEffect transition="in" filter="wipe(left)">
                                      <p:cBhvr>
                                        <p:cTn id="7" dur="500"/>
                                        <p:tgtEl>
                                          <p:spTgt spid="12084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3"/>
                                        </p:tgtEl>
                                        <p:attrNameLst>
                                          <p:attrName>style.visibility</p:attrName>
                                        </p:attrNameLst>
                                      </p:cBhvr>
                                      <p:to>
                                        <p:strVal val="visible"/>
                                      </p:to>
                                    </p:set>
                                    <p:animEffect transition="in" filter="wipe(left)">
                                      <p:cBhvr>
                                        <p:cTn id="11" dur="500"/>
                                        <p:tgtEl>
                                          <p:spTgt spid="120843"/>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0839"/>
                                        </p:tgtEl>
                                        <p:attrNameLst>
                                          <p:attrName>style.visibility</p:attrName>
                                        </p:attrNameLst>
                                      </p:cBhvr>
                                      <p:to>
                                        <p:strVal val="visible"/>
                                      </p:to>
                                    </p:set>
                                    <p:animEffect transition="in" filter="wipe(down)">
                                      <p:cBhvr>
                                        <p:cTn id="16" dur="580">
                                          <p:stCondLst>
                                            <p:cond delay="0"/>
                                          </p:stCondLst>
                                        </p:cTn>
                                        <p:tgtEl>
                                          <p:spTgt spid="120839"/>
                                        </p:tgtEl>
                                      </p:cBhvr>
                                    </p:animEffect>
                                    <p:anim calcmode="lin" valueType="num">
                                      <p:cBhvr>
                                        <p:cTn id="17" dur="1822" tmFilter="0,0; 0.14,0.36; 0.43,0.73; 0.71,0.91; 1.0,1.0">
                                          <p:stCondLst>
                                            <p:cond delay="0"/>
                                          </p:stCondLst>
                                        </p:cTn>
                                        <p:tgtEl>
                                          <p:spTgt spid="12083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083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083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083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0839"/>
                                        </p:tgtEl>
                                        <p:attrNameLst>
                                          <p:attrName>ppt_y</p:attrName>
                                        </p:attrNameLst>
                                      </p:cBhvr>
                                      <p:tavLst>
                                        <p:tav tm="0" fmla="#ppt_y-sin(pi*$)/81">
                                          <p:val>
                                            <p:fltVal val="0"/>
                                          </p:val>
                                        </p:tav>
                                        <p:tav tm="100000">
                                          <p:val>
                                            <p:fltVal val="1"/>
                                          </p:val>
                                        </p:tav>
                                      </p:tavLst>
                                    </p:anim>
                                    <p:animScale>
                                      <p:cBhvr>
                                        <p:cTn id="22" dur="26">
                                          <p:stCondLst>
                                            <p:cond delay="650"/>
                                          </p:stCondLst>
                                        </p:cTn>
                                        <p:tgtEl>
                                          <p:spTgt spid="120839"/>
                                        </p:tgtEl>
                                      </p:cBhvr>
                                      <p:to x="100000" y="60000"/>
                                    </p:animScale>
                                    <p:animScale>
                                      <p:cBhvr>
                                        <p:cTn id="23" dur="166" decel="50000">
                                          <p:stCondLst>
                                            <p:cond delay="676"/>
                                          </p:stCondLst>
                                        </p:cTn>
                                        <p:tgtEl>
                                          <p:spTgt spid="120839"/>
                                        </p:tgtEl>
                                      </p:cBhvr>
                                      <p:to x="100000" y="100000"/>
                                    </p:animScale>
                                    <p:animScale>
                                      <p:cBhvr>
                                        <p:cTn id="24" dur="26">
                                          <p:stCondLst>
                                            <p:cond delay="1312"/>
                                          </p:stCondLst>
                                        </p:cTn>
                                        <p:tgtEl>
                                          <p:spTgt spid="120839"/>
                                        </p:tgtEl>
                                      </p:cBhvr>
                                      <p:to x="100000" y="80000"/>
                                    </p:animScale>
                                    <p:animScale>
                                      <p:cBhvr>
                                        <p:cTn id="25" dur="166" decel="50000">
                                          <p:stCondLst>
                                            <p:cond delay="1338"/>
                                          </p:stCondLst>
                                        </p:cTn>
                                        <p:tgtEl>
                                          <p:spTgt spid="120839"/>
                                        </p:tgtEl>
                                      </p:cBhvr>
                                      <p:to x="100000" y="100000"/>
                                    </p:animScale>
                                    <p:animScale>
                                      <p:cBhvr>
                                        <p:cTn id="26" dur="26">
                                          <p:stCondLst>
                                            <p:cond delay="1642"/>
                                          </p:stCondLst>
                                        </p:cTn>
                                        <p:tgtEl>
                                          <p:spTgt spid="120839"/>
                                        </p:tgtEl>
                                      </p:cBhvr>
                                      <p:to x="100000" y="90000"/>
                                    </p:animScale>
                                    <p:animScale>
                                      <p:cBhvr>
                                        <p:cTn id="27" dur="166" decel="50000">
                                          <p:stCondLst>
                                            <p:cond delay="1668"/>
                                          </p:stCondLst>
                                        </p:cTn>
                                        <p:tgtEl>
                                          <p:spTgt spid="120839"/>
                                        </p:tgtEl>
                                      </p:cBhvr>
                                      <p:to x="100000" y="100000"/>
                                    </p:animScale>
                                    <p:animScale>
                                      <p:cBhvr>
                                        <p:cTn id="28" dur="26">
                                          <p:stCondLst>
                                            <p:cond delay="1808"/>
                                          </p:stCondLst>
                                        </p:cTn>
                                        <p:tgtEl>
                                          <p:spTgt spid="120839"/>
                                        </p:tgtEl>
                                      </p:cBhvr>
                                      <p:to x="100000" y="95000"/>
                                    </p:animScale>
                                    <p:animScale>
                                      <p:cBhvr>
                                        <p:cTn id="29" dur="166" decel="50000">
                                          <p:stCondLst>
                                            <p:cond delay="1834"/>
                                          </p:stCondLst>
                                        </p:cTn>
                                        <p:tgtEl>
                                          <p:spTgt spid="12083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9" grpId="0" animBg="1"/>
      <p:bldP spid="12084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2</a:t>
            </a:r>
          </a:p>
        </p:txBody>
      </p:sp>
      <p:sp>
        <p:nvSpPr>
          <p:cNvPr id="9220" name="Rectangle 4"/>
          <p:cNvSpPr>
            <a:spLocks noChangeArrowheads="1"/>
          </p:cNvSpPr>
          <p:nvPr/>
        </p:nvSpPr>
        <p:spPr bwMode="auto">
          <a:xfrm>
            <a:off x="876300" y="1531938"/>
            <a:ext cx="7977188" cy="1735137"/>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rPr>
              <a:t>RAINFALL</a:t>
            </a:r>
            <a:r>
              <a:rPr lang="en-US" sz="2400" b="1">
                <a:solidFill>
                  <a:srgbClr val="00539D"/>
                </a:solidFill>
              </a:rPr>
              <a:t> The average annual rainfall in California for the last 100 years is 23 inches. However, the annual rainfall can differ by 10 inches from the 100 year average. What is the range of annual rainfall for California?</a:t>
            </a:r>
          </a:p>
        </p:txBody>
      </p:sp>
      <p:sp>
        <p:nvSpPr>
          <p:cNvPr id="9221" name="Text Box 5"/>
          <p:cNvSpPr txBox="1">
            <a:spLocks noChangeArrowheads="1"/>
          </p:cNvSpPr>
          <p:nvPr/>
        </p:nvSpPr>
        <p:spPr bwMode="auto">
          <a:xfrm>
            <a:off x="533400" y="3494088"/>
            <a:ext cx="8323263" cy="107791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The difference between the actual rainfall and the average is less than or equal to 10. Let </a:t>
            </a:r>
            <a:r>
              <a:rPr lang="en-US" sz="2400" i="1">
                <a:solidFill>
                  <a:srgbClr val="000000"/>
                </a:solidFill>
              </a:rPr>
              <a:t>x</a:t>
            </a:r>
            <a:r>
              <a:rPr lang="en-US" sz="2400">
                <a:solidFill>
                  <a:srgbClr val="000000"/>
                </a:solidFill>
              </a:rPr>
              <a:t> be the actual rainfall in California. Then |</a:t>
            </a:r>
            <a:r>
              <a:rPr lang="en-US" sz="2400" i="1">
                <a:solidFill>
                  <a:srgbClr val="000000"/>
                </a:solidFill>
              </a:rPr>
              <a:t>x</a:t>
            </a:r>
            <a:r>
              <a:rPr lang="en-US" sz="2400">
                <a:solidFill>
                  <a:srgbClr val="000000"/>
                </a:solidFill>
              </a:rPr>
              <a:t> – 23| </a:t>
            </a:r>
            <a:r>
              <a:rPr lang="en-US" sz="2400">
                <a:solidFill>
                  <a:srgbClr val="000000"/>
                </a:solidFill>
                <a:cs typeface="Arial" pitchFamily="34" charset="0"/>
              </a:rPr>
              <a:t>≤</a:t>
            </a:r>
            <a:r>
              <a:rPr lang="en-US" sz="2400">
                <a:solidFill>
                  <a:srgbClr val="000000"/>
                </a:solidFill>
              </a:rPr>
              <a:t> 10.</a:t>
            </a:r>
          </a:p>
        </p:txBody>
      </p:sp>
      <p:sp>
        <p:nvSpPr>
          <p:cNvPr id="9224" name="Text Box 8"/>
          <p:cNvSpPr txBox="1">
            <a:spLocks noChangeArrowheads="1"/>
          </p:cNvSpPr>
          <p:nvPr/>
        </p:nvSpPr>
        <p:spPr bwMode="auto">
          <a:xfrm>
            <a:off x="4381500" y="771525"/>
            <a:ext cx="4448175"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Apply Absolute Value Inequalities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2</a:t>
            </a:r>
          </a:p>
        </p:txBody>
      </p:sp>
      <p:sp>
        <p:nvSpPr>
          <p:cNvPr id="91140" name="Text Box 4"/>
          <p:cNvSpPr txBox="1">
            <a:spLocks noChangeArrowheads="1"/>
          </p:cNvSpPr>
          <p:nvPr/>
        </p:nvSpPr>
        <p:spPr bwMode="auto">
          <a:xfrm>
            <a:off x="533400" y="1528763"/>
            <a:ext cx="4003675" cy="184467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828800" algn="r"/>
                <a:tab pos="1943100" algn="l"/>
                <a:tab pos="2228850" algn="l"/>
              </a:tabLst>
            </a:pPr>
            <a:r>
              <a:rPr lang="en-US" sz="2400" b="1">
                <a:solidFill>
                  <a:srgbClr val="00539D"/>
                </a:solidFill>
              </a:rPr>
              <a:t>             Case 1</a:t>
            </a:r>
          </a:p>
          <a:p>
            <a:pPr marL="342900">
              <a:lnSpc>
                <a:spcPct val="90000"/>
              </a:lnSpc>
              <a:spcBef>
                <a:spcPct val="20000"/>
              </a:spcBef>
              <a:spcAft>
                <a:spcPct val="20000"/>
              </a:spcAft>
              <a:tabLst>
                <a:tab pos="1828800" algn="r"/>
                <a:tab pos="1943100" algn="l"/>
                <a:tab pos="2228850" algn="l"/>
              </a:tabLst>
            </a:pPr>
            <a:r>
              <a:rPr lang="en-US" sz="2400" i="1">
                <a:solidFill>
                  <a:srgbClr val="000000"/>
                </a:solidFill>
              </a:rPr>
              <a:t>	x</a:t>
            </a:r>
            <a:r>
              <a:rPr lang="en-US" sz="2400">
                <a:solidFill>
                  <a:srgbClr val="000000"/>
                </a:solidFill>
              </a:rPr>
              <a:t> – 23	</a:t>
            </a:r>
            <a:r>
              <a:rPr lang="en-US" sz="2400">
                <a:solidFill>
                  <a:srgbClr val="000000"/>
                </a:solidFill>
                <a:cs typeface="Arial" pitchFamily="34" charset="0"/>
              </a:rPr>
              <a:t>≤	10</a:t>
            </a:r>
          </a:p>
          <a:p>
            <a:pPr marL="342900">
              <a:lnSpc>
                <a:spcPct val="90000"/>
              </a:lnSpc>
              <a:spcBef>
                <a:spcPct val="20000"/>
              </a:spcBef>
              <a:spcAft>
                <a:spcPct val="20000"/>
              </a:spcAft>
              <a:tabLst>
                <a:tab pos="1828800" algn="r"/>
                <a:tab pos="1943100" algn="l"/>
                <a:tab pos="2228850" algn="l"/>
              </a:tabLst>
            </a:pPr>
            <a:r>
              <a:rPr lang="en-US" sz="2400" i="1">
                <a:solidFill>
                  <a:srgbClr val="000000"/>
                </a:solidFill>
                <a:cs typeface="Arial" pitchFamily="34" charset="0"/>
              </a:rPr>
              <a:t>x</a:t>
            </a:r>
            <a:r>
              <a:rPr lang="en-US" sz="2400">
                <a:solidFill>
                  <a:srgbClr val="000000"/>
                </a:solidFill>
                <a:cs typeface="Arial" pitchFamily="34" charset="0"/>
              </a:rPr>
              <a:t> – 23 </a:t>
            </a:r>
            <a:r>
              <a:rPr lang="en-US" sz="2400">
                <a:solidFill>
                  <a:srgbClr val="E01B22"/>
                </a:solidFill>
                <a:cs typeface="Arial" pitchFamily="34" charset="0"/>
              </a:rPr>
              <a:t>+ 23</a:t>
            </a:r>
            <a:r>
              <a:rPr lang="en-US" sz="2400">
                <a:solidFill>
                  <a:srgbClr val="000000"/>
                </a:solidFill>
                <a:cs typeface="Arial" pitchFamily="34" charset="0"/>
              </a:rPr>
              <a:t>	</a:t>
            </a:r>
            <a:r>
              <a:rPr lang="en-US" sz="2400">
                <a:solidFill>
                  <a:srgbClr val="000000"/>
                </a:solidFill>
              </a:rPr>
              <a:t>≤	10 </a:t>
            </a:r>
            <a:r>
              <a:rPr lang="en-US" sz="2400">
                <a:solidFill>
                  <a:srgbClr val="E01B22"/>
                </a:solidFill>
              </a:rPr>
              <a:t>+ 23</a:t>
            </a:r>
          </a:p>
          <a:p>
            <a:pPr marL="342900">
              <a:lnSpc>
                <a:spcPct val="90000"/>
              </a:lnSpc>
              <a:spcBef>
                <a:spcPct val="20000"/>
              </a:spcBef>
              <a:spcAft>
                <a:spcPct val="20000"/>
              </a:spcAft>
              <a:tabLst>
                <a:tab pos="1828800" algn="r"/>
                <a:tab pos="1943100" algn="l"/>
                <a:tab pos="2228850" algn="l"/>
              </a:tabLst>
            </a:pPr>
            <a:r>
              <a:rPr lang="en-US" sz="2400" i="1">
                <a:solidFill>
                  <a:srgbClr val="000000"/>
                </a:solidFill>
              </a:rPr>
              <a:t>	x</a:t>
            </a:r>
            <a:r>
              <a:rPr lang="en-US" sz="2400">
                <a:solidFill>
                  <a:srgbClr val="000000"/>
                </a:solidFill>
              </a:rPr>
              <a:t>	≤	33</a:t>
            </a:r>
          </a:p>
        </p:txBody>
      </p:sp>
      <p:sp>
        <p:nvSpPr>
          <p:cNvPr id="91141" name="Text Box 5"/>
          <p:cNvSpPr txBox="1">
            <a:spLocks noChangeArrowheads="1"/>
          </p:cNvSpPr>
          <p:nvPr/>
        </p:nvSpPr>
        <p:spPr bwMode="auto">
          <a:xfrm>
            <a:off x="4679950" y="1528763"/>
            <a:ext cx="3671888" cy="231933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828800" algn="r"/>
                <a:tab pos="1943100" algn="l"/>
                <a:tab pos="2228850" algn="l"/>
              </a:tabLst>
            </a:pPr>
            <a:r>
              <a:rPr lang="en-US" sz="2400" b="1">
                <a:solidFill>
                  <a:srgbClr val="00539D"/>
                </a:solidFill>
              </a:rPr>
              <a:t>             Case 2</a:t>
            </a:r>
          </a:p>
          <a:p>
            <a:pPr marL="342900">
              <a:lnSpc>
                <a:spcPct val="90000"/>
              </a:lnSpc>
              <a:spcBef>
                <a:spcPct val="20000"/>
              </a:spcBef>
              <a:spcAft>
                <a:spcPct val="20000"/>
              </a:spcAft>
              <a:tabLst>
                <a:tab pos="1828800" algn="r"/>
                <a:tab pos="1943100" algn="l"/>
                <a:tab pos="2228850" algn="l"/>
              </a:tabLst>
            </a:pPr>
            <a:r>
              <a:rPr lang="en-US" sz="2400" i="1">
                <a:solidFill>
                  <a:srgbClr val="000000"/>
                </a:solidFill>
              </a:rPr>
              <a:t>	–</a:t>
            </a:r>
            <a:r>
              <a:rPr lang="en-US" sz="2400">
                <a:solidFill>
                  <a:srgbClr val="000000"/>
                </a:solidFill>
              </a:rPr>
              <a:t>(</a:t>
            </a:r>
            <a:r>
              <a:rPr lang="en-US" sz="2400" i="1">
                <a:solidFill>
                  <a:srgbClr val="000000"/>
                </a:solidFill>
              </a:rPr>
              <a:t>x</a:t>
            </a:r>
            <a:r>
              <a:rPr lang="en-US" sz="2400">
                <a:solidFill>
                  <a:srgbClr val="000000"/>
                </a:solidFill>
              </a:rPr>
              <a:t> – 23)	</a:t>
            </a:r>
            <a:r>
              <a:rPr lang="en-US" sz="2400">
                <a:solidFill>
                  <a:srgbClr val="000000"/>
                </a:solidFill>
                <a:cs typeface="Arial" pitchFamily="34" charset="0"/>
              </a:rPr>
              <a:t>≤	10</a:t>
            </a:r>
          </a:p>
          <a:p>
            <a:pPr marL="342900">
              <a:lnSpc>
                <a:spcPct val="90000"/>
              </a:lnSpc>
              <a:spcBef>
                <a:spcPct val="20000"/>
              </a:spcBef>
              <a:spcAft>
                <a:spcPct val="20000"/>
              </a:spcAft>
              <a:tabLst>
                <a:tab pos="1828800" algn="r"/>
                <a:tab pos="1943100" algn="l"/>
                <a:tab pos="2228850" algn="l"/>
              </a:tabLst>
            </a:pPr>
            <a:r>
              <a:rPr lang="en-US" sz="2400" i="1">
                <a:solidFill>
                  <a:srgbClr val="000000"/>
                </a:solidFill>
              </a:rPr>
              <a:t>	x</a:t>
            </a:r>
            <a:r>
              <a:rPr lang="en-US" sz="2400">
                <a:solidFill>
                  <a:srgbClr val="000000"/>
                </a:solidFill>
              </a:rPr>
              <a:t> – 23	</a:t>
            </a:r>
            <a:r>
              <a:rPr lang="en-US" sz="2400">
                <a:solidFill>
                  <a:srgbClr val="000000"/>
                </a:solidFill>
                <a:cs typeface="Arial" pitchFamily="34" charset="0"/>
              </a:rPr>
              <a:t>≥</a:t>
            </a:r>
            <a:r>
              <a:rPr lang="en-US" sz="2400">
                <a:solidFill>
                  <a:srgbClr val="000000"/>
                </a:solidFill>
              </a:rPr>
              <a:t>	–10</a:t>
            </a:r>
            <a:endParaRPr lang="en-US" sz="2400">
              <a:solidFill>
                <a:srgbClr val="000000"/>
              </a:solidFill>
              <a:cs typeface="Arial" pitchFamily="34" charset="0"/>
            </a:endParaRPr>
          </a:p>
          <a:p>
            <a:pPr marL="342900">
              <a:lnSpc>
                <a:spcPct val="90000"/>
              </a:lnSpc>
              <a:spcBef>
                <a:spcPct val="20000"/>
              </a:spcBef>
              <a:spcAft>
                <a:spcPct val="20000"/>
              </a:spcAft>
              <a:tabLst>
                <a:tab pos="1828800" algn="r"/>
                <a:tab pos="1943100" algn="l"/>
                <a:tab pos="2228850" algn="l"/>
              </a:tabLst>
            </a:pPr>
            <a:r>
              <a:rPr lang="en-US" sz="2400" i="1">
                <a:solidFill>
                  <a:srgbClr val="000000"/>
                </a:solidFill>
                <a:cs typeface="Arial" pitchFamily="34" charset="0"/>
              </a:rPr>
              <a:t>x</a:t>
            </a:r>
            <a:r>
              <a:rPr lang="en-US" sz="2400">
                <a:solidFill>
                  <a:srgbClr val="000000"/>
                </a:solidFill>
                <a:cs typeface="Arial" pitchFamily="34" charset="0"/>
              </a:rPr>
              <a:t> – 23 </a:t>
            </a:r>
            <a:r>
              <a:rPr lang="en-US" sz="2400">
                <a:solidFill>
                  <a:srgbClr val="E01B22"/>
                </a:solidFill>
                <a:cs typeface="Arial" pitchFamily="34" charset="0"/>
              </a:rPr>
              <a:t>+ 23</a:t>
            </a:r>
            <a:r>
              <a:rPr lang="en-US" sz="2400">
                <a:solidFill>
                  <a:srgbClr val="000000"/>
                </a:solidFill>
                <a:cs typeface="Arial" pitchFamily="34" charset="0"/>
              </a:rPr>
              <a:t>	</a:t>
            </a:r>
            <a:r>
              <a:rPr lang="en-US" sz="2400">
                <a:solidFill>
                  <a:srgbClr val="000000"/>
                </a:solidFill>
              </a:rPr>
              <a:t>≥	–10 </a:t>
            </a:r>
            <a:r>
              <a:rPr lang="en-US" sz="2400">
                <a:solidFill>
                  <a:srgbClr val="E01B22"/>
                </a:solidFill>
              </a:rPr>
              <a:t>+ 23</a:t>
            </a:r>
          </a:p>
          <a:p>
            <a:pPr marL="342900">
              <a:lnSpc>
                <a:spcPct val="90000"/>
              </a:lnSpc>
              <a:spcBef>
                <a:spcPct val="20000"/>
              </a:spcBef>
              <a:spcAft>
                <a:spcPct val="20000"/>
              </a:spcAft>
              <a:tabLst>
                <a:tab pos="1828800" algn="r"/>
                <a:tab pos="1943100" algn="l"/>
                <a:tab pos="2228850" algn="l"/>
              </a:tabLst>
            </a:pPr>
            <a:r>
              <a:rPr lang="en-US" sz="2400" i="1">
                <a:solidFill>
                  <a:srgbClr val="000000"/>
                </a:solidFill>
              </a:rPr>
              <a:t>	x</a:t>
            </a:r>
            <a:r>
              <a:rPr lang="en-US" sz="2400">
                <a:solidFill>
                  <a:srgbClr val="000000"/>
                </a:solidFill>
              </a:rPr>
              <a:t>	≥	13</a:t>
            </a:r>
          </a:p>
        </p:txBody>
      </p:sp>
      <p:sp>
        <p:nvSpPr>
          <p:cNvPr id="91143" name="TPAnswers"/>
          <p:cNvSpPr>
            <a:spLocks noChangeArrowheads="1"/>
          </p:cNvSpPr>
          <p:nvPr>
            <p:custDataLst>
              <p:tags r:id="rId2"/>
            </p:custDataLst>
          </p:nvPr>
        </p:nvSpPr>
        <p:spPr bwMode="auto">
          <a:xfrm>
            <a:off x="904875" y="4356100"/>
            <a:ext cx="7915275" cy="749300"/>
          </a:xfrm>
          <a:prstGeom prst="rect">
            <a:avLst/>
          </a:prstGeom>
          <a:noFill/>
          <a:ln w="9525">
            <a:noFill/>
            <a:miter lim="800000"/>
            <a:headEnd/>
            <a:tailEnd/>
          </a:ln>
          <a:effectLst/>
        </p:spPr>
        <p:txBody>
          <a:bodyPr>
            <a:spAutoFit/>
          </a:bodyPr>
          <a:lstStyle/>
          <a:p>
            <a:pPr marL="1485900" indent="-1485900">
              <a:lnSpc>
                <a:spcPct val="90000"/>
              </a:lnSpc>
              <a:spcBef>
                <a:spcPct val="20000"/>
              </a:spcBef>
              <a:spcAft>
                <a:spcPct val="20000"/>
              </a:spcAft>
              <a:buClr>
                <a:srgbClr val="00539D"/>
              </a:buClr>
              <a:tabLst>
                <a:tab pos="1485900" algn="l"/>
              </a:tabLst>
            </a:pPr>
            <a:r>
              <a:rPr lang="pt-BR" sz="2400" b="1">
                <a:solidFill>
                  <a:srgbClr val="00539D"/>
                </a:solidFill>
                <a:sym typeface="Symbol" pitchFamily="18" charset="2"/>
              </a:rPr>
              <a:t>Answer:	</a:t>
            </a:r>
            <a:r>
              <a:rPr lang="pt-BR" sz="2400">
                <a:solidFill>
                  <a:srgbClr val="E01B22"/>
                </a:solidFill>
                <a:sym typeface="Symbol" pitchFamily="18" charset="2"/>
              </a:rPr>
              <a:t>The range of rainfall in California is </a:t>
            </a:r>
            <a:br>
              <a:rPr lang="pt-BR" sz="2400">
                <a:solidFill>
                  <a:srgbClr val="E01B22"/>
                </a:solidFill>
                <a:sym typeface="Symbol" pitchFamily="18" charset="2"/>
              </a:rPr>
            </a:br>
            <a:r>
              <a:rPr lang="pt-BR" sz="2400">
                <a:solidFill>
                  <a:srgbClr val="E01B22"/>
                </a:solidFill>
                <a:sym typeface="Symbol" pitchFamily="18" charset="2"/>
              </a:rPr>
              <a:t>{</a:t>
            </a:r>
            <a:r>
              <a:rPr lang="pt-BR" sz="2400" i="1">
                <a:solidFill>
                  <a:srgbClr val="E01B22"/>
                </a:solidFill>
                <a:sym typeface="Symbol" pitchFamily="18" charset="2"/>
              </a:rPr>
              <a:t>x </a:t>
            </a:r>
            <a:r>
              <a:rPr lang="en-US" sz="2400" i="1">
                <a:solidFill>
                  <a:srgbClr val="E01B22"/>
                </a:solidFill>
                <a:cs typeface="Arial" pitchFamily="34" charset="0"/>
                <a:sym typeface="Symbol" pitchFamily="18" charset="2"/>
              </a:rPr>
              <a:t>|</a:t>
            </a:r>
            <a:r>
              <a:rPr lang="en-US" sz="2400">
                <a:solidFill>
                  <a:srgbClr val="E01B22"/>
                </a:solidFill>
                <a:cs typeface="Arial" pitchFamily="34" charset="0"/>
                <a:sym typeface="Symbol" pitchFamily="18" charset="2"/>
              </a:rPr>
              <a:t>13</a:t>
            </a:r>
            <a:r>
              <a:rPr lang="pt-BR" sz="2400">
                <a:solidFill>
                  <a:srgbClr val="E01B22"/>
                </a:solidFill>
                <a:sym typeface="Symbol" pitchFamily="18" charset="2"/>
              </a:rPr>
              <a:t>  </a:t>
            </a:r>
            <a:r>
              <a:rPr lang="pt-BR" sz="2400" i="1">
                <a:solidFill>
                  <a:srgbClr val="E01B22"/>
                </a:solidFill>
                <a:sym typeface="Symbol" pitchFamily="18" charset="2"/>
              </a:rPr>
              <a:t>x</a:t>
            </a:r>
            <a:r>
              <a:rPr lang="pt-BR" sz="2400">
                <a:solidFill>
                  <a:srgbClr val="E01B22"/>
                </a:solidFill>
                <a:sym typeface="Symbol" pitchFamily="18" charset="2"/>
              </a:rPr>
              <a:t>  33}.</a:t>
            </a:r>
          </a:p>
        </p:txBody>
      </p:sp>
      <p:sp>
        <p:nvSpPr>
          <p:cNvPr id="91144" name="Text Box 8"/>
          <p:cNvSpPr txBox="1">
            <a:spLocks noChangeArrowheads="1"/>
          </p:cNvSpPr>
          <p:nvPr/>
        </p:nvSpPr>
        <p:spPr bwMode="auto">
          <a:xfrm>
            <a:off x="4381500" y="771525"/>
            <a:ext cx="4448175"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Apply Absolute Value Inequalities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0">
                                            <p:txEl>
                                              <p:pRg st="1" end="1"/>
                                            </p:txEl>
                                          </p:spTgt>
                                        </p:tgtEl>
                                        <p:attrNameLst>
                                          <p:attrName>style.visibility</p:attrName>
                                        </p:attrNameLst>
                                      </p:cBhvr>
                                      <p:to>
                                        <p:strVal val="visible"/>
                                      </p:to>
                                    </p:set>
                                    <p:animEffect transition="in" filter="wipe(left)">
                                      <p:cBhvr>
                                        <p:cTn id="12" dur="500"/>
                                        <p:tgtEl>
                                          <p:spTgt spid="911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0">
                                            <p:txEl>
                                              <p:pRg st="2" end="2"/>
                                            </p:txEl>
                                          </p:spTgt>
                                        </p:tgtEl>
                                        <p:attrNameLst>
                                          <p:attrName>style.visibility</p:attrName>
                                        </p:attrNameLst>
                                      </p:cBhvr>
                                      <p:to>
                                        <p:strVal val="visible"/>
                                      </p:to>
                                    </p:set>
                                    <p:animEffect transition="in" filter="wipe(left)">
                                      <p:cBhvr>
                                        <p:cTn id="17" dur="500"/>
                                        <p:tgtEl>
                                          <p:spTgt spid="911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140">
                                            <p:txEl>
                                              <p:pRg st="3" end="3"/>
                                            </p:txEl>
                                          </p:spTgt>
                                        </p:tgtEl>
                                        <p:attrNameLst>
                                          <p:attrName>style.visibility</p:attrName>
                                        </p:attrNameLst>
                                      </p:cBhvr>
                                      <p:to>
                                        <p:strVal val="visible"/>
                                      </p:to>
                                    </p:set>
                                    <p:animEffect transition="in" filter="wipe(left)">
                                      <p:cBhvr>
                                        <p:cTn id="22" dur="500"/>
                                        <p:tgtEl>
                                          <p:spTgt spid="9114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141">
                                            <p:txEl>
                                              <p:pRg st="0" end="0"/>
                                            </p:txEl>
                                          </p:spTgt>
                                        </p:tgtEl>
                                        <p:attrNameLst>
                                          <p:attrName>style.visibility</p:attrName>
                                        </p:attrNameLst>
                                      </p:cBhvr>
                                      <p:to>
                                        <p:strVal val="visible"/>
                                      </p:to>
                                    </p:set>
                                    <p:animEffect transition="in" filter="wipe(left)">
                                      <p:cBhvr>
                                        <p:cTn id="27" dur="500"/>
                                        <p:tgtEl>
                                          <p:spTgt spid="9114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1141">
                                            <p:txEl>
                                              <p:pRg st="1" end="1"/>
                                            </p:txEl>
                                          </p:spTgt>
                                        </p:tgtEl>
                                        <p:attrNameLst>
                                          <p:attrName>style.visibility</p:attrName>
                                        </p:attrNameLst>
                                      </p:cBhvr>
                                      <p:to>
                                        <p:strVal val="visible"/>
                                      </p:to>
                                    </p:set>
                                    <p:animEffect transition="in" filter="wipe(left)">
                                      <p:cBhvr>
                                        <p:cTn id="32" dur="500"/>
                                        <p:tgtEl>
                                          <p:spTgt spid="9114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1141">
                                            <p:txEl>
                                              <p:pRg st="2" end="2"/>
                                            </p:txEl>
                                          </p:spTgt>
                                        </p:tgtEl>
                                        <p:attrNameLst>
                                          <p:attrName>style.visibility</p:attrName>
                                        </p:attrNameLst>
                                      </p:cBhvr>
                                      <p:to>
                                        <p:strVal val="visible"/>
                                      </p:to>
                                    </p:set>
                                    <p:animEffect transition="in" filter="wipe(left)">
                                      <p:cBhvr>
                                        <p:cTn id="37" dur="500"/>
                                        <p:tgtEl>
                                          <p:spTgt spid="9114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1141">
                                            <p:txEl>
                                              <p:pRg st="3" end="3"/>
                                            </p:txEl>
                                          </p:spTgt>
                                        </p:tgtEl>
                                        <p:attrNameLst>
                                          <p:attrName>style.visibility</p:attrName>
                                        </p:attrNameLst>
                                      </p:cBhvr>
                                      <p:to>
                                        <p:strVal val="visible"/>
                                      </p:to>
                                    </p:set>
                                    <p:animEffect transition="in" filter="wipe(left)">
                                      <p:cBhvr>
                                        <p:cTn id="42" dur="500"/>
                                        <p:tgtEl>
                                          <p:spTgt spid="91141">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1141">
                                            <p:txEl>
                                              <p:pRg st="4" end="4"/>
                                            </p:txEl>
                                          </p:spTgt>
                                        </p:tgtEl>
                                        <p:attrNameLst>
                                          <p:attrName>style.visibility</p:attrName>
                                        </p:attrNameLst>
                                      </p:cBhvr>
                                      <p:to>
                                        <p:strVal val="visible"/>
                                      </p:to>
                                    </p:set>
                                    <p:animEffect transition="in" filter="wipe(left)">
                                      <p:cBhvr>
                                        <p:cTn id="47" dur="500"/>
                                        <p:tgtEl>
                                          <p:spTgt spid="91141">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1143"/>
                                        </p:tgtEl>
                                        <p:attrNameLst>
                                          <p:attrName>style.visibility</p:attrName>
                                        </p:attrNameLst>
                                      </p:cBhvr>
                                      <p:to>
                                        <p:strVal val="visible"/>
                                      </p:to>
                                    </p:set>
                                    <p:animEffect transition="in" filter="wipe(left)">
                                      <p:cBhvr>
                                        <p:cTn id="52" dur="500"/>
                                        <p:tgtEl>
                                          <p:spTgt spid="9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uiExpand="1" build="p" autoUpdateAnimBg="0"/>
      <p:bldP spid="91141" grpId="0" build="p" autoUpdateAnimBg="0"/>
      <p:bldP spid="9114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2</a:t>
            </a:r>
          </a:p>
        </p:txBody>
      </p:sp>
      <p:sp>
        <p:nvSpPr>
          <p:cNvPr id="115719" name="Oval 7"/>
          <p:cNvSpPr>
            <a:spLocks noChangeArrowheads="1"/>
          </p:cNvSpPr>
          <p:nvPr/>
        </p:nvSpPr>
        <p:spPr bwMode="auto">
          <a:xfrm>
            <a:off x="908050" y="53975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43926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TPAnswers"/>
          <p:cNvSpPr>
            <a:spLocks noChangeArrowheads="1"/>
          </p:cNvSpPr>
          <p:nvPr>
            <p:custDataLst>
              <p:tags r:id="rId2"/>
            </p:custDataLst>
          </p:nvPr>
        </p:nvSpPr>
        <p:spPr bwMode="auto">
          <a:xfrm>
            <a:off x="923925" y="3340100"/>
            <a:ext cx="4052888"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x </a:t>
            </a:r>
            <a:r>
              <a:rPr lang="en-US" sz="2400" b="1">
                <a:cs typeface="Arial" pitchFamily="34" charset="0"/>
                <a:sym typeface="Symbol" pitchFamily="18" charset="2"/>
              </a:rPr>
              <a:t>| 70 ≤ </a:t>
            </a:r>
            <a:r>
              <a:rPr lang="en-US" sz="2400" b="1" i="1">
                <a:cs typeface="Arial" pitchFamily="34" charset="0"/>
                <a:sym typeface="Symbol" pitchFamily="18" charset="2"/>
              </a:rPr>
              <a:t>x</a:t>
            </a:r>
            <a:r>
              <a:rPr lang="en-US" sz="2400" b="1">
                <a:cs typeface="Arial" pitchFamily="34" charset="0"/>
                <a:sym typeface="Symbol" pitchFamily="18" charset="2"/>
              </a:rPr>
              <a:t> ≤ 74}</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 </a:t>
            </a:r>
            <a:r>
              <a:rPr lang="en-US" sz="2400" b="1">
                <a:cs typeface="Arial" pitchFamily="34" charset="0"/>
                <a:sym typeface="Symbol" pitchFamily="18" charset="2"/>
              </a:rPr>
              <a:t>| 68 ≤ </a:t>
            </a:r>
            <a:r>
              <a:rPr lang="en-US" sz="2400" b="1" i="1">
                <a:cs typeface="Arial" pitchFamily="34" charset="0"/>
                <a:sym typeface="Symbol" pitchFamily="18" charset="2"/>
              </a:rPr>
              <a:t>x</a:t>
            </a:r>
            <a:r>
              <a:rPr lang="en-US" sz="2400" b="1">
                <a:cs typeface="Arial" pitchFamily="34" charset="0"/>
                <a:sym typeface="Symbol" pitchFamily="18" charset="2"/>
              </a:rPr>
              <a:t> ≤ 72}</a:t>
            </a:r>
            <a:endParaRPr lang="pt-BR" sz="2400" b="1">
              <a:sym typeface="Symbol" pitchFamily="18" charset="2"/>
            </a:endParaRP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 </a:t>
            </a:r>
            <a:r>
              <a:rPr lang="en-US" sz="2400" b="1">
                <a:cs typeface="Arial" pitchFamily="34" charset="0"/>
                <a:sym typeface="Symbol" pitchFamily="18" charset="2"/>
              </a:rPr>
              <a:t>| 68 ≤ </a:t>
            </a:r>
            <a:r>
              <a:rPr lang="en-US" sz="2400" b="1" i="1">
                <a:cs typeface="Arial" pitchFamily="34" charset="0"/>
                <a:sym typeface="Symbol" pitchFamily="18" charset="2"/>
              </a:rPr>
              <a:t>x</a:t>
            </a:r>
            <a:r>
              <a:rPr lang="en-US" sz="2400" b="1">
                <a:cs typeface="Arial" pitchFamily="34" charset="0"/>
                <a:sym typeface="Symbol" pitchFamily="18" charset="2"/>
              </a:rPr>
              <a:t> ≤ 74}</a:t>
            </a:r>
            <a:endParaRPr lang="pt-BR" sz="2400" b="1">
              <a:sym typeface="Symbol" pitchFamily="18" charset="2"/>
            </a:endParaRP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 </a:t>
            </a:r>
            <a:r>
              <a:rPr lang="en-US" sz="2400" b="1">
                <a:cs typeface="Arial" pitchFamily="34" charset="0"/>
                <a:sym typeface="Symbol" pitchFamily="18" charset="2"/>
              </a:rPr>
              <a:t>| 69 ≤ </a:t>
            </a:r>
            <a:r>
              <a:rPr lang="en-US" sz="2400" b="1" i="1">
                <a:cs typeface="Arial" pitchFamily="34" charset="0"/>
                <a:sym typeface="Symbol" pitchFamily="18" charset="2"/>
              </a:rPr>
              <a:t>x</a:t>
            </a:r>
            <a:r>
              <a:rPr lang="en-US" sz="2400" b="1">
                <a:cs typeface="Arial" pitchFamily="34" charset="0"/>
                <a:sym typeface="Symbol" pitchFamily="18" charset="2"/>
              </a:rPr>
              <a:t> ≤ 75}</a:t>
            </a:r>
            <a:endParaRPr lang="pt-BR" sz="2400" b="1">
              <a:cs typeface="Arial" pitchFamily="34" charset="0"/>
              <a:sym typeface="Symbol" pitchFamily="18" charset="2"/>
            </a:endParaRPr>
          </a:p>
        </p:txBody>
      </p:sp>
      <p:sp>
        <p:nvSpPr>
          <p:cNvPr id="115723" name="TPQuestion"/>
          <p:cNvSpPr>
            <a:spLocks noChangeArrowheads="1"/>
          </p:cNvSpPr>
          <p:nvPr/>
        </p:nvSpPr>
        <p:spPr bwMode="auto">
          <a:xfrm>
            <a:off x="533400" y="1504950"/>
            <a:ext cx="8305800" cy="1735138"/>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rPr>
              <a:t>A thermostat inside Macy’s house keeps the temperature within 3 degrees of the set temperature point. If the thermostat is set at 72 degrees Fahrenheit, what is the range of temperatures </a:t>
            </a:r>
            <a:br>
              <a:rPr lang="en-US" sz="2400" b="1">
                <a:solidFill>
                  <a:srgbClr val="00539D"/>
                </a:solidFill>
              </a:rPr>
            </a:br>
            <a:r>
              <a:rPr lang="en-US" sz="2400" b="1">
                <a:solidFill>
                  <a:srgbClr val="00539D"/>
                </a:solidFill>
              </a:rPr>
              <a:t>in the house?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3</a:t>
            </a:r>
          </a:p>
        </p:txBody>
      </p:sp>
      <p:sp>
        <p:nvSpPr>
          <p:cNvPr id="6149" name="Rectangle 5"/>
          <p:cNvSpPr>
            <a:spLocks noChangeArrowheads="1"/>
          </p:cNvSpPr>
          <p:nvPr/>
        </p:nvSpPr>
        <p:spPr bwMode="auto">
          <a:xfrm>
            <a:off x="876300" y="1514475"/>
            <a:ext cx="7705725" cy="420688"/>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400" b="1">
                <a:solidFill>
                  <a:srgbClr val="E01B22"/>
                </a:solidFill>
                <a:cs typeface="Times New Roman" pitchFamily="18" charset="0"/>
              </a:rPr>
              <a:t>A.  </a:t>
            </a:r>
            <a:r>
              <a:rPr lang="en-US" sz="2400" b="1">
                <a:solidFill>
                  <a:srgbClr val="00539D"/>
                </a:solidFill>
                <a:cs typeface="Times New Roman" pitchFamily="18" charset="0"/>
              </a:rPr>
              <a:t>Solve |3</a:t>
            </a:r>
            <a:r>
              <a:rPr lang="en-US" sz="2400" b="1" i="1">
                <a:solidFill>
                  <a:srgbClr val="00539D"/>
                </a:solidFill>
                <a:cs typeface="Times New Roman" pitchFamily="18" charset="0"/>
              </a:rPr>
              <a:t>y</a:t>
            </a:r>
            <a:r>
              <a:rPr lang="en-US" sz="2400" b="1">
                <a:solidFill>
                  <a:srgbClr val="00539D"/>
                </a:solidFill>
                <a:cs typeface="Times New Roman" pitchFamily="18" charset="0"/>
              </a:rPr>
              <a:t> – 3| &gt; 9. Then graph the solution set.</a:t>
            </a:r>
          </a:p>
        </p:txBody>
      </p:sp>
      <p:pic>
        <p:nvPicPr>
          <p:cNvPr id="6150" name="Picture 6" descr="eq_241"/>
          <p:cNvPicPr>
            <a:picLocks noChangeAspect="1" noChangeArrowheads="1"/>
          </p:cNvPicPr>
          <p:nvPr/>
        </p:nvPicPr>
        <p:blipFill>
          <a:blip r:embed="rId3" cstate="print"/>
          <a:srcRect l="-563" t="92393" r="60568"/>
          <a:stretch>
            <a:fillRect/>
          </a:stretch>
        </p:blipFill>
        <p:spPr bwMode="auto">
          <a:xfrm>
            <a:off x="6040438" y="5527675"/>
            <a:ext cx="2592387" cy="469900"/>
          </a:xfrm>
          <a:prstGeom prst="rect">
            <a:avLst/>
          </a:prstGeom>
          <a:noFill/>
        </p:spPr>
      </p:pic>
      <p:pic>
        <p:nvPicPr>
          <p:cNvPr id="6151" name="Picture 7" descr="eq_241"/>
          <p:cNvPicPr>
            <a:picLocks noChangeAspect="1" noChangeArrowheads="1"/>
          </p:cNvPicPr>
          <p:nvPr/>
        </p:nvPicPr>
        <p:blipFill>
          <a:blip r:embed="rId3" cstate="print"/>
          <a:srcRect t="42560" r="60568" b="49268"/>
          <a:stretch>
            <a:fillRect/>
          </a:stretch>
        </p:blipFill>
        <p:spPr bwMode="auto">
          <a:xfrm>
            <a:off x="900113" y="5553075"/>
            <a:ext cx="2555875" cy="504825"/>
          </a:xfrm>
          <a:prstGeom prst="rect">
            <a:avLst/>
          </a:prstGeom>
          <a:noFill/>
        </p:spPr>
      </p:pic>
      <p:pic>
        <p:nvPicPr>
          <p:cNvPr id="6152" name="Picture 8" descr="eq_241"/>
          <p:cNvPicPr>
            <a:picLocks noChangeAspect="1" noChangeArrowheads="1"/>
          </p:cNvPicPr>
          <p:nvPr/>
        </p:nvPicPr>
        <p:blipFill>
          <a:blip r:embed="rId3" cstate="print"/>
          <a:srcRect t="28578" r="60568" b="56850"/>
          <a:stretch>
            <a:fillRect/>
          </a:stretch>
        </p:blipFill>
        <p:spPr bwMode="auto">
          <a:xfrm>
            <a:off x="900113" y="4445000"/>
            <a:ext cx="2555875" cy="900113"/>
          </a:xfrm>
          <a:prstGeom prst="rect">
            <a:avLst/>
          </a:prstGeom>
          <a:noFill/>
        </p:spPr>
      </p:pic>
      <p:pic>
        <p:nvPicPr>
          <p:cNvPr id="6153" name="Picture 9" descr="eq_241"/>
          <p:cNvPicPr>
            <a:picLocks noChangeAspect="1" noChangeArrowheads="1"/>
          </p:cNvPicPr>
          <p:nvPr/>
        </p:nvPicPr>
        <p:blipFill>
          <a:blip r:embed="rId3" cstate="print"/>
          <a:srcRect t="22154" r="60005" b="70677"/>
          <a:stretch>
            <a:fillRect/>
          </a:stretch>
        </p:blipFill>
        <p:spPr bwMode="auto">
          <a:xfrm>
            <a:off x="900113" y="3917950"/>
            <a:ext cx="2592387" cy="442913"/>
          </a:xfrm>
          <a:prstGeom prst="rect">
            <a:avLst/>
          </a:prstGeom>
          <a:noFill/>
        </p:spPr>
      </p:pic>
      <p:pic>
        <p:nvPicPr>
          <p:cNvPr id="6154" name="Picture 10" descr="eq_241"/>
          <p:cNvPicPr>
            <a:picLocks noChangeAspect="1" noChangeArrowheads="1"/>
          </p:cNvPicPr>
          <p:nvPr/>
        </p:nvPicPr>
        <p:blipFill>
          <a:blip r:embed="rId3" cstate="print"/>
          <a:srcRect t="13416" r="60568" b="78412"/>
          <a:stretch>
            <a:fillRect/>
          </a:stretch>
        </p:blipFill>
        <p:spPr bwMode="auto">
          <a:xfrm>
            <a:off x="900113" y="3213100"/>
            <a:ext cx="2555875" cy="504825"/>
          </a:xfrm>
          <a:prstGeom prst="rect">
            <a:avLst/>
          </a:prstGeom>
          <a:noFill/>
        </p:spPr>
      </p:pic>
      <p:pic>
        <p:nvPicPr>
          <p:cNvPr id="6155" name="Picture 11" descr="eq_241"/>
          <p:cNvPicPr>
            <a:picLocks noChangeAspect="1" noChangeArrowheads="1"/>
          </p:cNvPicPr>
          <p:nvPr/>
        </p:nvPicPr>
        <p:blipFill>
          <a:blip r:embed="rId3" cstate="print"/>
          <a:srcRect t="7890" r="60568" b="85992"/>
          <a:stretch>
            <a:fillRect/>
          </a:stretch>
        </p:blipFill>
        <p:spPr bwMode="auto">
          <a:xfrm>
            <a:off x="900113" y="2771775"/>
            <a:ext cx="2555875" cy="377825"/>
          </a:xfrm>
          <a:prstGeom prst="rect">
            <a:avLst/>
          </a:prstGeom>
          <a:noFill/>
        </p:spPr>
      </p:pic>
      <p:pic>
        <p:nvPicPr>
          <p:cNvPr id="6156" name="Picture 12" descr="eq_241"/>
          <p:cNvPicPr>
            <a:picLocks noChangeAspect="1" noChangeArrowheads="1"/>
          </p:cNvPicPr>
          <p:nvPr/>
        </p:nvPicPr>
        <p:blipFill>
          <a:blip r:embed="rId3" cstate="print"/>
          <a:srcRect l="-563" t="78978" r="60568" b="7042"/>
          <a:stretch>
            <a:fillRect/>
          </a:stretch>
        </p:blipFill>
        <p:spPr bwMode="auto">
          <a:xfrm>
            <a:off x="6030913" y="4445000"/>
            <a:ext cx="2592387" cy="863600"/>
          </a:xfrm>
          <a:prstGeom prst="rect">
            <a:avLst/>
          </a:prstGeom>
          <a:noFill/>
        </p:spPr>
      </p:pic>
      <p:pic>
        <p:nvPicPr>
          <p:cNvPr id="6157" name="Picture 13" descr="eq_241"/>
          <p:cNvPicPr>
            <a:picLocks noChangeAspect="1" noChangeArrowheads="1"/>
          </p:cNvPicPr>
          <p:nvPr/>
        </p:nvPicPr>
        <p:blipFill>
          <a:blip r:embed="rId3" cstate="print"/>
          <a:srcRect l="-563" t="64406" r="60568" b="28604"/>
          <a:stretch>
            <a:fillRect/>
          </a:stretch>
        </p:blipFill>
        <p:spPr bwMode="auto">
          <a:xfrm>
            <a:off x="6048375" y="3249613"/>
            <a:ext cx="2592388" cy="431800"/>
          </a:xfrm>
          <a:prstGeom prst="rect">
            <a:avLst/>
          </a:prstGeom>
          <a:noFill/>
        </p:spPr>
      </p:pic>
      <p:pic>
        <p:nvPicPr>
          <p:cNvPr id="6158" name="Picture 14" descr="eq_241"/>
          <p:cNvPicPr>
            <a:picLocks noChangeAspect="1" noChangeArrowheads="1"/>
          </p:cNvPicPr>
          <p:nvPr/>
        </p:nvPicPr>
        <p:blipFill>
          <a:blip r:embed="rId3" cstate="print"/>
          <a:srcRect l="-563" t="56541" r="60568" b="35594"/>
          <a:stretch>
            <a:fillRect/>
          </a:stretch>
        </p:blipFill>
        <p:spPr bwMode="auto">
          <a:xfrm>
            <a:off x="6030913" y="2673350"/>
            <a:ext cx="2592387" cy="485775"/>
          </a:xfrm>
          <a:prstGeom prst="rect">
            <a:avLst/>
          </a:prstGeom>
          <a:noFill/>
        </p:spPr>
      </p:pic>
      <p:sp>
        <p:nvSpPr>
          <p:cNvPr id="6159" name="Text Box 15"/>
          <p:cNvSpPr txBox="1">
            <a:spLocks noChangeArrowheads="1"/>
          </p:cNvSpPr>
          <p:nvPr/>
        </p:nvSpPr>
        <p:spPr bwMode="auto">
          <a:xfrm>
            <a:off x="3213100" y="2682875"/>
            <a:ext cx="2870200" cy="457200"/>
          </a:xfrm>
          <a:prstGeom prst="rect">
            <a:avLst/>
          </a:prstGeom>
          <a:noFill/>
          <a:ln w="9525">
            <a:noFill/>
            <a:miter lim="800000"/>
            <a:headEnd/>
            <a:tailEnd/>
          </a:ln>
          <a:effectLst/>
        </p:spPr>
        <p:txBody>
          <a:bodyPr>
            <a:spAutoFit/>
          </a:bodyPr>
          <a:lstStyle/>
          <a:p>
            <a:pPr algn="ctr">
              <a:spcBef>
                <a:spcPct val="50000"/>
              </a:spcBef>
            </a:pPr>
            <a:r>
              <a:rPr lang="en-US" sz="2400"/>
              <a:t>Original inequality</a:t>
            </a:r>
          </a:p>
        </p:txBody>
      </p:sp>
      <p:pic>
        <p:nvPicPr>
          <p:cNvPr id="6160" name="Picture 16" descr="eq_241"/>
          <p:cNvPicPr>
            <a:picLocks noChangeAspect="1" noChangeArrowheads="1"/>
          </p:cNvPicPr>
          <p:nvPr/>
        </p:nvPicPr>
        <p:blipFill>
          <a:blip r:embed="rId3" cstate="print"/>
          <a:srcRect l="-563" t="71985" r="60568" b="20432"/>
          <a:stretch>
            <a:fillRect/>
          </a:stretch>
        </p:blipFill>
        <p:spPr bwMode="auto">
          <a:xfrm>
            <a:off x="6030913" y="3898900"/>
            <a:ext cx="2592387" cy="468313"/>
          </a:xfrm>
          <a:prstGeom prst="rect">
            <a:avLst/>
          </a:prstGeom>
          <a:noFill/>
        </p:spPr>
      </p:pic>
      <p:sp>
        <p:nvSpPr>
          <p:cNvPr id="6161" name="Text Box 17"/>
          <p:cNvSpPr txBox="1">
            <a:spLocks noChangeArrowheads="1"/>
          </p:cNvSpPr>
          <p:nvPr/>
        </p:nvSpPr>
        <p:spPr bwMode="auto">
          <a:xfrm>
            <a:off x="3214688" y="3219450"/>
            <a:ext cx="2867025" cy="457200"/>
          </a:xfrm>
          <a:prstGeom prst="rect">
            <a:avLst/>
          </a:prstGeom>
          <a:noFill/>
          <a:ln w="9525">
            <a:noFill/>
            <a:miter lim="800000"/>
            <a:headEnd/>
            <a:tailEnd/>
          </a:ln>
          <a:effectLst/>
        </p:spPr>
        <p:txBody>
          <a:bodyPr>
            <a:spAutoFit/>
          </a:bodyPr>
          <a:lstStyle/>
          <a:p>
            <a:pPr algn="ctr">
              <a:spcBef>
                <a:spcPct val="50000"/>
              </a:spcBef>
            </a:pPr>
            <a:r>
              <a:rPr lang="en-US" sz="2400"/>
              <a:t>Add 3 to each side.</a:t>
            </a:r>
          </a:p>
        </p:txBody>
      </p:sp>
      <p:sp>
        <p:nvSpPr>
          <p:cNvPr id="6162" name="Text Box 18"/>
          <p:cNvSpPr txBox="1">
            <a:spLocks noChangeArrowheads="1"/>
          </p:cNvSpPr>
          <p:nvPr/>
        </p:nvSpPr>
        <p:spPr bwMode="auto">
          <a:xfrm>
            <a:off x="3716338" y="3856038"/>
            <a:ext cx="1836737" cy="457200"/>
          </a:xfrm>
          <a:prstGeom prst="rect">
            <a:avLst/>
          </a:prstGeom>
          <a:noFill/>
          <a:ln w="9525">
            <a:noFill/>
            <a:miter lim="800000"/>
            <a:headEnd/>
            <a:tailEnd/>
          </a:ln>
          <a:effectLst/>
        </p:spPr>
        <p:txBody>
          <a:bodyPr>
            <a:spAutoFit/>
          </a:bodyPr>
          <a:lstStyle/>
          <a:p>
            <a:pPr algn="ctr">
              <a:spcBef>
                <a:spcPct val="50000"/>
              </a:spcBef>
            </a:pPr>
            <a:r>
              <a:rPr lang="en-US" sz="2400"/>
              <a:t>Simplify.</a:t>
            </a:r>
          </a:p>
        </p:txBody>
      </p:sp>
      <p:sp>
        <p:nvSpPr>
          <p:cNvPr id="6163" name="Text Box 19"/>
          <p:cNvSpPr txBox="1">
            <a:spLocks noChangeArrowheads="1"/>
          </p:cNvSpPr>
          <p:nvPr/>
        </p:nvSpPr>
        <p:spPr bwMode="auto">
          <a:xfrm>
            <a:off x="3716338" y="4479925"/>
            <a:ext cx="1836737" cy="749300"/>
          </a:xfrm>
          <a:prstGeom prst="rect">
            <a:avLst/>
          </a:prstGeom>
          <a:noFill/>
          <a:ln w="9525">
            <a:noFill/>
            <a:miter lim="800000"/>
            <a:headEnd/>
            <a:tailEnd/>
          </a:ln>
          <a:effectLst/>
        </p:spPr>
        <p:txBody>
          <a:bodyPr>
            <a:spAutoFit/>
          </a:bodyPr>
          <a:lstStyle/>
          <a:p>
            <a:pPr algn="ctr">
              <a:lnSpc>
                <a:spcPct val="90000"/>
              </a:lnSpc>
              <a:spcBef>
                <a:spcPct val="20000"/>
              </a:spcBef>
            </a:pPr>
            <a:r>
              <a:rPr lang="en-US" sz="2400"/>
              <a:t>Divide each side by 3.</a:t>
            </a:r>
          </a:p>
        </p:txBody>
      </p:sp>
      <p:sp>
        <p:nvSpPr>
          <p:cNvPr id="6164" name="Text Box 20"/>
          <p:cNvSpPr txBox="1">
            <a:spLocks noChangeArrowheads="1"/>
          </p:cNvSpPr>
          <p:nvPr/>
        </p:nvSpPr>
        <p:spPr bwMode="auto">
          <a:xfrm>
            <a:off x="3716338" y="5527675"/>
            <a:ext cx="1836737" cy="457200"/>
          </a:xfrm>
          <a:prstGeom prst="rect">
            <a:avLst/>
          </a:prstGeom>
          <a:noFill/>
          <a:ln w="9525">
            <a:noFill/>
            <a:miter lim="800000"/>
            <a:headEnd/>
            <a:tailEnd/>
          </a:ln>
          <a:effectLst/>
        </p:spPr>
        <p:txBody>
          <a:bodyPr>
            <a:spAutoFit/>
          </a:bodyPr>
          <a:lstStyle/>
          <a:p>
            <a:pPr algn="ctr">
              <a:spcBef>
                <a:spcPct val="50000"/>
              </a:spcBef>
            </a:pPr>
            <a:r>
              <a:rPr lang="en-US" sz="2400"/>
              <a:t>Simplify.</a:t>
            </a:r>
          </a:p>
        </p:txBody>
      </p:sp>
      <p:sp>
        <p:nvSpPr>
          <p:cNvPr id="6165" name="Text Box 21"/>
          <p:cNvSpPr txBox="1">
            <a:spLocks noChangeArrowheads="1"/>
          </p:cNvSpPr>
          <p:nvPr/>
        </p:nvSpPr>
        <p:spPr bwMode="auto">
          <a:xfrm>
            <a:off x="544513" y="2024063"/>
            <a:ext cx="4027487"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0000"/>
                </a:solidFill>
              </a:rPr>
              <a:t>Case 1 </a:t>
            </a:r>
            <a:r>
              <a:rPr lang="en-US" sz="2400">
                <a:solidFill>
                  <a:srgbClr val="000000"/>
                </a:solidFill>
              </a:rPr>
              <a:t>3</a:t>
            </a:r>
            <a:r>
              <a:rPr lang="en-US" sz="2400" i="1">
                <a:solidFill>
                  <a:srgbClr val="000000"/>
                </a:solidFill>
              </a:rPr>
              <a:t>y</a:t>
            </a:r>
            <a:r>
              <a:rPr lang="en-US" sz="2400">
                <a:solidFill>
                  <a:srgbClr val="000000"/>
                </a:solidFill>
              </a:rPr>
              <a:t> – 3 is positive.</a:t>
            </a:r>
            <a:endParaRPr lang="en-US" sz="2400" b="1">
              <a:solidFill>
                <a:srgbClr val="000000"/>
              </a:solidFill>
            </a:endParaRPr>
          </a:p>
        </p:txBody>
      </p:sp>
      <p:sp>
        <p:nvSpPr>
          <p:cNvPr id="6166" name="Text Box 22"/>
          <p:cNvSpPr txBox="1">
            <a:spLocks noChangeArrowheads="1"/>
          </p:cNvSpPr>
          <p:nvPr/>
        </p:nvSpPr>
        <p:spPr bwMode="auto">
          <a:xfrm>
            <a:off x="4716463" y="2024063"/>
            <a:ext cx="4176712"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0000"/>
                </a:solidFill>
              </a:rPr>
              <a:t>Case 2  </a:t>
            </a:r>
            <a:r>
              <a:rPr lang="en-US" sz="2400">
                <a:solidFill>
                  <a:srgbClr val="000000"/>
                </a:solidFill>
              </a:rPr>
              <a:t>3</a:t>
            </a:r>
            <a:r>
              <a:rPr lang="en-US" sz="2400" i="1">
                <a:solidFill>
                  <a:srgbClr val="000000"/>
                </a:solidFill>
              </a:rPr>
              <a:t>y</a:t>
            </a:r>
            <a:r>
              <a:rPr lang="en-US" sz="2400">
                <a:solidFill>
                  <a:srgbClr val="000000"/>
                </a:solidFill>
              </a:rPr>
              <a:t> – 3 is negative.</a:t>
            </a:r>
            <a:endParaRPr lang="en-US" sz="2400" b="1">
              <a:solidFill>
                <a:srgbClr val="000000"/>
              </a:solidFill>
            </a:endParaRPr>
          </a:p>
        </p:txBody>
      </p:sp>
      <p:sp>
        <p:nvSpPr>
          <p:cNvPr id="6167" name="Text Box 2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Absolute Value Inequalities (&gt;)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65">
                                            <p:txEl>
                                              <p:pRg st="0" end="0"/>
                                            </p:txEl>
                                          </p:spTgt>
                                        </p:tgtEl>
                                        <p:attrNameLst>
                                          <p:attrName>style.visibility</p:attrName>
                                        </p:attrNameLst>
                                      </p:cBhvr>
                                      <p:to>
                                        <p:strVal val="visible"/>
                                      </p:to>
                                    </p:set>
                                    <p:animEffect transition="in" filter="wipe(left)">
                                      <p:cBhvr>
                                        <p:cTn id="12" dur="500"/>
                                        <p:tgtEl>
                                          <p:spTgt spid="6165">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166">
                                            <p:txEl>
                                              <p:pRg st="0" end="0"/>
                                            </p:txEl>
                                          </p:spTgt>
                                        </p:tgtEl>
                                        <p:attrNameLst>
                                          <p:attrName>style.visibility</p:attrName>
                                        </p:attrNameLst>
                                      </p:cBhvr>
                                      <p:to>
                                        <p:strVal val="visible"/>
                                      </p:to>
                                    </p:set>
                                    <p:animEffect transition="in" filter="wipe(left)">
                                      <p:cBhvr>
                                        <p:cTn id="16" dur="500"/>
                                        <p:tgtEl>
                                          <p:spTgt spid="616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155"/>
                                        </p:tgtEl>
                                        <p:attrNameLst>
                                          <p:attrName>style.visibility</p:attrName>
                                        </p:attrNameLst>
                                      </p:cBhvr>
                                      <p:to>
                                        <p:strVal val="visible"/>
                                      </p:to>
                                    </p:set>
                                    <p:animEffect transition="in" filter="wipe(left)">
                                      <p:cBhvr>
                                        <p:cTn id="21" dur="500"/>
                                        <p:tgtEl>
                                          <p:spTgt spid="615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159"/>
                                        </p:tgtEl>
                                        <p:attrNameLst>
                                          <p:attrName>style.visibility</p:attrName>
                                        </p:attrNameLst>
                                      </p:cBhvr>
                                      <p:to>
                                        <p:strVal val="visible"/>
                                      </p:to>
                                    </p:set>
                                    <p:animEffect transition="in" filter="wipe(left)">
                                      <p:cBhvr>
                                        <p:cTn id="25" dur="500"/>
                                        <p:tgtEl>
                                          <p:spTgt spid="6159"/>
                                        </p:tgtEl>
                                      </p:cBhvr>
                                    </p:animEffect>
                                  </p:childTnLst>
                                </p:cTn>
                              </p:par>
                            </p:childTnLst>
                          </p:cTn>
                        </p:par>
                        <p:par>
                          <p:cTn id="26" fill="hold">
                            <p:stCondLst>
                              <p:cond delay="1000"/>
                            </p:stCondLst>
                            <p:childTnLst>
                              <p:par>
                                <p:cTn id="27" presetID="22" presetClass="entr" presetSubtype="8" fill="hold" nodeType="afterEffect">
                                  <p:stCondLst>
                                    <p:cond delay="0"/>
                                  </p:stCondLst>
                                  <p:childTnLst>
                                    <p:set>
                                      <p:cBhvr>
                                        <p:cTn id="28" dur="1" fill="hold">
                                          <p:stCondLst>
                                            <p:cond delay="0"/>
                                          </p:stCondLst>
                                        </p:cTn>
                                        <p:tgtEl>
                                          <p:spTgt spid="6158"/>
                                        </p:tgtEl>
                                        <p:attrNameLst>
                                          <p:attrName>style.visibility</p:attrName>
                                        </p:attrNameLst>
                                      </p:cBhvr>
                                      <p:to>
                                        <p:strVal val="visible"/>
                                      </p:to>
                                    </p:set>
                                    <p:animEffect transition="in" filter="wipe(left)">
                                      <p:cBhvr>
                                        <p:cTn id="29" dur="500"/>
                                        <p:tgtEl>
                                          <p:spTgt spid="615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6154"/>
                                        </p:tgtEl>
                                        <p:attrNameLst>
                                          <p:attrName>style.visibility</p:attrName>
                                        </p:attrNameLst>
                                      </p:cBhvr>
                                      <p:to>
                                        <p:strVal val="visible"/>
                                      </p:to>
                                    </p:set>
                                    <p:animEffect transition="in" filter="wipe(left)">
                                      <p:cBhvr>
                                        <p:cTn id="34" dur="500"/>
                                        <p:tgtEl>
                                          <p:spTgt spid="6154"/>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6161"/>
                                        </p:tgtEl>
                                        <p:attrNameLst>
                                          <p:attrName>style.visibility</p:attrName>
                                        </p:attrNameLst>
                                      </p:cBhvr>
                                      <p:to>
                                        <p:strVal val="visible"/>
                                      </p:to>
                                    </p:set>
                                    <p:animEffect transition="in" filter="wipe(left)">
                                      <p:cBhvr>
                                        <p:cTn id="38" dur="500"/>
                                        <p:tgtEl>
                                          <p:spTgt spid="6161"/>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6157"/>
                                        </p:tgtEl>
                                        <p:attrNameLst>
                                          <p:attrName>style.visibility</p:attrName>
                                        </p:attrNameLst>
                                      </p:cBhvr>
                                      <p:to>
                                        <p:strVal val="visible"/>
                                      </p:to>
                                    </p:set>
                                    <p:animEffect transition="in" filter="wipe(left)">
                                      <p:cBhvr>
                                        <p:cTn id="42" dur="500"/>
                                        <p:tgtEl>
                                          <p:spTgt spid="615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153"/>
                                        </p:tgtEl>
                                        <p:attrNameLst>
                                          <p:attrName>style.visibility</p:attrName>
                                        </p:attrNameLst>
                                      </p:cBhvr>
                                      <p:to>
                                        <p:strVal val="visible"/>
                                      </p:to>
                                    </p:set>
                                    <p:animEffect transition="in" filter="wipe(left)">
                                      <p:cBhvr>
                                        <p:cTn id="47" dur="500"/>
                                        <p:tgtEl>
                                          <p:spTgt spid="6153"/>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6162"/>
                                        </p:tgtEl>
                                        <p:attrNameLst>
                                          <p:attrName>style.visibility</p:attrName>
                                        </p:attrNameLst>
                                      </p:cBhvr>
                                      <p:to>
                                        <p:strVal val="visible"/>
                                      </p:to>
                                    </p:set>
                                    <p:animEffect transition="in" filter="wipe(left)">
                                      <p:cBhvr>
                                        <p:cTn id="51" dur="500"/>
                                        <p:tgtEl>
                                          <p:spTgt spid="6162"/>
                                        </p:tgtEl>
                                      </p:cBhvr>
                                    </p:animEffect>
                                  </p:childTnLst>
                                </p:cTn>
                              </p:par>
                            </p:childTnLst>
                          </p:cTn>
                        </p:par>
                        <p:par>
                          <p:cTn id="52" fill="hold">
                            <p:stCondLst>
                              <p:cond delay="1000"/>
                            </p:stCondLst>
                            <p:childTnLst>
                              <p:par>
                                <p:cTn id="53" presetID="22" presetClass="entr" presetSubtype="8" fill="hold" nodeType="afterEffect">
                                  <p:stCondLst>
                                    <p:cond delay="0"/>
                                  </p:stCondLst>
                                  <p:childTnLst>
                                    <p:set>
                                      <p:cBhvr>
                                        <p:cTn id="54" dur="1" fill="hold">
                                          <p:stCondLst>
                                            <p:cond delay="0"/>
                                          </p:stCondLst>
                                        </p:cTn>
                                        <p:tgtEl>
                                          <p:spTgt spid="6160"/>
                                        </p:tgtEl>
                                        <p:attrNameLst>
                                          <p:attrName>style.visibility</p:attrName>
                                        </p:attrNameLst>
                                      </p:cBhvr>
                                      <p:to>
                                        <p:strVal val="visible"/>
                                      </p:to>
                                    </p:set>
                                    <p:animEffect transition="in" filter="wipe(left)">
                                      <p:cBhvr>
                                        <p:cTn id="55" dur="500"/>
                                        <p:tgtEl>
                                          <p:spTgt spid="616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6152"/>
                                        </p:tgtEl>
                                        <p:attrNameLst>
                                          <p:attrName>style.visibility</p:attrName>
                                        </p:attrNameLst>
                                      </p:cBhvr>
                                      <p:to>
                                        <p:strVal val="visible"/>
                                      </p:to>
                                    </p:set>
                                    <p:animEffect transition="in" filter="wipe(left)">
                                      <p:cBhvr>
                                        <p:cTn id="60" dur="500"/>
                                        <p:tgtEl>
                                          <p:spTgt spid="6152"/>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6163"/>
                                        </p:tgtEl>
                                        <p:attrNameLst>
                                          <p:attrName>style.visibility</p:attrName>
                                        </p:attrNameLst>
                                      </p:cBhvr>
                                      <p:to>
                                        <p:strVal val="visible"/>
                                      </p:to>
                                    </p:set>
                                    <p:animEffect transition="in" filter="wipe(left)">
                                      <p:cBhvr>
                                        <p:cTn id="64" dur="500"/>
                                        <p:tgtEl>
                                          <p:spTgt spid="6163"/>
                                        </p:tgtEl>
                                      </p:cBhvr>
                                    </p:animEffect>
                                  </p:childTnLst>
                                </p:cTn>
                              </p:par>
                            </p:childTnLst>
                          </p:cTn>
                        </p:par>
                        <p:par>
                          <p:cTn id="65" fill="hold">
                            <p:stCondLst>
                              <p:cond delay="1000"/>
                            </p:stCondLst>
                            <p:childTnLst>
                              <p:par>
                                <p:cTn id="66" presetID="22" presetClass="entr" presetSubtype="8" fill="hold" nodeType="afterEffect">
                                  <p:stCondLst>
                                    <p:cond delay="0"/>
                                  </p:stCondLst>
                                  <p:childTnLst>
                                    <p:set>
                                      <p:cBhvr>
                                        <p:cTn id="67" dur="1" fill="hold">
                                          <p:stCondLst>
                                            <p:cond delay="0"/>
                                          </p:stCondLst>
                                        </p:cTn>
                                        <p:tgtEl>
                                          <p:spTgt spid="6156"/>
                                        </p:tgtEl>
                                        <p:attrNameLst>
                                          <p:attrName>style.visibility</p:attrName>
                                        </p:attrNameLst>
                                      </p:cBhvr>
                                      <p:to>
                                        <p:strVal val="visible"/>
                                      </p:to>
                                    </p:set>
                                    <p:animEffect transition="in" filter="wipe(left)">
                                      <p:cBhvr>
                                        <p:cTn id="68" dur="500"/>
                                        <p:tgtEl>
                                          <p:spTgt spid="615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6151"/>
                                        </p:tgtEl>
                                        <p:attrNameLst>
                                          <p:attrName>style.visibility</p:attrName>
                                        </p:attrNameLst>
                                      </p:cBhvr>
                                      <p:to>
                                        <p:strVal val="visible"/>
                                      </p:to>
                                    </p:set>
                                    <p:animEffect transition="in" filter="wipe(left)">
                                      <p:cBhvr>
                                        <p:cTn id="73" dur="500"/>
                                        <p:tgtEl>
                                          <p:spTgt spid="6151"/>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6164"/>
                                        </p:tgtEl>
                                        <p:attrNameLst>
                                          <p:attrName>style.visibility</p:attrName>
                                        </p:attrNameLst>
                                      </p:cBhvr>
                                      <p:to>
                                        <p:strVal val="visible"/>
                                      </p:to>
                                    </p:set>
                                    <p:animEffect transition="in" filter="wipe(left)">
                                      <p:cBhvr>
                                        <p:cTn id="77" dur="500"/>
                                        <p:tgtEl>
                                          <p:spTgt spid="6164"/>
                                        </p:tgtEl>
                                      </p:cBhvr>
                                    </p:animEffect>
                                  </p:childTnLst>
                                </p:cTn>
                              </p:par>
                            </p:childTnLst>
                          </p:cTn>
                        </p:par>
                        <p:par>
                          <p:cTn id="78" fill="hold">
                            <p:stCondLst>
                              <p:cond delay="1000"/>
                            </p:stCondLst>
                            <p:childTnLst>
                              <p:par>
                                <p:cTn id="79" presetID="22" presetClass="entr" presetSubtype="8" fill="hold" nodeType="afterEffect">
                                  <p:stCondLst>
                                    <p:cond delay="0"/>
                                  </p:stCondLst>
                                  <p:childTnLst>
                                    <p:set>
                                      <p:cBhvr>
                                        <p:cTn id="80" dur="1" fill="hold">
                                          <p:stCondLst>
                                            <p:cond delay="0"/>
                                          </p:stCondLst>
                                        </p:cTn>
                                        <p:tgtEl>
                                          <p:spTgt spid="6150"/>
                                        </p:tgtEl>
                                        <p:attrNameLst>
                                          <p:attrName>style.visibility</p:attrName>
                                        </p:attrNameLst>
                                      </p:cBhvr>
                                      <p:to>
                                        <p:strVal val="visible"/>
                                      </p:to>
                                    </p:set>
                                    <p:animEffect transition="in" filter="wipe(left)">
                                      <p:cBhvr>
                                        <p:cTn id="81"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9" grpId="0" autoUpdateAnimBg="0"/>
      <p:bldP spid="6161" grpId="0" autoUpdateAnimBg="0"/>
      <p:bldP spid="6162" grpId="0" autoUpdateAnimBg="0"/>
      <p:bldP spid="6163" grpId="0" autoUpdateAnimBg="0"/>
      <p:bldP spid="6164" grpId="0" autoUpdateAnimBg="0"/>
      <p:bldP spid="6165" grpId="0" build="p" autoUpdateAnimBg="0"/>
      <p:bldP spid="6166"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3</a:t>
            </a:r>
          </a:p>
        </p:txBody>
      </p:sp>
      <p:sp>
        <p:nvSpPr>
          <p:cNvPr id="7174" name="Rectangle 6"/>
          <p:cNvSpPr>
            <a:spLocks noChangeArrowheads="1"/>
          </p:cNvSpPr>
          <p:nvPr/>
        </p:nvSpPr>
        <p:spPr bwMode="auto">
          <a:xfrm>
            <a:off x="876300" y="1514475"/>
            <a:ext cx="7705725"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Answer:</a:t>
            </a:r>
            <a:r>
              <a:rPr lang="en-US" sz="2400">
                <a:solidFill>
                  <a:srgbClr val="00539D"/>
                </a:solidFill>
                <a:ea typeface="Times New Roman" pitchFamily="18" charset="0"/>
                <a:cs typeface="Arial" pitchFamily="34" charset="0"/>
              </a:rPr>
              <a:t> </a:t>
            </a:r>
            <a:r>
              <a:rPr lang="en-US" sz="2400">
                <a:solidFill>
                  <a:srgbClr val="E01B22"/>
                </a:solidFill>
                <a:ea typeface="Times New Roman" pitchFamily="18" charset="0"/>
                <a:cs typeface="Arial" pitchFamily="34" charset="0"/>
              </a:rPr>
              <a:t>The solution set is {</a:t>
            </a:r>
            <a:r>
              <a:rPr lang="en-US" sz="2400" i="1">
                <a:solidFill>
                  <a:srgbClr val="E01B22"/>
                </a:solidFill>
                <a:ea typeface="Times New Roman" pitchFamily="18" charset="0"/>
                <a:cs typeface="Arial" pitchFamily="34" charset="0"/>
              </a:rPr>
              <a:t>y </a:t>
            </a:r>
            <a:r>
              <a:rPr lang="en-US" sz="2400">
                <a:solidFill>
                  <a:srgbClr val="E01B22"/>
                </a:solidFill>
                <a:ea typeface="Times New Roman" pitchFamily="18" charset="0"/>
                <a:cs typeface="Arial" pitchFamily="34" charset="0"/>
              </a:rPr>
              <a:t>| </a:t>
            </a:r>
            <a:r>
              <a:rPr lang="en-US" sz="2400" i="1">
                <a:solidFill>
                  <a:srgbClr val="E01B22"/>
                </a:solidFill>
                <a:ea typeface="Times New Roman" pitchFamily="18" charset="0"/>
                <a:cs typeface="Arial" pitchFamily="34" charset="0"/>
              </a:rPr>
              <a:t>y</a:t>
            </a:r>
            <a:r>
              <a:rPr lang="en-US" sz="2400">
                <a:solidFill>
                  <a:srgbClr val="E01B22"/>
                </a:solidFill>
                <a:ea typeface="Times New Roman" pitchFamily="18" charset="0"/>
                <a:cs typeface="Arial" pitchFamily="34" charset="0"/>
              </a:rPr>
              <a:t> &lt; –2 or </a:t>
            </a:r>
            <a:r>
              <a:rPr lang="en-US" sz="2400" i="1">
                <a:solidFill>
                  <a:srgbClr val="E01B22"/>
                </a:solidFill>
                <a:ea typeface="Times New Roman" pitchFamily="18" charset="0"/>
                <a:cs typeface="Arial" pitchFamily="34" charset="0"/>
              </a:rPr>
              <a:t>y</a:t>
            </a:r>
            <a:r>
              <a:rPr lang="en-US" sz="2400">
                <a:solidFill>
                  <a:srgbClr val="E01B22"/>
                </a:solidFill>
                <a:ea typeface="Times New Roman" pitchFamily="18" charset="0"/>
                <a:cs typeface="Arial" pitchFamily="34" charset="0"/>
              </a:rPr>
              <a:t> &gt; 4}.</a:t>
            </a:r>
          </a:p>
        </p:txBody>
      </p:sp>
      <p:pic>
        <p:nvPicPr>
          <p:cNvPr id="7175" name="Picture 7" descr="ALG06-05-04"/>
          <p:cNvPicPr>
            <a:picLocks noChangeAspect="1" noChangeArrowheads="1"/>
          </p:cNvPicPr>
          <p:nvPr/>
        </p:nvPicPr>
        <p:blipFill>
          <a:blip r:embed="rId3" cstate="print"/>
          <a:srcRect/>
          <a:stretch>
            <a:fillRect/>
          </a:stretch>
        </p:blipFill>
        <p:spPr bwMode="auto">
          <a:xfrm>
            <a:off x="1912938" y="2312988"/>
            <a:ext cx="4675187" cy="854075"/>
          </a:xfrm>
          <a:prstGeom prst="rect">
            <a:avLst/>
          </a:prstGeom>
          <a:noFill/>
        </p:spPr>
      </p:pic>
      <p:sp>
        <p:nvSpPr>
          <p:cNvPr id="7176" name="Text Box 8"/>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Absolute Value Inequalities (&gt;)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4">
                                            <p:txEl>
                                              <p:pRg st="0" end="0"/>
                                            </p:txEl>
                                          </p:spTgt>
                                        </p:tgtEl>
                                        <p:attrNameLst>
                                          <p:attrName>style.visibility</p:attrName>
                                        </p:attrNameLst>
                                      </p:cBhvr>
                                      <p:to>
                                        <p:strVal val="visible"/>
                                      </p:to>
                                    </p:set>
                                    <p:animEffect transition="in" filter="wipe(left)">
                                      <p:cBhvr>
                                        <p:cTn id="7" dur="500"/>
                                        <p:tgtEl>
                                          <p:spTgt spid="7174">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175"/>
                                        </p:tgtEl>
                                        <p:attrNameLst>
                                          <p:attrName>style.visibility</p:attrName>
                                        </p:attrNameLst>
                                      </p:cBhvr>
                                      <p:to>
                                        <p:strVal val="visible"/>
                                      </p:to>
                                    </p:set>
                                    <p:animEffect transition="in" filter="wipe(left)">
                                      <p:cBhvr>
                                        <p:cTn id="11"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3</a:t>
            </a:r>
          </a:p>
        </p:txBody>
      </p:sp>
      <p:sp>
        <p:nvSpPr>
          <p:cNvPr id="121862" name="Rectangle 6"/>
          <p:cNvSpPr>
            <a:spLocks noChangeArrowheads="1"/>
          </p:cNvSpPr>
          <p:nvPr/>
        </p:nvSpPr>
        <p:spPr bwMode="auto">
          <a:xfrm>
            <a:off x="876300" y="1514475"/>
            <a:ext cx="7705725"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 Solve |2</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+ 7| ≥</a:t>
            </a:r>
            <a:r>
              <a:rPr lang="pt-BR" sz="2400" b="1">
                <a:solidFill>
                  <a:srgbClr val="00539D"/>
                </a:solidFill>
                <a:ea typeface="Times New Roman" pitchFamily="18" charset="0"/>
                <a:cs typeface="Arial" pitchFamily="34" charset="0"/>
                <a:sym typeface="Symbol" pitchFamily="18" charset="2"/>
              </a:rPr>
              <a:t> –11.</a:t>
            </a:r>
            <a:endParaRPr lang="en-US" sz="2400" b="1">
              <a:solidFill>
                <a:srgbClr val="00539D"/>
              </a:solidFill>
              <a:ea typeface="Times New Roman" pitchFamily="18" charset="0"/>
              <a:cs typeface="Arial" pitchFamily="34" charset="0"/>
              <a:sym typeface="Symbol" pitchFamily="18" charset="2"/>
            </a:endParaRPr>
          </a:p>
        </p:txBody>
      </p:sp>
      <p:sp>
        <p:nvSpPr>
          <p:cNvPr id="121863" name="Text Box 7"/>
          <p:cNvSpPr txBox="1">
            <a:spLocks noChangeArrowheads="1"/>
          </p:cNvSpPr>
          <p:nvPr/>
        </p:nvSpPr>
        <p:spPr bwMode="auto">
          <a:xfrm>
            <a:off x="890588" y="3113088"/>
            <a:ext cx="7858125" cy="822325"/>
          </a:xfrm>
          <a:prstGeom prst="rect">
            <a:avLst/>
          </a:prstGeom>
          <a:noFill/>
          <a:ln w="9525">
            <a:noFill/>
            <a:miter lim="800000"/>
            <a:headEnd/>
            <a:tailEnd/>
          </a:ln>
          <a:effectLst/>
        </p:spPr>
        <p:txBody>
          <a:bodyPr>
            <a:spAutoFit/>
          </a:bodyPr>
          <a:lstStyle/>
          <a:p>
            <a:pPr marL="1314450" indent="-1314450">
              <a:spcBef>
                <a:spcPct val="50000"/>
              </a:spcBef>
            </a:pPr>
            <a:r>
              <a:rPr lang="en-US" sz="2400" b="1">
                <a:solidFill>
                  <a:srgbClr val="00539D"/>
                </a:solidFill>
              </a:rPr>
              <a:t>Answer:	</a:t>
            </a:r>
            <a:r>
              <a:rPr lang="en-US" sz="2400">
                <a:solidFill>
                  <a:srgbClr val="E01B22"/>
                </a:solidFill>
              </a:rPr>
              <a:t>Since |2</a:t>
            </a:r>
            <a:r>
              <a:rPr lang="en-US" sz="2400" i="1">
                <a:solidFill>
                  <a:srgbClr val="E01B22"/>
                </a:solidFill>
              </a:rPr>
              <a:t>x</a:t>
            </a:r>
            <a:r>
              <a:rPr lang="en-US" sz="2400">
                <a:solidFill>
                  <a:srgbClr val="E01B22"/>
                </a:solidFill>
              </a:rPr>
              <a:t> + 7| is always greater than or equal to 0, the solution set is {</a:t>
            </a:r>
            <a:r>
              <a:rPr lang="en-US" sz="2400" i="1">
                <a:solidFill>
                  <a:srgbClr val="E01B22"/>
                </a:solidFill>
              </a:rPr>
              <a:t>x </a:t>
            </a:r>
            <a:r>
              <a:rPr lang="en-US" sz="2400">
                <a:solidFill>
                  <a:srgbClr val="E01B22"/>
                </a:solidFill>
              </a:rPr>
              <a:t>| </a:t>
            </a:r>
            <a:r>
              <a:rPr lang="en-US" sz="2400" i="1">
                <a:solidFill>
                  <a:srgbClr val="E01B22"/>
                </a:solidFill>
              </a:rPr>
              <a:t>x</a:t>
            </a:r>
            <a:r>
              <a:rPr lang="en-US" sz="2400">
                <a:solidFill>
                  <a:srgbClr val="E01B22"/>
                </a:solidFill>
              </a:rPr>
              <a:t> is a real number.}.</a:t>
            </a:r>
            <a:endParaRPr lang="en-US" sz="2400">
              <a:solidFill>
                <a:srgbClr val="E01B22"/>
              </a:solidFill>
              <a:sym typeface="Symbol" pitchFamily="18" charset="2"/>
            </a:endParaRPr>
          </a:p>
        </p:txBody>
      </p:sp>
      <p:pic>
        <p:nvPicPr>
          <p:cNvPr id="121864" name="Picture 8" descr="ALG06-05-05"/>
          <p:cNvPicPr>
            <a:picLocks noChangeAspect="1" noChangeArrowheads="1"/>
          </p:cNvPicPr>
          <p:nvPr/>
        </p:nvPicPr>
        <p:blipFill>
          <a:blip r:embed="rId3" cstate="print"/>
          <a:srcRect/>
          <a:stretch>
            <a:fillRect/>
          </a:stretch>
        </p:blipFill>
        <p:spPr bwMode="auto">
          <a:xfrm>
            <a:off x="2276475" y="4130675"/>
            <a:ext cx="4775200" cy="990600"/>
          </a:xfrm>
          <a:prstGeom prst="rect">
            <a:avLst/>
          </a:prstGeom>
          <a:noFill/>
        </p:spPr>
      </p:pic>
      <p:sp>
        <p:nvSpPr>
          <p:cNvPr id="121865" name="Text Box 9"/>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Absolute Value Inequalities (&gt;)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2">
                                            <p:txEl>
                                              <p:pRg st="0" end="0"/>
                                            </p:txEl>
                                          </p:spTgt>
                                        </p:tgtEl>
                                        <p:attrNameLst>
                                          <p:attrName>style.visibility</p:attrName>
                                        </p:attrNameLst>
                                      </p:cBhvr>
                                      <p:to>
                                        <p:strVal val="visible"/>
                                      </p:to>
                                    </p:set>
                                    <p:animEffect transition="in" filter="wipe(left)">
                                      <p:cBhvr>
                                        <p:cTn id="7" dur="500"/>
                                        <p:tgtEl>
                                          <p:spTgt spid="1218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3"/>
                                        </p:tgtEl>
                                        <p:attrNameLst>
                                          <p:attrName>style.visibility</p:attrName>
                                        </p:attrNameLst>
                                      </p:cBhvr>
                                      <p:to>
                                        <p:strVal val="visible"/>
                                      </p:to>
                                    </p:set>
                                    <p:animEffect transition="in" filter="wipe(left)">
                                      <p:cBhvr>
                                        <p:cTn id="12" dur="500"/>
                                        <p:tgtEl>
                                          <p:spTgt spid="121863"/>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21864"/>
                                        </p:tgtEl>
                                        <p:attrNameLst>
                                          <p:attrName>style.visibility</p:attrName>
                                        </p:attrNameLst>
                                      </p:cBhvr>
                                      <p:to>
                                        <p:strVal val="visible"/>
                                      </p:to>
                                    </p:set>
                                    <p:animEffect transition="in" filter="wipe(left)">
                                      <p:cBhvr>
                                        <p:cTn id="16" dur="500"/>
                                        <p:tgtEl>
                                          <p:spTgt spid="1218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2" grpId="0" build="p" autoUpdateAnimBg="0" advAuto="0"/>
      <p:bldP spid="121863"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3</a:t>
            </a:r>
          </a:p>
        </p:txBody>
      </p:sp>
      <p:sp>
        <p:nvSpPr>
          <p:cNvPr id="114695" name="Oval 7"/>
          <p:cNvSpPr>
            <a:spLocks noChangeArrowheads="1"/>
          </p:cNvSpPr>
          <p:nvPr/>
        </p:nvSpPr>
        <p:spPr bwMode="auto">
          <a:xfrm>
            <a:off x="876300" y="54356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  </a:t>
            </a:r>
            <a:r>
              <a:rPr lang="en-US" sz="2400" b="1">
                <a:solidFill>
                  <a:srgbClr val="00539D"/>
                </a:solidFill>
                <a:cs typeface="Times New Roman" pitchFamily="18" charset="0"/>
              </a:rPr>
              <a:t>Solve |2</a:t>
            </a:r>
            <a:r>
              <a:rPr lang="en-US" sz="2400" b="1" i="1">
                <a:solidFill>
                  <a:srgbClr val="00539D"/>
                </a:solidFill>
                <a:cs typeface="Times New Roman" pitchFamily="18" charset="0"/>
              </a:rPr>
              <a:t>m</a:t>
            </a:r>
            <a:r>
              <a:rPr lang="en-US" sz="2400" b="1">
                <a:solidFill>
                  <a:srgbClr val="00539D"/>
                </a:solidFill>
                <a:cs typeface="Times New Roman" pitchFamily="18" charset="0"/>
              </a:rPr>
              <a:t> – 2| &gt; 6. Then graph the solution set.</a:t>
            </a:r>
          </a:p>
        </p:txBody>
      </p:sp>
      <p:grpSp>
        <p:nvGrpSpPr>
          <p:cNvPr id="114699" name="Group 11"/>
          <p:cNvGrpSpPr>
            <a:grpSpLocks/>
          </p:cNvGrpSpPr>
          <p:nvPr/>
        </p:nvGrpSpPr>
        <p:grpSpPr bwMode="auto">
          <a:xfrm>
            <a:off x="914400" y="1808163"/>
            <a:ext cx="4521200" cy="4594225"/>
            <a:chOff x="576" y="1139"/>
            <a:chExt cx="2848" cy="2894"/>
          </a:xfrm>
        </p:grpSpPr>
        <p:sp>
          <p:nvSpPr>
            <p:cNvPr id="114700" name="TPAnswers"/>
            <p:cNvSpPr>
              <a:spLocks noChangeArrowheads="1"/>
            </p:cNvSpPr>
            <p:nvPr>
              <p:custDataLst>
                <p:tags r:id="rId2"/>
              </p:custDataLst>
            </p:nvPr>
          </p:nvSpPr>
          <p:spPr bwMode="auto">
            <a:xfrm>
              <a:off x="576" y="1139"/>
              <a:ext cx="2848" cy="2584"/>
            </a:xfrm>
            <a:prstGeom prst="rect">
              <a:avLst/>
            </a:prstGeom>
            <a:noFill/>
            <a:ln w="9525">
              <a:noFill/>
              <a:miter lim="800000"/>
              <a:headEnd/>
              <a:tailEnd/>
            </a:ln>
            <a:effectLst/>
          </p:spPr>
          <p:txBody>
            <a:bodyPr>
              <a:spAutoFit/>
            </a:bodyPr>
            <a:lstStyle/>
            <a:p>
              <a:pPr marL="533400" indent="-533400">
                <a:lnSpc>
                  <a:spcPct val="15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m </a:t>
              </a:r>
              <a:r>
                <a:rPr lang="pt-BR" sz="2400" b="1">
                  <a:sym typeface="Symbol" pitchFamily="18" charset="2"/>
                </a:rPr>
                <a:t>| </a:t>
              </a:r>
              <a:r>
                <a:rPr lang="pt-BR" sz="2400" b="1" i="1">
                  <a:sym typeface="Symbol" pitchFamily="18" charset="2"/>
                </a:rPr>
                <a:t>m</a:t>
              </a:r>
              <a:r>
                <a:rPr lang="pt-BR" sz="2400" b="1">
                  <a:sym typeface="Symbol" pitchFamily="18" charset="2"/>
                </a:rPr>
                <a:t> &gt; –2 or </a:t>
              </a:r>
              <a:r>
                <a:rPr lang="pt-BR" sz="2400" b="1" i="1">
                  <a:sym typeface="Symbol" pitchFamily="18" charset="2"/>
                </a:rPr>
                <a:t>m</a:t>
              </a:r>
              <a:r>
                <a:rPr lang="pt-BR" sz="2400" b="1">
                  <a:sym typeface="Symbol" pitchFamily="18" charset="2"/>
                </a:rPr>
                <a:t> &lt; 4}.</a:t>
              </a:r>
            </a:p>
            <a:p>
              <a:pPr marL="533400" indent="-533400">
                <a:lnSpc>
                  <a:spcPct val="15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m </a:t>
              </a:r>
              <a:r>
                <a:rPr lang="pt-BR" sz="2400" b="1">
                  <a:sym typeface="Symbol" pitchFamily="18" charset="2"/>
                </a:rPr>
                <a:t>| </a:t>
              </a:r>
              <a:r>
                <a:rPr lang="pt-BR" sz="2400" b="1" i="1">
                  <a:sym typeface="Symbol" pitchFamily="18" charset="2"/>
                </a:rPr>
                <a:t>m</a:t>
              </a:r>
              <a:r>
                <a:rPr lang="pt-BR" sz="2400" b="1">
                  <a:sym typeface="Symbol" pitchFamily="18" charset="2"/>
                </a:rPr>
                <a:t> &gt; –2 or </a:t>
              </a:r>
              <a:r>
                <a:rPr lang="pt-BR" sz="2400" b="1" i="1">
                  <a:sym typeface="Symbol" pitchFamily="18" charset="2"/>
                </a:rPr>
                <a:t>m</a:t>
              </a:r>
              <a:r>
                <a:rPr lang="pt-BR" sz="2400" b="1">
                  <a:sym typeface="Symbol" pitchFamily="18" charset="2"/>
                </a:rPr>
                <a:t> &gt; 4}.</a:t>
              </a:r>
            </a:p>
            <a:p>
              <a:pPr marL="533400" indent="-533400">
                <a:lnSpc>
                  <a:spcPct val="15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m </a:t>
              </a:r>
              <a:r>
                <a:rPr lang="pt-BR" sz="2400" b="1">
                  <a:sym typeface="Symbol" pitchFamily="18" charset="2"/>
                </a:rPr>
                <a:t>| –2 &lt; </a:t>
              </a:r>
              <a:r>
                <a:rPr lang="pt-BR" sz="2400" b="1" i="1">
                  <a:sym typeface="Symbol" pitchFamily="18" charset="2"/>
                </a:rPr>
                <a:t>m</a:t>
              </a:r>
              <a:r>
                <a:rPr lang="pt-BR" sz="2400" b="1">
                  <a:sym typeface="Symbol" pitchFamily="18" charset="2"/>
                </a:rPr>
                <a:t> &lt; 4}.</a:t>
              </a:r>
            </a:p>
            <a:p>
              <a:pPr marL="533400" indent="-533400">
                <a:lnSpc>
                  <a:spcPct val="15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m </a:t>
              </a:r>
              <a:r>
                <a:rPr lang="pt-BR" sz="2400" b="1">
                  <a:sym typeface="Symbol" pitchFamily="18" charset="2"/>
                </a:rPr>
                <a:t>| </a:t>
              </a:r>
              <a:r>
                <a:rPr lang="pt-BR" sz="2400" b="1" i="1">
                  <a:sym typeface="Symbol" pitchFamily="18" charset="2"/>
                </a:rPr>
                <a:t>m</a:t>
              </a:r>
              <a:r>
                <a:rPr lang="pt-BR" sz="2400" b="1">
                  <a:sym typeface="Symbol" pitchFamily="18" charset="2"/>
                </a:rPr>
                <a:t> &lt; –2 or </a:t>
              </a:r>
              <a:r>
                <a:rPr lang="pt-BR" sz="2400" b="1" i="1">
                  <a:sym typeface="Symbol" pitchFamily="18" charset="2"/>
                </a:rPr>
                <a:t>m</a:t>
              </a:r>
              <a:r>
                <a:rPr lang="pt-BR" sz="2400" b="1">
                  <a:sym typeface="Symbol" pitchFamily="18" charset="2"/>
                </a:rPr>
                <a:t> &gt; 4}.</a:t>
              </a:r>
            </a:p>
          </p:txBody>
        </p:sp>
        <p:pic>
          <p:nvPicPr>
            <p:cNvPr id="114701" name="Picture 13" descr="ALG06-05-04-YT-D"/>
            <p:cNvPicPr>
              <a:picLocks noChangeAspect="1" noChangeArrowheads="1"/>
            </p:cNvPicPr>
            <p:nvPr/>
          </p:nvPicPr>
          <p:blipFill>
            <a:blip r:embed="rId6" cstate="print"/>
            <a:srcRect/>
            <a:stretch>
              <a:fillRect/>
            </a:stretch>
          </p:blipFill>
          <p:spPr bwMode="auto">
            <a:xfrm>
              <a:off x="862" y="3663"/>
              <a:ext cx="2313" cy="370"/>
            </a:xfrm>
            <a:prstGeom prst="rect">
              <a:avLst/>
            </a:prstGeom>
            <a:noFill/>
          </p:spPr>
        </p:pic>
        <p:pic>
          <p:nvPicPr>
            <p:cNvPr id="114702" name="Picture 14" descr="ALG06-05-04-YT-A"/>
            <p:cNvPicPr>
              <a:picLocks noChangeAspect="1" noChangeArrowheads="1"/>
            </p:cNvPicPr>
            <p:nvPr/>
          </p:nvPicPr>
          <p:blipFill>
            <a:blip r:embed="rId7" cstate="print"/>
            <a:srcRect/>
            <a:stretch>
              <a:fillRect/>
            </a:stretch>
          </p:blipFill>
          <p:spPr bwMode="auto">
            <a:xfrm>
              <a:off x="862" y="1547"/>
              <a:ext cx="2313" cy="370"/>
            </a:xfrm>
            <a:prstGeom prst="rect">
              <a:avLst/>
            </a:prstGeom>
            <a:noFill/>
          </p:spPr>
        </p:pic>
        <p:pic>
          <p:nvPicPr>
            <p:cNvPr id="114703" name="Picture 15" descr="ALG06-05-04-YT-B"/>
            <p:cNvPicPr>
              <a:picLocks noChangeAspect="1" noChangeArrowheads="1"/>
            </p:cNvPicPr>
            <p:nvPr/>
          </p:nvPicPr>
          <p:blipFill>
            <a:blip r:embed="rId8" cstate="print"/>
            <a:srcRect/>
            <a:stretch>
              <a:fillRect/>
            </a:stretch>
          </p:blipFill>
          <p:spPr bwMode="auto">
            <a:xfrm>
              <a:off x="862" y="2272"/>
              <a:ext cx="2313" cy="370"/>
            </a:xfrm>
            <a:prstGeom prst="rect">
              <a:avLst/>
            </a:prstGeom>
            <a:noFill/>
          </p:spPr>
        </p:pic>
        <p:pic>
          <p:nvPicPr>
            <p:cNvPr id="114704" name="Picture 16" descr="ALG06-05-04-YT-C"/>
            <p:cNvPicPr>
              <a:picLocks noChangeAspect="1" noChangeArrowheads="1"/>
            </p:cNvPicPr>
            <p:nvPr/>
          </p:nvPicPr>
          <p:blipFill>
            <a:blip r:embed="rId9" cstate="print"/>
            <a:srcRect/>
            <a:stretch>
              <a:fillRect/>
            </a:stretch>
          </p:blipFill>
          <p:spPr bwMode="auto">
            <a:xfrm>
              <a:off x="862" y="3005"/>
              <a:ext cx="2313" cy="370"/>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8"/>
                                        </p:tgtEl>
                                        <p:attrNameLst>
                                          <p:attrName>style.visibility</p:attrName>
                                        </p:attrNameLst>
                                      </p:cBhvr>
                                      <p:to>
                                        <p:strVal val="visible"/>
                                      </p:to>
                                    </p:set>
                                    <p:animEffect transition="in" filter="wipe(left)">
                                      <p:cBhvr>
                                        <p:cTn id="15" dur="500"/>
                                        <p:tgtEl>
                                          <p:spTgt spid="11469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4699"/>
                                        </p:tgtEl>
                                        <p:attrNameLst>
                                          <p:attrName>style.visibility</p:attrName>
                                        </p:attrNameLst>
                                      </p:cBhvr>
                                      <p:to>
                                        <p:strVal val="visible"/>
                                      </p:to>
                                    </p:set>
                                    <p:animEffect transition="in" filter="wipe(left)">
                                      <p:cBhvr>
                                        <p:cTn id="19" dur="500"/>
                                        <p:tgtEl>
                                          <p:spTgt spid="11469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PQuestion"/>
          <p:cNvSpPr>
            <a:spLocks noGrp="1" noChangeArrowheads="1"/>
          </p:cNvSpPr>
          <p:nvPr>
            <p:ph type="title"/>
          </p:nvPr>
        </p:nvSpPr>
        <p:spPr/>
        <p:txBody>
          <a:bodyPr/>
          <a:lstStyle/>
          <a:p>
            <a:r>
              <a:rPr lang="en-US"/>
              <a:t>Example 3</a:t>
            </a:r>
          </a:p>
        </p:txBody>
      </p:sp>
      <p:sp>
        <p:nvSpPr>
          <p:cNvPr id="122887" name="Oval 7"/>
          <p:cNvSpPr>
            <a:spLocks noChangeArrowheads="1"/>
          </p:cNvSpPr>
          <p:nvPr/>
        </p:nvSpPr>
        <p:spPr bwMode="auto">
          <a:xfrm>
            <a:off x="908050" y="42989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2888"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288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2890"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 </a:t>
            </a:r>
            <a:r>
              <a:rPr lang="en-US" sz="2400" b="1">
                <a:solidFill>
                  <a:srgbClr val="00539D"/>
                </a:solidFill>
                <a:cs typeface="Times New Roman" pitchFamily="18" charset="0"/>
              </a:rPr>
              <a:t> Solve |5</a:t>
            </a:r>
            <a:r>
              <a:rPr lang="en-US" sz="2400" b="1" i="1">
                <a:solidFill>
                  <a:srgbClr val="00539D"/>
                </a:solidFill>
                <a:cs typeface="Times New Roman" pitchFamily="18" charset="0"/>
              </a:rPr>
              <a:t>x</a:t>
            </a:r>
            <a:r>
              <a:rPr lang="en-US" sz="2400" b="1">
                <a:solidFill>
                  <a:srgbClr val="00539D"/>
                </a:solidFill>
                <a:cs typeface="Times New Roman" pitchFamily="18" charset="0"/>
              </a:rPr>
              <a:t> – 1| </a:t>
            </a:r>
            <a:r>
              <a:rPr lang="pt-BR" sz="2400" b="1">
                <a:solidFill>
                  <a:srgbClr val="00539D"/>
                </a:solidFill>
                <a:cs typeface="Arial" pitchFamily="34" charset="0"/>
                <a:sym typeface="Symbol" pitchFamily="18" charset="2"/>
              </a:rPr>
              <a:t>≥</a:t>
            </a:r>
            <a:r>
              <a:rPr lang="en-US" sz="2400" b="1">
                <a:solidFill>
                  <a:srgbClr val="00539D"/>
                </a:solidFill>
                <a:cs typeface="Times New Roman" pitchFamily="18" charset="0"/>
              </a:rPr>
              <a:t> –2. </a:t>
            </a:r>
          </a:p>
        </p:txBody>
      </p:sp>
      <p:grpSp>
        <p:nvGrpSpPr>
          <p:cNvPr id="122891" name="Group 11"/>
          <p:cNvGrpSpPr>
            <a:grpSpLocks/>
          </p:cNvGrpSpPr>
          <p:nvPr/>
        </p:nvGrpSpPr>
        <p:grpSpPr bwMode="auto">
          <a:xfrm>
            <a:off x="914400" y="2209800"/>
            <a:ext cx="3981450" cy="3597275"/>
            <a:chOff x="576" y="1392"/>
            <a:chExt cx="2508" cy="2266"/>
          </a:xfrm>
        </p:grpSpPr>
        <p:sp>
          <p:nvSpPr>
            <p:cNvPr id="122892" name="TPAnswers"/>
            <p:cNvSpPr>
              <a:spLocks noChangeArrowheads="1"/>
            </p:cNvSpPr>
            <p:nvPr>
              <p:custDataLst>
                <p:tags r:id="rId2"/>
              </p:custDataLst>
            </p:nvPr>
          </p:nvSpPr>
          <p:spPr bwMode="auto">
            <a:xfrm>
              <a:off x="576" y="1392"/>
              <a:ext cx="2508" cy="2266"/>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a:sym typeface="Symbol" pitchFamily="18" charset="2"/>
                </a:rPr>
                <a:t>{</a:t>
              </a:r>
              <a:r>
                <a:rPr lang="pt-BR" sz="2400" i="1">
                  <a:sym typeface="Symbol" pitchFamily="18" charset="2"/>
                </a:rPr>
                <a:t>x </a:t>
              </a:r>
              <a:r>
                <a:rPr lang="pt-BR" sz="2400">
                  <a:sym typeface="Symbol" pitchFamily="18" charset="2"/>
                </a:rPr>
                <a:t>| </a:t>
              </a:r>
              <a:r>
                <a:rPr lang="pt-BR" sz="2400" i="1">
                  <a:sym typeface="Symbol" pitchFamily="18" charset="2"/>
                </a:rPr>
                <a:t>x</a:t>
              </a:r>
              <a:r>
                <a:rPr lang="pt-BR" sz="2400">
                  <a:sym typeface="Symbol" pitchFamily="18" charset="2"/>
                </a:rPr>
                <a:t> </a:t>
              </a:r>
              <a:r>
                <a:rPr lang="pt-BR" sz="2400">
                  <a:cs typeface="Arial" pitchFamily="34" charset="0"/>
                  <a:sym typeface="Symbol" pitchFamily="18" charset="2"/>
                </a:rPr>
                <a:t>≥</a:t>
              </a:r>
              <a:r>
                <a:rPr lang="pt-BR" sz="2400">
                  <a:sym typeface="Symbol" pitchFamily="18" charset="2"/>
                </a:rPr>
                <a:t> 0}</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a:sym typeface="Symbol" pitchFamily="18" charset="2"/>
                </a:rPr>
                <a:t>{</a:t>
              </a:r>
              <a:r>
                <a:rPr lang="pt-BR" sz="2400" i="1">
                  <a:sym typeface="Symbol" pitchFamily="18" charset="2"/>
                </a:rPr>
                <a:t>x </a:t>
              </a:r>
              <a:r>
                <a:rPr lang="pt-BR" sz="2400">
                  <a:sym typeface="Symbol" pitchFamily="18" charset="2"/>
                </a:rPr>
                <a:t>| </a:t>
              </a:r>
              <a:r>
                <a:rPr lang="pt-BR" sz="2400" i="1">
                  <a:sym typeface="Symbol" pitchFamily="18" charset="2"/>
                </a:rPr>
                <a:t>x</a:t>
              </a:r>
              <a:r>
                <a:rPr lang="pt-BR" sz="2400">
                  <a:sym typeface="Symbol" pitchFamily="18" charset="2"/>
                </a:rPr>
                <a:t> </a:t>
              </a:r>
              <a:r>
                <a:rPr lang="pt-BR" sz="2400">
                  <a:cs typeface="Arial" pitchFamily="34" charset="0"/>
                  <a:sym typeface="Symbol" pitchFamily="18" charset="2"/>
                </a:rPr>
                <a:t>≥</a:t>
              </a:r>
              <a:r>
                <a:rPr lang="pt-BR" sz="2400">
                  <a:sym typeface="Symbol" pitchFamily="18" charset="2"/>
                </a:rPr>
                <a:t> –5}</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a:sym typeface="Symbol" pitchFamily="18" charset="2"/>
                </a:rPr>
                <a:t>{</a:t>
              </a:r>
              <a:r>
                <a:rPr lang="pt-BR" sz="2400" i="1">
                  <a:sym typeface="Symbol" pitchFamily="18" charset="2"/>
                </a:rPr>
                <a:t>x </a:t>
              </a:r>
              <a:r>
                <a:rPr lang="pt-BR" sz="2400">
                  <a:sym typeface="Symbol" pitchFamily="18" charset="2"/>
                </a:rPr>
                <a:t>| </a:t>
              </a:r>
              <a:r>
                <a:rPr lang="pt-BR" sz="2400" i="1">
                  <a:sym typeface="Symbol" pitchFamily="18" charset="2"/>
                </a:rPr>
                <a:t>x</a:t>
              </a:r>
              <a:r>
                <a:rPr lang="pt-BR" sz="2400">
                  <a:sym typeface="Symbol" pitchFamily="18" charset="2"/>
                </a:rPr>
                <a:t> is a real number.}</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D.</a:t>
              </a:r>
              <a:r>
                <a:rPr lang="pt-BR" sz="2400" b="1">
                  <a:sym typeface="Symbol" pitchFamily="18" charset="2"/>
                </a:rPr>
                <a:t>	</a:t>
              </a:r>
            </a:p>
          </p:txBody>
        </p:sp>
        <p:pic>
          <p:nvPicPr>
            <p:cNvPr id="122893" name="Picture 13" descr="weird"/>
            <p:cNvPicPr>
              <a:picLocks noChangeAspect="1" noChangeArrowheads="1"/>
            </p:cNvPicPr>
            <p:nvPr/>
          </p:nvPicPr>
          <p:blipFill>
            <a:blip r:embed="rId6" cstate="print"/>
            <a:srcRect/>
            <a:stretch>
              <a:fillRect/>
            </a:stretch>
          </p:blipFill>
          <p:spPr bwMode="auto">
            <a:xfrm>
              <a:off x="930" y="3409"/>
              <a:ext cx="225" cy="225"/>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888"/>
                                        </p:tgtEl>
                                        <p:attrNameLst>
                                          <p:attrName>style.visibility</p:attrName>
                                        </p:attrNameLst>
                                      </p:cBhvr>
                                      <p:to>
                                        <p:strVal val="visible"/>
                                      </p:to>
                                    </p:set>
                                    <p:animEffect transition="in" filter="wipe(left)">
                                      <p:cBhvr>
                                        <p:cTn id="7" dur="500"/>
                                        <p:tgtEl>
                                          <p:spTgt spid="12288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2889"/>
                                        </p:tgtEl>
                                        <p:attrNameLst>
                                          <p:attrName>style.visibility</p:attrName>
                                        </p:attrNameLst>
                                      </p:cBhvr>
                                      <p:to>
                                        <p:strVal val="visible"/>
                                      </p:to>
                                    </p:set>
                                    <p:animEffect transition="in" filter="dissolve">
                                      <p:cBhvr>
                                        <p:cTn id="11" dur="500"/>
                                        <p:tgtEl>
                                          <p:spTgt spid="12288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2890"/>
                                        </p:tgtEl>
                                        <p:attrNameLst>
                                          <p:attrName>style.visibility</p:attrName>
                                        </p:attrNameLst>
                                      </p:cBhvr>
                                      <p:to>
                                        <p:strVal val="visible"/>
                                      </p:to>
                                    </p:set>
                                    <p:animEffect transition="in" filter="wipe(left)">
                                      <p:cBhvr>
                                        <p:cTn id="15" dur="500"/>
                                        <p:tgtEl>
                                          <p:spTgt spid="12289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2891"/>
                                        </p:tgtEl>
                                        <p:attrNameLst>
                                          <p:attrName>style.visibility</p:attrName>
                                        </p:attrNameLst>
                                      </p:cBhvr>
                                      <p:to>
                                        <p:strVal val="visible"/>
                                      </p:to>
                                    </p:set>
                                    <p:animEffect transition="in" filter="wipe(left)">
                                      <p:cBhvr>
                                        <p:cTn id="19" dur="500"/>
                                        <p:tgtEl>
                                          <p:spTgt spid="122891"/>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22887"/>
                                        </p:tgtEl>
                                        <p:attrNameLst>
                                          <p:attrName>style.visibility</p:attrName>
                                        </p:attrNameLst>
                                      </p:cBhvr>
                                      <p:to>
                                        <p:strVal val="visible"/>
                                      </p:to>
                                    </p:set>
                                    <p:animEffect transition="in" filter="wipe(down)">
                                      <p:cBhvr>
                                        <p:cTn id="24" dur="580">
                                          <p:stCondLst>
                                            <p:cond delay="0"/>
                                          </p:stCondLst>
                                        </p:cTn>
                                        <p:tgtEl>
                                          <p:spTgt spid="122887"/>
                                        </p:tgtEl>
                                      </p:cBhvr>
                                    </p:animEffect>
                                    <p:anim calcmode="lin" valueType="num">
                                      <p:cBhvr>
                                        <p:cTn id="25" dur="1822" tmFilter="0,0; 0.14,0.36; 0.43,0.73; 0.71,0.91; 1.0,1.0">
                                          <p:stCondLst>
                                            <p:cond delay="0"/>
                                          </p:stCondLst>
                                        </p:cTn>
                                        <p:tgtEl>
                                          <p:spTgt spid="12288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288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288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288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2887"/>
                                        </p:tgtEl>
                                        <p:attrNameLst>
                                          <p:attrName>ppt_y</p:attrName>
                                        </p:attrNameLst>
                                      </p:cBhvr>
                                      <p:tavLst>
                                        <p:tav tm="0" fmla="#ppt_y-sin(pi*$)/81">
                                          <p:val>
                                            <p:fltVal val="0"/>
                                          </p:val>
                                        </p:tav>
                                        <p:tav tm="100000">
                                          <p:val>
                                            <p:fltVal val="1"/>
                                          </p:val>
                                        </p:tav>
                                      </p:tavLst>
                                    </p:anim>
                                    <p:animScale>
                                      <p:cBhvr>
                                        <p:cTn id="30" dur="26">
                                          <p:stCondLst>
                                            <p:cond delay="650"/>
                                          </p:stCondLst>
                                        </p:cTn>
                                        <p:tgtEl>
                                          <p:spTgt spid="122887"/>
                                        </p:tgtEl>
                                      </p:cBhvr>
                                      <p:to x="100000" y="60000"/>
                                    </p:animScale>
                                    <p:animScale>
                                      <p:cBhvr>
                                        <p:cTn id="31" dur="166" decel="50000">
                                          <p:stCondLst>
                                            <p:cond delay="676"/>
                                          </p:stCondLst>
                                        </p:cTn>
                                        <p:tgtEl>
                                          <p:spTgt spid="122887"/>
                                        </p:tgtEl>
                                      </p:cBhvr>
                                      <p:to x="100000" y="100000"/>
                                    </p:animScale>
                                    <p:animScale>
                                      <p:cBhvr>
                                        <p:cTn id="32" dur="26">
                                          <p:stCondLst>
                                            <p:cond delay="1312"/>
                                          </p:stCondLst>
                                        </p:cTn>
                                        <p:tgtEl>
                                          <p:spTgt spid="122887"/>
                                        </p:tgtEl>
                                      </p:cBhvr>
                                      <p:to x="100000" y="80000"/>
                                    </p:animScale>
                                    <p:animScale>
                                      <p:cBhvr>
                                        <p:cTn id="33" dur="166" decel="50000">
                                          <p:stCondLst>
                                            <p:cond delay="1338"/>
                                          </p:stCondLst>
                                        </p:cTn>
                                        <p:tgtEl>
                                          <p:spTgt spid="122887"/>
                                        </p:tgtEl>
                                      </p:cBhvr>
                                      <p:to x="100000" y="100000"/>
                                    </p:animScale>
                                    <p:animScale>
                                      <p:cBhvr>
                                        <p:cTn id="34" dur="26">
                                          <p:stCondLst>
                                            <p:cond delay="1642"/>
                                          </p:stCondLst>
                                        </p:cTn>
                                        <p:tgtEl>
                                          <p:spTgt spid="122887"/>
                                        </p:tgtEl>
                                      </p:cBhvr>
                                      <p:to x="100000" y="90000"/>
                                    </p:animScale>
                                    <p:animScale>
                                      <p:cBhvr>
                                        <p:cTn id="35" dur="166" decel="50000">
                                          <p:stCondLst>
                                            <p:cond delay="1668"/>
                                          </p:stCondLst>
                                        </p:cTn>
                                        <p:tgtEl>
                                          <p:spTgt spid="122887"/>
                                        </p:tgtEl>
                                      </p:cBhvr>
                                      <p:to x="100000" y="100000"/>
                                    </p:animScale>
                                    <p:animScale>
                                      <p:cBhvr>
                                        <p:cTn id="36" dur="26">
                                          <p:stCondLst>
                                            <p:cond delay="1808"/>
                                          </p:stCondLst>
                                        </p:cTn>
                                        <p:tgtEl>
                                          <p:spTgt spid="122887"/>
                                        </p:tgtEl>
                                      </p:cBhvr>
                                      <p:to x="100000" y="95000"/>
                                    </p:animScale>
                                    <p:animScale>
                                      <p:cBhvr>
                                        <p:cTn id="37" dur="166" decel="50000">
                                          <p:stCondLst>
                                            <p:cond delay="1834"/>
                                          </p:stCondLst>
                                        </p:cTn>
                                        <p:tgtEl>
                                          <p:spTgt spid="12288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7" grpId="0" animBg="1"/>
      <p:bldP spid="12289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TOTALRESPONSES" val="5"/>
  <p:tag name="SLICED" val="False"/>
  <p:tag name="RESPONSES" val="NA,1,5,2;3;4;4;1;"/>
  <p:tag name="CHARTSTRINGSTD" val="1 1 1 2"/>
  <p:tag name="CHARTSTRINGREV" val="2 1 1 1"/>
  <p:tag name="CHARTSTRINGSTDPER" val="0.2 0.2 0.2 0.4"/>
  <p:tag name="CHARTSTRINGREVPER" val="0.4 0.2 0.2 0.2"/>
  <p:tag name="VALUES" val="Incorrect¤Correct¤Incorrect¤Incorrect"/>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Correct¤Incorrect¤Incorrect¤Incorrect"/>
  <p:tag name="TOTALRESPONSES" val="5"/>
  <p:tag name="SLICED" val="False"/>
  <p:tag name="RESPONSES" val="NA,1,5,3;2;2;1;2;"/>
  <p:tag name="CHARTSTRINGSTD" val="1 3 1 0"/>
  <p:tag name="CHARTSTRINGREV" val="0 1 3 1"/>
  <p:tag name="CHARTSTRINGSTDPER" val="0.2 0.6 0.2 0"/>
  <p:tag name="CHARTSTRINGREVPER" val="0 0.2 0.6 0.2"/>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Correct¤Incorrect¤Incorrect"/>
  <p:tag name="TOTALRESPONSES" val="5"/>
  <p:tag name="SLICED" val="False"/>
  <p:tag name="RESPONSES" val="NA,1,5,2;2;4;1;4;"/>
  <p:tag name="CHARTSTRINGSTD" val="1 2 0 2"/>
  <p:tag name="CHARTSTRINGREV" val="2 0 2 1"/>
  <p:tag name="CHARTSTRINGSTDPER" val="0.2 0.4 0 0.4"/>
  <p:tag name="CHARTSTRINGREVPER" val="0.4 0 0.4 0.2"/>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Correct¤Incorrect¤Incorrect¤Incorrect"/>
  <p:tag name="TOTALRESPONSES" val="5"/>
  <p:tag name="SLICED" val="False"/>
  <p:tag name="RESPONSES" val="NA,1,5,2;3;3;2;2;"/>
  <p:tag name="CHARTSTRINGSTD" val="0 3 2 0"/>
  <p:tag name="CHARTSTRINGREV" val="0 2 3 0"/>
  <p:tag name="CHARTSTRINGSTDPER" val="0 0.6 0.4 0"/>
  <p:tag name="CHARTSTRINGREVPER" val="0 0.4 0.6 0"/>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Correct¤Incorrect"/>
  <p:tag name="TOTALRESPONSES" val="5"/>
  <p:tag name="SLICED" val="False"/>
  <p:tag name="RESPONSES" val="NA,1,5,2;4;4;2;3;"/>
  <p:tag name="CHARTSTRINGSTD" val="0 2 1 2"/>
  <p:tag name="CHARTSTRINGREV" val="2 1 2 0"/>
  <p:tag name="CHARTSTRINGSTDPER" val="0 0.4 0.2 0.4"/>
  <p:tag name="CHARTSTRINGREVPER" val="0.4 0.2 0.4 0"/>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3;2;2;4;4;"/>
  <p:tag name="CHARTSTRINGSTD" val="0 2 1 2"/>
  <p:tag name="CHARTSTRINGREV" val="2 1 2 0"/>
  <p:tag name="CHARTSTRINGSTDPER" val="0 0.4 0.2 0.4"/>
  <p:tag name="CHARTSTRINGREVPER" val="0.4 0.2 0.4 0"/>
  <p:tag name="QUESTIONALIAS" val="Example 1"/>
  <p:tag name="ANSWERSALIAS" val="A¤B¤C¤D"/>
  <p:tag name="RESPONSESGATHERED" val="False"/>
</p:tagLst>
</file>

<file path=ppt/tags/tag1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1A525A3E073A4047B8D3FFD61A9F2800"/>
  <p:tag name="VALUES" val="Incorrect¤Incorrect¤Incorrect¤Correct"/>
  <p:tag name="TOTALRESPONSES" val="5"/>
  <p:tag name="SLICED" val="False"/>
  <p:tag name="RESPONSES" val="NA,1,5,3;3;2;1;2;"/>
  <p:tag name="CHARTSTRINGSTD" val="1 2 2 0"/>
  <p:tag name="CHARTSTRINGREV" val="0 2 2 1"/>
  <p:tag name="CHARTSTRINGSTDPER" val="0.2 0.4 0.4 0"/>
  <p:tag name="CHARTSTRINGREVPER" val="0 0.4 0.4 0.2"/>
  <p:tag name="QUESTIONALIAS" val="Example 1"/>
  <p:tag name="ANSWERSALIAS" val="A¤B¤C¤D"/>
  <p:tag name="RESPONSESGATHERED" val="False"/>
</p:tagLst>
</file>

<file path=ppt/tags/tag2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1;2;1;2;4;"/>
  <p:tag name="CHARTSTRINGSTD" val="2 2 0 1"/>
  <p:tag name="CHARTSTRINGREV" val="1 0 2 2"/>
  <p:tag name="CHARTSTRINGSTDPER" val="0.4 0.4 0 0.2"/>
  <p:tag name="CHARTSTRINGREVPER" val="0.2 0 0.4 0.4"/>
  <p:tag name="VALUES" val="Incorrect¤Incorrect¤Incorrect¤Correct"/>
  <p:tag name="QUESTIONALIAS" val="Example 2"/>
  <p:tag name="ANSWERSALIAS" val="A¤B¤C¤D"/>
  <p:tag name="RESPONSESGATHERED" val="False"/>
</p:tagLst>
</file>

<file path=ppt/tags/tag2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Incorrect¤Correct"/>
  <p:tag name="TOTALRESPONSES" val="5"/>
  <p:tag name="SLICED" val="False"/>
  <p:tag name="RESPONSES" val="NA,1,5,4;2;4;1;4;"/>
  <p:tag name="CHARTSTRINGSTD" val="1 1 0 3"/>
  <p:tag name="CHARTSTRINGREV" val="3 0 1 1"/>
  <p:tag name="CHARTSTRINGSTDPER" val="0.2 0.2 0 0.6"/>
  <p:tag name="CHARTSTRINGREVPER" val="0.6 0 0.2 0.2"/>
  <p:tag name="QUESTIONALIAS" val="Example 3"/>
  <p:tag name="ANSWERSALIAS" val="A¤B¤C¤D"/>
  <p:tag name="RESPONSESGATHERED" val="False"/>
</p:tagLst>
</file>

<file path=ppt/tags/tag3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F8D4C169C444FE0AB61C3097D97176E"/>
  <p:tag name="VALUES" val="Incorrect¤Incorrect¤Correct¤Incorrect"/>
  <p:tag name="TOTALRESPONSES" val="5"/>
  <p:tag name="SLICED" val="False"/>
  <p:tag name="RESPONSES" val="NA,1,5,2;3;3;4;3;"/>
  <p:tag name="CHARTSTRINGSTD" val="0 1 3 1"/>
  <p:tag name="CHARTSTRINGREV" val="1 3 1 0"/>
  <p:tag name="CHARTSTRINGSTDPER" val="0 0.2 0.6 0.2"/>
  <p:tag name="CHARTSTRINGREVPER" val="0.2 0.6 0.2 0"/>
  <p:tag name="QUESTIONALIAS" val="Example 3"/>
  <p:tag name="ANSWERSALIAS" val="A¤B¤C¤D"/>
  <p:tag name="RESPONSESGATHERED" val="False"/>
</p:tagLst>
</file>

<file path=ppt/tags/tag3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1333</TotalTime>
  <Words>638</Words>
  <Application>Microsoft Office PowerPoint</Application>
  <PresentationFormat>On-screen Show (4:3)</PresentationFormat>
  <Paragraphs>132</Paragraphs>
  <Slides>22</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22</vt:i4>
      </vt:variant>
    </vt:vector>
  </HeadingPairs>
  <TitlesOfParts>
    <vt:vector size="36" baseType="lpstr">
      <vt:lpstr>Arial</vt:lpstr>
      <vt:lpstr>Times New Roman</vt:lpstr>
      <vt:lpstr>Symbol</vt:lpstr>
      <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Example 1</vt:lpstr>
      <vt:lpstr>Example 1</vt:lpstr>
      <vt:lpstr>Example 1</vt:lpstr>
      <vt:lpstr>Example 1</vt:lpstr>
      <vt:lpstr>Example 2</vt:lpstr>
      <vt:lpstr>Example 2</vt:lpstr>
      <vt:lpstr>Example 2</vt:lpstr>
      <vt:lpstr>Example 3</vt:lpstr>
      <vt:lpstr>Example 3</vt:lpstr>
      <vt:lpstr>Example 3</vt:lpstr>
      <vt:lpstr>Example 3</vt:lpstr>
      <vt:lpstr>Example 3</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80</cp:revision>
  <dcterms:created xsi:type="dcterms:W3CDTF">2007-12-06T14:31:51Z</dcterms:created>
  <dcterms:modified xsi:type="dcterms:W3CDTF">2015-12-17T12:42:32Z</dcterms:modified>
</cp:coreProperties>
</file>