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288" r:id="rId24"/>
    <p:sldId id="316" r:id="rId25"/>
    <p:sldId id="308" r:id="rId26"/>
    <p:sldId id="260" r:id="rId27"/>
    <p:sldId id="261" r:id="rId28"/>
    <p:sldId id="309" r:id="rId29"/>
    <p:sldId id="263" r:id="rId30"/>
    <p:sldId id="291" r:id="rId31"/>
    <p:sldId id="318" r:id="rId32"/>
    <p:sldId id="319" r:id="rId33"/>
    <p:sldId id="310" r:id="rId34"/>
    <p:sldId id="293" r:id="rId35"/>
    <p:sldId id="294" r:id="rId36"/>
    <p:sldId id="320" r:id="rId37"/>
    <p:sldId id="321" r:id="rId38"/>
    <p:sldId id="322" r:id="rId39"/>
    <p:sldId id="311" r:id="rId40"/>
    <p:sldId id="275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2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5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5–5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5_06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5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5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5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5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05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5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5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5_06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5.xml"/><Relationship Id="rId4" Type="http://schemas.openxmlformats.org/officeDocument/2006/relationships/slide" Target="slide10.xml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7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2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7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9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56.jpeg"/><Relationship Id="rId5" Type="http://schemas.openxmlformats.org/officeDocument/2006/relationships/image" Target="../media/image9.jpe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60.jpeg"/><Relationship Id="rId5" Type="http://schemas.openxmlformats.org/officeDocument/2006/relationships/image" Target="../media/image9.jpe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4" Type="http://schemas.openxmlformats.org/officeDocument/2006/relationships/image" Target="../media/image6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image" Target="../media/image9.jpe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5_06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5–5)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 Graphing Linear Inequalities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Graph an Inequality (&lt; or &gt;)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Graph an Inequality ( </a:t>
            </a:r>
            <a:r>
              <a:rPr lang="en-US" sz="2000" b="1">
                <a:solidFill>
                  <a:srgbClr val="E01B22"/>
                </a:solidFill>
                <a:sym typeface="Symbol" pitchFamily="18" charset="2"/>
                <a:hlinkClick r:id="rId8" action="ppaction://hlinksldjump"/>
              </a:rPr>
              <a:t> </a:t>
            </a: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or </a:t>
            </a:r>
            <a:r>
              <a:rPr lang="en-US" sz="2000" b="1">
                <a:solidFill>
                  <a:srgbClr val="E01B22"/>
                </a:solidFill>
                <a:sym typeface="Symbol" pitchFamily="18" charset="2"/>
                <a:hlinkClick r:id="rId8" action="ppaction://hlinksldjump"/>
              </a:rPr>
              <a:t></a:t>
            </a: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Solve Inequalities from Graphs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4:	Write and Solve an Inequality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70250"/>
            <a:ext cx="4038600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75000"/>
              </a:spcBef>
              <a:spcAft>
                <a:spcPct val="7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0.150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≤ 0.260</a:t>
            </a:r>
          </a:p>
          <a:p>
            <a:pPr marL="533400" indent="-533400">
              <a:lnSpc>
                <a:spcPct val="90000"/>
              </a:lnSpc>
              <a:spcBef>
                <a:spcPct val="75000"/>
              </a:spcBef>
              <a:spcAft>
                <a:spcPct val="7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0.150| &lt; 0.260</a:t>
            </a:r>
          </a:p>
          <a:p>
            <a:pPr marL="533400" indent="-533400">
              <a:lnSpc>
                <a:spcPct val="90000"/>
              </a:lnSpc>
              <a:spcBef>
                <a:spcPct val="75000"/>
              </a:spcBef>
              <a:spcAft>
                <a:spcPct val="7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+ 0.260|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0.150</a:t>
            </a:r>
          </a:p>
          <a:p>
            <a:pPr marL="533400" indent="-533400">
              <a:lnSpc>
                <a:spcPct val="90000"/>
              </a:lnSpc>
              <a:spcBef>
                <a:spcPct val="75000"/>
              </a:spcBef>
              <a:spcAft>
                <a:spcPct val="7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0.260|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0.150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Express the statement using an inequality involving absolute value. Do not solve.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The hitter’s batting average stayed within 0.150 of 0.260 during the month of July.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9832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inequality |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1| &lt; 4. Then graph the solution set.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5161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61" name="Group 17"/>
          <p:cNvGrpSpPr>
            <a:grpSpLocks/>
          </p:cNvGrpSpPr>
          <p:nvPr/>
        </p:nvGrpSpPr>
        <p:grpSpPr bwMode="auto">
          <a:xfrm>
            <a:off x="1066800" y="2438400"/>
            <a:ext cx="6816725" cy="3324225"/>
            <a:chOff x="672" y="1536"/>
            <a:chExt cx="4294" cy="2094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36"/>
              <a:ext cx="2400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–3 &lt;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5}; 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–3 or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&gt; 5}; 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&gt; –3}; 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a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5};  </a:t>
              </a:r>
            </a:p>
          </p:txBody>
        </p:sp>
        <p:pic>
          <p:nvPicPr>
            <p:cNvPr id="108555" name="Picture 11" descr="5-6-2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58" y="3384"/>
              <a:ext cx="2070" cy="246"/>
            </a:xfrm>
            <a:prstGeom prst="rect">
              <a:avLst/>
            </a:prstGeom>
            <a:noFill/>
          </p:spPr>
        </p:pic>
        <p:pic>
          <p:nvPicPr>
            <p:cNvPr id="108556" name="Picture 12" descr="5-6-2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48" y="1606"/>
              <a:ext cx="2032" cy="246"/>
            </a:xfrm>
            <a:prstGeom prst="rect">
              <a:avLst/>
            </a:prstGeom>
            <a:noFill/>
          </p:spPr>
        </p:pic>
        <p:pic>
          <p:nvPicPr>
            <p:cNvPr id="108557" name="Picture 13" descr="5-6-2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86" y="2176"/>
              <a:ext cx="2080" cy="246"/>
            </a:xfrm>
            <a:prstGeom prst="rect">
              <a:avLst/>
            </a:prstGeom>
            <a:noFill/>
          </p:spPr>
        </p:pic>
        <p:pic>
          <p:nvPicPr>
            <p:cNvPr id="108558" name="Picture 14" descr="5-6-2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60" y="2770"/>
              <a:ext cx="2040" cy="24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inequality |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+ 5| &gt; 2. Then graph the solution set.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66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5" name="Group 17"/>
          <p:cNvGrpSpPr>
            <a:grpSpLocks/>
          </p:cNvGrpSpPr>
          <p:nvPr/>
        </p:nvGrpSpPr>
        <p:grpSpPr bwMode="auto">
          <a:xfrm>
            <a:off x="1066800" y="2717800"/>
            <a:ext cx="6413500" cy="3338513"/>
            <a:chOff x="672" y="1712"/>
            <a:chExt cx="4040" cy="2103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12"/>
              <a:ext cx="2544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&gt; –3};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–7 &lt;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–3};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–7 or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&gt; –3};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–3};</a:t>
              </a:r>
            </a:p>
          </p:txBody>
        </p:sp>
        <p:pic>
          <p:nvPicPr>
            <p:cNvPr id="109579" name="Picture 11" descr="5-6-3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60" y="3564"/>
              <a:ext cx="1728" cy="251"/>
            </a:xfrm>
            <a:prstGeom prst="rect">
              <a:avLst/>
            </a:prstGeom>
            <a:noFill/>
          </p:spPr>
        </p:pic>
        <p:pic>
          <p:nvPicPr>
            <p:cNvPr id="109580" name="Picture 12" descr="5-6-3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60" y="1813"/>
              <a:ext cx="1736" cy="251"/>
            </a:xfrm>
            <a:prstGeom prst="rect">
              <a:avLst/>
            </a:prstGeom>
            <a:noFill/>
          </p:spPr>
        </p:pic>
        <p:pic>
          <p:nvPicPr>
            <p:cNvPr id="109581" name="Picture 13" descr="5-6-3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92" y="2365"/>
              <a:ext cx="1728" cy="251"/>
            </a:xfrm>
            <a:prstGeom prst="rect">
              <a:avLst/>
            </a:prstGeom>
            <a:noFill/>
          </p:spPr>
        </p:pic>
        <p:pic>
          <p:nvPicPr>
            <p:cNvPr id="109582" name="Picture 14" descr="5-6-3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76" y="2976"/>
              <a:ext cx="1736" cy="25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inequality |2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7| ≤ –4. Then graph the solution set.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6022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17" name="Group 25"/>
          <p:cNvGrpSpPr>
            <a:grpSpLocks/>
          </p:cNvGrpSpPr>
          <p:nvPr/>
        </p:nvGrpSpPr>
        <p:grpSpPr bwMode="auto">
          <a:xfrm>
            <a:off x="1066800" y="2551113"/>
            <a:ext cx="6743700" cy="3500437"/>
            <a:chOff x="672" y="1607"/>
            <a:chExt cx="4248" cy="2205"/>
          </a:xfrm>
        </p:grpSpPr>
        <p:pic>
          <p:nvPicPr>
            <p:cNvPr id="110616" name="Picture 24" descr="5-6-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96" y="1607"/>
              <a:ext cx="1981" cy="1117"/>
            </a:xfrm>
            <a:prstGeom prst="rect">
              <a:avLst/>
            </a:prstGeom>
            <a:noFill/>
          </p:spPr>
        </p:pic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12"/>
              <a:ext cx="244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all real numbers;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en-US" sz="2400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Ø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;</a:t>
              </a:r>
            </a:p>
          </p:txBody>
        </p:sp>
        <p:pic>
          <p:nvPicPr>
            <p:cNvPr id="110609" name="Picture 17" descr="5-6-4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96" y="3552"/>
              <a:ext cx="1857" cy="260"/>
            </a:xfrm>
            <a:prstGeom prst="rect">
              <a:avLst/>
            </a:prstGeom>
            <a:noFill/>
          </p:spPr>
        </p:pic>
        <p:pic>
          <p:nvPicPr>
            <p:cNvPr id="110610" name="Picture 18" descr="5-6-4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40" y="1632"/>
              <a:ext cx="2064" cy="299"/>
            </a:xfrm>
            <a:prstGeom prst="rect">
              <a:avLst/>
            </a:prstGeom>
            <a:noFill/>
          </p:spPr>
        </p:pic>
        <p:pic>
          <p:nvPicPr>
            <p:cNvPr id="110611" name="Picture 19" descr="5-6-4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54" y="2352"/>
              <a:ext cx="1866" cy="269"/>
            </a:xfrm>
            <a:prstGeom prst="rect">
              <a:avLst/>
            </a:prstGeom>
            <a:noFill/>
          </p:spPr>
        </p:pic>
        <p:pic>
          <p:nvPicPr>
            <p:cNvPr id="110614" name="Picture 22" descr="5-6-4c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96" y="2968"/>
              <a:ext cx="2064" cy="29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9175" y="3175000"/>
            <a:ext cx="38576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62%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p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59.5%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&lt;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p &lt;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64.5%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59.5%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p ≤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64.5%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59% &lt;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65%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poll showed that 62% of the voters are in favor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of a proposed law. The margin of error was 2.5%. What is the range of the percent of voters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who are in favor of the law?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485775" y="5118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3352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–17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≤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–17 or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7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–17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|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+ 5| ≤ 12.</a:t>
            </a:r>
            <a:endParaRPr lang="en-US" sz="2400" b="1">
              <a:solidFill>
                <a:srgbClr val="00539D"/>
              </a:solidFill>
              <a:cs typeface="Arial" pitchFamily="34" charset="0"/>
            </a:endParaRP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2476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620000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/>
              <a:t>A.CED.3 Represent constraints by equations or inequalities, and by systems of equations and/or inequalities, and interpret solutions as viable or nonviable options in a modeling context.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/>
              <a:t>A.REI.12 Graph the solutions to a linear inequality in two variables as a half-plane (excluding the boundary in the case of a strict inequality), and graph the solution set to a system of linear inequalities in two variables as the intersection of the corresponding half-planes.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/>
              <a:t>5 Use appropriate tools strategically.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graphed linear equations.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Graph linear inequalities on the coordinate plane.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inequalities by graphing.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boundary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380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half-plane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closed half-plane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open half-plane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5-0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1955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Graph an Inequality (&lt; or &gt;)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Graph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&gt; 6.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199866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>
                <a:solidFill>
                  <a:srgbClr val="000000"/>
                </a:solidFill>
              </a:rPr>
              <a:t> Solve for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in terms of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905" name="Text Box 785"/>
          <p:cNvSpPr txBox="1">
            <a:spLocks noChangeArrowheads="1"/>
          </p:cNvSpPr>
          <p:nvPr/>
        </p:nvSpPr>
        <p:spPr bwMode="auto">
          <a:xfrm>
            <a:off x="4643438" y="2565400"/>
            <a:ext cx="35353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inequality</a:t>
            </a:r>
          </a:p>
        </p:txBody>
      </p:sp>
      <p:pic>
        <p:nvPicPr>
          <p:cNvPr id="5906" name="Picture 786" descr="eq_242"/>
          <p:cNvPicPr>
            <a:picLocks noChangeAspect="1" noChangeArrowheads="1"/>
          </p:cNvPicPr>
          <p:nvPr/>
        </p:nvPicPr>
        <p:blipFill>
          <a:blip r:embed="rId3" cstate="print"/>
          <a:srcRect t="84923"/>
          <a:stretch>
            <a:fillRect/>
          </a:stretch>
        </p:blipFill>
        <p:spPr bwMode="auto">
          <a:xfrm>
            <a:off x="1000125" y="5056188"/>
            <a:ext cx="2906713" cy="388937"/>
          </a:xfrm>
          <a:prstGeom prst="rect">
            <a:avLst/>
          </a:prstGeom>
          <a:noFill/>
        </p:spPr>
      </p:pic>
      <p:sp>
        <p:nvSpPr>
          <p:cNvPr id="5907" name="Text Box 787"/>
          <p:cNvSpPr txBox="1">
            <a:spLocks noChangeArrowheads="1"/>
          </p:cNvSpPr>
          <p:nvPr/>
        </p:nvSpPr>
        <p:spPr bwMode="auto">
          <a:xfrm>
            <a:off x="4643438" y="3076575"/>
            <a:ext cx="35353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Add 4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to each side.</a:t>
            </a:r>
          </a:p>
        </p:txBody>
      </p:sp>
      <p:sp>
        <p:nvSpPr>
          <p:cNvPr id="5908" name="Text Box 788"/>
          <p:cNvSpPr txBox="1">
            <a:spLocks noChangeArrowheads="1"/>
          </p:cNvSpPr>
          <p:nvPr/>
        </p:nvSpPr>
        <p:spPr bwMode="auto">
          <a:xfrm>
            <a:off x="4643438" y="3590925"/>
            <a:ext cx="35353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5909" name="Text Box 789"/>
          <p:cNvSpPr txBox="1">
            <a:spLocks noChangeArrowheads="1"/>
          </p:cNvSpPr>
          <p:nvPr/>
        </p:nvSpPr>
        <p:spPr bwMode="auto">
          <a:xfrm>
            <a:off x="4643438" y="4995863"/>
            <a:ext cx="35353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5910" name="Text Box 790"/>
          <p:cNvSpPr txBox="1">
            <a:spLocks noChangeArrowheads="1"/>
          </p:cNvSpPr>
          <p:nvPr/>
        </p:nvSpPr>
        <p:spPr bwMode="auto">
          <a:xfrm>
            <a:off x="4643438" y="4275138"/>
            <a:ext cx="35353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Divide each side by 2.</a:t>
            </a:r>
          </a:p>
        </p:txBody>
      </p:sp>
      <p:pic>
        <p:nvPicPr>
          <p:cNvPr id="5911" name="Picture 791" descr="eq_242"/>
          <p:cNvPicPr>
            <a:picLocks noChangeAspect="1" noChangeArrowheads="1"/>
          </p:cNvPicPr>
          <p:nvPr/>
        </p:nvPicPr>
        <p:blipFill>
          <a:blip r:embed="rId3" cstate="print"/>
          <a:srcRect t="50031" b="16492"/>
          <a:stretch>
            <a:fillRect/>
          </a:stretch>
        </p:blipFill>
        <p:spPr bwMode="auto">
          <a:xfrm>
            <a:off x="1000125" y="4084638"/>
            <a:ext cx="2906713" cy="863600"/>
          </a:xfrm>
          <a:prstGeom prst="rect">
            <a:avLst/>
          </a:prstGeom>
          <a:noFill/>
        </p:spPr>
      </p:pic>
      <p:pic>
        <p:nvPicPr>
          <p:cNvPr id="5912" name="Picture 792" descr="eq_242"/>
          <p:cNvPicPr>
            <a:picLocks noChangeAspect="1" noChangeArrowheads="1"/>
          </p:cNvPicPr>
          <p:nvPr/>
        </p:nvPicPr>
        <p:blipFill>
          <a:blip r:embed="rId3" cstate="print"/>
          <a:srcRect t="31877" b="45784"/>
          <a:stretch>
            <a:fillRect/>
          </a:stretch>
        </p:blipFill>
        <p:spPr bwMode="auto">
          <a:xfrm>
            <a:off x="1000125" y="3543300"/>
            <a:ext cx="2906713" cy="576263"/>
          </a:xfrm>
          <a:prstGeom prst="rect">
            <a:avLst/>
          </a:prstGeom>
          <a:noFill/>
        </p:spPr>
      </p:pic>
      <p:pic>
        <p:nvPicPr>
          <p:cNvPr id="5913" name="Picture 793" descr="eq_242"/>
          <p:cNvPicPr>
            <a:picLocks noChangeAspect="1" noChangeArrowheads="1"/>
          </p:cNvPicPr>
          <p:nvPr/>
        </p:nvPicPr>
        <p:blipFill>
          <a:blip r:embed="rId3" cstate="print"/>
          <a:srcRect t="15138" b="68123"/>
          <a:stretch>
            <a:fillRect/>
          </a:stretch>
        </p:blipFill>
        <p:spPr bwMode="auto">
          <a:xfrm>
            <a:off x="1000125" y="3040063"/>
            <a:ext cx="2906713" cy="431800"/>
          </a:xfrm>
          <a:prstGeom prst="rect">
            <a:avLst/>
          </a:prstGeom>
          <a:noFill/>
        </p:spPr>
      </p:pic>
      <p:pic>
        <p:nvPicPr>
          <p:cNvPr id="5914" name="Picture 794" descr="eq_242"/>
          <p:cNvPicPr>
            <a:picLocks noChangeAspect="1" noChangeArrowheads="1"/>
          </p:cNvPicPr>
          <p:nvPr/>
        </p:nvPicPr>
        <p:blipFill>
          <a:blip r:embed="rId3" cstate="print"/>
          <a:srcRect b="83446"/>
          <a:stretch>
            <a:fillRect/>
          </a:stretch>
        </p:blipFill>
        <p:spPr bwMode="auto">
          <a:xfrm>
            <a:off x="1000125" y="2606675"/>
            <a:ext cx="2906713" cy="4270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 advAuto="0"/>
      <p:bldP spid="5907" grpId="0" build="p" autoUpdateAnimBg="0" advAuto="0"/>
      <p:bldP spid="5908" grpId="0" build="p" autoUpdateAnimBg="0" advAuto="0"/>
      <p:bldP spid="5909" grpId="0" build="p" autoUpdateAnimBg="0" advAuto="0"/>
      <p:bldP spid="5910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Graph an Inequality (&lt; or &gt;)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Graph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+ 3.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533400" y="2017713"/>
            <a:ext cx="5262563" cy="1735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Since </a:t>
            </a:r>
            <a:r>
              <a:rPr lang="en-US" sz="2400" i="1"/>
              <a:t>y</a:t>
            </a:r>
            <a:r>
              <a:rPr lang="en-US" sz="2400"/>
              <a:t> &gt; 2</a:t>
            </a:r>
            <a:r>
              <a:rPr lang="en-US" sz="2400" i="1"/>
              <a:t>x</a:t>
            </a:r>
            <a:r>
              <a:rPr lang="en-US" sz="2400"/>
              <a:t> + 3 does not include </a:t>
            </a:r>
            <a:br>
              <a:rPr lang="en-US" sz="2400"/>
            </a:br>
            <a:r>
              <a:rPr lang="en-US" sz="2400"/>
              <a:t>values when </a:t>
            </a:r>
            <a:r>
              <a:rPr lang="en-US" sz="2400" i="1"/>
              <a:t>y</a:t>
            </a:r>
            <a:r>
              <a:rPr lang="en-US" sz="2400"/>
              <a:t> = 2</a:t>
            </a:r>
            <a:r>
              <a:rPr lang="en-US" sz="2400" i="1"/>
              <a:t>x</a:t>
            </a:r>
            <a:r>
              <a:rPr lang="en-US" sz="2400"/>
              <a:t> + 3, the </a:t>
            </a:r>
            <a:br>
              <a:rPr lang="en-US" sz="2400"/>
            </a:br>
            <a:r>
              <a:rPr lang="en-US" sz="2400"/>
              <a:t>boundary is not included in the </a:t>
            </a:r>
            <a:br>
              <a:rPr lang="en-US" sz="2400"/>
            </a:br>
            <a:r>
              <a:rPr lang="en-US" sz="2400"/>
              <a:t>solution set. The boundary </a:t>
            </a:r>
            <a:br>
              <a:rPr lang="en-US" sz="2400"/>
            </a:br>
            <a:r>
              <a:rPr lang="en-US" sz="2400"/>
              <a:t>should be drawn as a dashed line.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533400" y="4905375"/>
            <a:ext cx="82296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71800" indent="-2627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/>
              <a:t> &gt; 2</a:t>
            </a:r>
            <a:r>
              <a:rPr lang="en-US" sz="2400" i="1">
                <a:solidFill>
                  <a:srgbClr val="339966"/>
                </a:solidFill>
              </a:rPr>
              <a:t>x</a:t>
            </a:r>
            <a:r>
              <a:rPr lang="en-US" sz="2400">
                <a:solidFill>
                  <a:srgbClr val="339966"/>
                </a:solidFill>
              </a:rPr>
              <a:t> </a:t>
            </a:r>
            <a:r>
              <a:rPr lang="en-US" sz="2400"/>
              <a:t>+ 3	Original inequality</a:t>
            </a:r>
          </a:p>
          <a:p>
            <a:pPr marL="2971800" indent="-2627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</a:rPr>
              <a:t>0</a:t>
            </a:r>
            <a:r>
              <a:rPr lang="en-US" sz="2400"/>
              <a:t> &gt; 2</a:t>
            </a:r>
            <a:r>
              <a:rPr lang="en-US" sz="2400">
                <a:solidFill>
                  <a:srgbClr val="339966"/>
                </a:solidFill>
              </a:rPr>
              <a:t>(0) </a:t>
            </a:r>
            <a:r>
              <a:rPr lang="en-US" sz="2400"/>
              <a:t>+ 3	</a:t>
            </a:r>
            <a:r>
              <a:rPr lang="en-US" sz="2400" i="1"/>
              <a:t>x</a:t>
            </a:r>
            <a:r>
              <a:rPr lang="en-US" sz="2400"/>
              <a:t> = 0, </a:t>
            </a:r>
            <a:r>
              <a:rPr lang="en-US" sz="2400" i="1"/>
              <a:t>y</a:t>
            </a:r>
            <a:r>
              <a:rPr lang="en-US" sz="2400"/>
              <a:t> = 0</a:t>
            </a:r>
          </a:p>
          <a:p>
            <a:pPr marL="2971800" indent="-2627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/>
              <a:t>0 &gt; 3	false</a:t>
            </a:r>
          </a:p>
        </p:txBody>
      </p:sp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533400" y="3746500"/>
            <a:ext cx="5262563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Step 3</a:t>
            </a:r>
            <a:r>
              <a:rPr lang="en-US" sz="2400"/>
              <a:t> Select a point in one of </a:t>
            </a:r>
            <a:br>
              <a:rPr lang="en-US" sz="2400"/>
            </a:br>
            <a:r>
              <a:rPr lang="en-US" sz="2400"/>
              <a:t>the half-planes and test it.</a:t>
            </a:r>
            <a:br>
              <a:rPr lang="en-US" sz="2400"/>
            </a:br>
            <a:r>
              <a:rPr lang="en-US" sz="2400"/>
              <a:t>Let’s use (0, 0).</a:t>
            </a:r>
          </a:p>
        </p:txBody>
      </p:sp>
      <p:pic>
        <p:nvPicPr>
          <p:cNvPr id="86030" name="Picture 14" descr="ALG06-06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5488" y="1538288"/>
            <a:ext cx="2835275" cy="28686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6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 build="p" autoUpdateAnimBg="0" advAuto="0"/>
      <p:bldP spid="86027" grpId="0" build="p" autoUpdateAnimBg="0"/>
      <p:bldP spid="86028" grpId="0" build="p" autoUpdateAnimBg="0"/>
      <p:bldP spid="8602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Graph an Inequality (&lt; or &gt;)</a:t>
            </a:r>
          </a:p>
        </p:txBody>
      </p:sp>
      <p:sp>
        <p:nvSpPr>
          <p:cNvPr id="121865" name="Rectangle 9"/>
          <p:cNvSpPr>
            <a:spLocks noChangeArrowheads="1"/>
          </p:cNvSpPr>
          <p:nvPr/>
        </p:nvSpPr>
        <p:spPr bwMode="auto">
          <a:xfrm>
            <a:off x="876300" y="1455738"/>
            <a:ext cx="47402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/>
              <a:t>Since the statement is false, the half-plane containing the origin is not part of the solution. Shade the other half-plane.</a:t>
            </a:r>
          </a:p>
        </p:txBody>
      </p:sp>
      <p:sp>
        <p:nvSpPr>
          <p:cNvPr id="121866" name="Text Box 10"/>
          <p:cNvSpPr txBox="1">
            <a:spLocks noChangeArrowheads="1"/>
          </p:cNvSpPr>
          <p:nvPr/>
        </p:nvSpPr>
        <p:spPr bwMode="auto">
          <a:xfrm>
            <a:off x="876300" y="2924175"/>
            <a:ext cx="4559300" cy="96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  <a:tab pos="2286000" algn="l"/>
                <a:tab pos="3200400" algn="l"/>
                <a:tab pos="3257550" algn="l"/>
                <a:tab pos="5372100" algn="l"/>
                <a:tab pos="5829300" algn="l"/>
              </a:tabLst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/>
              <a:t>  Test a point in the </a:t>
            </a:r>
            <a:br>
              <a:rPr lang="en-US" sz="2400"/>
            </a:br>
            <a:r>
              <a:rPr lang="en-US" sz="2400"/>
              <a:t>other half-plane, for example, </a:t>
            </a:r>
            <a:br>
              <a:rPr lang="en-US" sz="2400"/>
            </a:br>
            <a:r>
              <a:rPr lang="en-US" sz="2400"/>
              <a:t>(–3, 1).</a:t>
            </a:r>
          </a:p>
        </p:txBody>
      </p:sp>
      <p:sp>
        <p:nvSpPr>
          <p:cNvPr id="121867" name="Rectangle 11"/>
          <p:cNvSpPr>
            <a:spLocks noChangeArrowheads="1"/>
          </p:cNvSpPr>
          <p:nvPr/>
        </p:nvSpPr>
        <p:spPr bwMode="auto">
          <a:xfrm>
            <a:off x="533400" y="3943350"/>
            <a:ext cx="82296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14600" indent="-21701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/>
              <a:t> &gt; 2</a:t>
            </a:r>
            <a:r>
              <a:rPr lang="en-US" sz="2400" i="1">
                <a:solidFill>
                  <a:srgbClr val="339966"/>
                </a:solidFill>
              </a:rPr>
              <a:t>x</a:t>
            </a:r>
            <a:r>
              <a:rPr lang="en-US" sz="2400">
                <a:solidFill>
                  <a:srgbClr val="339966"/>
                </a:solidFill>
              </a:rPr>
              <a:t> </a:t>
            </a:r>
            <a:r>
              <a:rPr lang="en-US" sz="2400"/>
              <a:t>+ 3	Original inequality</a:t>
            </a:r>
          </a:p>
          <a:p>
            <a:pPr marL="2514600" indent="-21701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</a:rPr>
              <a:t>1</a:t>
            </a:r>
            <a:r>
              <a:rPr lang="en-US" sz="2400"/>
              <a:t> &gt; 2</a:t>
            </a:r>
            <a:r>
              <a:rPr lang="en-US" sz="2400">
                <a:solidFill>
                  <a:srgbClr val="339966"/>
                </a:solidFill>
              </a:rPr>
              <a:t>(–3) </a:t>
            </a:r>
            <a:r>
              <a:rPr lang="en-US" sz="2400"/>
              <a:t>+ 3	</a:t>
            </a:r>
            <a:r>
              <a:rPr lang="en-US" sz="2400" i="1"/>
              <a:t>x</a:t>
            </a:r>
            <a:r>
              <a:rPr lang="en-US" sz="2400"/>
              <a:t> = –3, </a:t>
            </a:r>
            <a:r>
              <a:rPr lang="en-US" sz="2400" i="1"/>
              <a:t>y</a:t>
            </a:r>
            <a:r>
              <a:rPr lang="en-US" sz="2400"/>
              <a:t> = 1</a:t>
            </a:r>
          </a:p>
          <a:p>
            <a:pPr marL="2514600" indent="-21701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/>
              <a:t>1 &gt; –3	</a:t>
            </a:r>
          </a:p>
        </p:txBody>
      </p:sp>
      <p:sp>
        <p:nvSpPr>
          <p:cNvPr id="121868" name="Rectangle 12"/>
          <p:cNvSpPr>
            <a:spLocks noChangeArrowheads="1"/>
          </p:cNvSpPr>
          <p:nvPr/>
        </p:nvSpPr>
        <p:spPr bwMode="auto">
          <a:xfrm>
            <a:off x="1806575" y="4824413"/>
            <a:ext cx="4238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21870" name="Text Box 14"/>
          <p:cNvSpPr txBox="1">
            <a:spLocks noChangeArrowheads="1"/>
          </p:cNvSpPr>
          <p:nvPr/>
        </p:nvSpPr>
        <p:spPr bwMode="auto">
          <a:xfrm>
            <a:off x="890588" y="5178425"/>
            <a:ext cx="7339012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Since the statement is true, the half-plane containing (–3, 1) should be shaded. The graph of the solution is correct.</a:t>
            </a:r>
          </a:p>
        </p:txBody>
      </p:sp>
      <p:pic>
        <p:nvPicPr>
          <p:cNvPr id="121869" name="Picture 13" descr="ALG06-06-01A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9300" y="1843088"/>
            <a:ext cx="2622550" cy="2652712"/>
          </a:xfrm>
          <a:prstGeom prst="rect">
            <a:avLst/>
          </a:prstGeom>
          <a:noFill/>
        </p:spPr>
      </p:pic>
      <p:sp>
        <p:nvSpPr>
          <p:cNvPr id="121872" name="Rectangle 16"/>
          <p:cNvSpPr>
            <a:spLocks noChangeArrowheads="1"/>
          </p:cNvSpPr>
          <p:nvPr/>
        </p:nvSpPr>
        <p:spPr bwMode="auto">
          <a:xfrm>
            <a:off x="5775325" y="1438275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539D"/>
                </a:solidFill>
              </a:rPr>
              <a:t>Answer: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18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1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1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1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5" grpId="0" build="p" autoUpdateAnimBg="0" advAuto="0"/>
      <p:bldP spid="121866" grpId="0" autoUpdateAnimBg="0"/>
      <p:bldP spid="121867" grpId="0" build="p" autoUpdateAnimBg="0"/>
      <p:bldP spid="121868" grpId="0" autoUpdateAnimBg="0"/>
      <p:bldP spid="12187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84" name="Group 20"/>
          <p:cNvGrpSpPr>
            <a:grpSpLocks/>
          </p:cNvGrpSpPr>
          <p:nvPr/>
        </p:nvGrpSpPr>
        <p:grpSpPr bwMode="auto">
          <a:xfrm>
            <a:off x="941388" y="2024063"/>
            <a:ext cx="4992687" cy="3786187"/>
            <a:chOff x="593" y="1275"/>
            <a:chExt cx="3145" cy="2385"/>
          </a:xfrm>
        </p:grpSpPr>
        <p:pic>
          <p:nvPicPr>
            <p:cNvPr id="113683" name="Picture 1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8" y="1320"/>
              <a:ext cx="2850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93" y="1275"/>
              <a:ext cx="2576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743200" indent="-2743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B.</a:t>
              </a:r>
            </a:p>
            <a:p>
              <a:pPr marL="2743200" indent="-2743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2743200" indent="-2743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	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&lt; 2.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55675" y="2028825"/>
            <a:ext cx="400050" cy="40005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5" grpId="0" autoUpdateAnimBg="0"/>
      <p:bldP spid="11367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Graph an Inequality (</a:t>
            </a:r>
            <a:r>
              <a:rPr lang="en-US" sz="2000" b="1">
                <a:solidFill>
                  <a:srgbClr val="EC1D24"/>
                </a:solidFill>
                <a:sym typeface="Symbol" pitchFamily="18" charset="2"/>
              </a:rPr>
              <a:t> or )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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2.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227263"/>
            <a:ext cx="7924800" cy="2393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292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r"/>
                <a:tab pos="1257300" algn="l"/>
                <a:tab pos="1600200" algn="l"/>
                <a:tab pos="35433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>
                <a:solidFill>
                  <a:srgbClr val="000000"/>
                </a:solidFill>
              </a:rPr>
              <a:t> Solve for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in terms of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  <a:br>
              <a:rPr lang="en-US" sz="2400">
                <a:solidFill>
                  <a:srgbClr val="000000"/>
                </a:solidFill>
              </a:rPr>
            </a:br>
            <a:endParaRPr lang="en-US" sz="2400">
              <a:solidFill>
                <a:srgbClr val="000000"/>
              </a:solidFill>
            </a:endParaRPr>
          </a:p>
          <a:p>
            <a:pPr marL="342900" defTabSz="29210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r"/>
                <a:tab pos="1257300" algn="l"/>
                <a:tab pos="16002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</a:rPr>
              <a:t>	x + 4y	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 2	Original inequality</a:t>
            </a:r>
            <a:br>
              <a:rPr lang="en-US" sz="2400">
                <a:solidFill>
                  <a:srgbClr val="000000"/>
                </a:solidFill>
                <a:sym typeface="Symbol" pitchFamily="18" charset="2"/>
              </a:rPr>
            </a:br>
            <a:endParaRPr lang="en-US" sz="2400">
              <a:solidFill>
                <a:srgbClr val="000000"/>
              </a:solidFill>
              <a:sym typeface="Symbol" pitchFamily="18" charset="2"/>
            </a:endParaRPr>
          </a:p>
          <a:p>
            <a:pPr marL="342900" defTabSz="292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r"/>
                <a:tab pos="1257300" algn="l"/>
                <a:tab pos="16002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	 –</a:t>
            </a:r>
            <a:r>
              <a:rPr 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 + 2	Subtract </a:t>
            </a:r>
            <a:r>
              <a:rPr 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 from both sides </a:t>
            </a:r>
            <a:br>
              <a:rPr lang="en-US" sz="2400">
                <a:solidFill>
                  <a:srgbClr val="000000"/>
                </a:solidFill>
                <a:sym typeface="Symbol" pitchFamily="18" charset="2"/>
              </a:rPr>
            </a:b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				and simplify.</a:t>
            </a:r>
          </a:p>
        </p:txBody>
      </p:sp>
      <p:grpSp>
        <p:nvGrpSpPr>
          <p:cNvPr id="6199" name="Group 55"/>
          <p:cNvGrpSpPr>
            <a:grpSpLocks/>
          </p:cNvGrpSpPr>
          <p:nvPr/>
        </p:nvGrpSpPr>
        <p:grpSpPr bwMode="auto">
          <a:xfrm>
            <a:off x="381000" y="5038725"/>
            <a:ext cx="8077200" cy="790575"/>
            <a:chOff x="240" y="2880"/>
            <a:chExt cx="5088" cy="498"/>
          </a:xfrm>
        </p:grpSpPr>
        <p:sp>
          <p:nvSpPr>
            <p:cNvPr id="6168" name="Text Box 24"/>
            <p:cNvSpPr txBox="1">
              <a:spLocks noChangeArrowheads="1"/>
            </p:cNvSpPr>
            <p:nvPr/>
          </p:nvSpPr>
          <p:spPr bwMode="auto">
            <a:xfrm>
              <a:off x="240" y="2960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14350" defTabSz="2921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200150" algn="r"/>
                  <a:tab pos="1428750" algn="l"/>
                  <a:tab pos="3714750" algn="l"/>
                </a:tabLst>
              </a:pPr>
              <a:r>
                <a:rPr lang="en-US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en-US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en-US" sz="2400">
                  <a:solidFill>
                    <a:srgbClr val="000000"/>
                  </a:solidFill>
                  <a:sym typeface="Symbol" pitchFamily="18" charset="2"/>
                </a:rPr>
                <a:t>	 –     </a:t>
              </a:r>
              <a:r>
                <a:rPr lang="en-US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en-US" sz="2400">
                  <a:solidFill>
                    <a:srgbClr val="000000"/>
                  </a:solidFill>
                  <a:sym typeface="Symbol" pitchFamily="18" charset="2"/>
                </a:rPr>
                <a:t> +  	Divide each side by 4.</a:t>
              </a:r>
            </a:p>
          </p:txBody>
        </p:sp>
        <p:grpSp>
          <p:nvGrpSpPr>
            <p:cNvPr id="6173" name="Group 29"/>
            <p:cNvGrpSpPr>
              <a:grpSpLocks/>
            </p:cNvGrpSpPr>
            <p:nvPr/>
          </p:nvGrpSpPr>
          <p:grpSpPr bwMode="auto">
            <a:xfrm>
              <a:off x="1392" y="2880"/>
              <a:ext cx="408" cy="498"/>
              <a:chOff x="3078" y="3015"/>
              <a:chExt cx="408" cy="498"/>
            </a:xfrm>
          </p:grpSpPr>
          <p:sp>
            <p:nvSpPr>
              <p:cNvPr id="6174" name="Text Box 30"/>
              <p:cNvSpPr txBox="1">
                <a:spLocks noChangeArrowheads="1"/>
              </p:cNvSpPr>
              <p:nvPr/>
            </p:nvSpPr>
            <p:spPr bwMode="auto">
              <a:xfrm>
                <a:off x="3120" y="3027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6175" name="Text Box 31"/>
              <p:cNvSpPr txBox="1">
                <a:spLocks noChangeArrowheads="1"/>
              </p:cNvSpPr>
              <p:nvPr/>
            </p:nvSpPr>
            <p:spPr bwMode="auto">
              <a:xfrm>
                <a:off x="3078" y="3015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  <a:endParaRPr lang="en-US" sz="2400" i="1"/>
              </a:p>
            </p:txBody>
          </p:sp>
          <p:sp>
            <p:nvSpPr>
              <p:cNvPr id="6176" name="Text Box 32"/>
              <p:cNvSpPr txBox="1">
                <a:spLocks noChangeArrowheads="1"/>
              </p:cNvSpPr>
              <p:nvPr/>
            </p:nvSpPr>
            <p:spPr bwMode="auto">
              <a:xfrm>
                <a:off x="3120" y="324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</p:grpSp>
        <p:grpSp>
          <p:nvGrpSpPr>
            <p:cNvPr id="6177" name="Group 33"/>
            <p:cNvGrpSpPr>
              <a:grpSpLocks/>
            </p:cNvGrpSpPr>
            <p:nvPr/>
          </p:nvGrpSpPr>
          <p:grpSpPr bwMode="auto">
            <a:xfrm>
              <a:off x="1944" y="2880"/>
              <a:ext cx="408" cy="498"/>
              <a:chOff x="3078" y="3015"/>
              <a:chExt cx="408" cy="498"/>
            </a:xfrm>
          </p:grpSpPr>
          <p:sp>
            <p:nvSpPr>
              <p:cNvPr id="6178" name="Text Box 34"/>
              <p:cNvSpPr txBox="1">
                <a:spLocks noChangeArrowheads="1"/>
              </p:cNvSpPr>
              <p:nvPr/>
            </p:nvSpPr>
            <p:spPr bwMode="auto">
              <a:xfrm>
                <a:off x="3120" y="3027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6179" name="Text Box 35"/>
              <p:cNvSpPr txBox="1">
                <a:spLocks noChangeArrowheads="1"/>
              </p:cNvSpPr>
              <p:nvPr/>
            </p:nvSpPr>
            <p:spPr bwMode="auto">
              <a:xfrm>
                <a:off x="3078" y="3015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  <a:endParaRPr lang="en-US" sz="2400" i="1"/>
              </a:p>
            </p:txBody>
          </p:sp>
          <p:sp>
            <p:nvSpPr>
              <p:cNvPr id="6180" name="Text Box 36"/>
              <p:cNvSpPr txBox="1">
                <a:spLocks noChangeArrowheads="1"/>
              </p:cNvSpPr>
              <p:nvPr/>
            </p:nvSpPr>
            <p:spPr bwMode="auto">
              <a:xfrm>
                <a:off x="3120" y="324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2457450"/>
            <a:ext cx="77057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28700" indent="-1028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30861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Select a test point. Let’s use (2, 2). Substitute the values into the original inequality.</a:t>
            </a:r>
          </a:p>
          <a:p>
            <a:pPr marL="1028700" indent="-1028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30861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	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 2	Original </a:t>
            </a:r>
            <a:b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</a:b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			inequality</a:t>
            </a:r>
          </a:p>
          <a:p>
            <a:pPr marL="1028700" indent="-1028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30861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		2 + 4(2)	 2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= 2 and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= 2</a:t>
            </a:r>
          </a:p>
          <a:p>
            <a:pPr marL="1028700" indent="-1028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30861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		10	 2	Simplify.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33400" y="5270500"/>
            <a:ext cx="5334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0287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Step 3</a:t>
            </a:r>
            <a:r>
              <a:rPr lang="en-US" sz="2400"/>
              <a:t> Since the statement is true, shade the same half-plane.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Graph an Inequality (</a:t>
            </a:r>
            <a:r>
              <a:rPr lang="en-US" sz="2000" b="1">
                <a:solidFill>
                  <a:srgbClr val="EC1D24"/>
                </a:solidFill>
                <a:sym typeface="Symbol" pitchFamily="18" charset="2"/>
              </a:rPr>
              <a:t> or )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6086475" y="3246438"/>
            <a:ext cx="14478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endParaRPr lang="en-US" sz="2400">
              <a:solidFill>
                <a:srgbClr val="E01B22"/>
              </a:solidFill>
            </a:endParaRPr>
          </a:p>
        </p:txBody>
      </p:sp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514350" y="1143000"/>
            <a:ext cx="8077200" cy="1187450"/>
            <a:chOff x="336" y="3208"/>
            <a:chExt cx="5088" cy="748"/>
          </a:xfrm>
        </p:grpSpPr>
        <p:sp>
          <p:nvSpPr>
            <p:cNvPr id="7184" name="Text Box 16"/>
            <p:cNvSpPr txBox="1">
              <a:spLocks noChangeArrowheads="1"/>
            </p:cNvSpPr>
            <p:nvPr/>
          </p:nvSpPr>
          <p:spPr bwMode="auto">
            <a:xfrm>
              <a:off x="336" y="3208"/>
              <a:ext cx="5088" cy="7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defTabSz="292100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778000" algn="r"/>
                  <a:tab pos="1943100" algn="l"/>
                  <a:tab pos="3886200" algn="l"/>
                </a:tabLst>
              </a:pPr>
              <a:r>
                <a:rPr lang="en-US" sz="2400">
                  <a:solidFill>
                    <a:srgbClr val="000000"/>
                  </a:solidFill>
                  <a:sym typeface="Symbol" pitchFamily="18" charset="2"/>
                </a:rPr>
                <a:t>Graph </a:t>
              </a:r>
              <a:r>
                <a:rPr lang="en-US" sz="2400" i="1">
                  <a:solidFill>
                    <a:srgbClr val="000000"/>
                  </a:solidFill>
                  <a:sym typeface="Symbol" pitchFamily="18" charset="2"/>
                </a:rPr>
                <a:t>y </a:t>
              </a:r>
              <a:r>
                <a:rPr lang="en-US" sz="2400">
                  <a:solidFill>
                    <a:srgbClr val="000000"/>
                  </a:solidFill>
                  <a:sym typeface="Symbol" pitchFamily="18" charset="2"/>
                </a:rPr>
                <a:t>	 –     x +     . Because the inequality symbol is , graph the boundary with a solid line.</a:t>
              </a:r>
            </a:p>
          </p:txBody>
        </p:sp>
        <p:grpSp>
          <p:nvGrpSpPr>
            <p:cNvPr id="7185" name="Group 17"/>
            <p:cNvGrpSpPr>
              <a:grpSpLocks/>
            </p:cNvGrpSpPr>
            <p:nvPr/>
          </p:nvGrpSpPr>
          <p:grpSpPr bwMode="auto">
            <a:xfrm>
              <a:off x="1554" y="3264"/>
              <a:ext cx="408" cy="498"/>
              <a:chOff x="3078" y="3015"/>
              <a:chExt cx="408" cy="498"/>
            </a:xfrm>
          </p:grpSpPr>
          <p:sp>
            <p:nvSpPr>
              <p:cNvPr id="7186" name="Text Box 18"/>
              <p:cNvSpPr txBox="1">
                <a:spLocks noChangeArrowheads="1"/>
              </p:cNvSpPr>
              <p:nvPr/>
            </p:nvSpPr>
            <p:spPr bwMode="auto">
              <a:xfrm>
                <a:off x="3120" y="3027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7187" name="Text Box 19"/>
              <p:cNvSpPr txBox="1">
                <a:spLocks noChangeArrowheads="1"/>
              </p:cNvSpPr>
              <p:nvPr/>
            </p:nvSpPr>
            <p:spPr bwMode="auto">
              <a:xfrm>
                <a:off x="3078" y="3015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  <a:endParaRPr lang="en-US" sz="2400" i="1"/>
              </a:p>
            </p:txBody>
          </p:sp>
          <p:sp>
            <p:nvSpPr>
              <p:cNvPr id="7188" name="Text Box 20"/>
              <p:cNvSpPr txBox="1">
                <a:spLocks noChangeArrowheads="1"/>
              </p:cNvSpPr>
              <p:nvPr/>
            </p:nvSpPr>
            <p:spPr bwMode="auto">
              <a:xfrm>
                <a:off x="3120" y="324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</p:grpSp>
        <p:grpSp>
          <p:nvGrpSpPr>
            <p:cNvPr id="7189" name="Group 21"/>
            <p:cNvGrpSpPr>
              <a:grpSpLocks/>
            </p:cNvGrpSpPr>
            <p:nvPr/>
          </p:nvGrpSpPr>
          <p:grpSpPr bwMode="auto">
            <a:xfrm>
              <a:off x="2106" y="3264"/>
              <a:ext cx="408" cy="498"/>
              <a:chOff x="3078" y="3015"/>
              <a:chExt cx="408" cy="498"/>
            </a:xfrm>
          </p:grpSpPr>
          <p:sp>
            <p:nvSpPr>
              <p:cNvPr id="7190" name="Text Box 22"/>
              <p:cNvSpPr txBox="1">
                <a:spLocks noChangeArrowheads="1"/>
              </p:cNvSpPr>
              <p:nvPr/>
            </p:nvSpPr>
            <p:spPr bwMode="auto">
              <a:xfrm>
                <a:off x="3120" y="3027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7191" name="Text Box 23"/>
              <p:cNvSpPr txBox="1">
                <a:spLocks noChangeArrowheads="1"/>
              </p:cNvSpPr>
              <p:nvPr/>
            </p:nvSpPr>
            <p:spPr bwMode="auto">
              <a:xfrm>
                <a:off x="3078" y="3015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  <a:endParaRPr lang="en-US" sz="2400" i="1"/>
              </a:p>
            </p:txBody>
          </p:sp>
          <p:sp>
            <p:nvSpPr>
              <p:cNvPr id="7192" name="Text Box 24"/>
              <p:cNvSpPr txBox="1">
                <a:spLocks noChangeArrowheads="1"/>
              </p:cNvSpPr>
              <p:nvPr/>
            </p:nvSpPr>
            <p:spPr bwMode="auto">
              <a:xfrm>
                <a:off x="3120" y="324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</p:grpSp>
      </p:grpSp>
      <p:pic>
        <p:nvPicPr>
          <p:cNvPr id="7201" name="Picture 33" descr="5-6-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592513"/>
            <a:ext cx="2465388" cy="2474912"/>
          </a:xfrm>
          <a:prstGeom prst="rect">
            <a:avLst/>
          </a:prstGeom>
          <a:noFill/>
        </p:spPr>
      </p:pic>
      <p:pic>
        <p:nvPicPr>
          <p:cNvPr id="7203" name="Picture 35" descr="5-6-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3592513"/>
            <a:ext cx="2465388" cy="2474912"/>
          </a:xfrm>
          <a:prstGeom prst="rect">
            <a:avLst/>
          </a:prstGeom>
          <a:noFill/>
        </p:spPr>
      </p:pic>
      <p:pic>
        <p:nvPicPr>
          <p:cNvPr id="7205" name="Picture 37" descr="5-6-2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3592513"/>
            <a:ext cx="2465388" cy="24749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uiExpand="1" build="p" autoUpdateAnimBg="0" advAuto="0"/>
      <p:bldP spid="7176" grpId="0" build="p" autoUpdateAnimBg="0"/>
      <p:bldP spid="7182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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6.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4707" name="Group 19"/>
          <p:cNvGrpSpPr>
            <a:grpSpLocks/>
          </p:cNvGrpSpPr>
          <p:nvPr/>
        </p:nvGrpSpPr>
        <p:grpSpPr bwMode="auto">
          <a:xfrm>
            <a:off x="857250" y="1905000"/>
            <a:ext cx="4908550" cy="4189413"/>
            <a:chOff x="540" y="1200"/>
            <a:chExt cx="3092" cy="2639"/>
          </a:xfrm>
        </p:grpSpPr>
        <p:pic>
          <p:nvPicPr>
            <p:cNvPr id="114704" name="Picture 16" descr="5-6-2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48" y="1219"/>
              <a:ext cx="2784" cy="2620"/>
            </a:xfrm>
            <a:prstGeom prst="rect">
              <a:avLst/>
            </a:prstGeom>
            <a:noFill/>
          </p:spPr>
        </p:pic>
        <p:sp>
          <p:nvSpPr>
            <p:cNvPr id="11469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200"/>
              <a:ext cx="2532" cy="1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5146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5146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57250" y="18859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 autoUpdateAnimBg="0"/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Inequalities from Graphs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Use a graph to solve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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7.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33400" y="1998663"/>
            <a:ext cx="8077200" cy="3268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143000" defTabSz="2921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2971800" algn="r"/>
                <a:tab pos="3086100" algn="l"/>
                <a:tab pos="40005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>
                <a:solidFill>
                  <a:srgbClr val="000000"/>
                </a:solidFill>
              </a:rPr>
              <a:t>	First graph the boundary, which is the related function. Replace the inequality sign with an equals sign, and solve for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  <a:p>
            <a:pPr marL="1485900" indent="-1143000" defTabSz="2921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2971800" algn="r"/>
                <a:tab pos="3086100" algn="l"/>
                <a:tab pos="4000500" algn="l"/>
              </a:tabLst>
            </a:pPr>
            <a:r>
              <a:rPr lang="en-US" sz="2400">
                <a:solidFill>
                  <a:srgbClr val="000000"/>
                </a:solidFill>
              </a:rPr>
              <a:t>		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+ 3 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	7	Original inequality</a:t>
            </a:r>
          </a:p>
          <a:p>
            <a:pPr marL="1485900" indent="-1143000" defTabSz="2921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2971800" algn="r"/>
                <a:tab pos="3086100" algn="l"/>
                <a:tab pos="4000500" algn="l"/>
              </a:tabLst>
            </a:pP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		2</a:t>
            </a:r>
            <a:r>
              <a:rPr 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 + 3 =	7	Change  to =.</a:t>
            </a:r>
          </a:p>
          <a:p>
            <a:pPr marL="1485900" indent="-1143000" defTabSz="2921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2971800" algn="r"/>
                <a:tab pos="3086100" algn="l"/>
                <a:tab pos="4000500" algn="l"/>
              </a:tabLst>
            </a:pP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		</a:t>
            </a:r>
            <a:r>
              <a:rPr 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 =	2	Subtract 3 from each side </a:t>
            </a:r>
            <a:br>
              <a:rPr lang="en-US" sz="2400">
                <a:solidFill>
                  <a:srgbClr val="000000"/>
                </a:solidFill>
                <a:sym typeface="Symbol" pitchFamily="18" charset="2"/>
              </a:rPr>
            </a:b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			and 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 autoUpdateAnimBg="0" advAuto="0"/>
      <p:bldP spid="922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533400" y="14859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028700" defTabSz="292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35200" algn="r"/>
                <a:tab pos="2349500" algn="l"/>
                <a:tab pos="3886200" algn="l"/>
              </a:tabLst>
            </a:pP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Graph </a:t>
            </a:r>
            <a:r>
              <a:rPr 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 = 2 with a solid line.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Inequalities from Graphs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533400" y="53467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143000" defTabSz="292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35200" algn="r"/>
                <a:tab pos="2349500" algn="l"/>
                <a:tab pos="38862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>
                <a:solidFill>
                  <a:srgbClr val="000000"/>
                </a:solidFill>
              </a:rPr>
              <a:t> 	Choose (0, 0) as a test point. These values in the original inequality give us 3 </a:t>
            </a:r>
            <a:r>
              <a:rPr lang="en-US" sz="2400">
                <a:solidFill>
                  <a:srgbClr val="000000"/>
                </a:solidFill>
                <a:sym typeface="Symbol" pitchFamily="18" charset="2"/>
              </a:rPr>
              <a:t> 7.</a:t>
            </a:r>
          </a:p>
        </p:txBody>
      </p:sp>
      <p:pic>
        <p:nvPicPr>
          <p:cNvPr id="91147" name="Picture 11" descr="5-6-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590800"/>
            <a:ext cx="2590800" cy="2600325"/>
          </a:xfrm>
          <a:prstGeom prst="rect">
            <a:avLst/>
          </a:prstGeom>
          <a:noFill/>
        </p:spPr>
      </p:pic>
      <p:pic>
        <p:nvPicPr>
          <p:cNvPr id="91150" name="Picture 14" descr="5-6-3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590800"/>
            <a:ext cx="2590800" cy="26003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Inequalities from Graphs</a:t>
            </a: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533400" y="14986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143000" defTabSz="292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35200" algn="r"/>
                <a:tab pos="2349500" algn="l"/>
                <a:tab pos="38862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3</a:t>
            </a:r>
            <a:r>
              <a:rPr lang="en-US" sz="2400">
                <a:solidFill>
                  <a:srgbClr val="000000"/>
                </a:solidFill>
              </a:rPr>
              <a:t> 	Since this statement is true, shade the half-plane containing the point (0, 0).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</p:txBody>
      </p:sp>
      <p:pic>
        <p:nvPicPr>
          <p:cNvPr id="123914" name="Picture 10" descr="5-6-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590800"/>
            <a:ext cx="2590800" cy="2600325"/>
          </a:xfrm>
          <a:prstGeom prst="rect">
            <a:avLst/>
          </a:prstGeom>
          <a:noFill/>
        </p:spPr>
      </p:pic>
      <p:pic>
        <p:nvPicPr>
          <p:cNvPr id="123915" name="Picture 11" descr="5-6-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590800"/>
            <a:ext cx="2590800" cy="26003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0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533400" y="1447800"/>
            <a:ext cx="80772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292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35200" algn="r"/>
                <a:tab pos="2349500" algn="l"/>
                <a:tab pos="3886200" algn="l"/>
              </a:tabLst>
            </a:pPr>
            <a:r>
              <a:rPr lang="en-US" sz="2400">
                <a:solidFill>
                  <a:srgbClr val="000000"/>
                </a:solidFill>
              </a:rPr>
              <a:t>Notice the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-intercept of the graph is at 2. Since the half-plane to the left of the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-intercept is shaded, the solution is </a:t>
            </a:r>
            <a:r>
              <a:rPr lang="en-US" sz="2400" i="1">
                <a:solidFill>
                  <a:srgbClr val="000000"/>
                </a:solidFill>
              </a:rPr>
              <a:t>x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≤ 2.</a:t>
            </a:r>
            <a:endParaRPr lang="en-US" sz="2400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Inequalities from Graphs</a:t>
            </a:r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1676400" y="2551113"/>
            <a:ext cx="5181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028700" defTabSz="292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35200" algn="r"/>
                <a:tab pos="2349500" algn="l"/>
                <a:tab pos="38862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</p:txBody>
      </p:sp>
      <p:pic>
        <p:nvPicPr>
          <p:cNvPr id="124937" name="Picture 9" descr="5-6-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590800"/>
            <a:ext cx="2590800" cy="26003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6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479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–4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4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5049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a graph to solve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 &gt; 17.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47725" y="5029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4" name="Picture 12" descr="5-6-3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3263" y="2246313"/>
            <a:ext cx="2657475" cy="26574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419600" y="771525"/>
            <a:ext cx="441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 Inequality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JOURNALISM</a:t>
            </a:r>
            <a:r>
              <a:rPr lang="en-US" sz="2400" b="1">
                <a:solidFill>
                  <a:srgbClr val="00FF99"/>
                </a:solidFill>
              </a:rPr>
              <a:t> </a:t>
            </a:r>
            <a:r>
              <a:rPr lang="en-US" sz="2400" b="1">
                <a:solidFill>
                  <a:srgbClr val="FFEB55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Ranjan writes and edits short articles for a local newspaper. It takes him about an hour to write an article and about a half-hour to edit an article. If Ranjan works up to 8 hours a day, how many articles can he write and edit in one day?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47688" y="3400425"/>
            <a:ext cx="80772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400300" indent="-20574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Understand	</a:t>
            </a:r>
            <a:r>
              <a:rPr lang="en-US" sz="2400"/>
              <a:t>You know how long it takes him to write and edit an article and how long he works each day.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4419600" y="771525"/>
            <a:ext cx="441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 Inequality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876300" y="1531938"/>
            <a:ext cx="770572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r>
              <a:rPr lang="en-US" sz="2400"/>
              <a:t>	Let </a:t>
            </a:r>
            <a:r>
              <a:rPr lang="en-US" sz="2400" i="1"/>
              <a:t>x</a:t>
            </a:r>
            <a:r>
              <a:rPr lang="en-US" sz="2400"/>
              <a:t> equal the number of articles Ranjan can write. Let </a:t>
            </a:r>
            <a:r>
              <a:rPr lang="en-US" sz="2400" i="1"/>
              <a:t>y</a:t>
            </a:r>
            <a:r>
              <a:rPr lang="en-US" sz="2400"/>
              <a:t> equal the number of articles that Ranjan can edit. Write an open sentence representing the situation.</a:t>
            </a:r>
          </a:p>
        </p:txBody>
      </p:sp>
      <p:grpSp>
        <p:nvGrpSpPr>
          <p:cNvPr id="94243" name="Group 35"/>
          <p:cNvGrpSpPr>
            <a:grpSpLocks/>
          </p:cNvGrpSpPr>
          <p:nvPr/>
        </p:nvGrpSpPr>
        <p:grpSpPr bwMode="auto">
          <a:xfrm>
            <a:off x="533400" y="3219450"/>
            <a:ext cx="8539163" cy="2419350"/>
            <a:chOff x="336" y="1815"/>
            <a:chExt cx="5379" cy="1524"/>
          </a:xfrm>
        </p:grpSpPr>
        <p:grpSp>
          <p:nvGrpSpPr>
            <p:cNvPr id="94240" name="Group 32"/>
            <p:cNvGrpSpPr>
              <a:grpSpLocks/>
            </p:cNvGrpSpPr>
            <p:nvPr/>
          </p:nvGrpSpPr>
          <p:grpSpPr bwMode="auto">
            <a:xfrm>
              <a:off x="336" y="1815"/>
              <a:ext cx="5379" cy="776"/>
              <a:chOff x="336" y="1815"/>
              <a:chExt cx="5379" cy="776"/>
            </a:xfrm>
          </p:grpSpPr>
          <p:sp>
            <p:nvSpPr>
              <p:cNvPr id="94215" name="Text Box 7"/>
              <p:cNvSpPr txBox="1">
                <a:spLocks noChangeArrowheads="1"/>
              </p:cNvSpPr>
              <p:nvPr/>
            </p:nvSpPr>
            <p:spPr bwMode="auto">
              <a:xfrm>
                <a:off x="336" y="1815"/>
                <a:ext cx="1659" cy="67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Number of articles he </a:t>
                </a:r>
                <a:br>
                  <a:rPr lang="en-US" sz="2400">
                    <a:solidFill>
                      <a:srgbClr val="000000"/>
                    </a:solidFill>
                  </a:rPr>
                </a:br>
                <a:r>
                  <a:rPr lang="en-US" sz="2400">
                    <a:solidFill>
                      <a:srgbClr val="000000"/>
                    </a:solidFill>
                  </a:rPr>
                  <a:t>can write</a:t>
                </a:r>
              </a:p>
            </p:txBody>
          </p:sp>
          <p:sp>
            <p:nvSpPr>
              <p:cNvPr id="94216" name="Text Box 8"/>
              <p:cNvSpPr txBox="1">
                <a:spLocks noChangeArrowheads="1"/>
              </p:cNvSpPr>
              <p:nvPr/>
            </p:nvSpPr>
            <p:spPr bwMode="auto">
              <a:xfrm>
                <a:off x="1406" y="2229"/>
                <a:ext cx="9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plus</a:t>
                </a:r>
              </a:p>
            </p:txBody>
          </p:sp>
          <p:grpSp>
            <p:nvGrpSpPr>
              <p:cNvPr id="94239" name="Group 31"/>
              <p:cNvGrpSpPr>
                <a:grpSpLocks/>
              </p:cNvGrpSpPr>
              <p:nvPr/>
            </p:nvGrpSpPr>
            <p:grpSpPr bwMode="auto">
              <a:xfrm>
                <a:off x="2018" y="2101"/>
                <a:ext cx="908" cy="490"/>
                <a:chOff x="2018" y="2101"/>
                <a:chExt cx="908" cy="490"/>
              </a:xfrm>
            </p:grpSpPr>
            <p:pic>
              <p:nvPicPr>
                <p:cNvPr id="94218" name="Picture 10" descr="deb_7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127" y="2101"/>
                  <a:ext cx="190" cy="490"/>
                </a:xfrm>
                <a:prstGeom prst="rect">
                  <a:avLst/>
                </a:prstGeom>
                <a:noFill/>
              </p:spPr>
            </p:pic>
            <p:sp>
              <p:nvSpPr>
                <p:cNvPr id="9421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018" y="2223"/>
                  <a:ext cx="908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34290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20000"/>
                    </a:spcAft>
                  </a:pPr>
                  <a:r>
                    <a:rPr lang="en-US" sz="2400">
                      <a:solidFill>
                        <a:srgbClr val="000000"/>
                      </a:solidFill>
                    </a:rPr>
                    <a:t> hour</a:t>
                  </a:r>
                </a:p>
              </p:txBody>
            </p:sp>
          </p:grpSp>
          <p:sp>
            <p:nvSpPr>
              <p:cNvPr id="94220" name="Text Box 12"/>
              <p:cNvSpPr txBox="1">
                <a:spLocks noChangeArrowheads="1"/>
              </p:cNvSpPr>
              <p:nvPr/>
            </p:nvSpPr>
            <p:spPr bwMode="auto">
              <a:xfrm>
                <a:off x="2539" y="2229"/>
                <a:ext cx="9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times</a:t>
                </a:r>
              </a:p>
            </p:txBody>
          </p:sp>
          <p:sp>
            <p:nvSpPr>
              <p:cNvPr id="94221" name="Text Box 13"/>
              <p:cNvSpPr txBox="1">
                <a:spLocks noChangeArrowheads="1"/>
              </p:cNvSpPr>
              <p:nvPr/>
            </p:nvSpPr>
            <p:spPr bwMode="auto">
              <a:xfrm>
                <a:off x="3129" y="1815"/>
                <a:ext cx="1316" cy="67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number of articles he can edit</a:t>
                </a:r>
              </a:p>
            </p:txBody>
          </p:sp>
          <p:sp>
            <p:nvSpPr>
              <p:cNvPr id="94222" name="Text Box 14"/>
              <p:cNvSpPr txBox="1">
                <a:spLocks noChangeArrowheads="1"/>
              </p:cNvSpPr>
              <p:nvPr/>
            </p:nvSpPr>
            <p:spPr bwMode="auto">
              <a:xfrm>
                <a:off x="4241" y="1815"/>
                <a:ext cx="703" cy="67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is up to</a:t>
                </a:r>
              </a:p>
            </p:txBody>
          </p:sp>
          <p:sp>
            <p:nvSpPr>
              <p:cNvPr id="94223" name="Text Box 15"/>
              <p:cNvSpPr txBox="1">
                <a:spLocks noChangeArrowheads="1"/>
              </p:cNvSpPr>
              <p:nvPr/>
            </p:nvSpPr>
            <p:spPr bwMode="auto">
              <a:xfrm>
                <a:off x="4581" y="2229"/>
                <a:ext cx="1134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8 hours.</a:t>
                </a:r>
              </a:p>
            </p:txBody>
          </p:sp>
        </p:grpSp>
        <p:grpSp>
          <p:nvGrpSpPr>
            <p:cNvPr id="94241" name="Group 33"/>
            <p:cNvGrpSpPr>
              <a:grpSpLocks/>
            </p:cNvGrpSpPr>
            <p:nvPr/>
          </p:nvGrpSpPr>
          <p:grpSpPr bwMode="auto">
            <a:xfrm>
              <a:off x="589" y="2556"/>
              <a:ext cx="4922" cy="783"/>
              <a:chOff x="589" y="2556"/>
              <a:chExt cx="4922" cy="783"/>
            </a:xfrm>
          </p:grpSpPr>
          <p:sp>
            <p:nvSpPr>
              <p:cNvPr id="94225" name="Rectangle 17"/>
              <p:cNvSpPr>
                <a:spLocks noChangeArrowheads="1"/>
              </p:cNvSpPr>
              <p:nvPr/>
            </p:nvSpPr>
            <p:spPr bwMode="auto">
              <a:xfrm>
                <a:off x="949" y="2954"/>
                <a:ext cx="321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368425" indent="-1368425">
                  <a:lnSpc>
                    <a:spcPct val="90000"/>
                  </a:lnSpc>
                  <a:spcBef>
                    <a:spcPct val="20000"/>
                  </a:spcBef>
                  <a:buClr>
                    <a:srgbClr val="FFFFFF"/>
                  </a:buClr>
                  <a:tabLst>
                    <a:tab pos="1943100" algn="l"/>
                  </a:tabLst>
                </a:pPr>
                <a:r>
                  <a:rPr lang="en-US" sz="2400" i="1"/>
                  <a:t>x</a:t>
                </a:r>
              </a:p>
            </p:txBody>
          </p:sp>
          <p:sp>
            <p:nvSpPr>
              <p:cNvPr id="94226" name="Rectangle 18"/>
              <p:cNvSpPr>
                <a:spLocks noChangeArrowheads="1"/>
              </p:cNvSpPr>
              <p:nvPr/>
            </p:nvSpPr>
            <p:spPr bwMode="auto">
              <a:xfrm>
                <a:off x="1742" y="2954"/>
                <a:ext cx="253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368425" indent="-1368425">
                  <a:lnSpc>
                    <a:spcPct val="90000"/>
                  </a:lnSpc>
                  <a:spcBef>
                    <a:spcPct val="20000"/>
                  </a:spcBef>
                  <a:buClr>
                    <a:srgbClr val="FFFFFF"/>
                  </a:buClr>
                  <a:tabLst>
                    <a:tab pos="1943100" algn="l"/>
                  </a:tabLst>
                </a:pPr>
                <a:r>
                  <a:rPr lang="en-US" sz="2400"/>
                  <a:t>+</a:t>
                </a:r>
              </a:p>
            </p:txBody>
          </p:sp>
          <p:sp>
            <p:nvSpPr>
              <p:cNvPr id="94227" name="Rectangle 19"/>
              <p:cNvSpPr>
                <a:spLocks noChangeArrowheads="1"/>
              </p:cNvSpPr>
              <p:nvPr/>
            </p:nvSpPr>
            <p:spPr bwMode="auto">
              <a:xfrm>
                <a:off x="2939" y="2954"/>
                <a:ext cx="253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368425" indent="-1368425">
                  <a:lnSpc>
                    <a:spcPct val="90000"/>
                  </a:lnSpc>
                  <a:spcBef>
                    <a:spcPct val="20000"/>
                  </a:spcBef>
                  <a:buClr>
                    <a:srgbClr val="FFFFFF"/>
                  </a:buClr>
                  <a:tabLst>
                    <a:tab pos="1943100" algn="l"/>
                  </a:tabLst>
                </a:pPr>
                <a:r>
                  <a:rPr lang="en-US" sz="2400">
                    <a:cs typeface="Arial" pitchFamily="34" charset="0"/>
                  </a:rPr>
                  <a:t>●</a:t>
                </a:r>
              </a:p>
            </p:txBody>
          </p:sp>
          <p:pic>
            <p:nvPicPr>
              <p:cNvPr id="94228" name="Picture 20" descr="deb_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71" y="2849"/>
                <a:ext cx="190" cy="490"/>
              </a:xfrm>
              <a:prstGeom prst="rect">
                <a:avLst/>
              </a:prstGeom>
              <a:noFill/>
            </p:spPr>
          </p:pic>
          <p:sp>
            <p:nvSpPr>
              <p:cNvPr id="94229" name="Rectangle 21"/>
              <p:cNvSpPr>
                <a:spLocks noChangeArrowheads="1"/>
              </p:cNvSpPr>
              <p:nvPr/>
            </p:nvSpPr>
            <p:spPr bwMode="auto">
              <a:xfrm>
                <a:off x="3765" y="2954"/>
                <a:ext cx="253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368425" indent="-1368425">
                  <a:lnSpc>
                    <a:spcPct val="90000"/>
                  </a:lnSpc>
                  <a:spcBef>
                    <a:spcPct val="20000"/>
                  </a:spcBef>
                  <a:buClr>
                    <a:srgbClr val="FFFFFF"/>
                  </a:buClr>
                  <a:tabLst>
                    <a:tab pos="1943100" algn="l"/>
                  </a:tabLst>
                </a:pPr>
                <a:r>
                  <a:rPr lang="en-US" sz="2400" i="1">
                    <a:cs typeface="Arial" pitchFamily="34" charset="0"/>
                  </a:rPr>
                  <a:t>y</a:t>
                </a:r>
              </a:p>
            </p:txBody>
          </p:sp>
          <p:sp>
            <p:nvSpPr>
              <p:cNvPr id="94230" name="Rectangle 22"/>
              <p:cNvSpPr>
                <a:spLocks noChangeArrowheads="1"/>
              </p:cNvSpPr>
              <p:nvPr/>
            </p:nvSpPr>
            <p:spPr bwMode="auto">
              <a:xfrm>
                <a:off x="4509" y="2954"/>
                <a:ext cx="253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368425" indent="-1368425">
                  <a:lnSpc>
                    <a:spcPct val="90000"/>
                  </a:lnSpc>
                  <a:spcBef>
                    <a:spcPct val="20000"/>
                  </a:spcBef>
                  <a:buClr>
                    <a:srgbClr val="FFFFFF"/>
                  </a:buClr>
                  <a:tabLst>
                    <a:tab pos="1943100" algn="l"/>
                  </a:tabLst>
                </a:pPr>
                <a:r>
                  <a:rPr lang="en-US" sz="2400">
                    <a:cs typeface="Arial" pitchFamily="34" charset="0"/>
                  </a:rPr>
                  <a:t>≤</a:t>
                </a:r>
              </a:p>
            </p:txBody>
          </p:sp>
          <p:sp>
            <p:nvSpPr>
              <p:cNvPr id="94231" name="Rectangle 23"/>
              <p:cNvSpPr>
                <a:spLocks noChangeArrowheads="1"/>
              </p:cNvSpPr>
              <p:nvPr/>
            </p:nvSpPr>
            <p:spPr bwMode="auto">
              <a:xfrm>
                <a:off x="5082" y="2954"/>
                <a:ext cx="253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368425" indent="-1368425">
                  <a:lnSpc>
                    <a:spcPct val="90000"/>
                  </a:lnSpc>
                  <a:spcBef>
                    <a:spcPct val="20000"/>
                  </a:spcBef>
                  <a:buClr>
                    <a:srgbClr val="FFFFFF"/>
                  </a:buClr>
                  <a:tabLst>
                    <a:tab pos="1943100" algn="l"/>
                  </a:tabLst>
                </a:pPr>
                <a:r>
                  <a:rPr lang="en-US" sz="2400">
                    <a:cs typeface="Arial" pitchFamily="34" charset="0"/>
                  </a:rPr>
                  <a:t>8</a:t>
                </a:r>
              </a:p>
            </p:txBody>
          </p:sp>
          <p:sp>
            <p:nvSpPr>
              <p:cNvPr id="94232" name="AutoShape 24"/>
              <p:cNvSpPr>
                <a:spLocks/>
              </p:cNvSpPr>
              <p:nvPr/>
            </p:nvSpPr>
            <p:spPr bwMode="auto">
              <a:xfrm rot="16200000">
                <a:off x="969" y="2176"/>
                <a:ext cx="216" cy="976"/>
              </a:xfrm>
              <a:prstGeom prst="leftBrace">
                <a:avLst>
                  <a:gd name="adj1" fmla="val 37654"/>
                  <a:gd name="adj2" fmla="val 50000"/>
                </a:avLst>
              </a:prstGeom>
              <a:noFill/>
              <a:ln w="28575">
                <a:solidFill>
                  <a:srgbClr val="E01B2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3" name="AutoShape 25"/>
              <p:cNvSpPr>
                <a:spLocks/>
              </p:cNvSpPr>
              <p:nvPr/>
            </p:nvSpPr>
            <p:spPr bwMode="auto">
              <a:xfrm rot="16200000">
                <a:off x="1740" y="2494"/>
                <a:ext cx="216" cy="340"/>
              </a:xfrm>
              <a:prstGeom prst="leftBrace">
                <a:avLst>
                  <a:gd name="adj1" fmla="val 13117"/>
                  <a:gd name="adj2" fmla="val 50000"/>
                </a:avLst>
              </a:prstGeom>
              <a:noFill/>
              <a:ln w="28575">
                <a:solidFill>
                  <a:srgbClr val="E01B2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4" name="AutoShape 26"/>
              <p:cNvSpPr>
                <a:spLocks/>
              </p:cNvSpPr>
              <p:nvPr/>
            </p:nvSpPr>
            <p:spPr bwMode="auto">
              <a:xfrm rot="16200000">
                <a:off x="2328" y="2386"/>
                <a:ext cx="216" cy="556"/>
              </a:xfrm>
              <a:prstGeom prst="leftBrace">
                <a:avLst>
                  <a:gd name="adj1" fmla="val 21451"/>
                  <a:gd name="adj2" fmla="val 50000"/>
                </a:avLst>
              </a:prstGeom>
              <a:noFill/>
              <a:ln w="28575">
                <a:solidFill>
                  <a:srgbClr val="E01B2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5" name="AutoShape 27"/>
              <p:cNvSpPr>
                <a:spLocks/>
              </p:cNvSpPr>
              <p:nvPr/>
            </p:nvSpPr>
            <p:spPr bwMode="auto">
              <a:xfrm rot="16200000">
                <a:off x="2954" y="2437"/>
                <a:ext cx="216" cy="453"/>
              </a:xfrm>
              <a:prstGeom prst="leftBrace">
                <a:avLst>
                  <a:gd name="adj1" fmla="val 17477"/>
                  <a:gd name="adj2" fmla="val 50000"/>
                </a:avLst>
              </a:prstGeom>
              <a:noFill/>
              <a:ln w="28575">
                <a:solidFill>
                  <a:srgbClr val="E01B2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6" name="AutoShape 28"/>
              <p:cNvSpPr>
                <a:spLocks/>
              </p:cNvSpPr>
              <p:nvPr/>
            </p:nvSpPr>
            <p:spPr bwMode="auto">
              <a:xfrm rot="16200000">
                <a:off x="3770" y="2210"/>
                <a:ext cx="216" cy="908"/>
              </a:xfrm>
              <a:prstGeom prst="leftBrace">
                <a:avLst>
                  <a:gd name="adj1" fmla="val 35031"/>
                  <a:gd name="adj2" fmla="val 50000"/>
                </a:avLst>
              </a:prstGeom>
              <a:noFill/>
              <a:ln w="28575">
                <a:solidFill>
                  <a:srgbClr val="E01B2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7" name="AutoShape 29"/>
              <p:cNvSpPr>
                <a:spLocks/>
              </p:cNvSpPr>
              <p:nvPr/>
            </p:nvSpPr>
            <p:spPr bwMode="auto">
              <a:xfrm rot="16200000">
                <a:off x="4518" y="2528"/>
                <a:ext cx="216" cy="272"/>
              </a:xfrm>
              <a:prstGeom prst="leftBrace">
                <a:avLst>
                  <a:gd name="adj1" fmla="val 10494"/>
                  <a:gd name="adj2" fmla="val 50000"/>
                </a:avLst>
              </a:prstGeom>
              <a:noFill/>
              <a:ln w="28575">
                <a:solidFill>
                  <a:srgbClr val="E01B2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238" name="AutoShape 30"/>
              <p:cNvSpPr>
                <a:spLocks/>
              </p:cNvSpPr>
              <p:nvPr/>
            </p:nvSpPr>
            <p:spPr bwMode="auto">
              <a:xfrm rot="16200000">
                <a:off x="5086" y="2346"/>
                <a:ext cx="216" cy="635"/>
              </a:xfrm>
              <a:prstGeom prst="leftBrace">
                <a:avLst>
                  <a:gd name="adj1" fmla="val 24498"/>
                  <a:gd name="adj2" fmla="val 50000"/>
                </a:avLst>
              </a:prstGeom>
              <a:noFill/>
              <a:ln w="28575">
                <a:solidFill>
                  <a:srgbClr val="E01B2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4419600" y="771525"/>
            <a:ext cx="441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 Inequality</a:t>
            </a:r>
          </a:p>
        </p:txBody>
      </p:sp>
      <p:sp>
        <p:nvSpPr>
          <p:cNvPr id="125982" name="Rectangle 30"/>
          <p:cNvSpPr>
            <a:spLocks noChangeArrowheads="1"/>
          </p:cNvSpPr>
          <p:nvPr/>
        </p:nvSpPr>
        <p:spPr bwMode="auto">
          <a:xfrm>
            <a:off x="876300" y="1531938"/>
            <a:ext cx="77057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Solve</a:t>
            </a:r>
            <a:r>
              <a:rPr lang="en-US" sz="2400"/>
              <a:t>	Solve for </a:t>
            </a:r>
            <a:r>
              <a:rPr lang="en-US" sz="2400" i="1"/>
              <a:t>y</a:t>
            </a:r>
            <a:r>
              <a:rPr lang="en-US" sz="2400"/>
              <a:t> in terms of </a:t>
            </a:r>
            <a:r>
              <a:rPr lang="en-US" sz="2400" i="1"/>
              <a:t>x</a:t>
            </a:r>
            <a:r>
              <a:rPr lang="en-US" sz="2400"/>
              <a:t>.</a:t>
            </a:r>
          </a:p>
        </p:txBody>
      </p:sp>
      <p:sp>
        <p:nvSpPr>
          <p:cNvPr id="125983" name="Rectangle 31"/>
          <p:cNvSpPr>
            <a:spLocks noChangeArrowheads="1"/>
          </p:cNvSpPr>
          <p:nvPr/>
        </p:nvSpPr>
        <p:spPr bwMode="auto">
          <a:xfrm>
            <a:off x="4200525" y="2343150"/>
            <a:ext cx="43576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Original inequality</a:t>
            </a:r>
          </a:p>
        </p:txBody>
      </p:sp>
      <p:pic>
        <p:nvPicPr>
          <p:cNvPr id="125984" name="Picture 32" descr="eq_243"/>
          <p:cNvPicPr>
            <a:picLocks noChangeAspect="1" noChangeArrowheads="1"/>
          </p:cNvPicPr>
          <p:nvPr/>
        </p:nvPicPr>
        <p:blipFill>
          <a:blip r:embed="rId3" cstate="print"/>
          <a:srcRect t="86353"/>
          <a:stretch>
            <a:fillRect/>
          </a:stretch>
        </p:blipFill>
        <p:spPr bwMode="auto">
          <a:xfrm>
            <a:off x="950913" y="5337175"/>
            <a:ext cx="2962275" cy="504825"/>
          </a:xfrm>
          <a:prstGeom prst="rect">
            <a:avLst/>
          </a:prstGeom>
          <a:noFill/>
        </p:spPr>
      </p:pic>
      <p:pic>
        <p:nvPicPr>
          <p:cNvPr id="125985" name="Picture 33" descr="eq_243"/>
          <p:cNvPicPr>
            <a:picLocks noChangeAspect="1" noChangeArrowheads="1"/>
          </p:cNvPicPr>
          <p:nvPr/>
        </p:nvPicPr>
        <p:blipFill>
          <a:blip r:embed="rId3" cstate="print"/>
          <a:srcRect t="66867" b="9743"/>
          <a:stretch>
            <a:fillRect/>
          </a:stretch>
        </p:blipFill>
        <p:spPr bwMode="auto">
          <a:xfrm>
            <a:off x="950913" y="4616450"/>
            <a:ext cx="2962275" cy="865188"/>
          </a:xfrm>
          <a:prstGeom prst="rect">
            <a:avLst/>
          </a:prstGeom>
          <a:noFill/>
        </p:spPr>
      </p:pic>
      <p:pic>
        <p:nvPicPr>
          <p:cNvPr id="125986" name="Picture 34" descr="eq_243"/>
          <p:cNvPicPr>
            <a:picLocks noChangeAspect="1" noChangeArrowheads="1"/>
          </p:cNvPicPr>
          <p:nvPr/>
        </p:nvPicPr>
        <p:blipFill>
          <a:blip r:embed="rId3" cstate="print"/>
          <a:srcRect t="44507" b="32146"/>
          <a:stretch>
            <a:fillRect/>
          </a:stretch>
        </p:blipFill>
        <p:spPr bwMode="auto">
          <a:xfrm>
            <a:off x="950913" y="3789363"/>
            <a:ext cx="2962275" cy="863600"/>
          </a:xfrm>
          <a:prstGeom prst="rect">
            <a:avLst/>
          </a:prstGeom>
          <a:noFill/>
        </p:spPr>
      </p:pic>
      <p:pic>
        <p:nvPicPr>
          <p:cNvPr id="125987" name="Picture 35" descr="eq_243"/>
          <p:cNvPicPr>
            <a:picLocks noChangeAspect="1" noChangeArrowheads="1"/>
          </p:cNvPicPr>
          <p:nvPr/>
        </p:nvPicPr>
        <p:blipFill>
          <a:blip r:embed="rId3" cstate="print"/>
          <a:srcRect t="21117" b="55493"/>
          <a:stretch>
            <a:fillRect/>
          </a:stretch>
        </p:blipFill>
        <p:spPr bwMode="auto">
          <a:xfrm>
            <a:off x="950913" y="2924175"/>
            <a:ext cx="2962275" cy="865188"/>
          </a:xfrm>
          <a:prstGeom prst="rect">
            <a:avLst/>
          </a:prstGeom>
          <a:noFill/>
        </p:spPr>
      </p:pic>
      <p:pic>
        <p:nvPicPr>
          <p:cNvPr id="125988" name="Picture 36" descr="eq_243"/>
          <p:cNvPicPr>
            <a:picLocks noChangeAspect="1" noChangeArrowheads="1"/>
          </p:cNvPicPr>
          <p:nvPr/>
        </p:nvPicPr>
        <p:blipFill>
          <a:blip r:embed="rId3" cstate="print"/>
          <a:srcRect b="76910"/>
          <a:stretch>
            <a:fillRect/>
          </a:stretch>
        </p:blipFill>
        <p:spPr bwMode="auto">
          <a:xfrm>
            <a:off x="950913" y="2143125"/>
            <a:ext cx="2962275" cy="854075"/>
          </a:xfrm>
          <a:prstGeom prst="rect">
            <a:avLst/>
          </a:prstGeom>
          <a:noFill/>
        </p:spPr>
      </p:pic>
      <p:sp>
        <p:nvSpPr>
          <p:cNvPr id="125989" name="Rectangle 37"/>
          <p:cNvSpPr>
            <a:spLocks noChangeArrowheads="1"/>
          </p:cNvSpPr>
          <p:nvPr/>
        </p:nvSpPr>
        <p:spPr bwMode="auto">
          <a:xfrm>
            <a:off x="4200525" y="3171825"/>
            <a:ext cx="43576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Subtract </a:t>
            </a:r>
            <a:r>
              <a:rPr lang="en-US" sz="2400" i="1"/>
              <a:t>x</a:t>
            </a:r>
            <a:r>
              <a:rPr lang="en-US" sz="2400"/>
              <a:t> from each side.</a:t>
            </a:r>
          </a:p>
        </p:txBody>
      </p:sp>
      <p:sp>
        <p:nvSpPr>
          <p:cNvPr id="125990" name="Rectangle 38"/>
          <p:cNvSpPr>
            <a:spLocks noChangeArrowheads="1"/>
          </p:cNvSpPr>
          <p:nvPr/>
        </p:nvSpPr>
        <p:spPr bwMode="auto">
          <a:xfrm>
            <a:off x="4200525" y="3971925"/>
            <a:ext cx="43576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sp>
        <p:nvSpPr>
          <p:cNvPr id="125991" name="Rectangle 39"/>
          <p:cNvSpPr>
            <a:spLocks noChangeArrowheads="1"/>
          </p:cNvSpPr>
          <p:nvPr/>
        </p:nvSpPr>
        <p:spPr bwMode="auto">
          <a:xfrm>
            <a:off x="4200525" y="4808538"/>
            <a:ext cx="43576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Multiply each side by 2.</a:t>
            </a:r>
          </a:p>
        </p:txBody>
      </p:sp>
      <p:sp>
        <p:nvSpPr>
          <p:cNvPr id="125992" name="Rectangle 40"/>
          <p:cNvSpPr>
            <a:spLocks noChangeArrowheads="1"/>
          </p:cNvSpPr>
          <p:nvPr/>
        </p:nvSpPr>
        <p:spPr bwMode="auto">
          <a:xfrm>
            <a:off x="4200525" y="5429250"/>
            <a:ext cx="43576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5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5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5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5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5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5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5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5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5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82" grpId="0" build="p" autoUpdateAnimBg="0" advAuto="0"/>
      <p:bldP spid="125983" grpId="0" build="p" autoUpdateAnimBg="0" advAuto="0"/>
      <p:bldP spid="125989" grpId="0" build="p" autoUpdateAnimBg="0" advAuto="0"/>
      <p:bldP spid="125990" grpId="0" build="p" autoUpdateAnimBg="0" advAuto="0"/>
      <p:bldP spid="125991" grpId="0" build="p" autoUpdateAnimBg="0" advAuto="0"/>
      <p:bldP spid="125992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4419600" y="771525"/>
            <a:ext cx="441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 Inequality</a:t>
            </a:r>
          </a:p>
        </p:txBody>
      </p:sp>
      <p:sp>
        <p:nvSpPr>
          <p:cNvPr id="126991" name="Rectangle 15"/>
          <p:cNvSpPr>
            <a:spLocks noChangeArrowheads="1"/>
          </p:cNvSpPr>
          <p:nvPr/>
        </p:nvSpPr>
        <p:spPr bwMode="auto">
          <a:xfrm>
            <a:off x="876300" y="1531938"/>
            <a:ext cx="7512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Since the open sentence includes the equation, graph </a:t>
            </a:r>
            <a:r>
              <a:rPr lang="en-US" sz="2400" i="1"/>
              <a:t>y</a:t>
            </a:r>
            <a:r>
              <a:rPr lang="en-US" sz="2400"/>
              <a:t> = –2</a:t>
            </a:r>
            <a:r>
              <a:rPr lang="en-US" sz="2400" i="1"/>
              <a:t>x</a:t>
            </a:r>
            <a:r>
              <a:rPr lang="en-US" sz="2400"/>
              <a:t> +16 as a solid line. Test a point in one of the half-planes, for example, (0, 0). Shade the half-plane containing (0, 0) since 0 </a:t>
            </a:r>
            <a:r>
              <a:rPr lang="en-US" sz="2400">
                <a:cs typeface="Arial" pitchFamily="34" charset="0"/>
              </a:rPr>
              <a:t>≤ –2(0) + 16 </a:t>
            </a:r>
            <a:r>
              <a:rPr lang="en-US" sz="2400"/>
              <a:t>is true.</a:t>
            </a:r>
          </a:p>
        </p:txBody>
      </p:sp>
      <p:sp>
        <p:nvSpPr>
          <p:cNvPr id="12699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04875" y="2841625"/>
            <a:ext cx="2443163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15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Answer:</a:t>
            </a:r>
            <a:endParaRPr lang="pt-BR" sz="2400" b="1">
              <a:sym typeface="Symbol" pitchFamily="18" charset="2"/>
            </a:endParaRPr>
          </a:p>
        </p:txBody>
      </p:sp>
      <p:pic>
        <p:nvPicPr>
          <p:cNvPr id="126993" name="Picture 17" descr="ALG06-06-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1163" y="3067050"/>
            <a:ext cx="2921000" cy="29527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91" grpId="0" build="p" autoUpdateAnimBg="0" advAuto="0"/>
      <p:bldP spid="12699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4419600" y="771525"/>
            <a:ext cx="441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 Inequality</a:t>
            </a:r>
          </a:p>
        </p:txBody>
      </p:sp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876300" y="1531938"/>
            <a:ext cx="75120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57350" indent="-16573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/>
              <a:t>	Examine the situation.</a:t>
            </a:r>
          </a:p>
        </p:txBody>
      </p:sp>
      <p:sp>
        <p:nvSpPr>
          <p:cNvPr id="12800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17775" y="2024063"/>
            <a:ext cx="6194425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ym typeface="Symbol" pitchFamily="18" charset="2"/>
              </a:rPr>
              <a:t>	</a:t>
            </a:r>
            <a:r>
              <a:rPr lang="en-US" sz="2400"/>
              <a:t>Ranjan cannot work a negative number of hours. Therefore, the domain and range contain only nonnegative numbers.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ym typeface="Symbol" pitchFamily="18" charset="2"/>
              </a:rPr>
              <a:t>	</a:t>
            </a:r>
            <a:r>
              <a:rPr lang="en-US" sz="2400"/>
              <a:t>Ranjan only wants to count articles that are completely written or completely edited. Thus, only points in the half-plane whose </a:t>
            </a:r>
            <a:r>
              <a:rPr lang="en-US" sz="2400" i="1"/>
              <a:t>x</a:t>
            </a:r>
            <a:r>
              <a:rPr lang="en-US" sz="2400"/>
              <a:t>- and </a:t>
            </a:r>
            <a:r>
              <a:rPr lang="en-US" sz="2400" i="1"/>
              <a:t>y</a:t>
            </a:r>
            <a:r>
              <a:rPr lang="en-US" sz="2400"/>
              <a:t>-coordinates are whole numbers are possible solutions.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ym typeface="Symbol" pitchFamily="18" charset="2"/>
              </a:rPr>
              <a:t>	</a:t>
            </a:r>
            <a:r>
              <a:rPr lang="en-US" sz="2400"/>
              <a:t>One solution is (2, 3). This represents </a:t>
            </a:r>
            <a:br>
              <a:rPr lang="en-US" sz="2400"/>
            </a:br>
            <a:r>
              <a:rPr lang="en-US" sz="2400"/>
              <a:t>2 written articles and 3 edited articles.</a:t>
            </a:r>
            <a:endParaRPr lang="pt-BR" sz="2400" b="1">
              <a:sym typeface="Symbol" pitchFamily="18" charset="2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8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7" grpId="0" build="p" autoUpdateAnimBg="0" advAuto="0"/>
      <p:bldP spid="128008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01700" y="5676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FOOD  </a:t>
            </a:r>
            <a:r>
              <a:rPr lang="en-US" sz="2400" b="1">
                <a:solidFill>
                  <a:srgbClr val="00539D"/>
                </a:solidFill>
              </a:rPr>
              <a:t>You offer to go to the local deli and pick up sandwiches for lunch. You have $30 to spend. Chicken sandwiches cost $3.00 each and tuna sandwiches are $1.50 each. How many sandwiches can you purchase for $30?</a:t>
            </a:r>
          </a:p>
        </p:txBody>
      </p:sp>
      <p:sp>
        <p:nvSpPr>
          <p:cNvPr id="11674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23925" y="3284538"/>
            <a:ext cx="4714875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11 chicken sandwiches,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1 tuna sandwich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12 chicken sandwiches,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3 tuna sandwiches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3 chicken sandwiches,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15 tuna sandwiches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5 chicken sandwiches,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9 tuna sandwiches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4;3;2;1;3;"/>
  <p:tag name="CHARTSTRINGSTD" val="1 1 2 1"/>
  <p:tag name="CHARTSTRINGREV" val="1 2 1 1"/>
  <p:tag name="CHARTSTRINGSTDPER" val="0.2 0.2 0.4 0.2"/>
  <p:tag name="CHARTSTRINGREVPER" val="0.2 0.4 0.2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3;3;3;1;4;"/>
  <p:tag name="CHARTSTRINGSTD" val="1 0 3 1"/>
  <p:tag name="CHARTSTRINGREV" val="1 3 0 1"/>
  <p:tag name="CHARTSTRINGSTDPER" val="0.2 0 0.6 0.2"/>
  <p:tag name="CHARTSTRINGREVPER" val="0.2 0.6 0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TOTALRESPONSES" val="5"/>
  <p:tag name="SLICED" val="False"/>
  <p:tag name="RESPONSES" val="NA,1,5,2;3;2;1;4;"/>
  <p:tag name="CHARTSTRINGSTD" val="1 2 1 1"/>
  <p:tag name="CHARTSTRINGREV" val="1 1 2 1"/>
  <p:tag name="CHARTSTRINGSTDPER" val="0.2 0.4 0.2 0.2"/>
  <p:tag name="CHARTSTRINGREVPER" val="0.2 0.2 0.4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TOTALRESPONSES" val="5"/>
  <p:tag name="SLICED" val="False"/>
  <p:tag name="RESPONSES" val="NA,1,5,4;4;2;2;3;"/>
  <p:tag name="CHARTSTRINGSTD" val="0 2 1 2"/>
  <p:tag name="CHARTSTRINGREV" val="2 1 2 0"/>
  <p:tag name="CHARTSTRINGSTDPER" val="0 0.4 0.2 0.4"/>
  <p:tag name="CHARTSTRINGREVPER" val="0.4 0.2 0.4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1;3;1;3;4;"/>
  <p:tag name="CHARTSTRINGSTD" val="2 0 2 1"/>
  <p:tag name="CHARTSTRINGREV" val="1 2 0 2"/>
  <p:tag name="CHARTSTRINGSTDPER" val="0.4 0 0.4 0.2"/>
  <p:tag name="CHARTSTRINGREVPER" val="0.2 0.4 0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EC70D9A4C1384EAE9367C01A8B9B118F"/>
  <p:tag name="VALUES" val="Correct¤Incorrect¤Incorrect¤Incorrect"/>
  <p:tag name="TOTALRESPONSES" val="5"/>
  <p:tag name="SLICED" val="False"/>
  <p:tag name="RESPONSES" val="NA,1,5,2;3;1;2;4;"/>
  <p:tag name="CHARTSTRINGSTD" val="1 2 1 1"/>
  <p:tag name="CHARTSTRINGREV" val="1 1 2 1"/>
  <p:tag name="CHARTSTRINGSTDPER" val="0.2 0.4 0.2 0.2"/>
  <p:tag name="CHARTSTRINGREVPER" val="0.2 0.2 0.4 0.2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TOTALRESPONSES" val="5"/>
  <p:tag name="SLICED" val="False"/>
  <p:tag name="RESPONSES" val="NA,1,5,1;4;4;4;1;"/>
  <p:tag name="CHARTSTRINGSTD" val="2 0 0 3"/>
  <p:tag name="CHARTSTRINGREV" val="3 0 0 2"/>
  <p:tag name="CHARTSTRINGSTDPER" val="0.4 0 0 0.6"/>
  <p:tag name="CHARTSTRINGREVPER" val="0.6 0 0 0.4"/>
  <p:tag name="QUESTIONALIAS" val="Example 1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1;3;1;2;4;"/>
  <p:tag name="CHARTSTRINGSTD" val="2 1 1 1"/>
  <p:tag name="CHARTSTRINGREV" val="1 1 1 2"/>
  <p:tag name="CHARTSTRINGSTDPER" val="0.4 0.2 0.2 0.2"/>
  <p:tag name="CHARTSTRINGREVPER" val="0.2 0.2 0.2 0.4"/>
  <p:tag name="QUESTIONALIAS" val="Example 2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TOTALRESPONSES" val="5"/>
  <p:tag name="SLICED" val="False"/>
  <p:tag name="RESPONSES" val="NA,1,5,3;1;4;2;3;"/>
  <p:tag name="CHARTSTRINGSTD" val="1 1 2 1"/>
  <p:tag name="CHARTSTRINGREV" val="1 2 1 1"/>
  <p:tag name="CHARTSTRINGSTDPER" val="0.2 0.2 0.4 0.2"/>
  <p:tag name="CHARTSTRINGREVPER" val="0.2 0.4 0.2 0.2"/>
  <p:tag name="QUESTIONALIAS" val="Example 3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TOTALRESPONSES" val="5"/>
  <p:tag name="SLICED" val="False"/>
  <p:tag name="RESPONSES" val="NA,1,5,3;2;4;1;3;"/>
  <p:tag name="CHARTSTRINGSTD" val="1 1 2 1"/>
  <p:tag name="CHARTSTRINGREV" val="1 2 1 1"/>
  <p:tag name="CHARTSTRINGSTDPER" val="0.2 0.2 0.4 0.2"/>
  <p:tag name="CHARTSTRINGREVPER" val="0.2 0.4 0.2 0.2"/>
  <p:tag name="VALUES" val="Incorrect¤Incorrect¤Incorrect¤Correct"/>
  <p:tag name="QUESTIONALIAS" val="Example 4"/>
  <p:tag name="ANSWERSALIAS" val="A¤B¤C¤D"/>
  <p:tag name="RESPONSESGATHER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1581</TotalTime>
  <Words>908</Words>
  <Application>Microsoft Office PowerPoint</Application>
  <PresentationFormat>On-screen Show (4:3)</PresentationFormat>
  <Paragraphs>197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Symbol</vt:lpstr>
      <vt:lpstr>Times New Roman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89</cp:revision>
  <dcterms:created xsi:type="dcterms:W3CDTF">2007-12-06T14:31:51Z</dcterms:created>
  <dcterms:modified xsi:type="dcterms:W3CDTF">2015-12-17T12:43:08Z</dcterms:modified>
</cp:coreProperties>
</file>