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90" r:id="rId21"/>
    <p:sldId id="302" r:id="rId22"/>
    <p:sldId id="259" r:id="rId23"/>
    <p:sldId id="288" r:id="rId24"/>
    <p:sldId id="308" r:id="rId25"/>
    <p:sldId id="316" r:id="rId26"/>
    <p:sldId id="260" r:id="rId27"/>
    <p:sldId id="261" r:id="rId28"/>
    <p:sldId id="309" r:id="rId29"/>
    <p:sldId id="317" r:id="rId30"/>
    <p:sldId id="263" r:id="rId31"/>
    <p:sldId id="291" r:id="rId32"/>
    <p:sldId id="318" r:id="rId33"/>
    <p:sldId id="319" r:id="rId34"/>
    <p:sldId id="310" r:id="rId35"/>
    <p:sldId id="275" r:id="rId36"/>
  </p:sldIdLst>
  <p:sldSz cx="9144000" cy="6858000" type="screen4x3"/>
  <p:notesSz cx="6858000" cy="9144000"/>
  <p:custDataLst>
    <p:tags r:id="rId3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E01B22"/>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6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Chapter 5</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6_01"/>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6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8" name="Picture 18" descr="Real World Ex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70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6"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6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6_01">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0.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44.jpeg"/><Relationship Id="rId5" Type="http://schemas.openxmlformats.org/officeDocument/2006/relationships/image" Target="../media/image9.jpe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4.jpeg"/><Relationship Id="rId5" Type="http://schemas.openxmlformats.org/officeDocument/2006/relationships/image" Target="../media/image9.jpe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46.xml"/><Relationship Id="rId1" Type="http://schemas.openxmlformats.org/officeDocument/2006/relationships/tags" Target="../tags/tag2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48.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47.jpeg"/><Relationship Id="rId5" Type="http://schemas.openxmlformats.org/officeDocument/2006/relationships/image" Target="../media/image9.jpe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50.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49.png"/><Relationship Id="rId5" Type="http://schemas.openxmlformats.org/officeDocument/2006/relationships/image" Target="../media/image9.jpe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57.xml"/><Relationship Id="rId1" Type="http://schemas.openxmlformats.org/officeDocument/2006/relationships/tags" Target="../tags/tag34.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57.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54.jpeg"/><Relationship Id="rId5" Type="http://schemas.openxmlformats.org/officeDocument/2006/relationships/image" Target="../media/image9.jpe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6_01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Chapter 5)</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charset="0"/>
                <a:hlinkClick r:id="rId3" action="ppaction://hlinksldjump"/>
              </a:rPr>
              <a:t>CCSS</a:t>
            </a:r>
            <a:endParaRPr lang="en-US" sz="2000" b="1">
              <a:solidFill>
                <a:srgbClr val="E01B22"/>
              </a:solidFill>
              <a:cs typeface="Arial"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Concept Summary:  Possible Solutions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Number of Solutions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Solve by Graphing</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Real-World Example: Write and Solve a System of Equations</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 | x</a:t>
            </a:r>
            <a:r>
              <a:rPr lang="pt-BR" sz="2400" b="1">
                <a:solidFill>
                  <a:srgbClr val="000000"/>
                </a:solidFill>
                <a:sym typeface="Symbol" pitchFamily="18" charset="2"/>
              </a:rPr>
              <a:t> &lt;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 | x</a:t>
            </a:r>
            <a:r>
              <a:rPr lang="pt-BR" sz="2400" b="1">
                <a:solidFill>
                  <a:srgbClr val="000000"/>
                </a:solidFill>
                <a:sym typeface="Symbol" pitchFamily="18" charset="2"/>
              </a:rPr>
              <a:t> &gt;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 | x</a:t>
            </a:r>
            <a:r>
              <a:rPr lang="pt-BR" sz="2400" b="1">
                <a:solidFill>
                  <a:srgbClr val="000000"/>
                </a:solidFill>
                <a:sym typeface="Symbol" pitchFamily="18" charset="2"/>
              </a:rPr>
              <a:t> &lt;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x | x</a:t>
            </a:r>
            <a:r>
              <a:rPr lang="pt-BR" sz="2400" b="1">
                <a:solidFill>
                  <a:srgbClr val="000000"/>
                </a:solidFill>
                <a:sym typeface="Symbol" pitchFamily="18" charset="2"/>
              </a:rPr>
              <a:t> &gt; 9}</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the inequality –7</a:t>
            </a:r>
            <a:r>
              <a:rPr lang="en-US" sz="2400" b="1" i="1">
                <a:solidFill>
                  <a:srgbClr val="00539D"/>
                </a:solidFill>
                <a:cs typeface="Times New Roman" pitchFamily="18" charset="0"/>
              </a:rPr>
              <a:t>x</a:t>
            </a:r>
            <a:r>
              <a:rPr lang="en-US" sz="2400" b="1">
                <a:solidFill>
                  <a:srgbClr val="00539D"/>
                </a:solidFill>
                <a:cs typeface="Times New Roman" pitchFamily="18" charset="0"/>
              </a:rPr>
              <a:t> &lt; –9</a:t>
            </a:r>
            <a:r>
              <a:rPr lang="en-US" sz="2400" b="1" i="1">
                <a:solidFill>
                  <a:srgbClr val="00539D"/>
                </a:solidFill>
                <a:cs typeface="Times New Roman" pitchFamily="18" charset="0"/>
              </a:rPr>
              <a:t>x</a:t>
            </a:r>
            <a:r>
              <a:rPr lang="en-US" sz="2400" b="1">
                <a:solidFill>
                  <a:srgbClr val="00539D"/>
                </a:solidFill>
                <a:cs typeface="Times New Roman" pitchFamily="18" charset="0"/>
              </a:rPr>
              <a:t> + 14.</a:t>
            </a:r>
          </a:p>
        </p:txBody>
      </p:sp>
      <p:sp>
        <p:nvSpPr>
          <p:cNvPr id="107529" name="AutoShape 9"/>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60" name="Group 16"/>
          <p:cNvGrpSpPr>
            <a:grpSpLocks/>
          </p:cNvGrpSpPr>
          <p:nvPr/>
        </p:nvGrpSpPr>
        <p:grpSpPr bwMode="auto">
          <a:xfrm>
            <a:off x="1066800" y="2400300"/>
            <a:ext cx="2790825" cy="3225800"/>
            <a:chOff x="672" y="1512"/>
            <a:chExt cx="1758" cy="2032"/>
          </a:xfrm>
        </p:grpSpPr>
        <p:pic>
          <p:nvPicPr>
            <p:cNvPr id="108559" name="Picture 15" descr="6-1-2"/>
            <p:cNvPicPr>
              <a:picLocks noChangeAspect="1" noChangeArrowheads="1"/>
            </p:cNvPicPr>
            <p:nvPr/>
          </p:nvPicPr>
          <p:blipFill>
            <a:blip r:embed="rId4" cstate="print"/>
            <a:srcRect/>
            <a:stretch>
              <a:fillRect/>
            </a:stretch>
          </p:blipFill>
          <p:spPr bwMode="auto">
            <a:xfrm>
              <a:off x="1020" y="2568"/>
              <a:ext cx="1226" cy="540"/>
            </a:xfrm>
            <a:prstGeom prst="rect">
              <a:avLst/>
            </a:prstGeom>
            <a:noFill/>
          </p:spPr>
        </p:pic>
        <p:sp>
          <p:nvSpPr>
            <p:cNvPr id="108549"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a:t>
              </a:r>
              <a:r>
                <a:rPr lang="pt-BR" sz="2400" i="1">
                  <a:solidFill>
                    <a:srgbClr val="000000"/>
                  </a:solidFill>
                  <a:sym typeface="Symbol" pitchFamily="18" charset="2"/>
                </a:rPr>
                <a:t>w | w</a:t>
              </a:r>
              <a:r>
                <a:rPr lang="pt-BR" sz="2400">
                  <a:solidFill>
                    <a:srgbClr val="000000"/>
                  </a:solidFill>
                  <a:sym typeface="Symbol" pitchFamily="18" charset="2"/>
                </a:rPr>
                <a:t> </a:t>
              </a:r>
              <a:r>
                <a:rPr lang="pt-BR" sz="2400">
                  <a:solidFill>
                    <a:srgbClr val="000000"/>
                  </a:solidFill>
                  <a:cs typeface="Arial" charset="0"/>
                  <a:sym typeface="Symbol" pitchFamily="18" charset="2"/>
                </a:rPr>
                <a:t>≥ –15}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a:solidFill>
                    <a:srgbClr val="000000"/>
                  </a:solidFill>
                  <a:sym typeface="Symbol" pitchFamily="18" charset="2"/>
                </a:rPr>
                <a:t>{</a:t>
              </a:r>
              <a:r>
                <a:rPr lang="pt-BR" sz="2400" i="1">
                  <a:solidFill>
                    <a:srgbClr val="000000"/>
                  </a:solidFill>
                  <a:sym typeface="Symbol" pitchFamily="18" charset="2"/>
                </a:rPr>
                <a:t>w | w</a:t>
              </a:r>
              <a:r>
                <a:rPr lang="pt-BR" sz="2400">
                  <a:solidFill>
                    <a:srgbClr val="000000"/>
                  </a:solidFill>
                  <a:sym typeface="Symbol" pitchFamily="18" charset="2"/>
                </a:rPr>
                <a:t> </a:t>
              </a:r>
              <a:r>
                <a:rPr lang="pt-BR" sz="2400">
                  <a:solidFill>
                    <a:srgbClr val="000000"/>
                  </a:solidFill>
                  <a:cs typeface="Arial" charset="0"/>
                  <a:sym typeface="Symbol" pitchFamily="18" charset="2"/>
                </a:rPr>
                <a:t>≥ –30}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endParaRPr lang="pt-BR" sz="2400"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a:t>
              </a:r>
              <a:r>
                <a:rPr lang="pt-BR" sz="2400" i="1">
                  <a:solidFill>
                    <a:srgbClr val="000000"/>
                  </a:solidFill>
                  <a:sym typeface="Symbol" pitchFamily="18" charset="2"/>
                </a:rPr>
                <a:t>w |</a:t>
              </a:r>
              <a:r>
                <a:rPr lang="pt-BR" sz="2400">
                  <a:solidFill>
                    <a:srgbClr val="000000"/>
                  </a:solidFill>
                  <a:sym typeface="Symbol" pitchFamily="18" charset="2"/>
                </a:rPr>
                <a:t> </a:t>
              </a:r>
              <a:r>
                <a:rPr lang="pt-BR" sz="2400">
                  <a:solidFill>
                    <a:srgbClr val="000000"/>
                  </a:solidFill>
                  <a:cs typeface="Arial" charset="0"/>
                  <a:sym typeface="Symbol" pitchFamily="18" charset="2"/>
                </a:rPr>
                <a:t>≤ 15}</a:t>
              </a:r>
            </a:p>
          </p:txBody>
        </p:sp>
      </p:grpSp>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grpSp>
        <p:nvGrpSpPr>
          <p:cNvPr id="108555" name="Group 11"/>
          <p:cNvGrpSpPr>
            <a:grpSpLocks/>
          </p:cNvGrpSpPr>
          <p:nvPr/>
        </p:nvGrpSpPr>
        <p:grpSpPr bwMode="auto">
          <a:xfrm>
            <a:off x="685800" y="1476375"/>
            <a:ext cx="8020050" cy="796925"/>
            <a:chOff x="432" y="930"/>
            <a:chExt cx="5052" cy="502"/>
          </a:xfrm>
        </p:grpSpPr>
        <p:pic>
          <p:nvPicPr>
            <p:cNvPr id="108554" name="Picture 10" descr="6-1-1 5min"/>
            <p:cNvPicPr>
              <a:picLocks noChangeAspect="1" noChangeArrowheads="1"/>
            </p:cNvPicPr>
            <p:nvPr/>
          </p:nvPicPr>
          <p:blipFill>
            <a:blip r:embed="rId5" cstate="print"/>
            <a:srcRect/>
            <a:stretch>
              <a:fillRect/>
            </a:stretch>
          </p:blipFill>
          <p:spPr bwMode="auto">
            <a:xfrm>
              <a:off x="2525" y="930"/>
              <a:ext cx="841" cy="502"/>
            </a:xfrm>
            <a:prstGeom prst="rect">
              <a:avLst/>
            </a:prstGeom>
            <a:noFill/>
          </p:spPr>
        </p:pic>
        <p:sp>
          <p:nvSpPr>
            <p:cNvPr id="108550" name="TPQuestion"/>
            <p:cNvSpPr>
              <a:spLocks noChangeArrowheads="1"/>
            </p:cNvSpPr>
            <p:nvPr/>
          </p:nvSpPr>
          <p:spPr bwMode="auto">
            <a:xfrm>
              <a:off x="432" y="1044"/>
              <a:ext cx="505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the inequality</a:t>
              </a:r>
              <a:endParaRPr lang="en-US" sz="2400" b="1" i="1">
                <a:solidFill>
                  <a:srgbClr val="00539D"/>
                </a:solidFill>
                <a:cs typeface="Times New Roman" pitchFamily="18" charset="0"/>
              </a:endParaRPr>
            </a:p>
          </p:txBody>
        </p:sp>
      </p:grpSp>
      <p:sp>
        <p:nvSpPr>
          <p:cNvPr id="108551" name="AutoShape 7"/>
          <p:cNvSpPr>
            <a:spLocks noChangeArrowheads="1"/>
          </p:cNvSpPr>
          <p:nvPr/>
        </p:nvSpPr>
        <p:spPr bwMode="auto">
          <a:xfrm>
            <a:off x="533400" y="24288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6"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55"/>
                                        </p:tgtEl>
                                        <p:attrNameLst>
                                          <p:attrName>style.visibility</p:attrName>
                                        </p:attrNameLst>
                                      </p:cBhvr>
                                      <p:to>
                                        <p:strVal val="visible"/>
                                      </p:to>
                                    </p:set>
                                    <p:animEffect transition="in" filter="wipe(left)">
                                      <p:cBhvr>
                                        <p:cTn id="11" dur="500"/>
                                        <p:tgtEl>
                                          <p:spTgt spid="10855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60"/>
                                        </p:tgtEl>
                                        <p:attrNameLst>
                                          <p:attrName>style.visibility</p:attrName>
                                        </p:attrNameLst>
                                      </p:cBhvr>
                                      <p:to>
                                        <p:strVal val="visible"/>
                                      </p:to>
                                    </p:set>
                                    <p:animEffect transition="in" filter="wipe(left)">
                                      <p:cBhvr>
                                        <p:cTn id="15" dur="500"/>
                                        <p:tgtEl>
                                          <p:spTgt spid="10856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│3</a:t>
            </a:r>
            <a:r>
              <a:rPr lang="en-US" sz="2400" b="1" i="1">
                <a:solidFill>
                  <a:srgbClr val="00539D"/>
                </a:solidFill>
                <a:cs typeface="Times New Roman" pitchFamily="18" charset="0"/>
              </a:rPr>
              <a:t>a</a:t>
            </a:r>
            <a:r>
              <a:rPr lang="en-US" sz="2400" b="1">
                <a:solidFill>
                  <a:srgbClr val="00539D"/>
                </a:solidFill>
                <a:cs typeface="Times New Roman" pitchFamily="18" charset="0"/>
              </a:rPr>
              <a:t> – 2│&lt; 4. Then graph </a:t>
            </a:r>
            <a:br>
              <a:rPr lang="en-US" sz="2400" b="1">
                <a:solidFill>
                  <a:srgbClr val="00539D"/>
                </a:solidFill>
                <a:cs typeface="Times New Roman" pitchFamily="18" charset="0"/>
              </a:rPr>
            </a:br>
            <a:r>
              <a:rPr lang="en-US" sz="2400" b="1">
                <a:solidFill>
                  <a:srgbClr val="00539D"/>
                </a:solidFill>
                <a:cs typeface="Times New Roman" pitchFamily="18" charset="0"/>
              </a:rPr>
              <a:t>the solution set.</a:t>
            </a:r>
            <a:endParaRPr lang="en-US" sz="2400" b="1">
              <a:solidFill>
                <a:srgbClr val="00539D"/>
              </a:solidFill>
              <a:cs typeface="Arial" charset="0"/>
            </a:endParaRPr>
          </a:p>
        </p:txBody>
      </p:sp>
      <p:sp>
        <p:nvSpPr>
          <p:cNvPr id="109575" name="AutoShape 7"/>
          <p:cNvSpPr>
            <a:spLocks noChangeArrowheads="1"/>
          </p:cNvSpPr>
          <p:nvPr/>
        </p:nvSpPr>
        <p:spPr bwMode="auto">
          <a:xfrm>
            <a:off x="533400" y="56007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610" name="Group 42"/>
          <p:cNvGrpSpPr>
            <a:grpSpLocks/>
          </p:cNvGrpSpPr>
          <p:nvPr/>
        </p:nvGrpSpPr>
        <p:grpSpPr bwMode="auto">
          <a:xfrm>
            <a:off x="1066800" y="2514600"/>
            <a:ext cx="6467475" cy="3686175"/>
            <a:chOff x="672" y="1387"/>
            <a:chExt cx="4074" cy="2322"/>
          </a:xfrm>
        </p:grpSpPr>
        <p:grpSp>
          <p:nvGrpSpPr>
            <p:cNvPr id="109603" name="Group 35"/>
            <p:cNvGrpSpPr>
              <a:grpSpLocks/>
            </p:cNvGrpSpPr>
            <p:nvPr/>
          </p:nvGrpSpPr>
          <p:grpSpPr bwMode="auto">
            <a:xfrm>
              <a:off x="672" y="1387"/>
              <a:ext cx="1758" cy="2322"/>
              <a:chOff x="672" y="1387"/>
              <a:chExt cx="1758" cy="2322"/>
            </a:xfrm>
          </p:grpSpPr>
          <p:grpSp>
            <p:nvGrpSpPr>
              <p:cNvPr id="109581" name="Group 13"/>
              <p:cNvGrpSpPr>
                <a:grpSpLocks/>
              </p:cNvGrpSpPr>
              <p:nvPr/>
            </p:nvGrpSpPr>
            <p:grpSpPr bwMode="auto">
              <a:xfrm>
                <a:off x="672" y="1387"/>
                <a:ext cx="1758" cy="2285"/>
                <a:chOff x="672" y="1387"/>
                <a:chExt cx="1758" cy="2285"/>
              </a:xfrm>
            </p:grpSpPr>
            <p:sp>
              <p:nvSpPr>
                <p:cNvPr id="109573"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endParaRPr lang="pt-BR" sz="2400">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9578" name="Picture 10" descr="6-1-3 5min"/>
                <p:cNvPicPr>
                  <a:picLocks noChangeAspect="1" noChangeArrowheads="1"/>
                </p:cNvPicPr>
                <p:nvPr/>
              </p:nvPicPr>
              <p:blipFill>
                <a:blip r:embed="rId5" cstate="print"/>
                <a:srcRect b="66238"/>
                <a:stretch>
                  <a:fillRect/>
                </a:stretch>
              </p:blipFill>
              <p:spPr bwMode="auto">
                <a:xfrm>
                  <a:off x="1074" y="1387"/>
                  <a:ext cx="939" cy="526"/>
                </a:xfrm>
                <a:prstGeom prst="rect">
                  <a:avLst/>
                </a:prstGeom>
                <a:noFill/>
              </p:spPr>
            </p:pic>
            <p:pic>
              <p:nvPicPr>
                <p:cNvPr id="109579" name="Picture 11" descr="6-1-3 5min"/>
                <p:cNvPicPr>
                  <a:picLocks noChangeAspect="1" noChangeArrowheads="1"/>
                </p:cNvPicPr>
                <p:nvPr/>
              </p:nvPicPr>
              <p:blipFill>
                <a:blip r:embed="rId5" cstate="print"/>
                <a:srcRect t="33119" b="33119"/>
                <a:stretch>
                  <a:fillRect/>
                </a:stretch>
              </p:blipFill>
              <p:spPr bwMode="auto">
                <a:xfrm>
                  <a:off x="1074" y="2562"/>
                  <a:ext cx="939" cy="526"/>
                </a:xfrm>
                <a:prstGeom prst="rect">
                  <a:avLst/>
                </a:prstGeom>
                <a:noFill/>
              </p:spPr>
            </p:pic>
            <p:pic>
              <p:nvPicPr>
                <p:cNvPr id="109580" name="Picture 12" descr="6-1-3 5min"/>
                <p:cNvPicPr>
                  <a:picLocks noChangeAspect="1" noChangeArrowheads="1"/>
                </p:cNvPicPr>
                <p:nvPr/>
              </p:nvPicPr>
              <p:blipFill>
                <a:blip r:embed="rId5" cstate="print"/>
                <a:srcRect t="67780"/>
                <a:stretch>
                  <a:fillRect/>
                </a:stretch>
              </p:blipFill>
              <p:spPr bwMode="auto">
                <a:xfrm>
                  <a:off x="1068" y="3170"/>
                  <a:ext cx="939" cy="502"/>
                </a:xfrm>
                <a:prstGeom prst="rect">
                  <a:avLst/>
                </a:prstGeom>
                <a:noFill/>
              </p:spPr>
            </p:pic>
          </p:grpSp>
          <p:pic>
            <p:nvPicPr>
              <p:cNvPr id="109582" name="Picture 14" descr="6-1-3"/>
              <p:cNvPicPr>
                <a:picLocks noChangeAspect="1" noChangeArrowheads="1"/>
              </p:cNvPicPr>
              <p:nvPr/>
            </p:nvPicPr>
            <p:blipFill>
              <a:blip r:embed="rId6" cstate="print"/>
              <a:srcRect b="70921"/>
              <a:stretch>
                <a:fillRect/>
              </a:stretch>
            </p:blipFill>
            <p:spPr bwMode="auto">
              <a:xfrm>
                <a:off x="1038" y="1392"/>
                <a:ext cx="1359" cy="679"/>
              </a:xfrm>
              <a:prstGeom prst="rect">
                <a:avLst/>
              </a:prstGeom>
              <a:noFill/>
            </p:spPr>
          </p:pic>
          <p:pic>
            <p:nvPicPr>
              <p:cNvPr id="109600" name="Picture 32" descr="6-1-3"/>
              <p:cNvPicPr>
                <a:picLocks noChangeAspect="1" noChangeArrowheads="1"/>
              </p:cNvPicPr>
              <p:nvPr/>
            </p:nvPicPr>
            <p:blipFill>
              <a:blip r:embed="rId6" cstate="print"/>
              <a:srcRect t="23383" b="52164"/>
              <a:stretch>
                <a:fillRect/>
              </a:stretch>
            </p:blipFill>
            <p:spPr bwMode="auto">
              <a:xfrm>
                <a:off x="1038" y="1968"/>
                <a:ext cx="1359" cy="571"/>
              </a:xfrm>
              <a:prstGeom prst="rect">
                <a:avLst/>
              </a:prstGeom>
              <a:noFill/>
            </p:spPr>
          </p:pic>
          <p:pic>
            <p:nvPicPr>
              <p:cNvPr id="109601" name="Picture 33" descr="6-1-3"/>
              <p:cNvPicPr>
                <a:picLocks noChangeAspect="1" noChangeArrowheads="1"/>
              </p:cNvPicPr>
              <p:nvPr/>
            </p:nvPicPr>
            <p:blipFill>
              <a:blip r:embed="rId6" cstate="print"/>
              <a:srcRect t="41884" b="28523"/>
              <a:stretch>
                <a:fillRect/>
              </a:stretch>
            </p:blipFill>
            <p:spPr bwMode="auto">
              <a:xfrm>
                <a:off x="1038" y="2429"/>
                <a:ext cx="1359" cy="691"/>
              </a:xfrm>
              <a:prstGeom prst="rect">
                <a:avLst/>
              </a:prstGeom>
              <a:noFill/>
            </p:spPr>
          </p:pic>
          <p:pic>
            <p:nvPicPr>
              <p:cNvPr id="109602" name="Picture 34" descr="6-1-3"/>
              <p:cNvPicPr>
                <a:picLocks noChangeAspect="1" noChangeArrowheads="1"/>
              </p:cNvPicPr>
              <p:nvPr/>
            </p:nvPicPr>
            <p:blipFill>
              <a:blip r:embed="rId6" cstate="print"/>
              <a:srcRect t="74004"/>
              <a:stretch>
                <a:fillRect/>
              </a:stretch>
            </p:blipFill>
            <p:spPr bwMode="auto">
              <a:xfrm>
                <a:off x="1038" y="3102"/>
                <a:ext cx="1359" cy="607"/>
              </a:xfrm>
              <a:prstGeom prst="rect">
                <a:avLst/>
              </a:prstGeom>
              <a:noFill/>
            </p:spPr>
          </p:pic>
        </p:grpSp>
        <p:pic>
          <p:nvPicPr>
            <p:cNvPr id="109606" name="Picture 38" descr="6-1-3"/>
            <p:cNvPicPr>
              <a:picLocks noChangeAspect="1" noChangeArrowheads="1"/>
            </p:cNvPicPr>
            <p:nvPr/>
          </p:nvPicPr>
          <p:blipFill>
            <a:blip r:embed="rId7" cstate="print"/>
            <a:srcRect b="78922"/>
            <a:stretch>
              <a:fillRect/>
            </a:stretch>
          </p:blipFill>
          <p:spPr bwMode="auto">
            <a:xfrm>
              <a:off x="2028" y="1584"/>
              <a:ext cx="2304" cy="391"/>
            </a:xfrm>
            <a:prstGeom prst="rect">
              <a:avLst/>
            </a:prstGeom>
            <a:noFill/>
          </p:spPr>
        </p:pic>
        <p:pic>
          <p:nvPicPr>
            <p:cNvPr id="109607" name="Picture 39" descr="6-1-3"/>
            <p:cNvPicPr>
              <a:picLocks noChangeAspect="1" noChangeArrowheads="1"/>
            </p:cNvPicPr>
            <p:nvPr/>
          </p:nvPicPr>
          <p:blipFill>
            <a:blip r:embed="rId7" cstate="print"/>
            <a:srcRect t="22641" b="53046"/>
            <a:stretch>
              <a:fillRect/>
            </a:stretch>
          </p:blipFill>
          <p:spPr bwMode="auto">
            <a:xfrm>
              <a:off x="1926" y="2075"/>
              <a:ext cx="2304" cy="451"/>
            </a:xfrm>
            <a:prstGeom prst="rect">
              <a:avLst/>
            </a:prstGeom>
            <a:noFill/>
          </p:spPr>
        </p:pic>
        <p:pic>
          <p:nvPicPr>
            <p:cNvPr id="109608" name="Picture 40" descr="6-1-3"/>
            <p:cNvPicPr>
              <a:picLocks noChangeAspect="1" noChangeArrowheads="1"/>
            </p:cNvPicPr>
            <p:nvPr/>
          </p:nvPicPr>
          <p:blipFill>
            <a:blip r:embed="rId7" cstate="print"/>
            <a:srcRect t="51428" b="21994"/>
            <a:stretch>
              <a:fillRect/>
            </a:stretch>
          </p:blipFill>
          <p:spPr bwMode="auto">
            <a:xfrm>
              <a:off x="2322" y="2657"/>
              <a:ext cx="2304" cy="493"/>
            </a:xfrm>
            <a:prstGeom prst="rect">
              <a:avLst/>
            </a:prstGeom>
            <a:noFill/>
          </p:spPr>
        </p:pic>
        <p:pic>
          <p:nvPicPr>
            <p:cNvPr id="109609" name="Picture 41" descr="6-1-3"/>
            <p:cNvPicPr>
              <a:picLocks noChangeAspect="1" noChangeArrowheads="1"/>
            </p:cNvPicPr>
            <p:nvPr/>
          </p:nvPicPr>
          <p:blipFill>
            <a:blip r:embed="rId7" cstate="print"/>
            <a:srcRect t="77951"/>
            <a:stretch>
              <a:fillRect/>
            </a:stretch>
          </p:blipFill>
          <p:spPr bwMode="auto">
            <a:xfrm>
              <a:off x="2442" y="3239"/>
              <a:ext cx="2304" cy="409"/>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610"/>
                                        </p:tgtEl>
                                        <p:attrNameLst>
                                          <p:attrName>style.visibility</p:attrName>
                                        </p:attrNameLst>
                                      </p:cBhvr>
                                      <p:to>
                                        <p:strVal val="visible"/>
                                      </p:to>
                                    </p:set>
                                    <p:animEffect transition="in" filter="wipe(left)">
                                      <p:cBhvr>
                                        <p:cTn id="15" dur="500"/>
                                        <p:tgtEl>
                                          <p:spTgt spid="1096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832100"/>
            <a:ext cx="43434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5</a:t>
            </a:r>
            <a:r>
              <a:rPr lang="pt-BR" sz="2400" b="1" i="1">
                <a:solidFill>
                  <a:srgbClr val="000000"/>
                </a:solidFill>
                <a:sym typeface="Symbol" pitchFamily="18" charset="2"/>
              </a:rPr>
              <a:t>n</a:t>
            </a:r>
            <a:r>
              <a:rPr lang="pt-BR" sz="2400" b="1">
                <a:solidFill>
                  <a:srgbClr val="000000"/>
                </a:solidFill>
                <a:sym typeface="Symbol" pitchFamily="18" charset="2"/>
              </a:rPr>
              <a:t> &gt; 10; </a:t>
            </a:r>
            <a:r>
              <a:rPr lang="pt-BR" sz="2400" b="1" i="1">
                <a:solidFill>
                  <a:srgbClr val="000000"/>
                </a:solidFill>
                <a:sym typeface="Symbol" pitchFamily="18" charset="2"/>
              </a:rPr>
              <a:t>n</a:t>
            </a:r>
            <a:r>
              <a:rPr lang="pt-BR" sz="2400" b="1">
                <a:solidFill>
                  <a:srgbClr val="000000"/>
                </a:solidFill>
                <a:sym typeface="Symbol" pitchFamily="18" charset="2"/>
              </a:rPr>
              <a:t> &gt;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5</a:t>
            </a:r>
            <a:r>
              <a:rPr lang="pt-BR" sz="2400" b="1" i="1">
                <a:solidFill>
                  <a:srgbClr val="000000"/>
                </a:solidFill>
                <a:sym typeface="Symbol" pitchFamily="18" charset="2"/>
              </a:rPr>
              <a:t>n</a:t>
            </a:r>
            <a:r>
              <a:rPr lang="pt-BR" sz="2400" b="1">
                <a:solidFill>
                  <a:srgbClr val="000000"/>
                </a:solidFill>
                <a:sym typeface="Symbol" pitchFamily="18" charset="2"/>
              </a:rPr>
              <a:t> – 10 &gt; 10; </a:t>
            </a:r>
            <a:r>
              <a:rPr lang="pt-BR" sz="2400" b="1" i="1">
                <a:solidFill>
                  <a:srgbClr val="000000"/>
                </a:solidFill>
                <a:sym typeface="Symbol" pitchFamily="18" charset="2"/>
              </a:rPr>
              <a:t>n</a:t>
            </a:r>
            <a:r>
              <a:rPr lang="pt-BR" sz="2400" b="1">
                <a:solidFill>
                  <a:srgbClr val="000000"/>
                </a:solidFill>
                <a:sym typeface="Symbol" pitchFamily="18" charset="2"/>
              </a:rPr>
              <a:t> &gt;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a:t>
            </a:r>
            <a:r>
              <a:rPr lang="pt-BR" sz="2400" b="1" i="1">
                <a:solidFill>
                  <a:srgbClr val="000000"/>
                </a:solidFill>
                <a:sym typeface="Symbol" pitchFamily="18" charset="2"/>
              </a:rPr>
              <a:t>n</a:t>
            </a:r>
            <a:r>
              <a:rPr lang="pt-BR" sz="2400" b="1">
                <a:solidFill>
                  <a:srgbClr val="000000"/>
                </a:solidFill>
                <a:sym typeface="Symbol" pitchFamily="18" charset="2"/>
              </a:rPr>
              <a:t> – 10 &lt; 10; </a:t>
            </a:r>
            <a:r>
              <a:rPr lang="pt-BR" sz="2400" b="1" i="1">
                <a:solidFill>
                  <a:srgbClr val="000000"/>
                </a:solidFill>
                <a:sym typeface="Symbol" pitchFamily="18" charset="2"/>
              </a:rPr>
              <a:t>n</a:t>
            </a:r>
            <a:r>
              <a:rPr lang="pt-BR" sz="2400" b="1">
                <a:solidFill>
                  <a:srgbClr val="000000"/>
                </a:solidFill>
                <a:sym typeface="Symbol" pitchFamily="18" charset="2"/>
              </a:rPr>
              <a:t> &lt;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5</a:t>
            </a:r>
            <a:r>
              <a:rPr lang="pt-BR" sz="2400" b="1" i="1">
                <a:solidFill>
                  <a:srgbClr val="000000"/>
                </a:solidFill>
                <a:sym typeface="Symbol" pitchFamily="18" charset="2"/>
              </a:rPr>
              <a:t>n</a:t>
            </a:r>
            <a:r>
              <a:rPr lang="pt-BR" sz="2400" b="1">
                <a:solidFill>
                  <a:srgbClr val="000000"/>
                </a:solidFill>
                <a:sym typeface="Symbol" pitchFamily="18" charset="2"/>
              </a:rPr>
              <a:t> &lt; 10; </a:t>
            </a:r>
            <a:r>
              <a:rPr lang="pt-BR" sz="2400" b="1" i="1">
                <a:solidFill>
                  <a:srgbClr val="000000"/>
                </a:solidFill>
                <a:sym typeface="Symbol" pitchFamily="18" charset="2"/>
              </a:rPr>
              <a:t>n</a:t>
            </a:r>
            <a:r>
              <a:rPr lang="pt-BR" sz="2400" b="1">
                <a:solidFill>
                  <a:srgbClr val="000000"/>
                </a:solidFill>
                <a:sym typeface="Symbol" pitchFamily="18" charset="2"/>
              </a:rPr>
              <a:t> &lt; 2</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Write an inequality, and then solve the following.</a:t>
            </a:r>
            <a:br>
              <a:rPr lang="en-US" sz="2400" b="1">
                <a:solidFill>
                  <a:srgbClr val="00539D"/>
                </a:solidFill>
                <a:cs typeface="Times New Roman" pitchFamily="18" charset="0"/>
              </a:rPr>
            </a:br>
            <a:r>
              <a:rPr lang="en-US" sz="2400" b="1" i="1">
                <a:solidFill>
                  <a:srgbClr val="00539D"/>
                </a:solidFill>
                <a:cs typeface="Times New Roman" pitchFamily="18" charset="0"/>
              </a:rPr>
              <a:t>Ten less than five times a number is greater than ten.</a:t>
            </a:r>
          </a:p>
        </p:txBody>
      </p:sp>
      <p:sp>
        <p:nvSpPr>
          <p:cNvPr id="110599" name="AutoShape 7"/>
          <p:cNvSpPr>
            <a:spLocks noChangeArrowheads="1"/>
          </p:cNvSpPr>
          <p:nvPr/>
        </p:nvSpPr>
        <p:spPr bwMode="auto">
          <a:xfrm>
            <a:off x="533400" y="38290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93687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12 nickels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11 nickels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10 nickels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9 nickels</a:t>
            </a:r>
          </a:p>
        </p:txBody>
      </p:sp>
      <p:sp>
        <p:nvSpPr>
          <p:cNvPr id="111622"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Lori had a quarter and some nickels in her pocket, but she had less than $0.80. What is the greatest number of nickels she could have had?</a:t>
            </a:r>
          </a:p>
        </p:txBody>
      </p:sp>
      <p:sp>
        <p:nvSpPr>
          <p:cNvPr id="111623" name="AutoShape 7"/>
          <p:cNvSpPr>
            <a:spLocks noChangeArrowheads="1"/>
          </p:cNvSpPr>
          <p:nvPr/>
        </p:nvSpPr>
        <p:spPr bwMode="auto">
          <a:xfrm>
            <a:off x="533400" y="48799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&lt;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&gt;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&gt;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&lt; 1</a:t>
            </a:r>
          </a:p>
        </p:txBody>
      </p:sp>
      <p:sp>
        <p:nvSpPr>
          <p:cNvPr id="12083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inequality does this graph represent?</a:t>
            </a:r>
          </a:p>
        </p:txBody>
      </p:sp>
      <p:sp>
        <p:nvSpPr>
          <p:cNvPr id="120839" name="AutoShape 7"/>
          <p:cNvSpPr>
            <a:spLocks noChangeArrowheads="1"/>
          </p:cNvSpPr>
          <p:nvPr/>
        </p:nvSpPr>
        <p:spPr bwMode="auto">
          <a:xfrm>
            <a:off x="533400" y="33718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pic>
        <p:nvPicPr>
          <p:cNvPr id="120846" name="Picture 14" descr="5mc6-1-6"/>
          <p:cNvPicPr>
            <a:picLocks noChangeAspect="1" noChangeArrowheads="1"/>
          </p:cNvPicPr>
          <p:nvPr/>
        </p:nvPicPr>
        <p:blipFill>
          <a:blip r:embed="rId6" cstate="print"/>
          <a:srcRect/>
          <a:stretch>
            <a:fillRect/>
          </a:stretch>
        </p:blipFill>
        <p:spPr bwMode="auto">
          <a:xfrm>
            <a:off x="6246813" y="2109788"/>
            <a:ext cx="2211387" cy="22256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dissolve">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20846"/>
                                        </p:tgtEl>
                                        <p:attrNameLst>
                                          <p:attrName>style.visibility</p:attrName>
                                        </p:attrNameLst>
                                      </p:cBhvr>
                                      <p:to>
                                        <p:strVal val="visible"/>
                                      </p:to>
                                    </p:set>
                                    <p:animEffect transition="in" filter="box(out)">
                                      <p:cBhvr>
                                        <p:cTn id="19" dur="500"/>
                                        <p:tgtEl>
                                          <p:spTgt spid="12084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0837"/>
                                        </p:tgtEl>
                                        <p:attrNameLst>
                                          <p:attrName>style.visibility</p:attrName>
                                        </p:attrNameLst>
                                      </p:cBhvr>
                                      <p:to>
                                        <p:strVal val="visible"/>
                                      </p:to>
                                    </p:set>
                                    <p:animEffect transition="in" filter="wipe(left)">
                                      <p:cBhvr>
                                        <p:cTn id="23" dur="500"/>
                                        <p:tgtEl>
                                          <p:spTgt spid="12083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20839"/>
                                        </p:tgtEl>
                                        <p:attrNameLst>
                                          <p:attrName>style.visibility</p:attrName>
                                        </p:attrNameLst>
                                      </p:cBhvr>
                                      <p:to>
                                        <p:strVal val="visible"/>
                                      </p:to>
                                    </p:set>
                                    <p:anim calcmode="lin" valueType="num">
                                      <p:cBhvr additive="base">
                                        <p:cTn id="28" dur="500" fill="hold"/>
                                        <p:tgtEl>
                                          <p:spTgt spid="120839"/>
                                        </p:tgtEl>
                                        <p:attrNameLst>
                                          <p:attrName>ppt_x</p:attrName>
                                        </p:attrNameLst>
                                      </p:cBhvr>
                                      <p:tavLst>
                                        <p:tav tm="0">
                                          <p:val>
                                            <p:strVal val="0-#ppt_w/2"/>
                                          </p:val>
                                        </p:tav>
                                        <p:tav tm="100000">
                                          <p:val>
                                            <p:strVal val="#ppt_x"/>
                                          </p:val>
                                        </p:tav>
                                      </p:tavLst>
                                    </p:anim>
                                    <p:anim calcmode="lin" valueType="num">
                                      <p:cBhvr additive="base">
                                        <p:cTn id="29"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696200" cy="4378325"/>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 algn="l"/>
              </a:tabLst>
            </a:pPr>
            <a:r>
              <a:rPr lang="en-US" sz="2200" b="1"/>
              <a:t>Content Standards</a:t>
            </a:r>
          </a:p>
          <a:p>
            <a:pPr>
              <a:lnSpc>
                <a:spcPct val="90000"/>
              </a:lnSpc>
              <a:spcBef>
                <a:spcPct val="20000"/>
              </a:spcBef>
              <a:spcAft>
                <a:spcPct val="20000"/>
              </a:spcAft>
              <a:tabLst>
                <a:tab pos="228600" algn="l"/>
              </a:tabLst>
            </a:pPr>
            <a:r>
              <a:rPr lang="en-US" sz="2200"/>
              <a:t>A.CED.3 Represent constraints by equations or inequalities, and by systems of equations and/or inequalities, and interpret solutions as viable or nonviable options in a modeling context. </a:t>
            </a:r>
          </a:p>
          <a:p>
            <a:pPr>
              <a:lnSpc>
                <a:spcPct val="90000"/>
              </a:lnSpc>
              <a:spcBef>
                <a:spcPct val="20000"/>
              </a:spcBef>
              <a:spcAft>
                <a:spcPct val="20000"/>
              </a:spcAft>
              <a:tabLst>
                <a:tab pos="228600" algn="l"/>
              </a:tabLst>
            </a:pPr>
            <a:r>
              <a:rPr lang="en-US" sz="2200"/>
              <a:t>A.REI.6 Solve systems of linear equations exactly and approximately (e.g., with graphs), focusing on pairs of linear equations in two variables.</a:t>
            </a:r>
          </a:p>
          <a:p>
            <a:pPr>
              <a:lnSpc>
                <a:spcPct val="90000"/>
              </a:lnSpc>
              <a:spcBef>
                <a:spcPct val="20000"/>
              </a:spcBef>
              <a:spcAft>
                <a:spcPct val="20000"/>
              </a:spcAft>
              <a:tabLst>
                <a:tab pos="228600" algn="l"/>
              </a:tabLst>
            </a:pPr>
            <a:r>
              <a:rPr lang="en-US" sz="2200" b="1"/>
              <a:t>Mathematical Practices</a:t>
            </a:r>
          </a:p>
          <a:p>
            <a:pPr>
              <a:lnSpc>
                <a:spcPct val="90000"/>
              </a:lnSpc>
              <a:spcBef>
                <a:spcPct val="20000"/>
              </a:spcBef>
              <a:spcAft>
                <a:spcPct val="20000"/>
              </a:spcAft>
              <a:tabLst>
                <a:tab pos="228600" algn="l"/>
              </a:tabLst>
            </a:pPr>
            <a:r>
              <a:rPr lang="en-US" sz="2200"/>
              <a:t>3 Construct viable arguments and critique the reasoning of 	others.</a:t>
            </a:r>
          </a:p>
          <a:p>
            <a:pPr>
              <a:lnSpc>
                <a:spcPct val="90000"/>
              </a:lnSpc>
              <a:spcBef>
                <a:spcPct val="20000"/>
              </a:spcBef>
              <a:spcAft>
                <a:spcPct val="20000"/>
              </a:spcAft>
              <a:tabLst>
                <a:tab pos="228600" algn="l"/>
              </a:tabLst>
            </a:pPr>
            <a:r>
              <a:rPr lang="en-US" sz="2200"/>
              <a:t>8 Look for and express regularity in repeated reasoning.</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graphed linear equations. </a:t>
            </a:r>
            <a:endParaRPr lang="en-US" sz="2800"/>
          </a:p>
        </p:txBody>
      </p:sp>
      <p:sp>
        <p:nvSpPr>
          <p:cNvPr id="4109" name="Text Box 13"/>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Determine the number of solutions a system of linear equations has.</a:t>
            </a:r>
          </a:p>
        </p:txBody>
      </p:sp>
      <p:sp>
        <p:nvSpPr>
          <p:cNvPr id="4110" name="Text Box 14"/>
          <p:cNvSpPr txBox="1">
            <a:spLocks noChangeArrowheads="1"/>
          </p:cNvSpPr>
          <p:nvPr/>
        </p:nvSpPr>
        <p:spPr bwMode="auto">
          <a:xfrm>
            <a:off x="812800" y="5211763"/>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systems of linear equations by graphing.</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system of equations</a:t>
            </a:r>
          </a:p>
        </p:txBody>
      </p:sp>
      <p:sp>
        <p:nvSpPr>
          <p:cNvPr id="88073" name="Text Box 9"/>
          <p:cNvSpPr txBox="1">
            <a:spLocks noChangeArrowheads="1"/>
          </p:cNvSpPr>
          <p:nvPr/>
        </p:nvSpPr>
        <p:spPr bwMode="auto">
          <a:xfrm>
            <a:off x="812800" y="2470150"/>
            <a:ext cx="7620000" cy="24003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consistent</a:t>
            </a:r>
          </a:p>
          <a:p>
            <a:pPr marL="346075" indent="-346075">
              <a:lnSpc>
                <a:spcPct val="90000"/>
              </a:lnSpc>
              <a:spcBef>
                <a:spcPct val="30000"/>
              </a:spcBef>
              <a:spcAft>
                <a:spcPct val="30000"/>
              </a:spcAft>
              <a:buFontTx/>
              <a:buChar char="•"/>
            </a:pPr>
            <a:r>
              <a:rPr lang="en-US" sz="2800"/>
              <a:t>independent</a:t>
            </a:r>
          </a:p>
          <a:p>
            <a:pPr marL="346075" indent="-346075">
              <a:lnSpc>
                <a:spcPct val="90000"/>
              </a:lnSpc>
              <a:spcBef>
                <a:spcPct val="30000"/>
              </a:spcBef>
              <a:spcAft>
                <a:spcPct val="30000"/>
              </a:spcAft>
              <a:buFontTx/>
              <a:buChar char="•"/>
            </a:pPr>
            <a:r>
              <a:rPr lang="en-US" sz="2800"/>
              <a:t>dependent</a:t>
            </a:r>
          </a:p>
          <a:p>
            <a:pPr marL="346075" indent="-346075">
              <a:lnSpc>
                <a:spcPct val="90000"/>
              </a:lnSpc>
              <a:spcBef>
                <a:spcPct val="30000"/>
              </a:spcBef>
              <a:spcAft>
                <a:spcPct val="30000"/>
              </a:spcAft>
              <a:buFontTx/>
              <a:buChar char="•"/>
            </a:pPr>
            <a:r>
              <a:rPr lang="en-US" sz="2800"/>
              <a:t>inconsistent</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3">
                                            <p:txEl>
                                              <p:pRg st="0" end="0"/>
                                            </p:txEl>
                                          </p:spTgt>
                                        </p:tgtEl>
                                        <p:attrNameLst>
                                          <p:attrName>style.visibility</p:attrName>
                                        </p:attrNameLst>
                                      </p:cBhvr>
                                      <p:to>
                                        <p:strVal val="visible"/>
                                      </p:to>
                                    </p:set>
                                    <p:animEffect transition="in" filter="wipe(left)">
                                      <p:cBhvr>
                                        <p:cTn id="12" dur="500"/>
                                        <p:tgtEl>
                                          <p:spTgt spid="880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3">
                                            <p:txEl>
                                              <p:pRg st="1" end="1"/>
                                            </p:txEl>
                                          </p:spTgt>
                                        </p:tgtEl>
                                        <p:attrNameLst>
                                          <p:attrName>style.visibility</p:attrName>
                                        </p:attrNameLst>
                                      </p:cBhvr>
                                      <p:to>
                                        <p:strVal val="visible"/>
                                      </p:to>
                                    </p:set>
                                    <p:animEffect transition="in" filter="wipe(left)">
                                      <p:cBhvr>
                                        <p:cTn id="17" dur="500"/>
                                        <p:tgtEl>
                                          <p:spTgt spid="8807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3">
                                            <p:txEl>
                                              <p:pRg st="2" end="2"/>
                                            </p:txEl>
                                          </p:spTgt>
                                        </p:tgtEl>
                                        <p:attrNameLst>
                                          <p:attrName>style.visibility</p:attrName>
                                        </p:attrNameLst>
                                      </p:cBhvr>
                                      <p:to>
                                        <p:strVal val="visible"/>
                                      </p:to>
                                    </p:set>
                                    <p:animEffect transition="in" filter="wipe(left)">
                                      <p:cBhvr>
                                        <p:cTn id="22" dur="500"/>
                                        <p:tgtEl>
                                          <p:spTgt spid="8807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073">
                                            <p:txEl>
                                              <p:pRg st="3" end="3"/>
                                            </p:txEl>
                                          </p:spTgt>
                                        </p:tgtEl>
                                        <p:attrNameLst>
                                          <p:attrName>style.visibility</p:attrName>
                                        </p:attrNameLst>
                                      </p:cBhvr>
                                      <p:to>
                                        <p:strVal val="visible"/>
                                      </p:to>
                                    </p:set>
                                    <p:animEffect transition="in" filter="wipe(left)">
                                      <p:cBhvr>
                                        <p:cTn id="27" dur="500"/>
                                        <p:tgtEl>
                                          <p:spTgt spid="880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8" name="Picture 12" descr="KC_alg_L06-01A"/>
          <p:cNvPicPr>
            <a:picLocks noChangeAspect="1" noChangeArrowheads="1"/>
          </p:cNvPicPr>
          <p:nvPr/>
        </p:nvPicPr>
        <p:blipFill>
          <a:blip r:embed="rId3" cstate="print"/>
          <a:srcRect/>
          <a:stretch>
            <a:fillRect/>
          </a:stretch>
        </p:blipFill>
        <p:spPr bwMode="auto">
          <a:xfrm>
            <a:off x="438150" y="1219200"/>
            <a:ext cx="8239125" cy="3805238"/>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Number of Solutions</a:t>
            </a:r>
          </a:p>
        </p:txBody>
      </p:sp>
      <p:sp>
        <p:nvSpPr>
          <p:cNvPr id="5904" name="Rectangle 784"/>
          <p:cNvSpPr>
            <a:spLocks noChangeArrowheads="1"/>
          </p:cNvSpPr>
          <p:nvPr/>
        </p:nvSpPr>
        <p:spPr bwMode="auto">
          <a:xfrm>
            <a:off x="876300" y="1503363"/>
            <a:ext cx="7572375" cy="188118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A.</a:t>
            </a:r>
            <a:r>
              <a:rPr lang="en-US" sz="2400" b="1">
                <a:solidFill>
                  <a:srgbClr val="00539D"/>
                </a:solidFill>
              </a:rPr>
              <a:t> Use the graph to determine whether the system is </a:t>
            </a:r>
            <a:r>
              <a:rPr lang="en-US" sz="2400" b="1" i="1">
                <a:solidFill>
                  <a:srgbClr val="00539D"/>
                </a:solidFill>
              </a:rPr>
              <a:t>consistent </a:t>
            </a:r>
            <a:r>
              <a:rPr lang="en-US" sz="2400" b="1">
                <a:solidFill>
                  <a:srgbClr val="00539D"/>
                </a:solidFill>
              </a:rPr>
              <a:t>or</a:t>
            </a:r>
            <a:r>
              <a:rPr lang="en-US" sz="2400" b="1" i="1">
                <a:solidFill>
                  <a:srgbClr val="00539D"/>
                </a:solidFill>
              </a:rPr>
              <a:t> inconsistent </a:t>
            </a:r>
            <a:r>
              <a:rPr lang="en-US" sz="2400" b="1">
                <a:solidFill>
                  <a:srgbClr val="00539D"/>
                </a:solidFill>
              </a:rPr>
              <a:t>and if it is</a:t>
            </a:r>
            <a:r>
              <a:rPr lang="en-US" sz="2400" b="1" i="1">
                <a:solidFill>
                  <a:srgbClr val="00539D"/>
                </a:solidFill>
              </a:rPr>
              <a:t> independent </a:t>
            </a:r>
            <a:r>
              <a:rPr lang="en-US" sz="2400" b="1">
                <a:solidFill>
                  <a:srgbClr val="00539D"/>
                </a:solidFill>
              </a:rPr>
              <a:t>or</a:t>
            </a:r>
            <a:r>
              <a:rPr lang="en-US" sz="2400" b="1" i="1">
                <a:solidFill>
                  <a:srgbClr val="00539D"/>
                </a:solidFill>
              </a:rPr>
              <a:t> dependent</a:t>
            </a:r>
            <a:r>
              <a:rPr lang="en-US" sz="2400" b="1">
                <a:solidFill>
                  <a:srgbClr val="00539D"/>
                </a:solidFill>
              </a:rPr>
              <a:t>.</a:t>
            </a:r>
          </a:p>
          <a:p>
            <a:pPr>
              <a:lnSpc>
                <a:spcPct val="90000"/>
              </a:lnSpc>
              <a:spcBef>
                <a:spcPct val="20000"/>
              </a:spcBef>
              <a:spcAft>
                <a:spcPct val="20000"/>
              </a:spcAft>
              <a:buClr>
                <a:srgbClr val="FFFFFF"/>
              </a:buClr>
            </a:pPr>
            <a:r>
              <a:rPr lang="en-US" sz="2400" b="1" i="1">
                <a:solidFill>
                  <a:srgbClr val="00539D"/>
                </a:solidFill>
              </a:rPr>
              <a:t>y</a:t>
            </a:r>
            <a:r>
              <a:rPr lang="en-US" sz="2400" b="1">
                <a:solidFill>
                  <a:srgbClr val="00539D"/>
                </a:solidFill>
              </a:rPr>
              <a:t> = –</a:t>
            </a:r>
            <a:r>
              <a:rPr lang="en-US" sz="2400" b="1" i="1">
                <a:solidFill>
                  <a:srgbClr val="00539D"/>
                </a:solidFill>
              </a:rPr>
              <a:t>x</a:t>
            </a:r>
            <a:r>
              <a:rPr lang="en-US" sz="2400" b="1">
                <a:solidFill>
                  <a:srgbClr val="00539D"/>
                </a:solidFill>
              </a:rPr>
              <a:t> + 1</a:t>
            </a:r>
            <a:br>
              <a:rPr lang="en-US" sz="2400" b="1">
                <a:solidFill>
                  <a:srgbClr val="00539D"/>
                </a:solidFill>
              </a:rPr>
            </a:br>
            <a:r>
              <a:rPr lang="en-US" sz="2400" b="1" i="1">
                <a:solidFill>
                  <a:srgbClr val="00539D"/>
                </a:solidFill>
              </a:rPr>
              <a:t>y </a:t>
            </a:r>
            <a:r>
              <a:rPr lang="en-US" sz="2400" b="1">
                <a:solidFill>
                  <a:srgbClr val="00539D"/>
                </a:solidFill>
              </a:rPr>
              <a:t>= –</a:t>
            </a:r>
            <a:r>
              <a:rPr lang="en-US" sz="2400" b="1" i="1">
                <a:solidFill>
                  <a:srgbClr val="00539D"/>
                </a:solidFill>
              </a:rPr>
              <a:t>x</a:t>
            </a:r>
            <a:r>
              <a:rPr lang="en-US" sz="2400" b="1">
                <a:solidFill>
                  <a:srgbClr val="00539D"/>
                </a:solidFill>
              </a:rPr>
              <a:t> + 4</a:t>
            </a:r>
            <a:endParaRPr lang="en-US" sz="2400" b="1" i="1">
              <a:solidFill>
                <a:srgbClr val="00539D"/>
              </a:solidFill>
            </a:endParaRPr>
          </a:p>
        </p:txBody>
      </p:sp>
      <p:sp>
        <p:nvSpPr>
          <p:cNvPr id="5905" name="Rectangle 785"/>
          <p:cNvSpPr>
            <a:spLocks noChangeArrowheads="1"/>
          </p:cNvSpPr>
          <p:nvPr/>
        </p:nvSpPr>
        <p:spPr bwMode="auto">
          <a:xfrm>
            <a:off x="533400" y="5400675"/>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graphs are parallel, so there is no solution. The system is </a:t>
            </a:r>
            <a:r>
              <a:rPr lang="en-US" sz="2400" i="1">
                <a:solidFill>
                  <a:srgbClr val="E01B22"/>
                </a:solidFill>
              </a:rPr>
              <a:t>inconsistent</a:t>
            </a:r>
            <a:r>
              <a:rPr lang="en-US" sz="2400">
                <a:solidFill>
                  <a:srgbClr val="E01B22"/>
                </a:solidFill>
              </a:rPr>
              <a:t>.</a:t>
            </a:r>
          </a:p>
        </p:txBody>
      </p:sp>
      <p:pic>
        <p:nvPicPr>
          <p:cNvPr id="5906" name="Picture 786" descr="ALG05-01-01a"/>
          <p:cNvPicPr>
            <a:picLocks noChangeAspect="1" noChangeArrowheads="1"/>
          </p:cNvPicPr>
          <p:nvPr/>
        </p:nvPicPr>
        <p:blipFill>
          <a:blip r:embed="rId3" cstate="print"/>
          <a:srcRect/>
          <a:stretch>
            <a:fillRect/>
          </a:stretch>
        </p:blipFill>
        <p:spPr bwMode="auto">
          <a:xfrm>
            <a:off x="3249613" y="2789238"/>
            <a:ext cx="2632075" cy="24066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4">
                                            <p:txEl>
                                              <p:pRg st="0" end="0"/>
                                            </p:txEl>
                                          </p:spTgt>
                                        </p:tgtEl>
                                        <p:attrNameLst>
                                          <p:attrName>style.visibility</p:attrName>
                                        </p:attrNameLst>
                                      </p:cBhvr>
                                      <p:to>
                                        <p:strVal val="visible"/>
                                      </p:to>
                                    </p:set>
                                    <p:animEffect transition="in" filter="wipe(left)">
                                      <p:cBhvr>
                                        <p:cTn id="7" dur="500"/>
                                        <p:tgtEl>
                                          <p:spTgt spid="590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04">
                                            <p:txEl>
                                              <p:pRg st="1" end="1"/>
                                            </p:txEl>
                                          </p:spTgt>
                                        </p:tgtEl>
                                        <p:attrNameLst>
                                          <p:attrName>style.visibility</p:attrName>
                                        </p:attrNameLst>
                                      </p:cBhvr>
                                      <p:to>
                                        <p:strVal val="visible"/>
                                      </p:to>
                                    </p:set>
                                    <p:animEffect transition="in" filter="wipe(left)">
                                      <p:cBhvr>
                                        <p:cTn id="11" dur="500"/>
                                        <p:tgtEl>
                                          <p:spTgt spid="5904">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06"/>
                                        </p:tgtEl>
                                        <p:attrNameLst>
                                          <p:attrName>style.visibility</p:attrName>
                                        </p:attrNameLst>
                                      </p:cBhvr>
                                      <p:to>
                                        <p:strVal val="visible"/>
                                      </p:to>
                                    </p:set>
                                    <p:animEffect transition="in" filter="wipe(up)">
                                      <p:cBhvr>
                                        <p:cTn id="15" dur="500"/>
                                        <p:tgtEl>
                                          <p:spTgt spid="590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905">
                                            <p:txEl>
                                              <p:pRg st="0" end="0"/>
                                            </p:txEl>
                                          </p:spTgt>
                                        </p:tgtEl>
                                        <p:attrNameLst>
                                          <p:attrName>style.visibility</p:attrName>
                                        </p:attrNameLst>
                                      </p:cBhvr>
                                      <p:to>
                                        <p:strVal val="visible"/>
                                      </p:to>
                                    </p:set>
                                    <p:animEffect transition="in" filter="wipe(left)">
                                      <p:cBhvr>
                                        <p:cTn id="20" dur="500"/>
                                        <p:tgtEl>
                                          <p:spTgt spid="59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4" grpId="0" build="p" autoUpdateAnimBg="0" advAuto="0"/>
      <p:bldP spid="590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1B</a:t>
            </a:r>
          </a:p>
        </p:txBody>
      </p:sp>
      <p:sp>
        <p:nvSpPr>
          <p:cNvPr id="86024" name="Text Box 8"/>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Number of Solutions</a:t>
            </a:r>
          </a:p>
        </p:txBody>
      </p:sp>
      <p:sp>
        <p:nvSpPr>
          <p:cNvPr id="86025" name="Rectangle 9"/>
          <p:cNvSpPr>
            <a:spLocks noChangeArrowheads="1"/>
          </p:cNvSpPr>
          <p:nvPr/>
        </p:nvSpPr>
        <p:spPr bwMode="auto">
          <a:xfrm>
            <a:off x="876300" y="1503363"/>
            <a:ext cx="7572375" cy="188118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B.</a:t>
            </a:r>
            <a:r>
              <a:rPr lang="en-US" sz="2400" b="1">
                <a:solidFill>
                  <a:srgbClr val="00539D"/>
                </a:solidFill>
              </a:rPr>
              <a:t> Use the graph to determine whether the system is </a:t>
            </a:r>
            <a:r>
              <a:rPr lang="en-US" sz="2400" b="1" i="1">
                <a:solidFill>
                  <a:srgbClr val="00539D"/>
                </a:solidFill>
              </a:rPr>
              <a:t>consistent </a:t>
            </a:r>
            <a:r>
              <a:rPr lang="en-US" sz="2400" b="1">
                <a:solidFill>
                  <a:srgbClr val="00539D"/>
                </a:solidFill>
              </a:rPr>
              <a:t>or</a:t>
            </a:r>
            <a:r>
              <a:rPr lang="en-US" sz="2400" b="1" i="1">
                <a:solidFill>
                  <a:srgbClr val="00539D"/>
                </a:solidFill>
              </a:rPr>
              <a:t> inconsistent </a:t>
            </a:r>
            <a:r>
              <a:rPr lang="en-US" sz="2400" b="1">
                <a:solidFill>
                  <a:srgbClr val="00539D"/>
                </a:solidFill>
              </a:rPr>
              <a:t>and if it is</a:t>
            </a:r>
            <a:r>
              <a:rPr lang="en-US" sz="2400" b="1" i="1">
                <a:solidFill>
                  <a:srgbClr val="00539D"/>
                </a:solidFill>
              </a:rPr>
              <a:t> independent </a:t>
            </a:r>
            <a:r>
              <a:rPr lang="en-US" sz="2400" b="1">
                <a:solidFill>
                  <a:srgbClr val="00539D"/>
                </a:solidFill>
              </a:rPr>
              <a:t>or</a:t>
            </a:r>
            <a:r>
              <a:rPr lang="en-US" sz="2400" b="1" i="1">
                <a:solidFill>
                  <a:srgbClr val="00539D"/>
                </a:solidFill>
              </a:rPr>
              <a:t> dependent</a:t>
            </a:r>
            <a:r>
              <a:rPr lang="en-US" sz="2400" b="1">
                <a:solidFill>
                  <a:srgbClr val="00539D"/>
                </a:solidFill>
              </a:rPr>
              <a:t>.</a:t>
            </a:r>
          </a:p>
          <a:p>
            <a:pPr>
              <a:lnSpc>
                <a:spcPct val="90000"/>
              </a:lnSpc>
              <a:spcBef>
                <a:spcPct val="20000"/>
              </a:spcBef>
              <a:spcAft>
                <a:spcPct val="20000"/>
              </a:spcAft>
              <a:buClr>
                <a:srgbClr val="FFFFFF"/>
              </a:buClr>
            </a:pPr>
            <a:r>
              <a:rPr lang="en-US" sz="2400" b="1" i="1">
                <a:solidFill>
                  <a:srgbClr val="00539D"/>
                </a:solidFill>
              </a:rPr>
              <a:t>y</a:t>
            </a:r>
            <a:r>
              <a:rPr lang="en-US" sz="2400" b="1">
                <a:solidFill>
                  <a:srgbClr val="00539D"/>
                </a:solidFill>
              </a:rPr>
              <a:t> = </a:t>
            </a:r>
            <a:r>
              <a:rPr lang="en-US" sz="2400" b="1" i="1">
                <a:solidFill>
                  <a:srgbClr val="00539D"/>
                </a:solidFill>
              </a:rPr>
              <a:t>x</a:t>
            </a:r>
            <a:r>
              <a:rPr lang="en-US" sz="2400" b="1">
                <a:solidFill>
                  <a:srgbClr val="00539D"/>
                </a:solidFill>
              </a:rPr>
              <a:t> – 3</a:t>
            </a:r>
            <a:br>
              <a:rPr lang="en-US" sz="2400" b="1">
                <a:solidFill>
                  <a:srgbClr val="00539D"/>
                </a:solidFill>
              </a:rPr>
            </a:br>
            <a:r>
              <a:rPr lang="en-US" sz="2400" b="1" i="1">
                <a:solidFill>
                  <a:srgbClr val="00539D"/>
                </a:solidFill>
              </a:rPr>
              <a:t>y </a:t>
            </a:r>
            <a:r>
              <a:rPr lang="en-US" sz="2400" b="1">
                <a:solidFill>
                  <a:srgbClr val="00539D"/>
                </a:solidFill>
              </a:rPr>
              <a:t>= –</a:t>
            </a:r>
            <a:r>
              <a:rPr lang="en-US" sz="2400" b="1" i="1">
                <a:solidFill>
                  <a:srgbClr val="00539D"/>
                </a:solidFill>
              </a:rPr>
              <a:t>x</a:t>
            </a:r>
            <a:r>
              <a:rPr lang="en-US" sz="2400" b="1">
                <a:solidFill>
                  <a:srgbClr val="00539D"/>
                </a:solidFill>
              </a:rPr>
              <a:t> + 1</a:t>
            </a:r>
            <a:endParaRPr lang="en-US" sz="2400" b="1" i="1">
              <a:solidFill>
                <a:srgbClr val="00539D"/>
              </a:solidFill>
            </a:endParaRPr>
          </a:p>
        </p:txBody>
      </p:sp>
      <p:sp>
        <p:nvSpPr>
          <p:cNvPr id="86026" name="Rectangle 10"/>
          <p:cNvSpPr>
            <a:spLocks noChangeArrowheads="1"/>
          </p:cNvSpPr>
          <p:nvPr/>
        </p:nvSpPr>
        <p:spPr bwMode="auto">
          <a:xfrm>
            <a:off x="533400" y="5140325"/>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graphs intersect at one point, so there is exactly one solution. The system is </a:t>
            </a:r>
            <a:r>
              <a:rPr lang="en-US" sz="2400" i="1">
                <a:solidFill>
                  <a:srgbClr val="E01B22"/>
                </a:solidFill>
              </a:rPr>
              <a:t>consistent</a:t>
            </a:r>
            <a:r>
              <a:rPr lang="en-US" sz="2400">
                <a:solidFill>
                  <a:srgbClr val="E01B22"/>
                </a:solidFill>
              </a:rPr>
              <a:t> and </a:t>
            </a:r>
            <a:r>
              <a:rPr lang="en-US" sz="2400" i="1">
                <a:solidFill>
                  <a:srgbClr val="E01B22"/>
                </a:solidFill>
              </a:rPr>
              <a:t>independent</a:t>
            </a:r>
            <a:r>
              <a:rPr lang="en-US" sz="2400">
                <a:solidFill>
                  <a:srgbClr val="E01B22"/>
                </a:solidFill>
              </a:rPr>
              <a:t>.</a:t>
            </a:r>
          </a:p>
        </p:txBody>
      </p:sp>
      <p:pic>
        <p:nvPicPr>
          <p:cNvPr id="86028" name="Picture 12" descr="6-1-1"/>
          <p:cNvPicPr>
            <a:picLocks noChangeAspect="1" noChangeArrowheads="1"/>
          </p:cNvPicPr>
          <p:nvPr/>
        </p:nvPicPr>
        <p:blipFill>
          <a:blip r:embed="rId3" cstate="print"/>
          <a:srcRect/>
          <a:stretch>
            <a:fillRect/>
          </a:stretch>
        </p:blipFill>
        <p:spPr bwMode="auto">
          <a:xfrm>
            <a:off x="3249613" y="2566988"/>
            <a:ext cx="2632075" cy="242093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6025">
                                            <p:txEl>
                                              <p:pRg st="1" end="1"/>
                                            </p:txEl>
                                          </p:spTgt>
                                        </p:tgtEl>
                                        <p:attrNameLst>
                                          <p:attrName>style.visibility</p:attrName>
                                        </p:attrNameLst>
                                      </p:cBhvr>
                                      <p:to>
                                        <p:strVal val="visible"/>
                                      </p:to>
                                    </p:set>
                                    <p:animEffect transition="in" filter="wipe(left)">
                                      <p:cBhvr>
                                        <p:cTn id="11" dur="500"/>
                                        <p:tgtEl>
                                          <p:spTgt spid="8602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6028"/>
                                        </p:tgtEl>
                                        <p:attrNameLst>
                                          <p:attrName>style.visibility</p:attrName>
                                        </p:attrNameLst>
                                      </p:cBhvr>
                                      <p:to>
                                        <p:strVal val="visible"/>
                                      </p:to>
                                    </p:set>
                                    <p:animEffect transition="in" filter="wipe(up)">
                                      <p:cBhvr>
                                        <p:cTn id="15" dur="500"/>
                                        <p:tgtEl>
                                          <p:spTgt spid="8602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6026">
                                            <p:txEl>
                                              <p:pRg st="0" end="0"/>
                                            </p:txEl>
                                          </p:spTgt>
                                        </p:tgtEl>
                                        <p:attrNameLst>
                                          <p:attrName>style.visibility</p:attrName>
                                        </p:attrNameLst>
                                      </p:cBhvr>
                                      <p:to>
                                        <p:strVal val="visible"/>
                                      </p:to>
                                    </p:set>
                                    <p:animEffect transition="in" filter="wipe(left)">
                                      <p:cBhvr>
                                        <p:cTn id="20" dur="500"/>
                                        <p:tgtEl>
                                          <p:spTgt spid="860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a:t>
            </a:r>
          </a:p>
        </p:txBody>
      </p:sp>
      <p:sp>
        <p:nvSpPr>
          <p:cNvPr id="113669" name="TPAnswers"/>
          <p:cNvSpPr>
            <a:spLocks noChangeArrowheads="1"/>
          </p:cNvSpPr>
          <p:nvPr>
            <p:custDataLst>
              <p:tags r:id="rId2"/>
            </p:custDataLst>
          </p:nvPr>
        </p:nvSpPr>
        <p:spPr bwMode="auto">
          <a:xfrm>
            <a:off x="857250" y="3336925"/>
            <a:ext cx="3829050" cy="2830513"/>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consistent and independent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inconsistent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consistent and dependent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cannot be determined</a:t>
            </a:r>
          </a:p>
        </p:txBody>
      </p:sp>
      <p:sp>
        <p:nvSpPr>
          <p:cNvPr id="113670" name="TPQuestion"/>
          <p:cNvSpPr>
            <a:spLocks noChangeArrowheads="1"/>
          </p:cNvSpPr>
          <p:nvPr/>
        </p:nvSpPr>
        <p:spPr bwMode="auto">
          <a:xfrm>
            <a:off x="476250" y="1285875"/>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A.</a:t>
            </a:r>
            <a:r>
              <a:rPr lang="en-US" sz="2400" b="1">
                <a:solidFill>
                  <a:srgbClr val="00539D"/>
                </a:solidFill>
              </a:rPr>
              <a:t> Use the graph to determine whether the system is </a:t>
            </a:r>
            <a:r>
              <a:rPr lang="en-US" sz="2400" b="1" i="1">
                <a:solidFill>
                  <a:srgbClr val="00539D"/>
                </a:solidFill>
              </a:rPr>
              <a:t>consistent </a:t>
            </a:r>
            <a:r>
              <a:rPr lang="en-US" sz="2400" b="1">
                <a:solidFill>
                  <a:srgbClr val="00539D"/>
                </a:solidFill>
              </a:rPr>
              <a:t>or</a:t>
            </a:r>
            <a:r>
              <a:rPr lang="en-US" sz="2400" b="1" i="1">
                <a:solidFill>
                  <a:srgbClr val="00539D"/>
                </a:solidFill>
              </a:rPr>
              <a:t> inconsistent </a:t>
            </a:r>
            <a:r>
              <a:rPr lang="en-US" sz="2400" b="1">
                <a:solidFill>
                  <a:srgbClr val="00539D"/>
                </a:solidFill>
              </a:rPr>
              <a:t>and if it is</a:t>
            </a:r>
            <a:r>
              <a:rPr lang="en-US" sz="2400" b="1" i="1">
                <a:solidFill>
                  <a:srgbClr val="00539D"/>
                </a:solidFill>
              </a:rPr>
              <a:t> independent </a:t>
            </a:r>
            <a:r>
              <a:rPr lang="en-US" sz="2400" b="1">
                <a:solidFill>
                  <a:srgbClr val="00539D"/>
                </a:solidFill>
              </a:rPr>
              <a:t>or</a:t>
            </a:r>
            <a:r>
              <a:rPr lang="en-US" sz="2400" b="1" i="1">
                <a:solidFill>
                  <a:srgbClr val="00539D"/>
                </a:solidFill>
              </a:rPr>
              <a:t> dependent</a:t>
            </a:r>
            <a:r>
              <a:rPr lang="en-US" sz="2400" b="1">
                <a:solidFill>
                  <a:srgbClr val="00539D"/>
                </a:solidFill>
              </a:rPr>
              <a:t>. </a:t>
            </a:r>
            <a:br>
              <a:rPr lang="en-US" sz="2400" b="1">
                <a:solidFill>
                  <a:srgbClr val="00539D"/>
                </a:solidFill>
              </a:rPr>
            </a:br>
            <a:r>
              <a:rPr lang="en-US" sz="2400" b="1">
                <a:solidFill>
                  <a:srgbClr val="00539D"/>
                </a:solidFill>
              </a:rPr>
              <a:t>2</a:t>
            </a:r>
            <a:r>
              <a:rPr lang="en-US" sz="2400" b="1" i="1">
                <a:solidFill>
                  <a:srgbClr val="00539D"/>
                </a:solidFill>
              </a:rPr>
              <a:t>y</a:t>
            </a:r>
            <a:r>
              <a:rPr lang="en-US" sz="2400" b="1">
                <a:solidFill>
                  <a:srgbClr val="00539D"/>
                </a:solidFill>
              </a:rPr>
              <a:t> + 3</a:t>
            </a:r>
            <a:r>
              <a:rPr lang="en-US" sz="2400" b="1" i="1">
                <a:solidFill>
                  <a:srgbClr val="00539D"/>
                </a:solidFill>
              </a:rPr>
              <a:t>x </a:t>
            </a:r>
            <a:r>
              <a:rPr lang="en-US" sz="2400" b="1">
                <a:solidFill>
                  <a:srgbClr val="00539D"/>
                </a:solidFill>
              </a:rPr>
              <a:t>= 6</a:t>
            </a:r>
            <a:br>
              <a:rPr lang="en-US" sz="2400" b="1">
                <a:solidFill>
                  <a:srgbClr val="00539D"/>
                </a:solidFill>
              </a:rPr>
            </a:br>
            <a:r>
              <a:rPr lang="en-US" sz="2400" b="1" i="1">
                <a:solidFill>
                  <a:srgbClr val="00539D"/>
                </a:solidFill>
              </a:rPr>
              <a:t>y </a:t>
            </a:r>
            <a:r>
              <a:rPr lang="en-US" sz="2400" b="1">
                <a:solidFill>
                  <a:srgbClr val="00539D"/>
                </a:solidFill>
              </a:rPr>
              <a:t>= </a:t>
            </a:r>
            <a:r>
              <a:rPr lang="en-US" sz="2400" b="1" i="1">
                <a:solidFill>
                  <a:srgbClr val="00539D"/>
                </a:solidFill>
              </a:rPr>
              <a:t>x</a:t>
            </a:r>
            <a:r>
              <a:rPr lang="en-US" sz="2400" b="1">
                <a:solidFill>
                  <a:srgbClr val="00539D"/>
                </a:solidFill>
              </a:rPr>
              <a:t> – 1</a:t>
            </a:r>
          </a:p>
        </p:txBody>
      </p:sp>
      <p:sp>
        <p:nvSpPr>
          <p:cNvPr id="113672" name="Oval 8"/>
          <p:cNvSpPr>
            <a:spLocks noChangeArrowheads="1"/>
          </p:cNvSpPr>
          <p:nvPr/>
        </p:nvSpPr>
        <p:spPr bwMode="auto">
          <a:xfrm>
            <a:off x="857250" y="33242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3675" name="Picture 11" descr="ALG05-01-01b-YT"/>
          <p:cNvPicPr>
            <a:picLocks noChangeAspect="1" noChangeArrowheads="1"/>
          </p:cNvPicPr>
          <p:nvPr/>
        </p:nvPicPr>
        <p:blipFill>
          <a:blip r:embed="rId6" cstate="print"/>
          <a:srcRect/>
          <a:stretch>
            <a:fillRect/>
          </a:stretch>
        </p:blipFill>
        <p:spPr bwMode="auto">
          <a:xfrm>
            <a:off x="3733800" y="2543175"/>
            <a:ext cx="2787650" cy="256222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up)">
                                      <p:cBhvr>
                                        <p:cTn id="19" dur="500"/>
                                        <p:tgtEl>
                                          <p:spTgt spid="11367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3669"/>
                                        </p:tgtEl>
                                        <p:attrNameLst>
                                          <p:attrName>style.visibility</p:attrName>
                                        </p:attrNameLst>
                                      </p:cBhvr>
                                      <p:to>
                                        <p:strVal val="visible"/>
                                      </p:to>
                                    </p:set>
                                    <p:animEffect transition="in" filter="wipe(left)">
                                      <p:cBhvr>
                                        <p:cTn id="23" dur="500"/>
                                        <p:tgtEl>
                                          <p:spTgt spid="113669"/>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3672"/>
                                        </p:tgtEl>
                                        <p:attrNameLst>
                                          <p:attrName>style.visibility</p:attrName>
                                        </p:attrNameLst>
                                      </p:cBhvr>
                                      <p:to>
                                        <p:strVal val="visible"/>
                                      </p:to>
                                    </p:set>
                                    <p:animEffect transition="in" filter="wipe(down)">
                                      <p:cBhvr>
                                        <p:cTn id="28" dur="580">
                                          <p:stCondLst>
                                            <p:cond delay="0"/>
                                          </p:stCondLst>
                                        </p:cTn>
                                        <p:tgtEl>
                                          <p:spTgt spid="113672"/>
                                        </p:tgtEl>
                                      </p:cBhvr>
                                    </p:animEffect>
                                    <p:anim calcmode="lin" valueType="num">
                                      <p:cBhvr>
                                        <p:cTn id="29"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4" dur="26">
                                          <p:stCondLst>
                                            <p:cond delay="650"/>
                                          </p:stCondLst>
                                        </p:cTn>
                                        <p:tgtEl>
                                          <p:spTgt spid="113672"/>
                                        </p:tgtEl>
                                      </p:cBhvr>
                                      <p:to x="100000" y="60000"/>
                                    </p:animScale>
                                    <p:animScale>
                                      <p:cBhvr>
                                        <p:cTn id="35" dur="166" decel="50000">
                                          <p:stCondLst>
                                            <p:cond delay="676"/>
                                          </p:stCondLst>
                                        </p:cTn>
                                        <p:tgtEl>
                                          <p:spTgt spid="113672"/>
                                        </p:tgtEl>
                                      </p:cBhvr>
                                      <p:to x="100000" y="100000"/>
                                    </p:animScale>
                                    <p:animScale>
                                      <p:cBhvr>
                                        <p:cTn id="36" dur="26">
                                          <p:stCondLst>
                                            <p:cond delay="1312"/>
                                          </p:stCondLst>
                                        </p:cTn>
                                        <p:tgtEl>
                                          <p:spTgt spid="113672"/>
                                        </p:tgtEl>
                                      </p:cBhvr>
                                      <p:to x="100000" y="80000"/>
                                    </p:animScale>
                                    <p:animScale>
                                      <p:cBhvr>
                                        <p:cTn id="37" dur="166" decel="50000">
                                          <p:stCondLst>
                                            <p:cond delay="1338"/>
                                          </p:stCondLst>
                                        </p:cTn>
                                        <p:tgtEl>
                                          <p:spTgt spid="113672"/>
                                        </p:tgtEl>
                                      </p:cBhvr>
                                      <p:to x="100000" y="100000"/>
                                    </p:animScale>
                                    <p:animScale>
                                      <p:cBhvr>
                                        <p:cTn id="38" dur="26">
                                          <p:stCondLst>
                                            <p:cond delay="1642"/>
                                          </p:stCondLst>
                                        </p:cTn>
                                        <p:tgtEl>
                                          <p:spTgt spid="113672"/>
                                        </p:tgtEl>
                                      </p:cBhvr>
                                      <p:to x="100000" y="90000"/>
                                    </p:animScale>
                                    <p:animScale>
                                      <p:cBhvr>
                                        <p:cTn id="39" dur="166" decel="50000">
                                          <p:stCondLst>
                                            <p:cond delay="1668"/>
                                          </p:stCondLst>
                                        </p:cTn>
                                        <p:tgtEl>
                                          <p:spTgt spid="113672"/>
                                        </p:tgtEl>
                                      </p:cBhvr>
                                      <p:to x="100000" y="100000"/>
                                    </p:animScale>
                                    <p:animScale>
                                      <p:cBhvr>
                                        <p:cTn id="40" dur="26">
                                          <p:stCondLst>
                                            <p:cond delay="1808"/>
                                          </p:stCondLst>
                                        </p:cTn>
                                        <p:tgtEl>
                                          <p:spTgt spid="113672"/>
                                        </p:tgtEl>
                                      </p:cBhvr>
                                      <p:to x="100000" y="95000"/>
                                    </p:animScale>
                                    <p:animScale>
                                      <p:cBhvr>
                                        <p:cTn id="41"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PQuestion"/>
          <p:cNvSpPr>
            <a:spLocks noGrp="1" noChangeArrowheads="1"/>
          </p:cNvSpPr>
          <p:nvPr>
            <p:ph type="title"/>
          </p:nvPr>
        </p:nvSpPr>
        <p:spPr/>
        <p:txBody>
          <a:bodyPr/>
          <a:lstStyle/>
          <a:p>
            <a:r>
              <a:rPr lang="en-US"/>
              <a:t>Example 1B</a:t>
            </a:r>
          </a:p>
        </p:txBody>
      </p:sp>
      <p:sp>
        <p:nvSpPr>
          <p:cNvPr id="121861" name="TPAnswers"/>
          <p:cNvSpPr>
            <a:spLocks noChangeArrowheads="1"/>
          </p:cNvSpPr>
          <p:nvPr>
            <p:custDataLst>
              <p:tags r:id="rId2"/>
            </p:custDataLst>
          </p:nvPr>
        </p:nvSpPr>
        <p:spPr bwMode="auto">
          <a:xfrm>
            <a:off x="857250" y="3303588"/>
            <a:ext cx="3714750" cy="2830512"/>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consistent and independent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inconsistent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consistent and dependent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cannot be determined</a:t>
            </a:r>
          </a:p>
        </p:txBody>
      </p:sp>
      <p:sp>
        <p:nvSpPr>
          <p:cNvPr id="121862" name="TPQuestion"/>
          <p:cNvSpPr>
            <a:spLocks noChangeArrowheads="1"/>
          </p:cNvSpPr>
          <p:nvPr/>
        </p:nvSpPr>
        <p:spPr bwMode="auto">
          <a:xfrm>
            <a:off x="476250" y="1285875"/>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B.</a:t>
            </a:r>
            <a:r>
              <a:rPr lang="en-US" sz="2400" b="1">
                <a:solidFill>
                  <a:srgbClr val="00539D"/>
                </a:solidFill>
              </a:rPr>
              <a:t> Use the graph to determine whether the system is </a:t>
            </a:r>
            <a:r>
              <a:rPr lang="en-US" sz="2400" b="1" i="1">
                <a:solidFill>
                  <a:srgbClr val="00539D"/>
                </a:solidFill>
              </a:rPr>
              <a:t>consistent </a:t>
            </a:r>
            <a:r>
              <a:rPr lang="en-US" sz="2400" b="1">
                <a:solidFill>
                  <a:srgbClr val="00539D"/>
                </a:solidFill>
              </a:rPr>
              <a:t>or</a:t>
            </a:r>
            <a:r>
              <a:rPr lang="en-US" sz="2400" b="1" i="1">
                <a:solidFill>
                  <a:srgbClr val="00539D"/>
                </a:solidFill>
              </a:rPr>
              <a:t> inconsistent </a:t>
            </a:r>
            <a:r>
              <a:rPr lang="en-US" sz="2400" b="1">
                <a:solidFill>
                  <a:srgbClr val="00539D"/>
                </a:solidFill>
              </a:rPr>
              <a:t>and if it is</a:t>
            </a:r>
            <a:r>
              <a:rPr lang="en-US" sz="2400" b="1" i="1">
                <a:solidFill>
                  <a:srgbClr val="00539D"/>
                </a:solidFill>
              </a:rPr>
              <a:t> independent </a:t>
            </a:r>
            <a:r>
              <a:rPr lang="en-US" sz="2400" b="1">
                <a:solidFill>
                  <a:srgbClr val="00539D"/>
                </a:solidFill>
              </a:rPr>
              <a:t>or</a:t>
            </a:r>
            <a:r>
              <a:rPr lang="en-US" sz="2400" b="1" i="1">
                <a:solidFill>
                  <a:srgbClr val="00539D"/>
                </a:solidFill>
              </a:rPr>
              <a:t> dependent</a:t>
            </a:r>
            <a:r>
              <a:rPr lang="en-US" sz="2400" b="1">
                <a:solidFill>
                  <a:srgbClr val="00539D"/>
                </a:solidFill>
              </a:rPr>
              <a:t>.</a:t>
            </a:r>
            <a:br>
              <a:rPr lang="en-US" sz="2400" b="1">
                <a:solidFill>
                  <a:srgbClr val="00539D"/>
                </a:solidFill>
              </a:rPr>
            </a:br>
            <a:r>
              <a:rPr lang="en-US" sz="2400" b="1" i="1">
                <a:solidFill>
                  <a:srgbClr val="00539D"/>
                </a:solidFill>
              </a:rPr>
              <a:t>y</a:t>
            </a:r>
            <a:r>
              <a:rPr lang="en-US" sz="2400" b="1">
                <a:solidFill>
                  <a:srgbClr val="00539D"/>
                </a:solidFill>
              </a:rPr>
              <a:t> = </a:t>
            </a:r>
            <a:r>
              <a:rPr lang="en-US" sz="2400" b="1" i="1">
                <a:solidFill>
                  <a:srgbClr val="00539D"/>
                </a:solidFill>
              </a:rPr>
              <a:t>x </a:t>
            </a:r>
            <a:r>
              <a:rPr lang="en-US" sz="2400" b="1">
                <a:solidFill>
                  <a:srgbClr val="00539D"/>
                </a:solidFill>
              </a:rPr>
              <a:t>+ 4</a:t>
            </a:r>
            <a:br>
              <a:rPr lang="en-US" sz="2400" b="1">
                <a:solidFill>
                  <a:srgbClr val="00539D"/>
                </a:solidFill>
              </a:rPr>
            </a:br>
            <a:r>
              <a:rPr lang="en-US" sz="2400" b="1" i="1">
                <a:solidFill>
                  <a:srgbClr val="00539D"/>
                </a:solidFill>
              </a:rPr>
              <a:t>y </a:t>
            </a:r>
            <a:r>
              <a:rPr lang="en-US" sz="2400" b="1">
                <a:solidFill>
                  <a:srgbClr val="00539D"/>
                </a:solidFill>
              </a:rPr>
              <a:t>= </a:t>
            </a:r>
            <a:r>
              <a:rPr lang="en-US" sz="2400" b="1" i="1">
                <a:solidFill>
                  <a:srgbClr val="00539D"/>
                </a:solidFill>
              </a:rPr>
              <a:t>x</a:t>
            </a:r>
            <a:r>
              <a:rPr lang="en-US" sz="2400" b="1">
                <a:solidFill>
                  <a:srgbClr val="00539D"/>
                </a:solidFill>
              </a:rPr>
              <a:t> – 1</a:t>
            </a:r>
          </a:p>
        </p:txBody>
      </p:sp>
      <p:sp>
        <p:nvSpPr>
          <p:cNvPr id="121863" name="Oval 7"/>
          <p:cNvSpPr>
            <a:spLocks noChangeArrowheads="1"/>
          </p:cNvSpPr>
          <p:nvPr/>
        </p:nvSpPr>
        <p:spPr bwMode="auto">
          <a:xfrm>
            <a:off x="857250" y="40862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186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186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21866" name="Picture 10" descr="ALG05-01-01b-YT"/>
          <p:cNvPicPr>
            <a:picLocks noChangeAspect="1" noChangeArrowheads="1"/>
          </p:cNvPicPr>
          <p:nvPr/>
        </p:nvPicPr>
        <p:blipFill>
          <a:blip r:embed="rId6" cstate="print"/>
          <a:srcRect/>
          <a:stretch>
            <a:fillRect/>
          </a:stretch>
        </p:blipFill>
        <p:spPr bwMode="auto">
          <a:xfrm>
            <a:off x="3733800" y="2543175"/>
            <a:ext cx="2787650" cy="256222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1864"/>
                                        </p:tgtEl>
                                        <p:attrNameLst>
                                          <p:attrName>style.visibility</p:attrName>
                                        </p:attrNameLst>
                                      </p:cBhvr>
                                      <p:to>
                                        <p:strVal val="visible"/>
                                      </p:to>
                                    </p:set>
                                    <p:animEffect transition="in" filter="wipe(left)">
                                      <p:cBhvr>
                                        <p:cTn id="7" dur="500"/>
                                        <p:tgtEl>
                                          <p:spTgt spid="12186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1865"/>
                                        </p:tgtEl>
                                        <p:attrNameLst>
                                          <p:attrName>style.visibility</p:attrName>
                                        </p:attrNameLst>
                                      </p:cBhvr>
                                      <p:to>
                                        <p:strVal val="visible"/>
                                      </p:to>
                                    </p:set>
                                    <p:animEffect transition="in" filter="dissolve">
                                      <p:cBhvr>
                                        <p:cTn id="11" dur="500"/>
                                        <p:tgtEl>
                                          <p:spTgt spid="12186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1862"/>
                                        </p:tgtEl>
                                        <p:attrNameLst>
                                          <p:attrName>style.visibility</p:attrName>
                                        </p:attrNameLst>
                                      </p:cBhvr>
                                      <p:to>
                                        <p:strVal val="visible"/>
                                      </p:to>
                                    </p:set>
                                    <p:animEffect transition="in" filter="wipe(left)">
                                      <p:cBhvr>
                                        <p:cTn id="15" dur="500"/>
                                        <p:tgtEl>
                                          <p:spTgt spid="12186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1866"/>
                                        </p:tgtEl>
                                        <p:attrNameLst>
                                          <p:attrName>style.visibility</p:attrName>
                                        </p:attrNameLst>
                                      </p:cBhvr>
                                      <p:to>
                                        <p:strVal val="visible"/>
                                      </p:to>
                                    </p:set>
                                    <p:animEffect transition="in" filter="wipe(up)">
                                      <p:cBhvr>
                                        <p:cTn id="19" dur="500"/>
                                        <p:tgtEl>
                                          <p:spTgt spid="12186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1861"/>
                                        </p:tgtEl>
                                        <p:attrNameLst>
                                          <p:attrName>style.visibility</p:attrName>
                                        </p:attrNameLst>
                                      </p:cBhvr>
                                      <p:to>
                                        <p:strVal val="visible"/>
                                      </p:to>
                                    </p:set>
                                    <p:animEffect transition="in" filter="wipe(left)">
                                      <p:cBhvr>
                                        <p:cTn id="23" dur="500"/>
                                        <p:tgtEl>
                                          <p:spTgt spid="121861"/>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21863"/>
                                        </p:tgtEl>
                                        <p:attrNameLst>
                                          <p:attrName>style.visibility</p:attrName>
                                        </p:attrNameLst>
                                      </p:cBhvr>
                                      <p:to>
                                        <p:strVal val="visible"/>
                                      </p:to>
                                    </p:set>
                                    <p:animEffect transition="in" filter="wipe(down)">
                                      <p:cBhvr>
                                        <p:cTn id="28" dur="580">
                                          <p:stCondLst>
                                            <p:cond delay="0"/>
                                          </p:stCondLst>
                                        </p:cTn>
                                        <p:tgtEl>
                                          <p:spTgt spid="121863"/>
                                        </p:tgtEl>
                                      </p:cBhvr>
                                    </p:animEffect>
                                    <p:anim calcmode="lin" valueType="num">
                                      <p:cBhvr>
                                        <p:cTn id="29" dur="1822" tmFilter="0,0; 0.14,0.36; 0.43,0.73; 0.71,0.91; 1.0,1.0">
                                          <p:stCondLst>
                                            <p:cond delay="0"/>
                                          </p:stCondLst>
                                        </p:cTn>
                                        <p:tgtEl>
                                          <p:spTgt spid="12186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2186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2186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2186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21863"/>
                                        </p:tgtEl>
                                        <p:attrNameLst>
                                          <p:attrName>ppt_y</p:attrName>
                                        </p:attrNameLst>
                                      </p:cBhvr>
                                      <p:tavLst>
                                        <p:tav tm="0" fmla="#ppt_y-sin(pi*$)/81">
                                          <p:val>
                                            <p:fltVal val="0"/>
                                          </p:val>
                                        </p:tav>
                                        <p:tav tm="100000">
                                          <p:val>
                                            <p:fltVal val="1"/>
                                          </p:val>
                                        </p:tav>
                                      </p:tavLst>
                                    </p:anim>
                                    <p:animScale>
                                      <p:cBhvr>
                                        <p:cTn id="34" dur="26">
                                          <p:stCondLst>
                                            <p:cond delay="650"/>
                                          </p:stCondLst>
                                        </p:cTn>
                                        <p:tgtEl>
                                          <p:spTgt spid="121863"/>
                                        </p:tgtEl>
                                      </p:cBhvr>
                                      <p:to x="100000" y="60000"/>
                                    </p:animScale>
                                    <p:animScale>
                                      <p:cBhvr>
                                        <p:cTn id="35" dur="166" decel="50000">
                                          <p:stCondLst>
                                            <p:cond delay="676"/>
                                          </p:stCondLst>
                                        </p:cTn>
                                        <p:tgtEl>
                                          <p:spTgt spid="121863"/>
                                        </p:tgtEl>
                                      </p:cBhvr>
                                      <p:to x="100000" y="100000"/>
                                    </p:animScale>
                                    <p:animScale>
                                      <p:cBhvr>
                                        <p:cTn id="36" dur="26">
                                          <p:stCondLst>
                                            <p:cond delay="1312"/>
                                          </p:stCondLst>
                                        </p:cTn>
                                        <p:tgtEl>
                                          <p:spTgt spid="121863"/>
                                        </p:tgtEl>
                                      </p:cBhvr>
                                      <p:to x="100000" y="80000"/>
                                    </p:animScale>
                                    <p:animScale>
                                      <p:cBhvr>
                                        <p:cTn id="37" dur="166" decel="50000">
                                          <p:stCondLst>
                                            <p:cond delay="1338"/>
                                          </p:stCondLst>
                                        </p:cTn>
                                        <p:tgtEl>
                                          <p:spTgt spid="121863"/>
                                        </p:tgtEl>
                                      </p:cBhvr>
                                      <p:to x="100000" y="100000"/>
                                    </p:animScale>
                                    <p:animScale>
                                      <p:cBhvr>
                                        <p:cTn id="38" dur="26">
                                          <p:stCondLst>
                                            <p:cond delay="1642"/>
                                          </p:stCondLst>
                                        </p:cTn>
                                        <p:tgtEl>
                                          <p:spTgt spid="121863"/>
                                        </p:tgtEl>
                                      </p:cBhvr>
                                      <p:to x="100000" y="90000"/>
                                    </p:animScale>
                                    <p:animScale>
                                      <p:cBhvr>
                                        <p:cTn id="39" dur="166" decel="50000">
                                          <p:stCondLst>
                                            <p:cond delay="1668"/>
                                          </p:stCondLst>
                                        </p:cTn>
                                        <p:tgtEl>
                                          <p:spTgt spid="121863"/>
                                        </p:tgtEl>
                                      </p:cBhvr>
                                      <p:to x="100000" y="100000"/>
                                    </p:animScale>
                                    <p:animScale>
                                      <p:cBhvr>
                                        <p:cTn id="40" dur="26">
                                          <p:stCondLst>
                                            <p:cond delay="1808"/>
                                          </p:stCondLst>
                                        </p:cTn>
                                        <p:tgtEl>
                                          <p:spTgt spid="121863"/>
                                        </p:tgtEl>
                                      </p:cBhvr>
                                      <p:to x="100000" y="95000"/>
                                    </p:animScale>
                                    <p:animScale>
                                      <p:cBhvr>
                                        <p:cTn id="41" dur="166" decel="50000">
                                          <p:stCondLst>
                                            <p:cond delay="1834"/>
                                          </p:stCondLst>
                                        </p:cTn>
                                        <p:tgtEl>
                                          <p:spTgt spid="12186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autoUpdateAnimBg="0"/>
      <p:bldP spid="121862" grpId="0" autoUpdateAnimBg="0"/>
      <p:bldP spid="1218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by Graphing</a:t>
            </a:r>
          </a:p>
        </p:txBody>
      </p:sp>
      <p:sp>
        <p:nvSpPr>
          <p:cNvPr id="6149" name="Rectangle 5"/>
          <p:cNvSpPr>
            <a:spLocks noChangeArrowheads="1"/>
          </p:cNvSpPr>
          <p:nvPr/>
        </p:nvSpPr>
        <p:spPr bwMode="auto">
          <a:xfrm>
            <a:off x="876300" y="1503363"/>
            <a:ext cx="4762500" cy="319563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A.</a:t>
            </a:r>
            <a:r>
              <a:rPr lang="en-US" sz="2400" b="1">
                <a:solidFill>
                  <a:srgbClr val="00539D"/>
                </a:solidFill>
              </a:rPr>
              <a:t> Graph the system of equations. Then determine whether the system has </a:t>
            </a:r>
            <a:r>
              <a:rPr lang="en-US" sz="2400" b="1" i="1">
                <a:solidFill>
                  <a:srgbClr val="00539D"/>
                </a:solidFill>
              </a:rPr>
              <a:t>no</a:t>
            </a:r>
            <a:r>
              <a:rPr lang="en-US" sz="2400" b="1">
                <a:solidFill>
                  <a:srgbClr val="00539D"/>
                </a:solidFill>
              </a:rPr>
              <a:t> solution, </a:t>
            </a:r>
            <a:r>
              <a:rPr lang="en-US" sz="2400" b="1" i="1">
                <a:solidFill>
                  <a:srgbClr val="00539D"/>
                </a:solidFill>
              </a:rPr>
              <a:t>one</a:t>
            </a:r>
            <a:r>
              <a:rPr lang="en-US" sz="2400" b="1">
                <a:solidFill>
                  <a:srgbClr val="00539D"/>
                </a:solidFill>
              </a:rPr>
              <a:t> solution, or </a:t>
            </a:r>
            <a:r>
              <a:rPr lang="en-US" sz="2400" b="1" i="1">
                <a:solidFill>
                  <a:srgbClr val="00539D"/>
                </a:solidFill>
              </a:rPr>
              <a:t>infinitely</a:t>
            </a:r>
            <a:r>
              <a:rPr lang="en-US" sz="2400" b="1">
                <a:solidFill>
                  <a:srgbClr val="00539D"/>
                </a:solidFill>
              </a:rPr>
              <a:t> </a:t>
            </a:r>
            <a:r>
              <a:rPr lang="en-US" sz="2400" b="1" i="1">
                <a:solidFill>
                  <a:srgbClr val="00539D"/>
                </a:solidFill>
              </a:rPr>
              <a:t>many</a:t>
            </a:r>
            <a:r>
              <a:rPr lang="en-US" sz="2400" b="1">
                <a:solidFill>
                  <a:srgbClr val="00539D"/>
                </a:solidFill>
              </a:rPr>
              <a:t> solutions. If </a:t>
            </a:r>
            <a:br>
              <a:rPr lang="en-US" sz="2400" b="1">
                <a:solidFill>
                  <a:srgbClr val="00539D"/>
                </a:solidFill>
              </a:rPr>
            </a:br>
            <a:r>
              <a:rPr lang="en-US" sz="2400" b="1">
                <a:solidFill>
                  <a:srgbClr val="00539D"/>
                </a:solidFill>
              </a:rPr>
              <a:t>the system has one solution, name it.</a:t>
            </a:r>
          </a:p>
          <a:p>
            <a:pPr>
              <a:lnSpc>
                <a:spcPct val="90000"/>
              </a:lnSpc>
              <a:spcBef>
                <a:spcPct val="20000"/>
              </a:spcBef>
              <a:spcAft>
                <a:spcPct val="20000"/>
              </a:spcAft>
              <a:buClr>
                <a:srgbClr val="FFFFFF"/>
              </a:buClr>
            </a:pPr>
            <a:r>
              <a:rPr lang="en-US" sz="2400" b="1" i="1">
                <a:solidFill>
                  <a:srgbClr val="00539D"/>
                </a:solidFill>
              </a:rPr>
              <a:t>y</a:t>
            </a:r>
            <a:r>
              <a:rPr lang="en-US" sz="2400" b="1">
                <a:solidFill>
                  <a:srgbClr val="00539D"/>
                </a:solidFill>
              </a:rPr>
              <a:t> = 2</a:t>
            </a:r>
            <a:r>
              <a:rPr lang="en-US" sz="2400" b="1" i="1">
                <a:solidFill>
                  <a:srgbClr val="00539D"/>
                </a:solidFill>
              </a:rPr>
              <a:t>x</a:t>
            </a:r>
            <a:r>
              <a:rPr lang="en-US" sz="2400" b="1">
                <a:solidFill>
                  <a:srgbClr val="00539D"/>
                </a:solidFill>
              </a:rPr>
              <a:t> + 3</a:t>
            </a:r>
            <a:br>
              <a:rPr lang="en-US" sz="2400" b="1">
                <a:solidFill>
                  <a:srgbClr val="00539D"/>
                </a:solidFill>
              </a:rPr>
            </a:br>
            <a:r>
              <a:rPr lang="en-US" sz="2400" b="1">
                <a:solidFill>
                  <a:srgbClr val="00539D"/>
                </a:solidFill>
              </a:rPr>
              <a:t>8</a:t>
            </a:r>
            <a:r>
              <a:rPr lang="en-US" sz="2400" b="1" i="1">
                <a:solidFill>
                  <a:srgbClr val="00539D"/>
                </a:solidFill>
              </a:rPr>
              <a:t>x</a:t>
            </a:r>
            <a:r>
              <a:rPr lang="en-US" sz="2400" b="1">
                <a:solidFill>
                  <a:srgbClr val="00539D"/>
                </a:solidFill>
              </a:rPr>
              <a:t> – 4</a:t>
            </a:r>
            <a:r>
              <a:rPr lang="en-US" sz="2400" b="1" i="1">
                <a:solidFill>
                  <a:srgbClr val="00539D"/>
                </a:solidFill>
              </a:rPr>
              <a:t>y</a:t>
            </a:r>
            <a:r>
              <a:rPr lang="en-US" sz="2400" b="1">
                <a:solidFill>
                  <a:srgbClr val="00539D"/>
                </a:solidFill>
              </a:rPr>
              <a:t> = –12</a:t>
            </a:r>
          </a:p>
        </p:txBody>
      </p:sp>
      <p:sp>
        <p:nvSpPr>
          <p:cNvPr id="6150" name="Rectangle 6"/>
          <p:cNvSpPr>
            <a:spLocks noChangeArrowheads="1"/>
          </p:cNvSpPr>
          <p:nvPr/>
        </p:nvSpPr>
        <p:spPr bwMode="auto">
          <a:xfrm>
            <a:off x="533400" y="54229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graphs coincide. There are infinitely many solutions of this system of equations.</a:t>
            </a:r>
          </a:p>
        </p:txBody>
      </p:sp>
      <p:pic>
        <p:nvPicPr>
          <p:cNvPr id="6153" name="Picture 9" descr="6-1-2"/>
          <p:cNvPicPr>
            <a:picLocks noChangeAspect="1" noChangeArrowheads="1"/>
          </p:cNvPicPr>
          <p:nvPr/>
        </p:nvPicPr>
        <p:blipFill>
          <a:blip r:embed="rId3" cstate="print"/>
          <a:srcRect/>
          <a:stretch>
            <a:fillRect/>
          </a:stretch>
        </p:blipFill>
        <p:spPr bwMode="auto">
          <a:xfrm>
            <a:off x="5676900" y="1533525"/>
            <a:ext cx="2770188" cy="28035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left)">
                                      <p:cBhvr>
                                        <p:cTn id="11" dur="500"/>
                                        <p:tgtEl>
                                          <p:spTgt spid="614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6153"/>
                                        </p:tgtEl>
                                        <p:attrNameLst>
                                          <p:attrName>style.visibility</p:attrName>
                                        </p:attrNameLst>
                                      </p:cBhvr>
                                      <p:to>
                                        <p:strVal val="visible"/>
                                      </p:to>
                                    </p:set>
                                    <p:animEffect transition="in" filter="box(out)">
                                      <p:cBhvr>
                                        <p:cTn id="16" dur="500"/>
                                        <p:tgtEl>
                                          <p:spTgt spid="615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50">
                                            <p:txEl>
                                              <p:pRg st="0" end="0"/>
                                            </p:txEl>
                                          </p:spTgt>
                                        </p:tgtEl>
                                        <p:attrNameLst>
                                          <p:attrName>style.visibility</p:attrName>
                                        </p:attrNameLst>
                                      </p:cBhvr>
                                      <p:to>
                                        <p:strVal val="visible"/>
                                      </p:to>
                                    </p:set>
                                    <p:animEffect transition="in" filter="wipe(left)">
                                      <p:cBhvr>
                                        <p:cTn id="21" dur="500"/>
                                        <p:tgtEl>
                                          <p:spTgt spid="61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2B</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Solve by Graphing</a:t>
            </a:r>
          </a:p>
        </p:txBody>
      </p:sp>
      <p:sp>
        <p:nvSpPr>
          <p:cNvPr id="7173" name="Rectangle 5"/>
          <p:cNvSpPr>
            <a:spLocks noChangeArrowheads="1"/>
          </p:cNvSpPr>
          <p:nvPr/>
        </p:nvSpPr>
        <p:spPr bwMode="auto">
          <a:xfrm>
            <a:off x="876300" y="1503363"/>
            <a:ext cx="4914900" cy="319563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B.</a:t>
            </a:r>
            <a:r>
              <a:rPr lang="en-US" sz="2400" b="1">
                <a:solidFill>
                  <a:srgbClr val="00539D"/>
                </a:solidFill>
              </a:rPr>
              <a:t> Graph the system of equations. Then determine whether the system has </a:t>
            </a:r>
            <a:r>
              <a:rPr lang="en-US" sz="2400" b="1" i="1">
                <a:solidFill>
                  <a:srgbClr val="00539D"/>
                </a:solidFill>
              </a:rPr>
              <a:t>no</a:t>
            </a:r>
            <a:r>
              <a:rPr lang="en-US" sz="2400" b="1">
                <a:solidFill>
                  <a:srgbClr val="00539D"/>
                </a:solidFill>
              </a:rPr>
              <a:t> solution, </a:t>
            </a:r>
            <a:r>
              <a:rPr lang="en-US" sz="2400" b="1" i="1">
                <a:solidFill>
                  <a:srgbClr val="00539D"/>
                </a:solidFill>
              </a:rPr>
              <a:t>one</a:t>
            </a:r>
            <a:r>
              <a:rPr lang="en-US" sz="2400" b="1">
                <a:solidFill>
                  <a:srgbClr val="00539D"/>
                </a:solidFill>
              </a:rPr>
              <a:t> solution, or </a:t>
            </a:r>
            <a:r>
              <a:rPr lang="en-US" sz="2400" b="1" i="1">
                <a:solidFill>
                  <a:srgbClr val="00539D"/>
                </a:solidFill>
              </a:rPr>
              <a:t>infinitely</a:t>
            </a:r>
            <a:r>
              <a:rPr lang="en-US" sz="2400" b="1">
                <a:solidFill>
                  <a:srgbClr val="00539D"/>
                </a:solidFill>
              </a:rPr>
              <a:t> </a:t>
            </a:r>
            <a:r>
              <a:rPr lang="en-US" sz="2400" b="1" i="1">
                <a:solidFill>
                  <a:srgbClr val="00539D"/>
                </a:solidFill>
              </a:rPr>
              <a:t>many</a:t>
            </a:r>
            <a:r>
              <a:rPr lang="en-US" sz="2400" b="1">
                <a:solidFill>
                  <a:srgbClr val="00539D"/>
                </a:solidFill>
              </a:rPr>
              <a:t> solutions. If </a:t>
            </a:r>
            <a:br>
              <a:rPr lang="en-US" sz="2400" b="1">
                <a:solidFill>
                  <a:srgbClr val="00539D"/>
                </a:solidFill>
              </a:rPr>
            </a:br>
            <a:r>
              <a:rPr lang="en-US" sz="2400" b="1">
                <a:solidFill>
                  <a:srgbClr val="00539D"/>
                </a:solidFill>
              </a:rPr>
              <a:t>the system has one solution, name it.</a:t>
            </a:r>
          </a:p>
          <a:p>
            <a:pPr>
              <a:lnSpc>
                <a:spcPct val="90000"/>
              </a:lnSpc>
              <a:spcBef>
                <a:spcPct val="20000"/>
              </a:spcBef>
              <a:spcAft>
                <a:spcPct val="20000"/>
              </a:spcAft>
              <a:buClr>
                <a:srgbClr val="FFFFFF"/>
              </a:buClr>
            </a:pPr>
            <a:r>
              <a:rPr lang="en-US" sz="2400" b="1" i="1">
                <a:solidFill>
                  <a:srgbClr val="00539D"/>
                </a:solidFill>
              </a:rPr>
              <a:t>x</a:t>
            </a:r>
            <a:r>
              <a:rPr lang="en-US" sz="2400" b="1">
                <a:solidFill>
                  <a:srgbClr val="00539D"/>
                </a:solidFill>
              </a:rPr>
              <a:t> – 2</a:t>
            </a:r>
            <a:r>
              <a:rPr lang="en-US" sz="2400" b="1" i="1">
                <a:solidFill>
                  <a:srgbClr val="00539D"/>
                </a:solidFill>
              </a:rPr>
              <a:t>y</a:t>
            </a:r>
            <a:r>
              <a:rPr lang="en-US" sz="2400" b="1">
                <a:solidFill>
                  <a:srgbClr val="00539D"/>
                </a:solidFill>
              </a:rPr>
              <a:t> = 4</a:t>
            </a:r>
            <a:br>
              <a:rPr lang="en-US" sz="2400" b="1">
                <a:solidFill>
                  <a:srgbClr val="00539D"/>
                </a:solidFill>
              </a:rPr>
            </a:br>
            <a:r>
              <a:rPr lang="en-US" sz="2400" b="1" i="1">
                <a:solidFill>
                  <a:srgbClr val="00539D"/>
                </a:solidFill>
              </a:rPr>
              <a:t>x</a:t>
            </a:r>
            <a:r>
              <a:rPr lang="en-US" sz="2400" b="1">
                <a:solidFill>
                  <a:srgbClr val="00539D"/>
                </a:solidFill>
              </a:rPr>
              <a:t> – 2</a:t>
            </a:r>
            <a:r>
              <a:rPr lang="en-US" sz="2400" b="1" i="1">
                <a:solidFill>
                  <a:srgbClr val="00539D"/>
                </a:solidFill>
              </a:rPr>
              <a:t>y</a:t>
            </a:r>
            <a:r>
              <a:rPr lang="en-US" sz="2400" b="1">
                <a:solidFill>
                  <a:srgbClr val="00539D"/>
                </a:solidFill>
              </a:rPr>
              <a:t> = –2</a:t>
            </a:r>
          </a:p>
        </p:txBody>
      </p:sp>
      <p:sp>
        <p:nvSpPr>
          <p:cNvPr id="7174" name="Rectangle 6"/>
          <p:cNvSpPr>
            <a:spLocks noChangeArrowheads="1"/>
          </p:cNvSpPr>
          <p:nvPr/>
        </p:nvSpPr>
        <p:spPr bwMode="auto">
          <a:xfrm>
            <a:off x="533400" y="5018088"/>
            <a:ext cx="8229600" cy="1077912"/>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graphs are parallel lines. Since they do not intersect, there are no solutions of this system of equations.</a:t>
            </a:r>
          </a:p>
        </p:txBody>
      </p:sp>
      <p:pic>
        <p:nvPicPr>
          <p:cNvPr id="7175" name="Picture 7" descr="ALG05-01-02b"/>
          <p:cNvPicPr>
            <a:picLocks noChangeAspect="1" noChangeArrowheads="1"/>
          </p:cNvPicPr>
          <p:nvPr/>
        </p:nvPicPr>
        <p:blipFill>
          <a:blip r:embed="rId3" cstate="print"/>
          <a:srcRect/>
          <a:stretch>
            <a:fillRect/>
          </a:stretch>
        </p:blipFill>
        <p:spPr bwMode="auto">
          <a:xfrm>
            <a:off x="5543550" y="1447800"/>
            <a:ext cx="2952750" cy="29432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73">
                                            <p:txEl>
                                              <p:pRg st="1" end="1"/>
                                            </p:txEl>
                                          </p:spTgt>
                                        </p:tgtEl>
                                        <p:attrNameLst>
                                          <p:attrName>style.visibility</p:attrName>
                                        </p:attrNameLst>
                                      </p:cBhvr>
                                      <p:to>
                                        <p:strVal val="visible"/>
                                      </p:to>
                                    </p:set>
                                    <p:animEffect transition="in" filter="wipe(left)">
                                      <p:cBhvr>
                                        <p:cTn id="11" dur="500"/>
                                        <p:tgtEl>
                                          <p:spTgt spid="717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175"/>
                                        </p:tgtEl>
                                        <p:attrNameLst>
                                          <p:attrName>style.visibility</p:attrName>
                                        </p:attrNameLst>
                                      </p:cBhvr>
                                      <p:to>
                                        <p:strVal val="visible"/>
                                      </p:to>
                                    </p:set>
                                    <p:animEffect transition="in" filter="wipe(left)">
                                      <p:cBhvr>
                                        <p:cTn id="16" dur="500"/>
                                        <p:tgtEl>
                                          <p:spTgt spid="717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174">
                                            <p:txEl>
                                              <p:pRg st="0" end="0"/>
                                            </p:txEl>
                                          </p:spTgt>
                                        </p:tgtEl>
                                        <p:attrNameLst>
                                          <p:attrName>style.visibility</p:attrName>
                                        </p:attrNameLst>
                                      </p:cBhvr>
                                      <p:to>
                                        <p:strVal val="visible"/>
                                      </p:to>
                                    </p:set>
                                    <p:animEffect transition="in" filter="wipe(left)">
                                      <p:cBhvr>
                                        <p:cTn id="21" dur="500"/>
                                        <p:tgtEl>
                                          <p:spTgt spid="71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a:t>
            </a:r>
          </a:p>
        </p:txBody>
      </p:sp>
      <p:sp>
        <p:nvSpPr>
          <p:cNvPr id="114693" name="TPAnswers"/>
          <p:cNvSpPr>
            <a:spLocks noChangeArrowheads="1"/>
          </p:cNvSpPr>
          <p:nvPr>
            <p:custDataLst>
              <p:tags r:id="rId2"/>
            </p:custDataLst>
          </p:nvPr>
        </p:nvSpPr>
        <p:spPr bwMode="auto">
          <a:xfrm>
            <a:off x="838200" y="3916363"/>
            <a:ext cx="4676775"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tabLst>
                <a:tab pos="2514600" algn="l"/>
              </a:tabLst>
            </a:pPr>
            <a:r>
              <a:rPr lang="pt-BR" sz="2400" b="1">
                <a:solidFill>
                  <a:srgbClr val="00539D"/>
                </a:solidFill>
                <a:sym typeface="Symbol" pitchFamily="18" charset="2"/>
              </a:rPr>
              <a:t>A.</a:t>
            </a:r>
            <a:r>
              <a:rPr lang="pt-BR" sz="2400" b="1">
                <a:solidFill>
                  <a:srgbClr val="000000"/>
                </a:solidFill>
                <a:sym typeface="Symbol" pitchFamily="18" charset="2"/>
              </a:rPr>
              <a:t>	one; (0, 3)	</a:t>
            </a:r>
          </a:p>
          <a:p>
            <a:pPr marL="533400" indent="-533400">
              <a:lnSpc>
                <a:spcPct val="90000"/>
              </a:lnSpc>
              <a:spcBef>
                <a:spcPct val="50000"/>
              </a:spcBef>
              <a:spcAft>
                <a:spcPct val="50000"/>
              </a:spcAft>
              <a:buClr>
                <a:srgbClr val="00539D"/>
              </a:buClr>
              <a:tabLst>
                <a:tab pos="2514600" algn="l"/>
              </a:tabLst>
            </a:pPr>
            <a:r>
              <a:rPr lang="pt-BR" sz="2400" b="1">
                <a:solidFill>
                  <a:srgbClr val="00539D"/>
                </a:solidFill>
                <a:sym typeface="Symbol" pitchFamily="18" charset="2"/>
              </a:rPr>
              <a:t>B.</a:t>
            </a:r>
            <a:r>
              <a:rPr lang="pt-BR" sz="2400" b="1">
                <a:solidFill>
                  <a:srgbClr val="000000"/>
                </a:solidFill>
                <a:sym typeface="Symbol" pitchFamily="18" charset="2"/>
              </a:rPr>
              <a:t>	no solution</a:t>
            </a:r>
          </a:p>
          <a:p>
            <a:pPr marL="533400" indent="-533400">
              <a:lnSpc>
                <a:spcPct val="90000"/>
              </a:lnSpc>
              <a:spcBef>
                <a:spcPct val="50000"/>
              </a:spcBef>
              <a:spcAft>
                <a:spcPct val="50000"/>
              </a:spcAft>
              <a:buClr>
                <a:srgbClr val="00539D"/>
              </a:buClr>
              <a:tabLst>
                <a:tab pos="2514600" algn="l"/>
              </a:tabLst>
            </a:pPr>
            <a:r>
              <a:rPr lang="pt-BR" sz="2400" b="1">
                <a:solidFill>
                  <a:srgbClr val="00539D"/>
                </a:solidFill>
                <a:sym typeface="Symbol" pitchFamily="18" charset="2"/>
              </a:rPr>
              <a:t>C.</a:t>
            </a:r>
            <a:r>
              <a:rPr lang="pt-BR" sz="2400" b="1">
                <a:solidFill>
                  <a:srgbClr val="000000"/>
                </a:solidFill>
                <a:sym typeface="Symbol" pitchFamily="18" charset="2"/>
              </a:rPr>
              <a:t>	infinitely many</a:t>
            </a:r>
          </a:p>
          <a:p>
            <a:pPr marL="533400" indent="-533400">
              <a:lnSpc>
                <a:spcPct val="90000"/>
              </a:lnSpc>
              <a:spcBef>
                <a:spcPct val="50000"/>
              </a:spcBef>
              <a:spcAft>
                <a:spcPct val="50000"/>
              </a:spcAft>
              <a:buClr>
                <a:srgbClr val="00539D"/>
              </a:buClr>
              <a:tabLst>
                <a:tab pos="2514600" algn="l"/>
              </a:tabLst>
            </a:pPr>
            <a:r>
              <a:rPr lang="pt-BR" sz="2400" b="1">
                <a:solidFill>
                  <a:srgbClr val="00539D"/>
                </a:solidFill>
                <a:sym typeface="Symbol" pitchFamily="18" charset="2"/>
              </a:rPr>
              <a:t>D.</a:t>
            </a:r>
            <a:r>
              <a:rPr lang="pt-BR" sz="2400" b="1">
                <a:solidFill>
                  <a:srgbClr val="000000"/>
                </a:solidFill>
                <a:sym typeface="Symbol" pitchFamily="18" charset="2"/>
              </a:rPr>
              <a:t>	one; (3, 3)</a:t>
            </a:r>
          </a:p>
        </p:txBody>
      </p:sp>
      <p:sp>
        <p:nvSpPr>
          <p:cNvPr id="114694" name="TPQuestion"/>
          <p:cNvSpPr>
            <a:spLocks noChangeArrowheads="1"/>
          </p:cNvSpPr>
          <p:nvPr/>
        </p:nvSpPr>
        <p:spPr bwMode="auto">
          <a:xfrm>
            <a:off x="476250" y="1285875"/>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A.</a:t>
            </a:r>
            <a:r>
              <a:rPr lang="en-US" sz="2400" b="1">
                <a:solidFill>
                  <a:srgbClr val="00539D"/>
                </a:solidFill>
              </a:rPr>
              <a:t> Graph the system of equations. Then determine whether the system has </a:t>
            </a:r>
            <a:r>
              <a:rPr lang="en-US" sz="2400" b="1" i="1">
                <a:solidFill>
                  <a:srgbClr val="00539D"/>
                </a:solidFill>
              </a:rPr>
              <a:t>no</a:t>
            </a:r>
            <a:r>
              <a:rPr lang="en-US" sz="2400" b="1">
                <a:solidFill>
                  <a:srgbClr val="00539D"/>
                </a:solidFill>
              </a:rPr>
              <a:t> solution, </a:t>
            </a:r>
            <a:r>
              <a:rPr lang="en-US" sz="2400" b="1" i="1">
                <a:solidFill>
                  <a:srgbClr val="00539D"/>
                </a:solidFill>
              </a:rPr>
              <a:t>one</a:t>
            </a:r>
            <a:r>
              <a:rPr lang="en-US" sz="2400" b="1">
                <a:solidFill>
                  <a:srgbClr val="00539D"/>
                </a:solidFill>
              </a:rPr>
              <a:t> solution, or </a:t>
            </a:r>
            <a:r>
              <a:rPr lang="en-US" sz="2400" b="1" i="1">
                <a:solidFill>
                  <a:srgbClr val="00539D"/>
                </a:solidFill>
              </a:rPr>
              <a:t>infinitely</a:t>
            </a:r>
            <a:r>
              <a:rPr lang="en-US" sz="2400" b="1">
                <a:solidFill>
                  <a:srgbClr val="00539D"/>
                </a:solidFill>
              </a:rPr>
              <a:t> </a:t>
            </a:r>
            <a:r>
              <a:rPr lang="en-US" sz="2400" b="1" i="1">
                <a:solidFill>
                  <a:srgbClr val="00539D"/>
                </a:solidFill>
              </a:rPr>
              <a:t>many</a:t>
            </a:r>
            <a:r>
              <a:rPr lang="en-US" sz="2400" b="1">
                <a:solidFill>
                  <a:srgbClr val="00539D"/>
                </a:solidFill>
              </a:rPr>
              <a:t> solutions. If the system has one solution, name it.</a:t>
            </a:r>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4698" name="Picture 10" descr="ALG05-01-02b-YT-A"/>
          <p:cNvPicPr>
            <a:picLocks noChangeAspect="1" noChangeArrowheads="1"/>
          </p:cNvPicPr>
          <p:nvPr/>
        </p:nvPicPr>
        <p:blipFill>
          <a:blip r:embed="rId6" cstate="print"/>
          <a:srcRect/>
          <a:stretch>
            <a:fillRect/>
          </a:stretch>
        </p:blipFill>
        <p:spPr bwMode="auto">
          <a:xfrm>
            <a:off x="4067175" y="2405063"/>
            <a:ext cx="2395538" cy="2387600"/>
          </a:xfrm>
          <a:prstGeom prst="rect">
            <a:avLst/>
          </a:prstGeom>
          <a:noFill/>
        </p:spPr>
      </p:pic>
      <p:pic>
        <p:nvPicPr>
          <p:cNvPr id="114700" name="Picture 12" descr="ALG01_253"/>
          <p:cNvPicPr>
            <a:picLocks noChangeAspect="1" noChangeArrowheads="1"/>
          </p:cNvPicPr>
          <p:nvPr/>
        </p:nvPicPr>
        <p:blipFill>
          <a:blip r:embed="rId7" cstate="print"/>
          <a:srcRect/>
          <a:stretch>
            <a:fillRect/>
          </a:stretch>
        </p:blipFill>
        <p:spPr bwMode="auto">
          <a:xfrm>
            <a:off x="952500" y="2647950"/>
            <a:ext cx="1490663" cy="1217613"/>
          </a:xfrm>
          <a:prstGeom prst="rect">
            <a:avLst/>
          </a:prstGeom>
          <a:noFill/>
        </p:spPr>
      </p:pic>
      <p:sp>
        <p:nvSpPr>
          <p:cNvPr id="114695" name="Oval 7"/>
          <p:cNvSpPr>
            <a:spLocks noChangeArrowheads="1"/>
          </p:cNvSpPr>
          <p:nvPr/>
        </p:nvSpPr>
        <p:spPr bwMode="auto">
          <a:xfrm>
            <a:off x="857250" y="38862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700"/>
                                        </p:tgtEl>
                                        <p:attrNameLst>
                                          <p:attrName>style.visibility</p:attrName>
                                        </p:attrNameLst>
                                      </p:cBhvr>
                                      <p:to>
                                        <p:strVal val="visible"/>
                                      </p:to>
                                    </p:set>
                                    <p:animEffect transition="in" filter="wipe(left)">
                                      <p:cBhvr>
                                        <p:cTn id="19" dur="500"/>
                                        <p:tgtEl>
                                          <p:spTgt spid="114700"/>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14693"/>
                                        </p:tgtEl>
                                        <p:attrNameLst>
                                          <p:attrName>style.visibility</p:attrName>
                                        </p:attrNameLst>
                                      </p:cBhvr>
                                      <p:to>
                                        <p:strVal val="visible"/>
                                      </p:to>
                                    </p:set>
                                    <p:animEffect transition="in" filter="wipe(left)">
                                      <p:cBhvr>
                                        <p:cTn id="23" dur="500"/>
                                        <p:tgtEl>
                                          <p:spTgt spid="114693"/>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4695"/>
                                        </p:tgtEl>
                                        <p:attrNameLst>
                                          <p:attrName>style.visibility</p:attrName>
                                        </p:attrNameLst>
                                      </p:cBhvr>
                                      <p:to>
                                        <p:strVal val="visible"/>
                                      </p:to>
                                    </p:set>
                                    <p:animEffect transition="in" filter="wipe(down)">
                                      <p:cBhvr>
                                        <p:cTn id="28" dur="580">
                                          <p:stCondLst>
                                            <p:cond delay="0"/>
                                          </p:stCondLst>
                                        </p:cTn>
                                        <p:tgtEl>
                                          <p:spTgt spid="114695"/>
                                        </p:tgtEl>
                                      </p:cBhvr>
                                    </p:animEffect>
                                    <p:anim calcmode="lin" valueType="num">
                                      <p:cBhvr>
                                        <p:cTn id="29"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4" dur="26">
                                          <p:stCondLst>
                                            <p:cond delay="650"/>
                                          </p:stCondLst>
                                        </p:cTn>
                                        <p:tgtEl>
                                          <p:spTgt spid="114695"/>
                                        </p:tgtEl>
                                      </p:cBhvr>
                                      <p:to x="100000" y="60000"/>
                                    </p:animScale>
                                    <p:animScale>
                                      <p:cBhvr>
                                        <p:cTn id="35" dur="166" decel="50000">
                                          <p:stCondLst>
                                            <p:cond delay="676"/>
                                          </p:stCondLst>
                                        </p:cTn>
                                        <p:tgtEl>
                                          <p:spTgt spid="114695"/>
                                        </p:tgtEl>
                                      </p:cBhvr>
                                      <p:to x="100000" y="100000"/>
                                    </p:animScale>
                                    <p:animScale>
                                      <p:cBhvr>
                                        <p:cTn id="36" dur="26">
                                          <p:stCondLst>
                                            <p:cond delay="1312"/>
                                          </p:stCondLst>
                                        </p:cTn>
                                        <p:tgtEl>
                                          <p:spTgt spid="114695"/>
                                        </p:tgtEl>
                                      </p:cBhvr>
                                      <p:to x="100000" y="80000"/>
                                    </p:animScale>
                                    <p:animScale>
                                      <p:cBhvr>
                                        <p:cTn id="37" dur="166" decel="50000">
                                          <p:stCondLst>
                                            <p:cond delay="1338"/>
                                          </p:stCondLst>
                                        </p:cTn>
                                        <p:tgtEl>
                                          <p:spTgt spid="114695"/>
                                        </p:tgtEl>
                                      </p:cBhvr>
                                      <p:to x="100000" y="100000"/>
                                    </p:animScale>
                                    <p:animScale>
                                      <p:cBhvr>
                                        <p:cTn id="38" dur="26">
                                          <p:stCondLst>
                                            <p:cond delay="1642"/>
                                          </p:stCondLst>
                                        </p:cTn>
                                        <p:tgtEl>
                                          <p:spTgt spid="114695"/>
                                        </p:tgtEl>
                                      </p:cBhvr>
                                      <p:to x="100000" y="90000"/>
                                    </p:animScale>
                                    <p:animScale>
                                      <p:cBhvr>
                                        <p:cTn id="39" dur="166" decel="50000">
                                          <p:stCondLst>
                                            <p:cond delay="1668"/>
                                          </p:stCondLst>
                                        </p:cTn>
                                        <p:tgtEl>
                                          <p:spTgt spid="114695"/>
                                        </p:tgtEl>
                                      </p:cBhvr>
                                      <p:to x="100000" y="100000"/>
                                    </p:animScale>
                                    <p:animScale>
                                      <p:cBhvr>
                                        <p:cTn id="40" dur="26">
                                          <p:stCondLst>
                                            <p:cond delay="1808"/>
                                          </p:stCondLst>
                                        </p:cTn>
                                        <p:tgtEl>
                                          <p:spTgt spid="114695"/>
                                        </p:tgtEl>
                                      </p:cBhvr>
                                      <p:to x="100000" y="95000"/>
                                    </p:animScale>
                                    <p:animScale>
                                      <p:cBhvr>
                                        <p:cTn id="41" dur="166" decel="50000">
                                          <p:stCondLst>
                                            <p:cond delay="1834"/>
                                          </p:stCondLst>
                                        </p:cTn>
                                        <p:tgtEl>
                                          <p:spTgt spid="114695"/>
                                        </p:tgtEl>
                                      </p:cBhvr>
                                      <p:to x="100000" y="100000"/>
                                    </p:animScale>
                                  </p:childTnLst>
                                </p:cTn>
                              </p:par>
                            </p:childTnLst>
                          </p:cTn>
                        </p:par>
                        <p:par>
                          <p:cTn id="42" fill="hold">
                            <p:stCondLst>
                              <p:cond delay="2000"/>
                            </p:stCondLst>
                            <p:childTnLst>
                              <p:par>
                                <p:cTn id="43" presetID="4" presetClass="entr" presetSubtype="32" fill="hold" nodeType="afterEffect">
                                  <p:stCondLst>
                                    <p:cond delay="0"/>
                                  </p:stCondLst>
                                  <p:childTnLst>
                                    <p:set>
                                      <p:cBhvr>
                                        <p:cTn id="44" dur="1" fill="hold">
                                          <p:stCondLst>
                                            <p:cond delay="0"/>
                                          </p:stCondLst>
                                        </p:cTn>
                                        <p:tgtEl>
                                          <p:spTgt spid="114698"/>
                                        </p:tgtEl>
                                        <p:attrNameLst>
                                          <p:attrName>style.visibility</p:attrName>
                                        </p:attrNameLst>
                                      </p:cBhvr>
                                      <p:to>
                                        <p:strVal val="visible"/>
                                      </p:to>
                                    </p:set>
                                    <p:animEffect transition="in" filter="box(out)">
                                      <p:cBhvr>
                                        <p:cTn id="45" dur="500"/>
                                        <p:tgtEl>
                                          <p:spTgt spid="114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P spid="114694" grpId="0" autoUpdateAnimBg="0"/>
      <p:bldP spid="1146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PQuestion"/>
          <p:cNvSpPr>
            <a:spLocks noGrp="1" noChangeArrowheads="1"/>
          </p:cNvSpPr>
          <p:nvPr>
            <p:ph type="title"/>
          </p:nvPr>
        </p:nvSpPr>
        <p:spPr/>
        <p:txBody>
          <a:bodyPr/>
          <a:lstStyle/>
          <a:p>
            <a:r>
              <a:rPr lang="en-US"/>
              <a:t>Example 2B</a:t>
            </a:r>
          </a:p>
        </p:txBody>
      </p:sp>
      <p:sp>
        <p:nvSpPr>
          <p:cNvPr id="122885" name="TPAnswers"/>
          <p:cNvSpPr>
            <a:spLocks noChangeArrowheads="1"/>
          </p:cNvSpPr>
          <p:nvPr>
            <p:custDataLst>
              <p:tags r:id="rId2"/>
            </p:custDataLst>
          </p:nvPr>
        </p:nvSpPr>
        <p:spPr bwMode="auto">
          <a:xfrm>
            <a:off x="838200" y="3859213"/>
            <a:ext cx="3476625"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one; (0, 0)</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no solution</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infinitely many</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one; (1, 3)</a:t>
            </a:r>
          </a:p>
        </p:txBody>
      </p:sp>
      <p:sp>
        <p:nvSpPr>
          <p:cNvPr id="122886" name="TPQuestion"/>
          <p:cNvSpPr>
            <a:spLocks noChangeArrowheads="1"/>
          </p:cNvSpPr>
          <p:nvPr/>
        </p:nvSpPr>
        <p:spPr bwMode="auto">
          <a:xfrm>
            <a:off x="476250" y="1285875"/>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B.</a:t>
            </a:r>
            <a:r>
              <a:rPr lang="en-US" sz="2400" b="1">
                <a:solidFill>
                  <a:srgbClr val="00539D"/>
                </a:solidFill>
              </a:rPr>
              <a:t> Graph the system of equations. Then determine whether the system has </a:t>
            </a:r>
            <a:r>
              <a:rPr lang="en-US" sz="2400" b="1" i="1">
                <a:solidFill>
                  <a:srgbClr val="00539D"/>
                </a:solidFill>
              </a:rPr>
              <a:t>no</a:t>
            </a:r>
            <a:r>
              <a:rPr lang="en-US" sz="2400" b="1">
                <a:solidFill>
                  <a:srgbClr val="00539D"/>
                </a:solidFill>
              </a:rPr>
              <a:t> solution, </a:t>
            </a:r>
            <a:r>
              <a:rPr lang="en-US" sz="2400" b="1" i="1">
                <a:solidFill>
                  <a:srgbClr val="00539D"/>
                </a:solidFill>
              </a:rPr>
              <a:t>one</a:t>
            </a:r>
            <a:r>
              <a:rPr lang="en-US" sz="2400" b="1">
                <a:solidFill>
                  <a:srgbClr val="00539D"/>
                </a:solidFill>
              </a:rPr>
              <a:t> solution, or </a:t>
            </a:r>
            <a:r>
              <a:rPr lang="en-US" sz="2400" b="1" i="1">
                <a:solidFill>
                  <a:srgbClr val="00539D"/>
                </a:solidFill>
              </a:rPr>
              <a:t>infinitely</a:t>
            </a:r>
            <a:r>
              <a:rPr lang="en-US" sz="2400" b="1">
                <a:solidFill>
                  <a:srgbClr val="00539D"/>
                </a:solidFill>
              </a:rPr>
              <a:t> </a:t>
            </a:r>
            <a:r>
              <a:rPr lang="en-US" sz="2400" b="1" i="1">
                <a:solidFill>
                  <a:srgbClr val="00539D"/>
                </a:solidFill>
              </a:rPr>
              <a:t>many</a:t>
            </a:r>
            <a:r>
              <a:rPr lang="en-US" sz="2400" b="1">
                <a:solidFill>
                  <a:srgbClr val="00539D"/>
                </a:solidFill>
              </a:rPr>
              <a:t> solutions. If the system has one solution, name it.</a:t>
            </a:r>
          </a:p>
        </p:txBody>
      </p:sp>
      <p:pic>
        <p:nvPicPr>
          <p:cNvPr id="12288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288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22890" name="Picture 10" descr="ALG01_254"/>
          <p:cNvPicPr>
            <a:picLocks noChangeAspect="1" noChangeArrowheads="1"/>
          </p:cNvPicPr>
          <p:nvPr/>
        </p:nvPicPr>
        <p:blipFill>
          <a:blip r:embed="rId6" cstate="print"/>
          <a:srcRect/>
          <a:stretch>
            <a:fillRect/>
          </a:stretch>
        </p:blipFill>
        <p:spPr bwMode="auto">
          <a:xfrm>
            <a:off x="871538" y="2667000"/>
            <a:ext cx="1490662" cy="1217613"/>
          </a:xfrm>
          <a:prstGeom prst="rect">
            <a:avLst/>
          </a:prstGeom>
          <a:noFill/>
        </p:spPr>
      </p:pic>
      <p:pic>
        <p:nvPicPr>
          <p:cNvPr id="122891" name="Picture 11" descr="ALG05-01-02b-YT-B"/>
          <p:cNvPicPr>
            <a:picLocks noChangeAspect="1" noChangeArrowheads="1"/>
          </p:cNvPicPr>
          <p:nvPr/>
        </p:nvPicPr>
        <p:blipFill>
          <a:blip r:embed="rId7" cstate="print"/>
          <a:srcRect/>
          <a:stretch>
            <a:fillRect/>
          </a:stretch>
        </p:blipFill>
        <p:spPr bwMode="auto">
          <a:xfrm>
            <a:off x="4067175" y="2405063"/>
            <a:ext cx="2395538" cy="2387600"/>
          </a:xfrm>
          <a:prstGeom prst="rect">
            <a:avLst/>
          </a:prstGeom>
          <a:noFill/>
        </p:spPr>
      </p:pic>
      <p:sp>
        <p:nvSpPr>
          <p:cNvPr id="122887" name="Oval 7"/>
          <p:cNvSpPr>
            <a:spLocks noChangeArrowheads="1"/>
          </p:cNvSpPr>
          <p:nvPr/>
        </p:nvSpPr>
        <p:spPr bwMode="auto">
          <a:xfrm>
            <a:off x="838200" y="45243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wipe(left)">
                                      <p:cBhvr>
                                        <p:cTn id="7" dur="500"/>
                                        <p:tgtEl>
                                          <p:spTgt spid="12288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2889"/>
                                        </p:tgtEl>
                                        <p:attrNameLst>
                                          <p:attrName>style.visibility</p:attrName>
                                        </p:attrNameLst>
                                      </p:cBhvr>
                                      <p:to>
                                        <p:strVal val="visible"/>
                                      </p:to>
                                    </p:set>
                                    <p:animEffect transition="in" filter="dissolve">
                                      <p:cBhvr>
                                        <p:cTn id="11" dur="500"/>
                                        <p:tgtEl>
                                          <p:spTgt spid="12288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2886"/>
                                        </p:tgtEl>
                                        <p:attrNameLst>
                                          <p:attrName>style.visibility</p:attrName>
                                        </p:attrNameLst>
                                      </p:cBhvr>
                                      <p:to>
                                        <p:strVal val="visible"/>
                                      </p:to>
                                    </p:set>
                                    <p:animEffect transition="in" filter="wipe(left)">
                                      <p:cBhvr>
                                        <p:cTn id="15" dur="500"/>
                                        <p:tgtEl>
                                          <p:spTgt spid="12288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2890"/>
                                        </p:tgtEl>
                                        <p:attrNameLst>
                                          <p:attrName>style.visibility</p:attrName>
                                        </p:attrNameLst>
                                      </p:cBhvr>
                                      <p:to>
                                        <p:strVal val="visible"/>
                                      </p:to>
                                    </p:set>
                                    <p:animEffect transition="in" filter="wipe(left)">
                                      <p:cBhvr>
                                        <p:cTn id="19" dur="500"/>
                                        <p:tgtEl>
                                          <p:spTgt spid="12289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2885"/>
                                        </p:tgtEl>
                                        <p:attrNameLst>
                                          <p:attrName>style.visibility</p:attrName>
                                        </p:attrNameLst>
                                      </p:cBhvr>
                                      <p:to>
                                        <p:strVal val="visible"/>
                                      </p:to>
                                    </p:set>
                                    <p:animEffect transition="in" filter="wipe(left)">
                                      <p:cBhvr>
                                        <p:cTn id="23" dur="500"/>
                                        <p:tgtEl>
                                          <p:spTgt spid="122885"/>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22887"/>
                                        </p:tgtEl>
                                        <p:attrNameLst>
                                          <p:attrName>style.visibility</p:attrName>
                                        </p:attrNameLst>
                                      </p:cBhvr>
                                      <p:to>
                                        <p:strVal val="visible"/>
                                      </p:to>
                                    </p:set>
                                    <p:animEffect transition="in" filter="wipe(down)">
                                      <p:cBhvr>
                                        <p:cTn id="28" dur="580">
                                          <p:stCondLst>
                                            <p:cond delay="0"/>
                                          </p:stCondLst>
                                        </p:cTn>
                                        <p:tgtEl>
                                          <p:spTgt spid="122887"/>
                                        </p:tgtEl>
                                      </p:cBhvr>
                                    </p:animEffect>
                                    <p:anim calcmode="lin" valueType="num">
                                      <p:cBhvr>
                                        <p:cTn id="29" dur="1822" tmFilter="0,0; 0.14,0.36; 0.43,0.73; 0.71,0.91; 1.0,1.0">
                                          <p:stCondLst>
                                            <p:cond delay="0"/>
                                          </p:stCondLst>
                                        </p:cTn>
                                        <p:tgtEl>
                                          <p:spTgt spid="12288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2288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2288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2288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22887"/>
                                        </p:tgtEl>
                                        <p:attrNameLst>
                                          <p:attrName>ppt_y</p:attrName>
                                        </p:attrNameLst>
                                      </p:cBhvr>
                                      <p:tavLst>
                                        <p:tav tm="0" fmla="#ppt_y-sin(pi*$)/81">
                                          <p:val>
                                            <p:fltVal val="0"/>
                                          </p:val>
                                        </p:tav>
                                        <p:tav tm="100000">
                                          <p:val>
                                            <p:fltVal val="1"/>
                                          </p:val>
                                        </p:tav>
                                      </p:tavLst>
                                    </p:anim>
                                    <p:animScale>
                                      <p:cBhvr>
                                        <p:cTn id="34" dur="26">
                                          <p:stCondLst>
                                            <p:cond delay="650"/>
                                          </p:stCondLst>
                                        </p:cTn>
                                        <p:tgtEl>
                                          <p:spTgt spid="122887"/>
                                        </p:tgtEl>
                                      </p:cBhvr>
                                      <p:to x="100000" y="60000"/>
                                    </p:animScale>
                                    <p:animScale>
                                      <p:cBhvr>
                                        <p:cTn id="35" dur="166" decel="50000">
                                          <p:stCondLst>
                                            <p:cond delay="676"/>
                                          </p:stCondLst>
                                        </p:cTn>
                                        <p:tgtEl>
                                          <p:spTgt spid="122887"/>
                                        </p:tgtEl>
                                      </p:cBhvr>
                                      <p:to x="100000" y="100000"/>
                                    </p:animScale>
                                    <p:animScale>
                                      <p:cBhvr>
                                        <p:cTn id="36" dur="26">
                                          <p:stCondLst>
                                            <p:cond delay="1312"/>
                                          </p:stCondLst>
                                        </p:cTn>
                                        <p:tgtEl>
                                          <p:spTgt spid="122887"/>
                                        </p:tgtEl>
                                      </p:cBhvr>
                                      <p:to x="100000" y="80000"/>
                                    </p:animScale>
                                    <p:animScale>
                                      <p:cBhvr>
                                        <p:cTn id="37" dur="166" decel="50000">
                                          <p:stCondLst>
                                            <p:cond delay="1338"/>
                                          </p:stCondLst>
                                        </p:cTn>
                                        <p:tgtEl>
                                          <p:spTgt spid="122887"/>
                                        </p:tgtEl>
                                      </p:cBhvr>
                                      <p:to x="100000" y="100000"/>
                                    </p:animScale>
                                    <p:animScale>
                                      <p:cBhvr>
                                        <p:cTn id="38" dur="26">
                                          <p:stCondLst>
                                            <p:cond delay="1642"/>
                                          </p:stCondLst>
                                        </p:cTn>
                                        <p:tgtEl>
                                          <p:spTgt spid="122887"/>
                                        </p:tgtEl>
                                      </p:cBhvr>
                                      <p:to x="100000" y="90000"/>
                                    </p:animScale>
                                    <p:animScale>
                                      <p:cBhvr>
                                        <p:cTn id="39" dur="166" decel="50000">
                                          <p:stCondLst>
                                            <p:cond delay="1668"/>
                                          </p:stCondLst>
                                        </p:cTn>
                                        <p:tgtEl>
                                          <p:spTgt spid="122887"/>
                                        </p:tgtEl>
                                      </p:cBhvr>
                                      <p:to x="100000" y="100000"/>
                                    </p:animScale>
                                    <p:animScale>
                                      <p:cBhvr>
                                        <p:cTn id="40" dur="26">
                                          <p:stCondLst>
                                            <p:cond delay="1808"/>
                                          </p:stCondLst>
                                        </p:cTn>
                                        <p:tgtEl>
                                          <p:spTgt spid="122887"/>
                                        </p:tgtEl>
                                      </p:cBhvr>
                                      <p:to x="100000" y="95000"/>
                                    </p:animScale>
                                    <p:animScale>
                                      <p:cBhvr>
                                        <p:cTn id="41" dur="166" decel="50000">
                                          <p:stCondLst>
                                            <p:cond delay="1834"/>
                                          </p:stCondLst>
                                        </p:cTn>
                                        <p:tgtEl>
                                          <p:spTgt spid="122887"/>
                                        </p:tgtEl>
                                      </p:cBhvr>
                                      <p:to x="100000" y="100000"/>
                                    </p:animScale>
                                  </p:childTnLst>
                                </p:cTn>
                              </p:par>
                            </p:childTnLst>
                          </p:cTn>
                        </p:par>
                        <p:par>
                          <p:cTn id="42" fill="hold">
                            <p:stCondLst>
                              <p:cond delay="2000"/>
                            </p:stCondLst>
                            <p:childTnLst>
                              <p:par>
                                <p:cTn id="43" presetID="4" presetClass="entr" presetSubtype="32" fill="hold" nodeType="afterEffect">
                                  <p:stCondLst>
                                    <p:cond delay="0"/>
                                  </p:stCondLst>
                                  <p:childTnLst>
                                    <p:set>
                                      <p:cBhvr>
                                        <p:cTn id="44" dur="1" fill="hold">
                                          <p:stCondLst>
                                            <p:cond delay="0"/>
                                          </p:stCondLst>
                                        </p:cTn>
                                        <p:tgtEl>
                                          <p:spTgt spid="122891"/>
                                        </p:tgtEl>
                                        <p:attrNameLst>
                                          <p:attrName>style.visibility</p:attrName>
                                        </p:attrNameLst>
                                      </p:cBhvr>
                                      <p:to>
                                        <p:strVal val="visible"/>
                                      </p:to>
                                    </p:set>
                                    <p:animEffect transition="in" filter="box(out)">
                                      <p:cBhvr>
                                        <p:cTn id="45" dur="500"/>
                                        <p:tgtEl>
                                          <p:spTgt spid="122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autoUpdateAnimBg="0"/>
      <p:bldP spid="122886" grpId="0" autoUpdateAnimBg="0"/>
      <p:bldP spid="12288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4343400" y="771525"/>
            <a:ext cx="4267200" cy="7016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9226" name="Rectangle 10"/>
          <p:cNvSpPr>
            <a:spLocks noChangeArrowheads="1"/>
          </p:cNvSpPr>
          <p:nvPr/>
        </p:nvSpPr>
        <p:spPr bwMode="auto">
          <a:xfrm>
            <a:off x="876300" y="1503363"/>
            <a:ext cx="7570788" cy="173513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charset="0"/>
              </a:rPr>
              <a:t>BICYCLING</a:t>
            </a:r>
            <a:r>
              <a:rPr lang="en-US" sz="2400">
                <a:solidFill>
                  <a:srgbClr val="00539D"/>
                </a:solidFill>
                <a:ea typeface="Times New Roman" pitchFamily="18" charset="0"/>
                <a:cs typeface="Arial" charset="0"/>
              </a:rPr>
              <a:t>  </a:t>
            </a:r>
            <a:r>
              <a:rPr lang="en-US" sz="2400" b="1">
                <a:solidFill>
                  <a:srgbClr val="00539D"/>
                </a:solidFill>
                <a:ea typeface="Times New Roman" pitchFamily="18" charset="0"/>
                <a:cs typeface="Arial" charset="0"/>
              </a:rPr>
              <a:t>Naresh rode 20 miles last week and plans to ride 35 miles per week. Diego rode 50 miles last week and plans to ride 25 miles per week. Predict the week in which Naresh and Diego will have ridden the same number of miles.</a:t>
            </a:r>
            <a:endParaRPr lang="en-US" sz="2400">
              <a:solidFill>
                <a:srgbClr val="00539D"/>
              </a:solidFill>
              <a:ea typeface="Times New Roman" pitchFamily="18" charset="0"/>
              <a:cs typeface="Arial"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6">
                                            <p:txEl>
                                              <p:pRg st="0" end="0"/>
                                            </p:txEl>
                                          </p:spTgt>
                                        </p:tgtEl>
                                        <p:attrNameLst>
                                          <p:attrName>style.visibility</p:attrName>
                                        </p:attrNameLst>
                                      </p:cBhvr>
                                      <p:to>
                                        <p:strVal val="visible"/>
                                      </p:to>
                                    </p:set>
                                    <p:animEffect transition="in" filter="wipe(left)">
                                      <p:cBhvr>
                                        <p:cTn id="7" dur="500"/>
                                        <p:tgtEl>
                                          <p:spTgt spid="92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4343400" y="771525"/>
            <a:ext cx="4267200" cy="7016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and Solve a System of Equations</a:t>
            </a:r>
          </a:p>
        </p:txBody>
      </p:sp>
      <p:pic>
        <p:nvPicPr>
          <p:cNvPr id="91212" name="Picture 76" descr="6-1-3"/>
          <p:cNvPicPr>
            <a:picLocks noChangeAspect="1" noChangeArrowheads="1"/>
          </p:cNvPicPr>
          <p:nvPr/>
        </p:nvPicPr>
        <p:blipFill>
          <a:blip r:embed="rId3" cstate="print"/>
          <a:srcRect/>
          <a:stretch>
            <a:fillRect/>
          </a:stretch>
        </p:blipFill>
        <p:spPr bwMode="auto">
          <a:xfrm>
            <a:off x="1171575" y="1960563"/>
            <a:ext cx="6791325" cy="24511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91212"/>
                                        </p:tgtEl>
                                        <p:attrNameLst>
                                          <p:attrName>style.visibility</p:attrName>
                                        </p:attrNameLst>
                                      </p:cBhvr>
                                      <p:to>
                                        <p:strVal val="visible"/>
                                      </p:to>
                                    </p:set>
                                    <p:animEffect transition="in" filter="box(out)">
                                      <p:cBhvr>
                                        <p:cTn id="7" dur="500"/>
                                        <p:tgtEl>
                                          <p:spTgt spid="91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3</a:t>
            </a:r>
          </a:p>
        </p:txBody>
      </p:sp>
      <p:sp>
        <p:nvSpPr>
          <p:cNvPr id="123907" name="Text Box 3"/>
          <p:cNvSpPr txBox="1">
            <a:spLocks noChangeArrowheads="1"/>
          </p:cNvSpPr>
          <p:nvPr/>
        </p:nvSpPr>
        <p:spPr bwMode="auto">
          <a:xfrm>
            <a:off x="4343400" y="771525"/>
            <a:ext cx="4267200" cy="7016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and Solve a System of Equations</a:t>
            </a:r>
          </a:p>
        </p:txBody>
      </p:sp>
      <p:sp>
        <p:nvSpPr>
          <p:cNvPr id="123911" name="Rectangle 7"/>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charset="0"/>
              </a:rPr>
              <a:t>Graph the equations </a:t>
            </a:r>
            <a:r>
              <a:rPr lang="en-US" sz="2400" i="1">
                <a:solidFill>
                  <a:srgbClr val="000000"/>
                </a:solidFill>
                <a:ea typeface="Times New Roman" pitchFamily="18" charset="0"/>
                <a:cs typeface="Arial" charset="0"/>
              </a:rPr>
              <a:t>y</a:t>
            </a:r>
            <a:r>
              <a:rPr lang="en-US" sz="2400">
                <a:solidFill>
                  <a:srgbClr val="000000"/>
                </a:solidFill>
                <a:ea typeface="Times New Roman" pitchFamily="18" charset="0"/>
                <a:cs typeface="Arial" charset="0"/>
              </a:rPr>
              <a:t> = 35</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+ 20 and </a:t>
            </a:r>
            <a:r>
              <a:rPr lang="en-US" sz="2400" i="1">
                <a:solidFill>
                  <a:srgbClr val="000000"/>
                </a:solidFill>
                <a:ea typeface="Times New Roman" pitchFamily="18" charset="0"/>
                <a:cs typeface="Arial" charset="0"/>
              </a:rPr>
              <a:t>y</a:t>
            </a:r>
            <a:r>
              <a:rPr lang="en-US" sz="2400">
                <a:solidFill>
                  <a:srgbClr val="000000"/>
                </a:solidFill>
                <a:ea typeface="Times New Roman" pitchFamily="18" charset="0"/>
                <a:cs typeface="Arial" charset="0"/>
              </a:rPr>
              <a:t> = 25</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+ 50.</a:t>
            </a:r>
          </a:p>
        </p:txBody>
      </p:sp>
      <p:sp>
        <p:nvSpPr>
          <p:cNvPr id="123913" name="Text Box 9"/>
          <p:cNvSpPr txBox="1">
            <a:spLocks noChangeArrowheads="1"/>
          </p:cNvSpPr>
          <p:nvPr/>
        </p:nvSpPr>
        <p:spPr bwMode="auto">
          <a:xfrm>
            <a:off x="533400" y="5105400"/>
            <a:ext cx="7902575" cy="1077913"/>
          </a:xfrm>
          <a:prstGeom prst="rect">
            <a:avLst/>
          </a:prstGeom>
          <a:noFill/>
          <a:ln w="9525" algn="ctr">
            <a:noFill/>
            <a:miter lim="800000"/>
            <a:headEnd/>
            <a:tailEnd/>
          </a:ln>
          <a:effectLst/>
        </p:spPr>
        <p:txBody>
          <a:bodyPr>
            <a:spAutoFit/>
          </a:bodyPr>
          <a:lstStyle/>
          <a:p>
            <a:pPr marL="347663" indent="-4763">
              <a:lnSpc>
                <a:spcPct val="90000"/>
              </a:lnSpc>
              <a:spcBef>
                <a:spcPct val="20000"/>
              </a:spcBef>
              <a:spcAft>
                <a:spcPct val="20000"/>
              </a:spcAft>
              <a:buClr>
                <a:srgbClr val="FFFFFF"/>
              </a:buClr>
            </a:pPr>
            <a:r>
              <a:rPr lang="en-US" sz="2400">
                <a:solidFill>
                  <a:srgbClr val="000000"/>
                </a:solidFill>
              </a:rPr>
              <a:t>The graphs appear to intersect at the point with the coordinates (3, 125). Check this estimate by replacing </a:t>
            </a:r>
            <a:br>
              <a:rPr lang="en-US" sz="2400">
                <a:solidFill>
                  <a:srgbClr val="000000"/>
                </a:solidFill>
              </a:rPr>
            </a:br>
            <a:r>
              <a:rPr lang="en-US" sz="2400" i="1">
                <a:solidFill>
                  <a:srgbClr val="000000"/>
                </a:solidFill>
              </a:rPr>
              <a:t>x</a:t>
            </a:r>
            <a:r>
              <a:rPr lang="en-US" sz="2400">
                <a:solidFill>
                  <a:srgbClr val="000000"/>
                </a:solidFill>
              </a:rPr>
              <a:t> with 3 and </a:t>
            </a:r>
            <a:r>
              <a:rPr lang="en-US" sz="2400" i="1">
                <a:solidFill>
                  <a:srgbClr val="000000"/>
                </a:solidFill>
              </a:rPr>
              <a:t>y</a:t>
            </a:r>
            <a:r>
              <a:rPr lang="en-US" sz="2400">
                <a:solidFill>
                  <a:srgbClr val="000000"/>
                </a:solidFill>
              </a:rPr>
              <a:t> with 125 in each equation.</a:t>
            </a:r>
          </a:p>
        </p:txBody>
      </p:sp>
      <p:pic>
        <p:nvPicPr>
          <p:cNvPr id="123917" name="Picture 13" descr="6-1-3"/>
          <p:cNvPicPr>
            <a:picLocks noChangeAspect="1" noChangeArrowheads="1"/>
          </p:cNvPicPr>
          <p:nvPr/>
        </p:nvPicPr>
        <p:blipFill>
          <a:blip r:embed="rId3" cstate="print"/>
          <a:srcRect/>
          <a:stretch>
            <a:fillRect/>
          </a:stretch>
        </p:blipFill>
        <p:spPr bwMode="auto">
          <a:xfrm>
            <a:off x="1000125" y="2097088"/>
            <a:ext cx="2211388" cy="279558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1">
                                            <p:txEl>
                                              <p:pRg st="0" end="0"/>
                                            </p:txEl>
                                          </p:spTgt>
                                        </p:tgtEl>
                                        <p:attrNameLst>
                                          <p:attrName>style.visibility</p:attrName>
                                        </p:attrNameLst>
                                      </p:cBhvr>
                                      <p:to>
                                        <p:strVal val="visible"/>
                                      </p:to>
                                    </p:set>
                                    <p:animEffect transition="in" filter="wipe(left)">
                                      <p:cBhvr>
                                        <p:cTn id="7" dur="500"/>
                                        <p:tgtEl>
                                          <p:spTgt spid="1239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23917"/>
                                        </p:tgtEl>
                                        <p:attrNameLst>
                                          <p:attrName>style.visibility</p:attrName>
                                        </p:attrNameLst>
                                      </p:cBhvr>
                                      <p:to>
                                        <p:strVal val="visible"/>
                                      </p:to>
                                    </p:set>
                                    <p:animEffect transition="in" filter="box(out)">
                                      <p:cBhvr>
                                        <p:cTn id="12" dur="500"/>
                                        <p:tgtEl>
                                          <p:spTgt spid="1239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3">
                                            <p:txEl>
                                              <p:pRg st="0" end="0"/>
                                            </p:txEl>
                                          </p:spTgt>
                                        </p:tgtEl>
                                        <p:attrNameLst>
                                          <p:attrName>style.visibility</p:attrName>
                                        </p:attrNameLst>
                                      </p:cBhvr>
                                      <p:to>
                                        <p:strVal val="visible"/>
                                      </p:to>
                                    </p:set>
                                    <p:animEffect transition="in" filter="wipe(left)">
                                      <p:cBhvr>
                                        <p:cTn id="17" dur="500"/>
                                        <p:tgtEl>
                                          <p:spTgt spid="1239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build="p" autoUpdateAnimBg="0" advAuto="0"/>
      <p:bldP spid="123913"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3</a:t>
            </a:r>
          </a:p>
        </p:txBody>
      </p:sp>
      <p:sp>
        <p:nvSpPr>
          <p:cNvPr id="124931" name="Text Box 3"/>
          <p:cNvSpPr txBox="1">
            <a:spLocks noChangeArrowheads="1"/>
          </p:cNvSpPr>
          <p:nvPr/>
        </p:nvSpPr>
        <p:spPr bwMode="auto">
          <a:xfrm>
            <a:off x="4343400" y="771525"/>
            <a:ext cx="4267200" cy="7016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and Solve a System of Equations</a:t>
            </a:r>
          </a:p>
        </p:txBody>
      </p:sp>
      <p:sp>
        <p:nvSpPr>
          <p:cNvPr id="124938" name="Rectangle 10"/>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28850" algn="r"/>
                <a:tab pos="2343150" algn="l"/>
                <a:tab pos="5600700" algn="r"/>
                <a:tab pos="5715000" algn="l"/>
              </a:tabLst>
            </a:pPr>
            <a:r>
              <a:rPr lang="en-US" sz="2400" b="1">
                <a:solidFill>
                  <a:srgbClr val="00539D"/>
                </a:solidFill>
                <a:ea typeface="Times New Roman" pitchFamily="18" charset="0"/>
                <a:cs typeface="Arial" charset="0"/>
              </a:rPr>
              <a:t>Check</a:t>
            </a:r>
            <a:r>
              <a:rPr lang="en-US" sz="2400">
                <a:solidFill>
                  <a:srgbClr val="000000"/>
                </a:solidFill>
                <a:ea typeface="Times New Roman" pitchFamily="18" charset="0"/>
                <a:cs typeface="Arial" charset="0"/>
              </a:rPr>
              <a:t>	</a:t>
            </a:r>
            <a:r>
              <a:rPr lang="en-US" sz="2400" i="1">
                <a:solidFill>
                  <a:srgbClr val="EC1D24"/>
                </a:solidFill>
                <a:ea typeface="Times New Roman" pitchFamily="18" charset="0"/>
                <a:cs typeface="Arial" charset="0"/>
              </a:rPr>
              <a:t>y</a:t>
            </a:r>
            <a:r>
              <a:rPr lang="en-US" sz="2400">
                <a:solidFill>
                  <a:srgbClr val="000000"/>
                </a:solidFill>
                <a:ea typeface="Times New Roman" pitchFamily="18" charset="0"/>
                <a:cs typeface="Arial" charset="0"/>
              </a:rPr>
              <a:t> =	35</a:t>
            </a:r>
            <a:r>
              <a:rPr lang="en-US" sz="2400" i="1">
                <a:solidFill>
                  <a:srgbClr val="00539D"/>
                </a:solidFill>
                <a:ea typeface="Times New Roman" pitchFamily="18" charset="0"/>
                <a:cs typeface="Arial" charset="0"/>
              </a:rPr>
              <a:t>x</a:t>
            </a:r>
            <a:r>
              <a:rPr lang="en-US" sz="2400" i="1">
                <a:solidFill>
                  <a:srgbClr val="000000"/>
                </a:solidFill>
                <a:ea typeface="Times New Roman" pitchFamily="18" charset="0"/>
                <a:cs typeface="Arial" charset="0"/>
              </a:rPr>
              <a:t> </a:t>
            </a:r>
            <a:r>
              <a:rPr lang="en-US" sz="2400">
                <a:solidFill>
                  <a:srgbClr val="000000"/>
                </a:solidFill>
                <a:ea typeface="Times New Roman" pitchFamily="18" charset="0"/>
                <a:cs typeface="Arial" charset="0"/>
              </a:rPr>
              <a:t>+ 20	</a:t>
            </a:r>
            <a:r>
              <a:rPr lang="en-US" sz="2400" i="1">
                <a:solidFill>
                  <a:srgbClr val="EC1D24"/>
                </a:solidFill>
                <a:ea typeface="Times New Roman" pitchFamily="18" charset="0"/>
                <a:cs typeface="Arial" charset="0"/>
              </a:rPr>
              <a:t>y</a:t>
            </a:r>
            <a:r>
              <a:rPr lang="en-US" sz="2400">
                <a:solidFill>
                  <a:srgbClr val="000000"/>
                </a:solidFill>
                <a:ea typeface="Times New Roman" pitchFamily="18" charset="0"/>
                <a:cs typeface="Arial" charset="0"/>
              </a:rPr>
              <a:t> =	25</a:t>
            </a:r>
            <a:r>
              <a:rPr lang="en-US" sz="2400" i="1">
                <a:solidFill>
                  <a:srgbClr val="00539D"/>
                </a:solidFill>
                <a:ea typeface="Times New Roman" pitchFamily="18" charset="0"/>
                <a:cs typeface="Arial" charset="0"/>
              </a:rPr>
              <a:t>x</a:t>
            </a:r>
            <a:r>
              <a:rPr lang="en-US" sz="2400">
                <a:solidFill>
                  <a:srgbClr val="000000"/>
                </a:solidFill>
                <a:ea typeface="Times New Roman" pitchFamily="18" charset="0"/>
                <a:cs typeface="Arial" charset="0"/>
              </a:rPr>
              <a:t> + 50</a:t>
            </a:r>
          </a:p>
        </p:txBody>
      </p:sp>
      <p:sp>
        <p:nvSpPr>
          <p:cNvPr id="124940" name="Rectangle 12"/>
          <p:cNvSpPr>
            <a:spLocks noChangeArrowheads="1"/>
          </p:cNvSpPr>
          <p:nvPr/>
        </p:nvSpPr>
        <p:spPr bwMode="auto">
          <a:xfrm>
            <a:off x="533400" y="3827463"/>
            <a:ext cx="8229600" cy="1077912"/>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means that in week 3, Naresh and Diego will have ridden the same number of miles, 125.</a:t>
            </a:r>
          </a:p>
        </p:txBody>
      </p:sp>
      <p:sp>
        <p:nvSpPr>
          <p:cNvPr id="124941" name="Rectangle 13"/>
          <p:cNvSpPr>
            <a:spLocks noChangeArrowheads="1"/>
          </p:cNvSpPr>
          <p:nvPr/>
        </p:nvSpPr>
        <p:spPr bwMode="auto">
          <a:xfrm>
            <a:off x="3795713" y="2657475"/>
            <a:ext cx="423862" cy="420688"/>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sp>
        <p:nvSpPr>
          <p:cNvPr id="124943" name="Rectangle 15"/>
          <p:cNvSpPr>
            <a:spLocks noChangeArrowheads="1"/>
          </p:cNvSpPr>
          <p:nvPr/>
        </p:nvSpPr>
        <p:spPr bwMode="auto">
          <a:xfrm>
            <a:off x="7196138" y="2657475"/>
            <a:ext cx="423862" cy="420688"/>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grpSp>
        <p:nvGrpSpPr>
          <p:cNvPr id="124949" name="Group 21"/>
          <p:cNvGrpSpPr>
            <a:grpSpLocks/>
          </p:cNvGrpSpPr>
          <p:nvPr/>
        </p:nvGrpSpPr>
        <p:grpSpPr bwMode="auto">
          <a:xfrm>
            <a:off x="533400" y="2085975"/>
            <a:ext cx="8340725" cy="431800"/>
            <a:chOff x="336" y="1314"/>
            <a:chExt cx="5254" cy="272"/>
          </a:xfrm>
        </p:grpSpPr>
        <p:sp>
          <p:nvSpPr>
            <p:cNvPr id="124939" name="Text Box 11"/>
            <p:cNvSpPr txBox="1">
              <a:spLocks noChangeArrowheads="1"/>
            </p:cNvSpPr>
            <p:nvPr/>
          </p:nvSpPr>
          <p:spPr bwMode="auto">
            <a:xfrm>
              <a:off x="336" y="1344"/>
              <a:ext cx="5254" cy="242"/>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tabLst>
                  <a:tab pos="2571750" algn="r"/>
                  <a:tab pos="2686050" algn="l"/>
                  <a:tab pos="5943600" algn="r"/>
                  <a:tab pos="6057900" algn="l"/>
                </a:tabLst>
              </a:pPr>
              <a:r>
                <a:rPr lang="en-US" sz="2400">
                  <a:solidFill>
                    <a:srgbClr val="000000"/>
                  </a:solidFill>
                </a:rPr>
                <a:t>	 </a:t>
              </a:r>
              <a:r>
                <a:rPr lang="en-US" sz="2400">
                  <a:solidFill>
                    <a:srgbClr val="EC1D24"/>
                  </a:solidFill>
                  <a:ea typeface="Times New Roman" pitchFamily="18" charset="0"/>
                  <a:cs typeface="Arial" charset="0"/>
                </a:rPr>
                <a:t>125</a:t>
              </a:r>
              <a:r>
                <a:rPr lang="en-US" sz="2400">
                  <a:solidFill>
                    <a:srgbClr val="000000"/>
                  </a:solidFill>
                  <a:ea typeface="Times New Roman" pitchFamily="18" charset="0"/>
                  <a:cs typeface="Arial" charset="0"/>
                </a:rPr>
                <a:t> =	35</a:t>
              </a:r>
              <a:r>
                <a:rPr lang="en-US" sz="2400">
                  <a:solidFill>
                    <a:srgbClr val="00539D"/>
                  </a:solidFill>
                  <a:ea typeface="Times New Roman" pitchFamily="18" charset="0"/>
                  <a:cs typeface="Arial" charset="0"/>
                </a:rPr>
                <a:t>(3)</a:t>
              </a:r>
              <a:r>
                <a:rPr lang="en-US" sz="2400" i="1">
                  <a:solidFill>
                    <a:srgbClr val="000000"/>
                  </a:solidFill>
                  <a:ea typeface="Times New Roman" pitchFamily="18" charset="0"/>
                  <a:cs typeface="Arial" charset="0"/>
                </a:rPr>
                <a:t> </a:t>
              </a:r>
              <a:r>
                <a:rPr lang="en-US" sz="2400">
                  <a:solidFill>
                    <a:srgbClr val="000000"/>
                  </a:solidFill>
                  <a:ea typeface="Times New Roman" pitchFamily="18" charset="0"/>
                  <a:cs typeface="Arial" charset="0"/>
                </a:rPr>
                <a:t>+ 20	</a:t>
              </a:r>
              <a:r>
                <a:rPr lang="en-US" sz="2400">
                  <a:solidFill>
                    <a:srgbClr val="EC1D24"/>
                  </a:solidFill>
                  <a:ea typeface="Times New Roman" pitchFamily="18" charset="0"/>
                  <a:cs typeface="Arial" charset="0"/>
                </a:rPr>
                <a:t>125</a:t>
              </a:r>
              <a:r>
                <a:rPr lang="en-US" sz="2400">
                  <a:solidFill>
                    <a:srgbClr val="000000"/>
                  </a:solidFill>
                  <a:ea typeface="Times New Roman" pitchFamily="18" charset="0"/>
                  <a:cs typeface="Arial" charset="0"/>
                </a:rPr>
                <a:t> =	25</a:t>
              </a:r>
              <a:r>
                <a:rPr lang="en-US" sz="2400">
                  <a:solidFill>
                    <a:srgbClr val="00539D"/>
                  </a:solidFill>
                  <a:ea typeface="Times New Roman" pitchFamily="18" charset="0"/>
                  <a:cs typeface="Arial" charset="0"/>
                </a:rPr>
                <a:t>(3)</a:t>
              </a:r>
              <a:r>
                <a:rPr lang="en-US" sz="2400">
                  <a:solidFill>
                    <a:srgbClr val="000000"/>
                  </a:solidFill>
                  <a:ea typeface="Times New Roman" pitchFamily="18" charset="0"/>
                  <a:cs typeface="Arial" charset="0"/>
                </a:rPr>
                <a:t> + 50</a:t>
              </a:r>
              <a:endParaRPr lang="en-US" sz="2400">
                <a:solidFill>
                  <a:srgbClr val="000000"/>
                </a:solidFill>
              </a:endParaRPr>
            </a:p>
          </p:txBody>
        </p:sp>
        <p:pic>
          <p:nvPicPr>
            <p:cNvPr id="124945" name="Picture 17" descr="Eqn28"/>
            <p:cNvPicPr>
              <a:picLocks noChangeAspect="1" noChangeArrowheads="1"/>
            </p:cNvPicPr>
            <p:nvPr/>
          </p:nvPicPr>
          <p:blipFill>
            <a:blip r:embed="rId3" cstate="print"/>
            <a:srcRect/>
            <a:stretch>
              <a:fillRect/>
            </a:stretch>
          </p:blipFill>
          <p:spPr bwMode="auto">
            <a:xfrm>
              <a:off x="1923" y="1314"/>
              <a:ext cx="75" cy="99"/>
            </a:xfrm>
            <a:prstGeom prst="rect">
              <a:avLst/>
            </a:prstGeom>
            <a:noFill/>
          </p:spPr>
        </p:pic>
        <p:pic>
          <p:nvPicPr>
            <p:cNvPr id="124946" name="Picture 18" descr="Eqn28"/>
            <p:cNvPicPr>
              <a:picLocks noChangeAspect="1" noChangeArrowheads="1"/>
            </p:cNvPicPr>
            <p:nvPr/>
          </p:nvPicPr>
          <p:blipFill>
            <a:blip r:embed="rId3" cstate="print"/>
            <a:srcRect/>
            <a:stretch>
              <a:fillRect/>
            </a:stretch>
          </p:blipFill>
          <p:spPr bwMode="auto">
            <a:xfrm>
              <a:off x="4047" y="1314"/>
              <a:ext cx="75" cy="99"/>
            </a:xfrm>
            <a:prstGeom prst="rect">
              <a:avLst/>
            </a:prstGeom>
            <a:noFill/>
          </p:spPr>
        </p:pic>
      </p:grpSp>
      <p:sp>
        <p:nvSpPr>
          <p:cNvPr id="124947" name="Text Box 19"/>
          <p:cNvSpPr txBox="1">
            <a:spLocks noChangeArrowheads="1"/>
          </p:cNvSpPr>
          <p:nvPr/>
        </p:nvSpPr>
        <p:spPr bwMode="auto">
          <a:xfrm>
            <a:off x="533400" y="2687638"/>
            <a:ext cx="834072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tabLst>
                <a:tab pos="2571750" algn="r"/>
                <a:tab pos="2686050" algn="l"/>
                <a:tab pos="5943600" algn="r"/>
                <a:tab pos="6057900" algn="l"/>
              </a:tabLst>
            </a:pPr>
            <a:r>
              <a:rPr lang="en-US" sz="2400">
                <a:solidFill>
                  <a:srgbClr val="000000"/>
                </a:solidFill>
              </a:rPr>
              <a:t>	125 =	125	125 =	125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4938">
                                            <p:txEl>
                                              <p:pRg st="0" end="0"/>
                                            </p:txEl>
                                          </p:spTgt>
                                        </p:tgtEl>
                                        <p:attrNameLst>
                                          <p:attrName>style.visibility</p:attrName>
                                        </p:attrNameLst>
                                      </p:cBhvr>
                                      <p:to>
                                        <p:strVal val="visible"/>
                                      </p:to>
                                    </p:set>
                                    <p:animEffect transition="in" filter="wipe(left)">
                                      <p:cBhvr>
                                        <p:cTn id="7" dur="500"/>
                                        <p:tgtEl>
                                          <p:spTgt spid="1249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4949"/>
                                        </p:tgtEl>
                                        <p:attrNameLst>
                                          <p:attrName>style.visibility</p:attrName>
                                        </p:attrNameLst>
                                      </p:cBhvr>
                                      <p:to>
                                        <p:strVal val="visible"/>
                                      </p:to>
                                    </p:set>
                                    <p:animEffect transition="in" filter="wipe(left)">
                                      <p:cBhvr>
                                        <p:cTn id="12" dur="500"/>
                                        <p:tgtEl>
                                          <p:spTgt spid="1249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4947">
                                            <p:txEl>
                                              <p:pRg st="0" end="0"/>
                                            </p:txEl>
                                          </p:spTgt>
                                        </p:tgtEl>
                                        <p:attrNameLst>
                                          <p:attrName>style.visibility</p:attrName>
                                        </p:attrNameLst>
                                      </p:cBhvr>
                                      <p:to>
                                        <p:strVal val="visible"/>
                                      </p:to>
                                    </p:set>
                                    <p:animEffect transition="in" filter="wipe(left)">
                                      <p:cBhvr>
                                        <p:cTn id="17" dur="500"/>
                                        <p:tgtEl>
                                          <p:spTgt spid="124947">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24941"/>
                                        </p:tgtEl>
                                        <p:attrNameLst>
                                          <p:attrName>style.visibility</p:attrName>
                                        </p:attrNameLst>
                                      </p:cBhvr>
                                      <p:to>
                                        <p:strVal val="visible"/>
                                      </p:to>
                                    </p:set>
                                    <p:animEffect transition="in" filter="wipe(left)">
                                      <p:cBhvr>
                                        <p:cTn id="21" dur="500"/>
                                        <p:tgtEl>
                                          <p:spTgt spid="124941"/>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24943"/>
                                        </p:tgtEl>
                                        <p:attrNameLst>
                                          <p:attrName>style.visibility</p:attrName>
                                        </p:attrNameLst>
                                      </p:cBhvr>
                                      <p:to>
                                        <p:strVal val="visible"/>
                                      </p:to>
                                    </p:set>
                                    <p:animEffect transition="in" filter="wipe(left)">
                                      <p:cBhvr>
                                        <p:cTn id="25" dur="500"/>
                                        <p:tgtEl>
                                          <p:spTgt spid="12494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4940">
                                            <p:txEl>
                                              <p:pRg st="0" end="0"/>
                                            </p:txEl>
                                          </p:spTgt>
                                        </p:tgtEl>
                                        <p:attrNameLst>
                                          <p:attrName>style.visibility</p:attrName>
                                        </p:attrNameLst>
                                      </p:cBhvr>
                                      <p:to>
                                        <p:strVal val="visible"/>
                                      </p:to>
                                    </p:set>
                                    <p:animEffect transition="in" filter="wipe(left)">
                                      <p:cBhvr>
                                        <p:cTn id="30" dur="500"/>
                                        <p:tgtEl>
                                          <p:spTgt spid="1249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8" grpId="0" build="p" autoUpdateAnimBg="0" advAuto="0"/>
      <p:bldP spid="124940" grpId="0" build="p" autoUpdateAnimBg="0"/>
      <p:bldP spid="124941" grpId="0" autoUpdateAnimBg="0"/>
      <p:bldP spid="124943" grpId="0" autoUpdateAnimBg="0"/>
      <p:bldP spid="12494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7250" y="319405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225 weeks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7 weeks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 weeks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20 weeks</a:t>
            </a:r>
          </a:p>
        </p:txBody>
      </p:sp>
      <p:sp>
        <p:nvSpPr>
          <p:cNvPr id="115718" name="TPQuestion"/>
          <p:cNvSpPr>
            <a:spLocks noChangeArrowheads="1"/>
          </p:cNvSpPr>
          <p:nvPr/>
        </p:nvSpPr>
        <p:spPr bwMode="auto">
          <a:xfrm>
            <a:off x="476250" y="1285875"/>
            <a:ext cx="8020050" cy="1671638"/>
          </a:xfrm>
          <a:prstGeom prst="rect">
            <a:avLst/>
          </a:prstGeom>
          <a:noFill/>
          <a:ln w="9525">
            <a:noFill/>
            <a:miter lim="800000"/>
            <a:headEnd/>
            <a:tailEnd/>
          </a:ln>
          <a:effectLst/>
        </p:spPr>
        <p:txBody>
          <a:bodyPr>
            <a:spAutoFit/>
          </a:bodyPr>
          <a:lstStyle/>
          <a:p>
            <a:pPr marL="342900">
              <a:lnSpc>
                <a:spcPct val="90000"/>
              </a:lnSpc>
            </a:pPr>
            <a:r>
              <a:rPr lang="en-US" sz="2300" b="1">
                <a:solidFill>
                  <a:srgbClr val="00539D"/>
                </a:solidFill>
              </a:rPr>
              <a:t>Alex and Amber are both saving money for a summer vacation. Alex has already saved $100 and plans to save $25 per week until the trip. Amber has $75 and plans to save $30 per week. In how many weeks will Alex and Amber have the same amount of money?</a:t>
            </a:r>
          </a:p>
        </p:txBody>
      </p:sp>
      <p:sp>
        <p:nvSpPr>
          <p:cNvPr id="115719" name="Oval 7"/>
          <p:cNvSpPr>
            <a:spLocks noChangeArrowheads="1"/>
          </p:cNvSpPr>
          <p:nvPr/>
        </p:nvSpPr>
        <p:spPr bwMode="auto">
          <a:xfrm>
            <a:off x="866775" y="50323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3546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5722" name="Picture 10" descr="ALG05-01-03-YT"/>
          <p:cNvPicPr>
            <a:picLocks noChangeAspect="1" noChangeArrowheads="1"/>
          </p:cNvPicPr>
          <p:nvPr/>
        </p:nvPicPr>
        <p:blipFill>
          <a:blip r:embed="rId6" cstate="print"/>
          <a:srcRect/>
          <a:stretch>
            <a:fillRect/>
          </a:stretch>
        </p:blipFill>
        <p:spPr bwMode="auto">
          <a:xfrm>
            <a:off x="6618288" y="3038475"/>
            <a:ext cx="1836737" cy="290671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5717"/>
                                        </p:tgtEl>
                                        <p:attrNameLst>
                                          <p:attrName>style.visibility</p:attrName>
                                        </p:attrNameLst>
                                      </p:cBhvr>
                                      <p:to>
                                        <p:strVal val="visible"/>
                                      </p:to>
                                    </p:set>
                                    <p:animEffect transition="in" filter="wipe(left)">
                                      <p:cBhvr>
                                        <p:cTn id="19" dur="500"/>
                                        <p:tgtEl>
                                          <p:spTgt spid="11571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15722"/>
                                        </p:tgtEl>
                                        <p:attrNameLst>
                                          <p:attrName>style.visibility</p:attrName>
                                        </p:attrNameLst>
                                      </p:cBhvr>
                                      <p:to>
                                        <p:strVal val="visible"/>
                                      </p:to>
                                    </p:set>
                                    <p:animEffect transition="in" filter="wipe(up)">
                                      <p:cBhvr>
                                        <p:cTn id="41" dur="500"/>
                                        <p:tgtEl>
                                          <p:spTgt spid="115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8" grpId="0" autoUpdateAnimBg="0"/>
      <p:bldP spid="1157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Correct¤Incorrect¤Incorrect¤Incorrect"/>
  <p:tag name="TOTALRESPONSES" val="5"/>
  <p:tag name="SLICED" val="False"/>
  <p:tag name="RESPONSES" val="NA,1,5,2;4;3;4;3;"/>
  <p:tag name="CHARTSTRINGSTD" val="0 1 2 2"/>
  <p:tag name="CHARTSTRINGREV" val="2 2 1 0"/>
  <p:tag name="CHARTSTRINGSTDPER" val="0 0.2 0.4 0.4"/>
  <p:tag name="CHARTSTRINGREVPER" val="0.4 0.4 0.2 0"/>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Incorrect¤Correct"/>
  <p:tag name="TOTALRESPONSES" val="5"/>
  <p:tag name="SLICED" val="False"/>
  <p:tag name="RESPONSES" val="NA,1,5,1;1;4;1;2;"/>
  <p:tag name="CHARTSTRINGSTD" val="3 1 0 1"/>
  <p:tag name="CHARTSTRINGREV" val="1 0 1 3"/>
  <p:tag name="CHARTSTRINGSTDPER" val="0.6 0.2 0 0.2"/>
  <p:tag name="CHARTSTRINGREVPER" val="0.2 0 0.2 0.6"/>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E5DF1BBE5AD84D8AAAC4124098D71DF9"/>
  <p:tag name="VALUES" val="Incorrect¤Correct¤Incorrect¤Incorrect"/>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Correct¤Incorrect¤Incorrect¤Incorrect"/>
  <p:tag name="TOTALRESPONSES" val="5"/>
  <p:tag name="SLICED" val="False"/>
  <p:tag name="RESPONSES" val="NA,1,5,4;4;4;2;2;"/>
  <p:tag name="CHARTSTRINGSTD" val="0 2 0 3"/>
  <p:tag name="CHARTSTRINGREV" val="3 0 2 0"/>
  <p:tag name="CHARTSTRINGSTDPER" val="0 0.4 0 0.6"/>
  <p:tag name="CHARTSTRINGREVPER" val="0.6 0 0.4 0"/>
  <p:tag name="QUESTIONALIAS" val="Example 1A"/>
  <p:tag name="ANSWERSALIAS" val="A¤B¤C¤D"/>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5FD14F77DD949E7AA2AD86E7E2357C5"/>
  <p:tag name="VALUES" val="Incorrect¤Correct¤Incorrect¤Incorrect"/>
  <p:tag name="QUESTIONALIAS" val="Example 1B"/>
  <p:tag name="ANSWERSALIAS" val="A¤B¤C¤D"/>
  <p:tag name="RESPONSESGATHERED" val="False"/>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TOTALRESPONSES" val="5"/>
  <p:tag name="SLICED" val="False"/>
  <p:tag name="RESPONSES" val="NA,1,5,2;1;2;1;4;"/>
  <p:tag name="CHARTSTRINGSTD" val="2 2 0 1"/>
  <p:tag name="CHARTSTRINGREV" val="1 0 2 2"/>
  <p:tag name="CHARTSTRINGSTDPER" val="0.4 0.4 0 0.2"/>
  <p:tag name="CHARTSTRINGREVPER" val="0.2 0 0.4 0.4"/>
  <p:tag name="QUESTIONALIAS" val="Example 2A"/>
  <p:tag name="ANSWERSALIAS" val="A¤B¤C¤D"/>
  <p:tag name="RESPONSESGATHERED" val="False"/>
</p:tagLst>
</file>

<file path=ppt/tags/tag2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6FDED6714E02458DBBE403BF2FAC65D0"/>
  <p:tag name="VALUES" val="Incorrect¤Correct¤Incorrect¤Incorrect"/>
  <p:tag name="TOTALRESPONSES" val="5"/>
  <p:tag name="SLICED" val="False"/>
  <p:tag name="RESPONSES" val="NA,1,5,4;2;3;1;3;"/>
  <p:tag name="CHARTSTRINGSTD" val="1 1 2 1"/>
  <p:tag name="CHARTSTRINGREV" val="1 2 1 1"/>
  <p:tag name="CHARTSTRINGSTDPER" val="0.2 0.2 0.4 0.2"/>
  <p:tag name="CHARTSTRINGREVPER" val="0.2 0.4 0.2 0.2"/>
  <p:tag name="QUESTIONALIAS" val="Example 2B"/>
  <p:tag name="ANSWERSALIAS" val="A¤B¤C¤D"/>
  <p:tag name="RESPONSESGATHERED" val="False"/>
</p:tagLst>
</file>

<file path=ppt/tags/tag3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Correct¤Incorrect"/>
  <p:tag name="TOTALRESPONSES" val="5"/>
  <p:tag name="SLICED" val="False"/>
  <p:tag name="RESPONSES" val="NA,1,5,4;4;2;1;1;"/>
  <p:tag name="CHARTSTRINGSTD" val="2 1 0 2"/>
  <p:tag name="CHARTSTRINGREV" val="2 0 1 2"/>
  <p:tag name="CHARTSTRINGSTDPER" val="0.4 0.2 0 0.4"/>
  <p:tag name="CHARTSTRINGREVPER" val="0.4 0 0.2 0.4"/>
  <p:tag name="QUESTIONALIAS" val="Example 3"/>
  <p:tag name="ANSWERSALIAS" val="A¤B¤C¤D"/>
  <p:tag name="RESPONSESGATHERED" val="False"/>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1772</TotalTime>
  <Words>712</Words>
  <Application>Microsoft Office PowerPoint</Application>
  <PresentationFormat>On-screen Show (4:3)</PresentationFormat>
  <Paragraphs>133</Paragraphs>
  <Slides>26</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26</vt:i4>
      </vt:variant>
    </vt:vector>
  </HeadingPairs>
  <TitlesOfParts>
    <vt:vector size="40" baseType="lpstr">
      <vt:lpstr>Arial</vt:lpstr>
      <vt:lpstr>Symbol</vt:lpstr>
      <vt:lpstr>Times New Roman</vt:lpstr>
      <vt:lpstr>Wingdings</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1A</vt:lpstr>
      <vt:lpstr>Example 1B</vt:lpstr>
      <vt:lpstr>Example 1A</vt:lpstr>
      <vt:lpstr>Example 1B</vt:lpstr>
      <vt:lpstr>Example 2A</vt:lpstr>
      <vt:lpstr>Example 2B</vt:lpstr>
      <vt:lpstr>Example 2A</vt:lpstr>
      <vt:lpstr>Example 2B</vt:lpstr>
      <vt:lpstr>Example 3</vt:lpstr>
      <vt:lpstr>Example 3</vt:lpstr>
      <vt:lpstr>Example 3</vt:lpstr>
      <vt:lpstr>Example 3</vt:lpstr>
      <vt:lpstr>Example 3</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138</cp:revision>
  <dcterms:created xsi:type="dcterms:W3CDTF">2007-12-06T14:31:51Z</dcterms:created>
  <dcterms:modified xsi:type="dcterms:W3CDTF">2015-12-17T12:54:53Z</dcterms:modified>
</cp:coreProperties>
</file>