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14" r:id="rId17"/>
    <p:sldId id="258" r:id="rId18"/>
    <p:sldId id="290" r:id="rId19"/>
    <p:sldId id="302" r:id="rId20"/>
    <p:sldId id="259" r:id="rId21"/>
    <p:sldId id="288" r:id="rId22"/>
    <p:sldId id="308" r:id="rId23"/>
    <p:sldId id="260" r:id="rId24"/>
    <p:sldId id="261" r:id="rId25"/>
    <p:sldId id="316" r:id="rId26"/>
    <p:sldId id="309" r:id="rId27"/>
    <p:sldId id="263" r:id="rId28"/>
    <p:sldId id="291" r:id="rId29"/>
    <p:sldId id="310" r:id="rId30"/>
    <p:sldId id="293" r:id="rId31"/>
    <p:sldId id="317" r:id="rId32"/>
    <p:sldId id="318" r:id="rId33"/>
    <p:sldId id="319" r:id="rId34"/>
    <p:sldId id="311" r:id="rId35"/>
    <p:sldId id="275" r:id="rId36"/>
  </p:sldIdLst>
  <p:sldSz cx="9144000" cy="6858000" type="screen4x3"/>
  <p:notesSz cx="6858000" cy="9144000"/>
  <p:custDataLst>
    <p:tags r:id="rId3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01B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7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1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7" name="Header" descr="12_ALG1_Header_06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6–1</a:t>
            </a:r>
          </a:p>
        </p:txBody>
      </p:sp>
      <p:pic>
        <p:nvPicPr>
          <p:cNvPr id="4201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21" name="Header" descr="12_ALG1_Header_06_02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4" name="Header" descr="12_ALG1_Header_06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8" name="Header" descr="12_ALG1_Header_06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3" name="Header" descr="12_ALG1_Header_06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7" name="Header" descr="12_ALG1_Header_06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4" name="Picture 20" descr="Real World Ex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2" name="Header" descr="12_ALG1_Header_06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5" name="Header" descr="12_ALG1_Header_06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9" name="Header" descr="12_ALG1_Header_06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8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9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5" name="Header" descr="12_ALG1_Header_06_02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7.xml"/><Relationship Id="rId7" Type="http://schemas.openxmlformats.org/officeDocument/2006/relationships/slide" Target="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10" Type="http://schemas.openxmlformats.org/officeDocument/2006/relationships/slide" Target="slide21.xml"/><Relationship Id="rId4" Type="http://schemas.openxmlformats.org/officeDocument/2006/relationships/slide" Target="slide8.xml"/><Relationship Id="rId9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3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36.png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9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11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2" name="SplashHeader" descr="12_ALG1_Header_06_02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6–1)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Key Concept: Solving by Substitution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1:	Solve a System by Substitution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2:	Solve and then Substitute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3:	No Solution or Infinitely Many Solutions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Example 4:	Real-World Example: Write and Solve a System of Equations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860800"/>
            <a:ext cx="3190875" cy="250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35000"/>
              </a:spcBef>
              <a:spcAft>
                <a:spcPct val="3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one; (1, –1)</a:t>
            </a:r>
          </a:p>
          <a:p>
            <a:pPr marL="533400" indent="-533400">
              <a:lnSpc>
                <a:spcPct val="90000"/>
              </a:lnSpc>
              <a:spcBef>
                <a:spcPct val="35000"/>
              </a:spcBef>
              <a:spcAft>
                <a:spcPct val="3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one; (2, 2)</a:t>
            </a:r>
          </a:p>
          <a:p>
            <a:pPr marL="533400" indent="-533400">
              <a:lnSpc>
                <a:spcPct val="90000"/>
              </a:lnSpc>
              <a:spcBef>
                <a:spcPct val="35000"/>
              </a:spcBef>
              <a:spcAft>
                <a:spcPct val="3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infinitely many solutions</a:t>
            </a:r>
          </a:p>
          <a:p>
            <a:pPr marL="533400" indent="-533400">
              <a:lnSpc>
                <a:spcPct val="90000"/>
              </a:lnSpc>
              <a:spcBef>
                <a:spcPct val="35000"/>
              </a:spcBef>
              <a:spcAft>
                <a:spcPct val="3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Graph the system of equations. Then determine whether the system has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no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solution,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one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solution, or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infinitely many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solutions. If the system has one solution, name it.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3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59928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pic>
        <p:nvPicPr>
          <p:cNvPr id="107539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14788" y="4038600"/>
            <a:ext cx="1922462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10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752850"/>
            <a:ext cx="3448050" cy="272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5000"/>
              </a:spcBef>
              <a:spcAft>
                <a:spcPct val="4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one; (4, –1)</a:t>
            </a:r>
          </a:p>
          <a:p>
            <a:pPr marL="533400" indent="-533400">
              <a:lnSpc>
                <a:spcPct val="90000"/>
              </a:lnSpc>
              <a:spcBef>
                <a:spcPct val="45000"/>
              </a:spcBef>
              <a:spcAft>
                <a:spcPct val="4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one; (2, 2)</a:t>
            </a:r>
          </a:p>
          <a:p>
            <a:pPr marL="533400" indent="-533400">
              <a:lnSpc>
                <a:spcPct val="90000"/>
              </a:lnSpc>
              <a:spcBef>
                <a:spcPct val="45000"/>
              </a:spcBef>
              <a:spcAft>
                <a:spcPct val="4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infinitely many solutions</a:t>
            </a:r>
          </a:p>
          <a:p>
            <a:pPr marL="533400" indent="-533400">
              <a:lnSpc>
                <a:spcPct val="90000"/>
              </a:lnSpc>
              <a:spcBef>
                <a:spcPct val="45000"/>
              </a:spcBef>
              <a:spcAft>
                <a:spcPct val="4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Graph the system of equations. Then determine whether the system has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no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solution,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one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solution, or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infinitely many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solutions. If the system has one solution, name it.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11 –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/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6</a:t>
            </a:r>
            <a:endParaRPr lang="en-US" sz="2400" b="1" i="1">
              <a:solidFill>
                <a:srgbClr val="00539D"/>
              </a:solidFill>
              <a:cs typeface="Times New Roman" pitchFamily="18" charset="0"/>
            </a:endParaRP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38004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855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14788" y="4038600"/>
            <a:ext cx="1922462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108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775075"/>
            <a:ext cx="4410075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 weeks; $300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 weeks; $250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 weeks; $200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 weeks; $150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Today Tom has $100 in his savings account, and plans to put $25 in the account every week. Maria has nothing in her account, but plans to put $50 in her account every week. In how many weeks will they have the same amount in their accounts? How much will each person have saved at that time?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53736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17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(0, –1)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(0, 1)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(–1, –1)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(1, 0)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is the solution to the system of equations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 and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2?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46609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0602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A.CED.3 Represent constraints by equations or inequalities, and by systems of equations and/or inequalities, and interpret solutions as viable or nonviable options in a modeling context.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A.REI.6 Solve systems of linear equations exactly and approximately (e.g., with graphs), focusing on pairs of linear equations in two variables.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2 Reason abstractly and quantitatively.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800"/>
              <a:t>You solved systems of equations by graphing.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systems of equations by using substitution.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3175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real-world problems involving systems of equations by using substitution.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substitution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6-0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4352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 System by Substitution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57555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Use substitution to solve the system of equations.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–4</a:t>
            </a:r>
            <a:r>
              <a:rPr lang="en-US" sz="2400" b="1" i="1">
                <a:solidFill>
                  <a:srgbClr val="00539D"/>
                </a:solidFill>
              </a:rPr>
              <a:t>x </a:t>
            </a:r>
            <a:r>
              <a:rPr lang="en-US" sz="2400" b="1">
                <a:solidFill>
                  <a:srgbClr val="00539D"/>
                </a:solidFill>
              </a:rPr>
              <a:t>+ 12</a:t>
            </a:r>
            <a:r>
              <a:rPr lang="en-US" sz="2400" b="1" i="1">
                <a:solidFill>
                  <a:srgbClr val="00539D"/>
                </a:solidFill>
              </a:rPr>
              <a:t/>
            </a:r>
            <a:br>
              <a:rPr lang="en-US" sz="2400" b="1" i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2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2</a:t>
            </a:r>
            <a:endParaRPr lang="en-US" sz="2400" b="1" i="1">
              <a:solidFill>
                <a:srgbClr val="00539D"/>
              </a:solidFill>
            </a:endParaRP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2790825"/>
            <a:ext cx="8077200" cy="3268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743200" algn="r"/>
                <a:tab pos="28575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Substitute –4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+ 12 for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in the second equation.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743200" algn="r"/>
                <a:tab pos="28575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	2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=	2	Second equation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743200" algn="r"/>
                <a:tab pos="28575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2</a:t>
            </a:r>
            <a:r>
              <a:rPr lang="en-US" sz="2400" i="1">
                <a:ea typeface="Times New Roman" pitchFamily="18" charset="0"/>
                <a:cs typeface="Arial" charset="0"/>
              </a:rPr>
              <a:t>x </a:t>
            </a:r>
            <a:r>
              <a:rPr lang="en-US" sz="2400">
                <a:ea typeface="Times New Roman" pitchFamily="18" charset="0"/>
                <a:cs typeface="Arial" charset="0"/>
              </a:rPr>
              <a:t>+ (–4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+ 12) =	2	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= –4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+ 12</a:t>
            </a:r>
            <a:endParaRPr lang="en-US" sz="2400" i="1">
              <a:ea typeface="Times New Roman" pitchFamily="18" charset="0"/>
              <a:cs typeface="Arial" charset="0"/>
            </a:endParaRP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743200" algn="r"/>
                <a:tab pos="28575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2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– 4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+ 12 =	2	Simplify.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743200" algn="r"/>
                <a:tab pos="28575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–2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+ 12 =	2	Combine like terms.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743200" algn="r"/>
                <a:tab pos="2857500" algn="l"/>
                <a:tab pos="40005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–2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=	–10	Subtract 12 from each side.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743200" algn="r"/>
                <a:tab pos="2857500" algn="l"/>
                <a:tab pos="40005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x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=	5	Divide each side by –2.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9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uiExpand="1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 System by Substitution</a:t>
            </a: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533400" y="34290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solution is (5, –8).</a:t>
            </a:r>
          </a:p>
        </p:txBody>
      </p:sp>
      <p:sp>
        <p:nvSpPr>
          <p:cNvPr id="86030" name="Text Box 14"/>
          <p:cNvSpPr txBox="1">
            <a:spLocks noChangeArrowheads="1"/>
          </p:cNvSpPr>
          <p:nvPr/>
        </p:nvSpPr>
        <p:spPr bwMode="auto">
          <a:xfrm>
            <a:off x="533400" y="1447800"/>
            <a:ext cx="8077200" cy="191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143000" algn="r"/>
                <a:tab pos="12573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Substitute 5 for 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in either equation to find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143000" algn="r"/>
                <a:tab pos="1257300" algn="l"/>
                <a:tab pos="4000500" algn="l"/>
              </a:tabLst>
            </a:pPr>
            <a:r>
              <a:rPr lang="en-US" sz="2400" i="1">
                <a:ea typeface="Times New Roman" pitchFamily="18" charset="0"/>
                <a:cs typeface="Arial" charset="0"/>
              </a:rPr>
              <a:t>	y</a:t>
            </a:r>
            <a:r>
              <a:rPr lang="en-US" sz="2400">
                <a:ea typeface="Times New Roman" pitchFamily="18" charset="0"/>
                <a:cs typeface="Arial" charset="0"/>
              </a:rPr>
              <a:t> =	–4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+ 12	First equation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143000" algn="r"/>
                <a:tab pos="12573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</a:t>
            </a:r>
            <a:r>
              <a:rPr lang="en-US" sz="2400" i="1">
                <a:ea typeface="Times New Roman" pitchFamily="18" charset="0"/>
                <a:cs typeface="Arial" charset="0"/>
              </a:rPr>
              <a:t>y </a:t>
            </a:r>
            <a:r>
              <a:rPr lang="en-US" sz="2400">
                <a:ea typeface="Times New Roman" pitchFamily="18" charset="0"/>
                <a:cs typeface="Arial" charset="0"/>
              </a:rPr>
              <a:t>=	–4(5) + 12	Substitute 5 for 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.</a:t>
            </a:r>
            <a:endParaRPr lang="en-US" sz="2400" i="1">
              <a:ea typeface="Times New Roman" pitchFamily="18" charset="0"/>
              <a:cs typeface="Arial" charset="0"/>
            </a:endParaRP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143000" algn="r"/>
                <a:tab pos="1257300" algn="l"/>
                <a:tab pos="4000500" algn="l"/>
              </a:tabLst>
            </a:pPr>
            <a:r>
              <a:rPr lang="en-US" sz="2400" i="1">
                <a:ea typeface="Times New Roman" pitchFamily="18" charset="0"/>
                <a:cs typeface="Arial" charset="0"/>
              </a:rPr>
              <a:t>	y</a:t>
            </a:r>
            <a:r>
              <a:rPr lang="en-US" sz="2400">
                <a:ea typeface="Times New Roman" pitchFamily="18" charset="0"/>
                <a:cs typeface="Arial" charset="0"/>
              </a:rPr>
              <a:t> =	–8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60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7" grpId="0" build="p" autoUpdateAnimBg="0"/>
      <p:bldP spid="86030" grpId="0" uiExpand="1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0" name="TPQuestion"/>
          <p:cNvSpPr>
            <a:spLocks noChangeArrowheads="1"/>
          </p:cNvSpPr>
          <p:nvPr/>
        </p:nvSpPr>
        <p:spPr bwMode="auto">
          <a:xfrm>
            <a:off x="476250" y="1503363"/>
            <a:ext cx="802005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Use substitution to solve the system of equations.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=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/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11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04875" y="38576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3682" name="Group 18"/>
          <p:cNvGrpSpPr>
            <a:grpSpLocks/>
          </p:cNvGrpSpPr>
          <p:nvPr/>
        </p:nvGrpSpPr>
        <p:grpSpPr bwMode="auto">
          <a:xfrm>
            <a:off x="914400" y="2743200"/>
            <a:ext cx="2790825" cy="3429000"/>
            <a:chOff x="576" y="1728"/>
            <a:chExt cx="1758" cy="2160"/>
          </a:xfrm>
        </p:grpSpPr>
        <p:sp>
          <p:nvSpPr>
            <p:cNvPr id="11367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85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(1, 2)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(2, 1)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(0, 0)</a:t>
              </a:r>
            </a:p>
          </p:txBody>
        </p:sp>
        <p:pic>
          <p:nvPicPr>
            <p:cNvPr id="113681" name="Picture 1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48" y="1728"/>
              <a:ext cx="587" cy="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0" grpId="0" autoUpdateAnimBg="0"/>
      <p:bldP spid="1136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and then Substitute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57555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Use substitution to solve the system of equations.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– 2</a:t>
            </a:r>
            <a:r>
              <a:rPr lang="en-US" sz="2400" b="1" i="1">
                <a:solidFill>
                  <a:srgbClr val="00539D"/>
                </a:solidFill>
              </a:rPr>
              <a:t>y </a:t>
            </a:r>
            <a:r>
              <a:rPr lang="en-US" sz="2400" b="1">
                <a:solidFill>
                  <a:srgbClr val="00539D"/>
                </a:solidFill>
              </a:rPr>
              <a:t>= –3</a:t>
            </a:r>
            <a:r>
              <a:rPr lang="en-US" sz="2400" b="1" i="1">
                <a:solidFill>
                  <a:srgbClr val="00539D"/>
                </a:solidFill>
              </a:rPr>
              <a:t/>
            </a:r>
            <a:br>
              <a:rPr lang="en-US" sz="2400" b="1" i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3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+ 5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24</a:t>
            </a:r>
            <a:endParaRPr lang="en-US" sz="2400" b="1" i="1">
              <a:solidFill>
                <a:srgbClr val="00539D"/>
              </a:solidFill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876300" y="2746375"/>
            <a:ext cx="757237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Step 1</a:t>
            </a:r>
            <a:r>
              <a:rPr lang="en-US" sz="2400">
                <a:ea typeface="Times New Roman" pitchFamily="18" charset="0"/>
                <a:cs typeface="Arial" charset="0"/>
              </a:rPr>
              <a:t>	Solve the first equation for 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since the</a:t>
            </a:r>
            <a:br>
              <a:rPr lang="en-US" sz="2400">
                <a:ea typeface="Times New Roman" pitchFamily="18" charset="0"/>
                <a:cs typeface="Arial" charset="0"/>
              </a:rPr>
            </a:br>
            <a:r>
              <a:rPr lang="en-US" sz="2400">
                <a:ea typeface="Times New Roman" pitchFamily="18" charset="0"/>
                <a:cs typeface="Arial" charset="0"/>
              </a:rPr>
              <a:t>	coefficient is 1.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876300" y="3660775"/>
            <a:ext cx="7581900" cy="1589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714500" algn="r"/>
                <a:tab pos="1943100" algn="l"/>
                <a:tab pos="222885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– 2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=	–3	First equation</a:t>
            </a:r>
          </a:p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714500" algn="r"/>
                <a:tab pos="1943100" algn="l"/>
                <a:tab pos="222885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– 2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+ 2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 i="1">
                <a:ea typeface="Times New Roman" pitchFamily="18" charset="0"/>
                <a:cs typeface="Arial" charset="0"/>
              </a:rPr>
              <a:t>	</a:t>
            </a:r>
            <a:r>
              <a:rPr lang="en-US" sz="2400">
                <a:ea typeface="Times New Roman" pitchFamily="18" charset="0"/>
                <a:cs typeface="Arial" charset="0"/>
              </a:rPr>
              <a:t>=	–3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+ 2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Add 2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to each side.</a:t>
            </a:r>
            <a:endParaRPr lang="en-US" sz="2400" i="1">
              <a:ea typeface="Times New Roman" pitchFamily="18" charset="0"/>
              <a:cs typeface="Arial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714500" algn="r"/>
                <a:tab pos="1943100" algn="l"/>
                <a:tab pos="222885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	=	–3 + 2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Simplify.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  <p:bldP spid="615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and then Substitute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876300" y="1504950"/>
            <a:ext cx="757237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Step 2</a:t>
            </a:r>
            <a:r>
              <a:rPr lang="en-US" sz="2400">
                <a:ea typeface="Times New Roman" pitchFamily="18" charset="0"/>
                <a:cs typeface="Arial" charset="0"/>
              </a:rPr>
              <a:t>	Substitute –3 + 2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for 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in the second</a:t>
            </a:r>
            <a:br>
              <a:rPr lang="en-US" sz="2400">
                <a:ea typeface="Times New Roman" pitchFamily="18" charset="0"/>
                <a:cs typeface="Arial" charset="0"/>
              </a:rPr>
            </a:br>
            <a:r>
              <a:rPr lang="en-US" sz="2400">
                <a:ea typeface="Times New Roman" pitchFamily="18" charset="0"/>
                <a:cs typeface="Arial" charset="0"/>
              </a:rPr>
              <a:t>	equation to find the value of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.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876300" y="2419350"/>
            <a:ext cx="7581900" cy="3268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r"/>
                <a:tab pos="2171700" algn="l"/>
                <a:tab pos="25146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3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+ 5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=	24	Second equation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r"/>
                <a:tab pos="2171700" algn="l"/>
                <a:tab pos="25146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3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(–3 + 2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)</a:t>
            </a:r>
            <a:r>
              <a:rPr lang="en-US" sz="2400">
                <a:ea typeface="Times New Roman" pitchFamily="18" charset="0"/>
                <a:cs typeface="Arial" charset="0"/>
              </a:rPr>
              <a:t> + 5</a:t>
            </a:r>
            <a:r>
              <a:rPr lang="en-US" sz="2400" i="1">
                <a:ea typeface="Times New Roman" pitchFamily="18" charset="0"/>
                <a:cs typeface="Arial" charset="0"/>
              </a:rPr>
              <a:t>y	</a:t>
            </a:r>
            <a:r>
              <a:rPr lang="en-US" sz="2400">
                <a:ea typeface="Times New Roman" pitchFamily="18" charset="0"/>
                <a:cs typeface="Arial" charset="0"/>
              </a:rPr>
              <a:t>=	24	Substitute –3 + 2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for 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r"/>
                <a:tab pos="2171700" algn="l"/>
                <a:tab pos="25146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–9 + 6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+ 5</a:t>
            </a:r>
            <a:r>
              <a:rPr lang="en-US" sz="2400" i="1">
                <a:ea typeface="Times New Roman" pitchFamily="18" charset="0"/>
                <a:cs typeface="Arial" charset="0"/>
              </a:rPr>
              <a:t>y	</a:t>
            </a:r>
            <a:r>
              <a:rPr lang="en-US" sz="2400">
                <a:ea typeface="Times New Roman" pitchFamily="18" charset="0"/>
                <a:cs typeface="Arial" charset="0"/>
              </a:rPr>
              <a:t>=	24	Distributive Property</a:t>
            </a:r>
            <a:endParaRPr lang="en-US" sz="2400" i="1">
              <a:ea typeface="Times New Roman" pitchFamily="18" charset="0"/>
              <a:cs typeface="Arial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r"/>
                <a:tab pos="2171700" algn="l"/>
                <a:tab pos="25146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–9 + 11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=	24	Combine like terms.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r"/>
                <a:tab pos="2171700" algn="l"/>
                <a:tab pos="25146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–9 + 11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+ 9	</a:t>
            </a:r>
            <a:r>
              <a:rPr lang="en-US" sz="2400">
                <a:ea typeface="Times New Roman" pitchFamily="18" charset="0"/>
                <a:cs typeface="Arial" charset="0"/>
              </a:rPr>
              <a:t>=	24 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+ 9	</a:t>
            </a:r>
            <a:r>
              <a:rPr lang="en-US" sz="2400">
                <a:ea typeface="Times New Roman" pitchFamily="18" charset="0"/>
                <a:cs typeface="Arial" charset="0"/>
              </a:rPr>
              <a:t>Add 9 to each side.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r"/>
                <a:tab pos="2171700" algn="l"/>
                <a:tab pos="25146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11</a:t>
            </a:r>
            <a:r>
              <a:rPr lang="en-US" sz="2400" i="1">
                <a:ea typeface="Times New Roman" pitchFamily="18" charset="0"/>
                <a:cs typeface="Arial" charset="0"/>
              </a:rPr>
              <a:t>y	</a:t>
            </a:r>
            <a:r>
              <a:rPr lang="en-US" sz="2400">
                <a:ea typeface="Times New Roman" pitchFamily="18" charset="0"/>
                <a:cs typeface="Arial" charset="0"/>
              </a:rPr>
              <a:t>=	33	Simplify.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r"/>
                <a:tab pos="2171700" algn="l"/>
                <a:tab pos="2514600" algn="l"/>
                <a:tab pos="4000500" algn="l"/>
              </a:tabLst>
            </a:pPr>
            <a:r>
              <a:rPr lang="en-US" sz="2400" i="1">
                <a:ea typeface="Times New Roman" pitchFamily="18" charset="0"/>
                <a:cs typeface="Arial" charset="0"/>
              </a:rPr>
              <a:t>	y	</a:t>
            </a:r>
            <a:r>
              <a:rPr lang="en-US" sz="2400">
                <a:ea typeface="Times New Roman" pitchFamily="18" charset="0"/>
                <a:cs typeface="Arial" charset="0"/>
              </a:rPr>
              <a:t>=	3	Divide each side by 11.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 autoUpdateAnimBg="0"/>
      <p:bldP spid="7174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and then Substitute</a:t>
            </a:r>
          </a:p>
        </p:txBody>
      </p:sp>
      <p:sp>
        <p:nvSpPr>
          <p:cNvPr id="121860" name="Text Box 4"/>
          <p:cNvSpPr txBox="1">
            <a:spLocks noChangeArrowheads="1"/>
          </p:cNvSpPr>
          <p:nvPr/>
        </p:nvSpPr>
        <p:spPr bwMode="auto">
          <a:xfrm>
            <a:off x="876300" y="1504950"/>
            <a:ext cx="757237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Step 3</a:t>
            </a:r>
            <a:r>
              <a:rPr lang="en-US" sz="2400">
                <a:ea typeface="Times New Roman" pitchFamily="18" charset="0"/>
                <a:cs typeface="Arial" charset="0"/>
              </a:rPr>
              <a:t>	Find the value of 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.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876300" y="2419350"/>
            <a:ext cx="7581900" cy="184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r"/>
                <a:tab pos="2171700" algn="l"/>
                <a:tab pos="25146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– 2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=	–3	First equation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r"/>
                <a:tab pos="2171700" algn="l"/>
                <a:tab pos="25146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– 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(3)</a:t>
            </a:r>
            <a:r>
              <a:rPr lang="en-US" sz="2400">
                <a:ea typeface="Times New Roman" pitchFamily="18" charset="0"/>
                <a:cs typeface="Arial" charset="0"/>
              </a:rPr>
              <a:t>	=	–3	Substitute 3 for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r"/>
                <a:tab pos="2171700" algn="l"/>
                <a:tab pos="2514600" algn="l"/>
                <a:tab pos="4000500" algn="l"/>
              </a:tabLst>
            </a:pPr>
            <a:r>
              <a:rPr lang="en-US" sz="2400" i="1">
                <a:ea typeface="Times New Roman" pitchFamily="18" charset="0"/>
                <a:cs typeface="Arial" charset="0"/>
              </a:rPr>
              <a:t>	x</a:t>
            </a:r>
            <a:r>
              <a:rPr lang="en-US" sz="2400">
                <a:ea typeface="Times New Roman" pitchFamily="18" charset="0"/>
                <a:cs typeface="Arial" charset="0"/>
              </a:rPr>
              <a:t> – 6</a:t>
            </a:r>
            <a:r>
              <a:rPr lang="en-US" sz="2400" i="1">
                <a:ea typeface="Times New Roman" pitchFamily="18" charset="0"/>
                <a:cs typeface="Arial" charset="0"/>
              </a:rPr>
              <a:t>	</a:t>
            </a:r>
            <a:r>
              <a:rPr lang="en-US" sz="2400">
                <a:ea typeface="Times New Roman" pitchFamily="18" charset="0"/>
                <a:cs typeface="Arial" charset="0"/>
              </a:rPr>
              <a:t>=	–3	Simplify.</a:t>
            </a:r>
            <a:endParaRPr lang="en-US" sz="2400" i="1">
              <a:ea typeface="Times New Roman" pitchFamily="18" charset="0"/>
              <a:cs typeface="Arial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r"/>
                <a:tab pos="2171700" algn="l"/>
                <a:tab pos="2514600" algn="l"/>
                <a:tab pos="40005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	=	3	Add 6 to each side.</a:t>
            </a:r>
          </a:p>
        </p:txBody>
      </p:sp>
      <p:sp>
        <p:nvSpPr>
          <p:cNvPr id="121862" name="Rectangle 6"/>
          <p:cNvSpPr>
            <a:spLocks noChangeArrowheads="1"/>
          </p:cNvSpPr>
          <p:nvPr/>
        </p:nvSpPr>
        <p:spPr bwMode="auto">
          <a:xfrm>
            <a:off x="533400" y="49133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solution is (3, 3).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1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1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1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18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1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0" grpId="0" build="p" autoUpdateAnimBg="0"/>
      <p:bldP spid="121861" grpId="0" build="p" autoUpdateAnimBg="0"/>
      <p:bldP spid="121862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6797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(–2, 6)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(–3, 3)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(2, 14)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(–1, 8)</a:t>
            </a:r>
          </a:p>
        </p:txBody>
      </p:sp>
      <p:sp>
        <p:nvSpPr>
          <p:cNvPr id="114694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Use substitution to solve the system of equations.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–12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–4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20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66775" y="26765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utoUpdateAnimBg="0"/>
      <p:bldP spid="114694" grpId="0" autoUpdateAnimBg="0"/>
      <p:bldP spid="11469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No Solution or Infinitely Many Solutions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Use substitution to solve the system of equations.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+ 2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8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–2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33400" y="2667000"/>
            <a:ext cx="8340725" cy="3268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400550" indent="-4057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r"/>
                <a:tab pos="2400300" algn="l"/>
                <a:tab pos="2686050" algn="l"/>
              </a:tabLst>
            </a:pPr>
            <a:r>
              <a:rPr lang="en-US" sz="2400">
                <a:solidFill>
                  <a:srgbClr val="000000"/>
                </a:solidFill>
              </a:rPr>
              <a:t>Solve the second equation for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  <a:p>
            <a:pPr marL="4400550" indent="-4057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r"/>
                <a:tab pos="2400300" algn="l"/>
                <a:tab pos="2686050" algn="l"/>
              </a:tabLst>
            </a:pPr>
            <a:r>
              <a:rPr lang="en-US" sz="2400" i="1">
                <a:solidFill>
                  <a:srgbClr val="000000"/>
                </a:solidFill>
              </a:rPr>
              <a:t>   	x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	=	–2	Second equation</a:t>
            </a:r>
          </a:p>
          <a:p>
            <a:pPr marL="4400550" indent="-4057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r"/>
                <a:tab pos="2400300" algn="l"/>
                <a:tab pos="2686050" algn="l"/>
              </a:tabLst>
            </a:pPr>
            <a:r>
              <a:rPr lang="en-US" sz="2400" i="1">
                <a:solidFill>
                  <a:srgbClr val="000000"/>
                </a:solidFill>
              </a:rPr>
              <a:t>	x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</a:rPr>
              <a:t>–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	=	–2 </a:t>
            </a:r>
            <a:r>
              <a:rPr lang="en-US" sz="2400">
                <a:solidFill>
                  <a:srgbClr val="E01B22"/>
                </a:solidFill>
              </a:rPr>
              <a:t>–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i="1">
                <a:solidFill>
                  <a:srgbClr val="000000"/>
                </a:solidFill>
              </a:rPr>
              <a:t>	</a:t>
            </a:r>
            <a:r>
              <a:rPr lang="en-US" sz="2400">
                <a:solidFill>
                  <a:srgbClr val="000000"/>
                </a:solidFill>
              </a:rPr>
              <a:t>Subtract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from each side.</a:t>
            </a:r>
          </a:p>
          <a:p>
            <a:pPr marL="4400550" indent="-4057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r"/>
                <a:tab pos="2400300" algn="l"/>
                <a:tab pos="2686050" algn="l"/>
              </a:tabLst>
            </a:pPr>
            <a:r>
              <a:rPr lang="en-US" sz="2400" i="1">
                <a:solidFill>
                  <a:srgbClr val="000000"/>
                </a:solidFill>
              </a:rPr>
              <a:t>	y</a:t>
            </a:r>
            <a:r>
              <a:rPr lang="en-US" sz="2400">
                <a:solidFill>
                  <a:srgbClr val="000000"/>
                </a:solidFill>
              </a:rPr>
              <a:t>	=	–2 – </a:t>
            </a:r>
            <a:r>
              <a:rPr lang="en-US" sz="2400" i="1">
                <a:solidFill>
                  <a:srgbClr val="000000"/>
                </a:solidFill>
              </a:rPr>
              <a:t>x	</a:t>
            </a:r>
            <a:r>
              <a:rPr lang="en-US" sz="2400">
                <a:solidFill>
                  <a:srgbClr val="000000"/>
                </a:solidFill>
              </a:rPr>
              <a:t>Simplify.</a:t>
            </a:r>
          </a:p>
          <a:p>
            <a:pPr marL="4400550" indent="-4057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r"/>
                <a:tab pos="2400300" algn="l"/>
                <a:tab pos="2686050" algn="l"/>
              </a:tabLst>
            </a:pPr>
            <a:r>
              <a:rPr lang="en-US" sz="2400">
                <a:solidFill>
                  <a:srgbClr val="000000"/>
                </a:solidFill>
              </a:rPr>
              <a:t>Substitute –2 –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for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in the first equation.</a:t>
            </a:r>
          </a:p>
          <a:p>
            <a:pPr marL="4400550" indent="-4057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r"/>
                <a:tab pos="2400300" algn="l"/>
                <a:tab pos="2686050" algn="l"/>
              </a:tabLst>
            </a:pPr>
            <a:r>
              <a:rPr lang="en-US" sz="2400">
                <a:solidFill>
                  <a:srgbClr val="000000"/>
                </a:solidFill>
              </a:rPr>
              <a:t>	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+ 2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	=	8	First equation</a:t>
            </a:r>
          </a:p>
          <a:p>
            <a:pPr marL="4400550" indent="-4057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r"/>
                <a:tab pos="2400300" algn="l"/>
                <a:tab pos="2686050" algn="l"/>
              </a:tabLst>
            </a:pPr>
            <a:r>
              <a:rPr lang="en-US" sz="2400">
                <a:solidFill>
                  <a:srgbClr val="000000"/>
                </a:solidFill>
              </a:rPr>
              <a:t>	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+ 2(</a:t>
            </a:r>
            <a:r>
              <a:rPr lang="en-US" sz="2400">
                <a:solidFill>
                  <a:srgbClr val="E01B22"/>
                </a:solidFill>
              </a:rPr>
              <a:t>–2 –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)	=	8	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= –2 –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No Solution or Infinitely Many Solutions</a:t>
            </a:r>
          </a:p>
        </p:txBody>
      </p:sp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00500" indent="-4000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r"/>
                <a:tab pos="2286000" algn="l"/>
                <a:tab pos="2571750" algn="l"/>
              </a:tabLst>
            </a:pPr>
            <a:r>
              <a:rPr lang="en-US" sz="2400">
                <a:solidFill>
                  <a:srgbClr val="000000"/>
                </a:solidFill>
              </a:rPr>
              <a:t>    	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4 – 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	=	8	Distributive Property</a:t>
            </a:r>
          </a:p>
        </p:txBody>
      </p:sp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876300" y="21336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00500" indent="-3652838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171700" algn="r"/>
                <a:tab pos="2286000" algn="l"/>
                <a:tab pos="2571750" algn="l"/>
              </a:tabLst>
            </a:pPr>
            <a:r>
              <a:rPr lang="en-US" sz="2400">
                <a:solidFill>
                  <a:srgbClr val="000000"/>
                </a:solidFill>
              </a:rPr>
              <a:t>	                 –4	=	8</a:t>
            </a:r>
            <a:r>
              <a:rPr lang="en-US" sz="2400" i="1">
                <a:solidFill>
                  <a:srgbClr val="000000"/>
                </a:solidFill>
              </a:rPr>
              <a:t>	</a:t>
            </a: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1146" name="Rectangle 10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no solution</a:t>
            </a:r>
          </a:p>
        </p:txBody>
      </p:sp>
      <p:sp>
        <p:nvSpPr>
          <p:cNvPr id="91147" name="Text Box 11"/>
          <p:cNvSpPr txBox="1">
            <a:spLocks noChangeArrowheads="1"/>
          </p:cNvSpPr>
          <p:nvPr/>
        </p:nvSpPr>
        <p:spPr bwMode="auto">
          <a:xfrm>
            <a:off x="533400" y="2743200"/>
            <a:ext cx="8370888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7663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The statement –4 = 8 is false. This means there are no solutions of the system of equations. 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4" grpId="0" build="p" autoUpdateAnimBg="0" advAuto="0"/>
      <p:bldP spid="91145" grpId="0" build="p" autoUpdateAnimBg="0"/>
      <p:bldP spid="91146" grpId="0" build="p" autoUpdateAnimBg="0"/>
      <p:bldP spid="9114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717800"/>
            <a:ext cx="42862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one; (0, 0)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infinitely many solutions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cannot be determined</a:t>
            </a:r>
          </a:p>
        </p:txBody>
      </p:sp>
      <p:sp>
        <p:nvSpPr>
          <p:cNvPr id="115718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Use substitution to solve the system of equations.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–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3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–6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–6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66775" y="45561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utoUpdateAnimBg="0"/>
      <p:bldP spid="115718" grpId="0" autoUpdateAnimBg="0"/>
      <p:bldP spid="1157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314825" y="771525"/>
            <a:ext cx="429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 System of Equations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NATURE CENTER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 A nature center charges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$35.25 for a yearly membership and $6.25 for a single admission. Last week it sold a combined total of 50 yearly memberships and single admissions for $660.50. How many memberships and how many single admissions were sold?</a:t>
            </a: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876300" y="3613150"/>
            <a:ext cx="7594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Let </a:t>
            </a:r>
            <a:r>
              <a:rPr lang="en-US" sz="2400" i="1"/>
              <a:t>x</a:t>
            </a:r>
            <a:r>
              <a:rPr lang="en-US" sz="2400"/>
              <a:t> = the number of yearly memberships, and let </a:t>
            </a:r>
            <a:br>
              <a:rPr lang="en-US" sz="2400"/>
            </a:br>
            <a:r>
              <a:rPr lang="en-US" sz="2400" i="1"/>
              <a:t>y</a:t>
            </a:r>
            <a:r>
              <a:rPr lang="en-US" sz="2400"/>
              <a:t> = the number of single admissions.</a:t>
            </a:r>
          </a:p>
        </p:txBody>
      </p:sp>
      <p:sp>
        <p:nvSpPr>
          <p:cNvPr id="93195" name="Rectangle 11"/>
          <p:cNvSpPr>
            <a:spLocks noChangeArrowheads="1"/>
          </p:cNvSpPr>
          <p:nvPr/>
        </p:nvSpPr>
        <p:spPr bwMode="auto">
          <a:xfrm>
            <a:off x="876300" y="5467350"/>
            <a:ext cx="7594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So, the two equations are </a:t>
            </a:r>
            <a:r>
              <a:rPr lang="en-US" sz="2400" i="1"/>
              <a:t>x</a:t>
            </a:r>
            <a:r>
              <a:rPr lang="en-US" sz="2400"/>
              <a:t> + </a:t>
            </a:r>
            <a:r>
              <a:rPr lang="en-US" sz="2400" i="1"/>
              <a:t>y</a:t>
            </a:r>
            <a:r>
              <a:rPr lang="en-US" sz="2400"/>
              <a:t> = 50 and</a:t>
            </a:r>
            <a:br>
              <a:rPr lang="en-US" sz="2400"/>
            </a:br>
            <a:r>
              <a:rPr lang="en-US" sz="2400"/>
              <a:t>35.25</a:t>
            </a:r>
            <a:r>
              <a:rPr lang="en-US" sz="2400" i="1"/>
              <a:t>x</a:t>
            </a:r>
            <a:r>
              <a:rPr lang="en-US" sz="2400"/>
              <a:t> + 6.25</a:t>
            </a:r>
            <a:r>
              <a:rPr lang="en-US" sz="2400" i="1"/>
              <a:t>y</a:t>
            </a:r>
            <a:r>
              <a:rPr lang="en-US" sz="2400"/>
              <a:t> = 660.50.</a:t>
            </a:r>
          </a:p>
        </p:txBody>
      </p:sp>
      <p:pic>
        <p:nvPicPr>
          <p:cNvPr id="9319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2025" y="4479925"/>
            <a:ext cx="5743575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90" grpId="0" build="p" autoUpdateAnimBg="0"/>
      <p:bldP spid="93195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4314825" y="771525"/>
            <a:ext cx="429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 System of Equations</a:t>
            </a:r>
          </a:p>
        </p:txBody>
      </p:sp>
      <p:sp>
        <p:nvSpPr>
          <p:cNvPr id="122906" name="Text Box 26"/>
          <p:cNvSpPr txBox="1">
            <a:spLocks noChangeArrowheads="1"/>
          </p:cNvSpPr>
          <p:nvPr/>
        </p:nvSpPr>
        <p:spPr bwMode="auto">
          <a:xfrm>
            <a:off x="533400" y="1652588"/>
            <a:ext cx="8340725" cy="4364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43550" indent="-52006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4171950" algn="r"/>
                <a:tab pos="428625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1    </a:t>
            </a:r>
            <a:r>
              <a:rPr lang="en-US" sz="2400">
                <a:solidFill>
                  <a:srgbClr val="000000"/>
                </a:solidFill>
              </a:rPr>
              <a:t>Solve the first equation for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.</a:t>
            </a:r>
            <a:endParaRPr lang="en-US" sz="2400" b="1">
              <a:solidFill>
                <a:srgbClr val="000000"/>
              </a:solidFill>
            </a:endParaRPr>
          </a:p>
          <a:p>
            <a:pPr marL="5543550" indent="-52006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4171950" algn="r"/>
                <a:tab pos="4286250" algn="l"/>
              </a:tabLst>
            </a:pPr>
            <a:r>
              <a:rPr lang="en-US" sz="2400" i="1">
                <a:solidFill>
                  <a:srgbClr val="000000"/>
                </a:solidFill>
              </a:rPr>
              <a:t>   	x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=	50	First equation</a:t>
            </a:r>
          </a:p>
          <a:p>
            <a:pPr marL="5543550" indent="-52006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4171950" algn="r"/>
                <a:tab pos="4286250" algn="l"/>
              </a:tabLst>
            </a:pPr>
            <a:r>
              <a:rPr lang="en-US" sz="2400" i="1">
                <a:solidFill>
                  <a:srgbClr val="000000"/>
                </a:solidFill>
              </a:rPr>
              <a:t>	x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</a:rPr>
              <a:t>–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=	50 </a:t>
            </a:r>
            <a:r>
              <a:rPr lang="en-US" sz="2400">
                <a:solidFill>
                  <a:srgbClr val="E01B22"/>
                </a:solidFill>
              </a:rPr>
              <a:t>–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 i="1">
                <a:solidFill>
                  <a:srgbClr val="000000"/>
                </a:solidFill>
              </a:rPr>
              <a:t>	</a:t>
            </a:r>
            <a:r>
              <a:rPr lang="en-US" sz="2400">
                <a:solidFill>
                  <a:srgbClr val="000000"/>
                </a:solidFill>
              </a:rPr>
              <a:t>Subtract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from each side.</a:t>
            </a:r>
          </a:p>
          <a:p>
            <a:pPr marL="5543550" indent="-52006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4171950" algn="r"/>
                <a:tab pos="4286250" algn="l"/>
              </a:tabLst>
            </a:pPr>
            <a:r>
              <a:rPr lang="en-US" sz="2400" i="1">
                <a:solidFill>
                  <a:srgbClr val="000000"/>
                </a:solidFill>
              </a:rPr>
              <a:t>	x</a:t>
            </a:r>
            <a:r>
              <a:rPr lang="en-US" sz="2400">
                <a:solidFill>
                  <a:srgbClr val="000000"/>
                </a:solidFill>
              </a:rPr>
              <a:t> =	50 – </a:t>
            </a:r>
            <a:r>
              <a:rPr lang="en-US" sz="2400" i="1">
                <a:solidFill>
                  <a:srgbClr val="000000"/>
                </a:solidFill>
              </a:rPr>
              <a:t>y	</a:t>
            </a:r>
            <a:r>
              <a:rPr lang="en-US" sz="2400">
                <a:solidFill>
                  <a:srgbClr val="000000"/>
                </a:solidFill>
              </a:rPr>
              <a:t>Simplify.</a:t>
            </a:r>
          </a:p>
          <a:p>
            <a:pPr marL="5543550" indent="-52006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4171950" algn="r"/>
                <a:tab pos="428625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2</a:t>
            </a:r>
            <a:r>
              <a:rPr lang="en-US" sz="2400">
                <a:solidFill>
                  <a:srgbClr val="000000"/>
                </a:solidFill>
              </a:rPr>
              <a:t>    Substitute 50 –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for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in the second equation.</a:t>
            </a:r>
          </a:p>
          <a:p>
            <a:pPr marL="5543550" indent="-52006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4171950" algn="r"/>
                <a:tab pos="4286250" algn="l"/>
              </a:tabLst>
            </a:pPr>
            <a:r>
              <a:rPr lang="en-US" sz="2400">
                <a:solidFill>
                  <a:srgbClr val="000000"/>
                </a:solidFill>
              </a:rPr>
              <a:t>	35.25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+ 6.25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=	660.50	Second equation</a:t>
            </a:r>
          </a:p>
          <a:p>
            <a:pPr marL="5543550" indent="-52006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4171950" algn="r"/>
                <a:tab pos="4286250" algn="l"/>
              </a:tabLst>
            </a:pPr>
            <a:r>
              <a:rPr lang="en-US" sz="2400">
                <a:solidFill>
                  <a:srgbClr val="000000"/>
                </a:solidFill>
              </a:rPr>
              <a:t>	35.25(50 –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) + 6.25</a:t>
            </a:r>
            <a:r>
              <a:rPr lang="en-US" sz="2400" i="1">
                <a:solidFill>
                  <a:srgbClr val="000000"/>
                </a:solidFill>
              </a:rPr>
              <a:t>y </a:t>
            </a:r>
            <a:r>
              <a:rPr lang="en-US" sz="2400">
                <a:solidFill>
                  <a:srgbClr val="000000"/>
                </a:solidFill>
              </a:rPr>
              <a:t>=	660.50	Substitute 50 –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for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2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29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29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6" grpId="0" uiExpand="1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4314825" y="771525"/>
            <a:ext cx="429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 System of Equations</a:t>
            </a:r>
          </a:p>
        </p:txBody>
      </p:sp>
      <p:sp>
        <p:nvSpPr>
          <p:cNvPr id="123928" name="Text Box 24"/>
          <p:cNvSpPr txBox="1">
            <a:spLocks noChangeArrowheads="1"/>
          </p:cNvSpPr>
          <p:nvPr/>
        </p:nvSpPr>
        <p:spPr bwMode="auto">
          <a:xfrm>
            <a:off x="533400" y="1676400"/>
            <a:ext cx="8340725" cy="3378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43550" indent="-52006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4171950" algn="r"/>
                <a:tab pos="4286250" algn="l"/>
              </a:tabLst>
            </a:pPr>
            <a:r>
              <a:rPr lang="en-US" sz="2400">
                <a:solidFill>
                  <a:srgbClr val="000000"/>
                </a:solidFill>
              </a:rPr>
              <a:t>	1762.50 – 35.25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+ 6.25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=	660.50	Distributive Property</a:t>
            </a:r>
          </a:p>
          <a:p>
            <a:pPr marL="5543550" indent="-52006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4171950" algn="r"/>
                <a:tab pos="4286250" algn="l"/>
              </a:tabLst>
            </a:pPr>
            <a:r>
              <a:rPr lang="en-US" sz="2400">
                <a:solidFill>
                  <a:srgbClr val="000000"/>
                </a:solidFill>
              </a:rPr>
              <a:t>	1762.50 – 29</a:t>
            </a:r>
            <a:r>
              <a:rPr lang="en-US" sz="2400" i="1">
                <a:solidFill>
                  <a:srgbClr val="000000"/>
                </a:solidFill>
              </a:rPr>
              <a:t>y </a:t>
            </a:r>
            <a:r>
              <a:rPr lang="en-US" sz="2400">
                <a:solidFill>
                  <a:srgbClr val="000000"/>
                </a:solidFill>
              </a:rPr>
              <a:t>=	660.50	Combine like terms.</a:t>
            </a:r>
          </a:p>
          <a:p>
            <a:pPr marL="5543550" indent="-52006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4171950" algn="r"/>
                <a:tab pos="4286250" algn="l"/>
              </a:tabLst>
            </a:pPr>
            <a:r>
              <a:rPr lang="en-US" sz="2400">
                <a:solidFill>
                  <a:srgbClr val="000000"/>
                </a:solidFill>
              </a:rPr>
              <a:t>	–29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=	–1102	Subtract 1762.50 from each side.</a:t>
            </a:r>
          </a:p>
          <a:p>
            <a:pPr marL="5543550" indent="-52006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4171950" algn="r"/>
                <a:tab pos="4286250" algn="l"/>
              </a:tabLst>
            </a:pPr>
            <a:r>
              <a:rPr lang="en-US" sz="2400">
                <a:solidFill>
                  <a:srgbClr val="000000"/>
                </a:solidFill>
              </a:rPr>
              <a:t>	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=	38	Divide each side by –29.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9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39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28" grpId="0" uiExpand="1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4314825" y="771525"/>
            <a:ext cx="429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 System of Equations</a:t>
            </a:r>
          </a:p>
        </p:txBody>
      </p:sp>
      <p:sp>
        <p:nvSpPr>
          <p:cNvPr id="124959" name="Text Box 31"/>
          <p:cNvSpPr txBox="1">
            <a:spLocks noChangeArrowheads="1"/>
          </p:cNvSpPr>
          <p:nvPr/>
        </p:nvSpPr>
        <p:spPr bwMode="auto">
          <a:xfrm>
            <a:off x="533400" y="1652588"/>
            <a:ext cx="8340725" cy="2392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43550" indent="-52006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4171950" algn="r"/>
                <a:tab pos="428625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3    </a:t>
            </a:r>
            <a:r>
              <a:rPr lang="en-US" sz="2400">
                <a:solidFill>
                  <a:srgbClr val="000000"/>
                </a:solidFill>
              </a:rPr>
              <a:t>Substitute 38 for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in either equation to find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.</a:t>
            </a:r>
            <a:endParaRPr lang="en-US" sz="2400" b="1">
              <a:solidFill>
                <a:srgbClr val="000000"/>
              </a:solidFill>
            </a:endParaRPr>
          </a:p>
          <a:p>
            <a:pPr marL="5543550" indent="-52006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4171950" algn="r"/>
                <a:tab pos="4286250" algn="l"/>
              </a:tabLst>
            </a:pPr>
            <a:r>
              <a:rPr lang="en-US" sz="2400" i="1">
                <a:solidFill>
                  <a:srgbClr val="000000"/>
                </a:solidFill>
              </a:rPr>
              <a:t>   	x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=	50	First equation</a:t>
            </a:r>
          </a:p>
          <a:p>
            <a:pPr marL="5543550" indent="-52006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4171950" algn="r"/>
                <a:tab pos="4286250" algn="l"/>
              </a:tabLst>
            </a:pPr>
            <a:r>
              <a:rPr lang="en-US" sz="2400" i="1">
                <a:solidFill>
                  <a:srgbClr val="000000"/>
                </a:solidFill>
              </a:rPr>
              <a:t>	x</a:t>
            </a:r>
            <a:r>
              <a:rPr lang="en-US" sz="2400">
                <a:solidFill>
                  <a:srgbClr val="000000"/>
                </a:solidFill>
              </a:rPr>
              <a:t> + 38 =	50	Substitute 38 for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  <a:p>
            <a:pPr marL="5543550" indent="-520065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4171950" algn="r"/>
                <a:tab pos="4286250" algn="l"/>
              </a:tabLst>
            </a:pP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i="1">
                <a:solidFill>
                  <a:srgbClr val="000000"/>
                </a:solidFill>
              </a:rPr>
              <a:t>	x</a:t>
            </a:r>
            <a:r>
              <a:rPr lang="en-US" sz="2400">
                <a:solidFill>
                  <a:srgbClr val="000000"/>
                </a:solidFill>
              </a:rPr>
              <a:t> =	12</a:t>
            </a:r>
            <a:r>
              <a:rPr lang="en-US" sz="2400" i="1">
                <a:solidFill>
                  <a:srgbClr val="000000"/>
                </a:solidFill>
              </a:rPr>
              <a:t>	</a:t>
            </a:r>
            <a:r>
              <a:rPr lang="en-US" sz="2400">
                <a:solidFill>
                  <a:srgbClr val="000000"/>
                </a:solidFill>
              </a:rPr>
              <a:t>Subtract 38 from each side.</a:t>
            </a:r>
          </a:p>
        </p:txBody>
      </p:sp>
      <p:sp>
        <p:nvSpPr>
          <p:cNvPr id="124960" name="Rectangle 32"/>
          <p:cNvSpPr>
            <a:spLocks noChangeArrowheads="1"/>
          </p:cNvSpPr>
          <p:nvPr/>
        </p:nvSpPr>
        <p:spPr bwMode="auto">
          <a:xfrm>
            <a:off x="533400" y="4229100"/>
            <a:ext cx="81534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16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Answer: 	</a:t>
            </a:r>
            <a:r>
              <a:rPr lang="en-US" sz="2400">
                <a:solidFill>
                  <a:srgbClr val="E01B22"/>
                </a:solidFill>
              </a:rPr>
              <a:t>The nature center sold 12 yearly memberships and 38 single admissions.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49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9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49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6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496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59" grpId="0" uiExpand="1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2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200" b="1">
                <a:solidFill>
                  <a:srgbClr val="E01B22"/>
                </a:solidFill>
              </a:rPr>
              <a:t>CHEMISTRY</a:t>
            </a:r>
            <a:r>
              <a:rPr lang="en-US" sz="2200">
                <a:solidFill>
                  <a:srgbClr val="FFFFFF"/>
                </a:solidFill>
              </a:rPr>
              <a:t> </a:t>
            </a:r>
            <a:r>
              <a:rPr lang="en-US" sz="2200">
                <a:solidFill>
                  <a:srgbClr val="00539D"/>
                </a:solidFill>
              </a:rPr>
              <a:t> </a:t>
            </a:r>
            <a:r>
              <a:rPr lang="en-US" sz="2200" b="1">
                <a:solidFill>
                  <a:srgbClr val="00539D"/>
                </a:solidFill>
              </a:rPr>
              <a:t>Mikhail needs 10 milliliters of 25% HCl (hydrochloric acid) solution for a chemistry experiment. There is a bottle of 10% HCl solution and a bottle of 40% HCl solution in the lab. How much of each solution should he use to obtain the required amount of 25% HCl solution?</a:t>
            </a:r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3546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200400"/>
            <a:ext cx="50292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2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200" b="1">
                <a:sym typeface="Symbol" pitchFamily="18" charset="2"/>
              </a:rPr>
              <a:t>	0 mL of 10% solution, 10 mL of 40% solution</a:t>
            </a:r>
          </a:p>
          <a:p>
            <a:pPr marL="533400" indent="-5334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2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200" b="1">
                <a:sym typeface="Symbol" pitchFamily="18" charset="2"/>
              </a:rPr>
              <a:t>	6 mL of 10% solution, 4 mL of 40% solution</a:t>
            </a:r>
          </a:p>
          <a:p>
            <a:pPr marL="533400" indent="-5334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2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200" b="1">
                <a:sym typeface="Symbol" pitchFamily="18" charset="2"/>
              </a:rPr>
              <a:t>	5 mL of 10% solution, 5 mL of 40% solution</a:t>
            </a:r>
          </a:p>
          <a:p>
            <a:pPr marL="533400" indent="-5334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2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200" b="1">
                <a:sym typeface="Symbol" pitchFamily="18" charset="2"/>
              </a:rPr>
              <a:t>	3 mL of 10% solution, 7 mL of 40% solution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923925" y="47053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2" grpId="0" autoUpdateAnimBg="0"/>
      <p:bldP spid="116746" grpId="0" autoUpdateAnimBg="0"/>
      <p:bldP spid="11674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Incorrect¤Correct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Correct¤Incorrect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QUESTIONALIAS" val="Example 1"/>
  <p:tag name="ANSWERSALIAS" val="A¤B¤C¤D"/>
  <p:tag name="RESPONSESGATHERED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QUESTIONALIAS" val="Example 2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Correct¤Incorrect"/>
  <p:tag name="QUESTIONALIAS" val="Example 3"/>
  <p:tag name="ANSWERSALIAS" val="A¤B¤C¤D"/>
  <p:tag name="RESPONSESGATHER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Correct¤Incorrect"/>
  <p:tag name="QUESTIONALIAS" val="Example 4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1541</TotalTime>
  <Words>646</Words>
  <Application>Microsoft Office PowerPoint</Application>
  <PresentationFormat>On-screen Show (4:3)</PresentationFormat>
  <Paragraphs>159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26</vt:i4>
      </vt:variant>
    </vt:vector>
  </HeadingPairs>
  <TitlesOfParts>
    <vt:vector size="39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CCSS</vt:lpstr>
      <vt:lpstr>Then/Now</vt:lpstr>
      <vt:lpstr>Vocabulary</vt:lpstr>
      <vt:lpstr>Concept</vt:lpstr>
      <vt:lpstr>Example 1</vt:lpstr>
      <vt:lpstr>Example 1</vt:lpstr>
      <vt:lpstr>Example 1</vt:lpstr>
      <vt:lpstr>Example 2</vt:lpstr>
      <vt:lpstr>Example 2</vt:lpstr>
      <vt:lpstr>Example 2</vt:lpstr>
      <vt:lpstr>Example 2</vt:lpstr>
      <vt:lpstr>Example 3</vt:lpstr>
      <vt:lpstr>Example 3</vt:lpstr>
      <vt:lpstr>Example 3</vt:lpstr>
      <vt:lpstr>Example 4</vt:lpstr>
      <vt:lpstr>Example 4</vt:lpstr>
      <vt:lpstr>Example 4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107</cp:revision>
  <dcterms:created xsi:type="dcterms:W3CDTF">2007-12-06T14:31:51Z</dcterms:created>
  <dcterms:modified xsi:type="dcterms:W3CDTF">2015-12-17T12:55:21Z</dcterms:modified>
</cp:coreProperties>
</file>