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tags/tag8.xml" ContentType="application/vnd.openxmlformats-officedocument.presentationml.tags+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2.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slideMasters/slideMaster8.xml" ContentType="application/vnd.openxmlformats-officedocument.presentationml.slideMaster+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tags/tag39.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tags/tag17.xml" ContentType="application/vnd.openxmlformats-officedocument.presentationml.tags+xml"/>
  <Override PartName="/ppt/tags/tag35.xml" ContentType="application/vnd.openxmlformats-officedocument.presentationml.tags+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tags/tag24.xml" ContentType="application/vnd.openxmlformats-officedocument.presentationml.tags+xml"/>
  <Override PartName="/ppt/slideLayouts/slideLayout99.xml" ContentType="application/vnd.openxmlformats-officedocument.presentationml.slideLayout+xml"/>
  <Override PartName="/ppt/tags/tag13.xml" ContentType="application/vnd.openxmlformats-officedocument.presentationml.tags+xml"/>
  <Override PartName="/ppt/tags/tag31.xml" ContentType="application/vnd.openxmlformats-officedocument.presentationml.tags+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tags/tag29.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slideLayouts/slideLayout100.xml" ContentType="application/vnd.openxmlformats-officedocument.presentationml.slideLayout+xml"/>
  <Override PartName="/ppt/tags/tag14.xml" ContentType="application/vnd.openxmlformats-officedocument.presentationml.tags+xml"/>
  <Override PartName="/ppt/tags/tag25.xml" ContentType="application/vnd.openxmlformats-officedocument.presentationml.tags+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ags/tag32.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slideMasters/slideMaster2.xml" ContentType="application/vnd.openxmlformats-officedocument.presentationml.slideMaster+xml"/>
  <Override PartName="/ppt/slides/slide28.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tags/tag3.xml" ContentType="application/vnd.openxmlformats-officedocument.presentationml.tags+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tags/tag26.xml" ContentType="application/vnd.openxmlformats-officedocument.presentationml.tags+xml"/>
  <Override PartName="/ppt/tags/tag15.xml" ContentType="application/vnd.openxmlformats-officedocument.presentationml.tags+xml"/>
  <Override PartName="/ppt/tags/tag33.xml" ContentType="application/vnd.openxmlformats-officedocument.presentationml.tags+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ags/tag22.xml" ContentType="application/vnd.openxmlformats-officedocument.presentationml.tags+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tags/tag11.xml" ContentType="application/vnd.openxmlformats-officedocument.presentationml.tags+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2" r:id="rId2"/>
    <p:sldMasterId id="2147483650" r:id="rId3"/>
    <p:sldMasterId id="2147483653" r:id="rId4"/>
    <p:sldMasterId id="2147483654" r:id="rId5"/>
    <p:sldMasterId id="2147483655" r:id="rId6"/>
    <p:sldMasterId id="2147483656" r:id="rId7"/>
    <p:sldMasterId id="2147483657" r:id="rId8"/>
    <p:sldMasterId id="2147483658" r:id="rId9"/>
    <p:sldMasterId id="2147483659" r:id="rId10"/>
  </p:sldMasterIdLst>
  <p:sldIdLst>
    <p:sldId id="282" r:id="rId11"/>
    <p:sldId id="257" r:id="rId12"/>
    <p:sldId id="303" r:id="rId13"/>
    <p:sldId id="304" r:id="rId14"/>
    <p:sldId id="305" r:id="rId15"/>
    <p:sldId id="306" r:id="rId16"/>
    <p:sldId id="307" r:id="rId17"/>
    <p:sldId id="315" r:id="rId18"/>
    <p:sldId id="314" r:id="rId19"/>
    <p:sldId id="258" r:id="rId20"/>
    <p:sldId id="290" r:id="rId21"/>
    <p:sldId id="302" r:id="rId22"/>
    <p:sldId id="259" r:id="rId23"/>
    <p:sldId id="288" r:id="rId24"/>
    <p:sldId id="308" r:id="rId25"/>
    <p:sldId id="260" r:id="rId26"/>
    <p:sldId id="261" r:id="rId27"/>
    <p:sldId id="317" r:id="rId28"/>
    <p:sldId id="309" r:id="rId29"/>
    <p:sldId id="263" r:id="rId30"/>
    <p:sldId id="291" r:id="rId31"/>
    <p:sldId id="310" r:id="rId32"/>
    <p:sldId id="293" r:id="rId33"/>
    <p:sldId id="320" r:id="rId34"/>
    <p:sldId id="294" r:id="rId35"/>
    <p:sldId id="318" r:id="rId36"/>
    <p:sldId id="311" r:id="rId37"/>
    <p:sldId id="275" r:id="rId38"/>
  </p:sldIdLst>
  <p:sldSz cx="9144000" cy="6858000" type="screen4x3"/>
  <p:notesSz cx="6858000" cy="9144000"/>
  <p:custDataLst>
    <p:tags r:id="rId39"/>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39D"/>
    <a:srgbClr val="E01B22"/>
    <a:srgbClr val="F8FAA4"/>
    <a:srgbClr val="EC1D24"/>
    <a:srgbClr val="5B57A6"/>
    <a:srgbClr val="18984C"/>
    <a:srgbClr val="13773B"/>
    <a:srgbClr val="1BAE5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4" autoAdjust="0"/>
    <p:restoredTop sz="94686" autoAdjust="0"/>
  </p:normalViewPr>
  <p:slideViewPr>
    <p:cSldViewPr>
      <p:cViewPr>
        <p:scale>
          <a:sx n="50" d="100"/>
          <a:sy n="50" d="100"/>
        </p:scale>
        <p:origin x="-1188" y="-594"/>
      </p:cViewPr>
      <p:guideLst>
        <p:guide orient="horz" pos="2160"/>
        <p:guide pos="2880"/>
      </p:guideLst>
    </p:cSldViewPr>
  </p:slideViewPr>
  <p:outlineViewPr>
    <p:cViewPr>
      <p:scale>
        <a:sx n="75" d="100"/>
        <a:sy n="75" d="100"/>
      </p:scale>
      <p:origin x="0" y="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tags" Target="tags/tag1.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8.png"/><Relationship Id="rId18" Type="http://schemas.openxmlformats.org/officeDocument/2006/relationships/slide" Target="../slides/slide2.xml"/><Relationship Id="rId3" Type="http://schemas.openxmlformats.org/officeDocument/2006/relationships/slideLayout" Target="../slideLayouts/slideLayout14.xml"/><Relationship Id="rId21" Type="http://schemas.openxmlformats.org/officeDocument/2006/relationships/image" Target="../media/image7.png"/><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10.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19" Type="http://schemas.openxmlformats.org/officeDocument/2006/relationships/image" Target="../media/image1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11.png"/><Relationship Id="rId2" Type="http://schemas.openxmlformats.org/officeDocument/2006/relationships/slideLayout" Target="../slideLayouts/slideLayout24.xml"/><Relationship Id="rId16" Type="http://schemas.openxmlformats.org/officeDocument/2006/relationships/slide" Target="../slides/slide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0.png"/><Relationship Id="rId10" Type="http://schemas.openxmlformats.org/officeDocument/2006/relationships/slideLayout" Target="../slideLayouts/slideLayout32.xml"/><Relationship Id="rId19" Type="http://schemas.openxmlformats.org/officeDocument/2006/relationships/image" Target="../media/image7.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2.png"/><Relationship Id="rId18" Type="http://schemas.openxmlformats.org/officeDocument/2006/relationships/image" Target="../media/image1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slide" Target="../slides/slide2.xml"/><Relationship Id="rId2" Type="http://schemas.openxmlformats.org/officeDocument/2006/relationships/slideLayout" Target="../slideLayouts/slideLayout35.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3.png"/><Relationship Id="rId10" Type="http://schemas.openxmlformats.org/officeDocument/2006/relationships/slideLayout" Target="../slideLayouts/slideLayout43.xml"/><Relationship Id="rId19" Type="http://schemas.openxmlformats.org/officeDocument/2006/relationships/image" Target="../media/image6.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3.png"/><Relationship Id="rId18" Type="http://schemas.openxmlformats.org/officeDocument/2006/relationships/image" Target="../media/image1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slide" Target="../slides/slide2.xml"/><Relationship Id="rId2" Type="http://schemas.openxmlformats.org/officeDocument/2006/relationships/slideLayout" Target="../slideLayouts/slideLayout46.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3.png"/><Relationship Id="rId10" Type="http://schemas.openxmlformats.org/officeDocument/2006/relationships/slideLayout" Target="../slideLayouts/slideLayout54.xml"/><Relationship Id="rId19" Type="http://schemas.openxmlformats.org/officeDocument/2006/relationships/image" Target="../media/image6.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4.png"/><Relationship Id="rId18" Type="http://schemas.openxmlformats.org/officeDocument/2006/relationships/image" Target="../media/image1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17" Type="http://schemas.openxmlformats.org/officeDocument/2006/relationships/slide" Target="../slides/slide2.xml"/><Relationship Id="rId2" Type="http://schemas.openxmlformats.org/officeDocument/2006/relationships/slideLayout" Target="../slideLayouts/slideLayout57.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3.png"/><Relationship Id="rId10" Type="http://schemas.openxmlformats.org/officeDocument/2006/relationships/slideLayout" Target="../slideLayouts/slideLayout65.xml"/><Relationship Id="rId19" Type="http://schemas.openxmlformats.org/officeDocument/2006/relationships/image" Target="../media/image6.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5.png"/><Relationship Id="rId18" Type="http://schemas.openxmlformats.org/officeDocument/2006/relationships/image" Target="../media/image1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17" Type="http://schemas.openxmlformats.org/officeDocument/2006/relationships/slide" Target="../slides/slide2.xml"/><Relationship Id="rId2" Type="http://schemas.openxmlformats.org/officeDocument/2006/relationships/slideLayout" Target="../slideLayouts/slideLayout68.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image" Target="../media/image3.png"/><Relationship Id="rId10" Type="http://schemas.openxmlformats.org/officeDocument/2006/relationships/slideLayout" Target="../slideLayouts/slideLayout76.xml"/><Relationship Id="rId19" Type="http://schemas.openxmlformats.org/officeDocument/2006/relationships/image" Target="../media/image6.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6.png"/><Relationship Id="rId18" Type="http://schemas.openxmlformats.org/officeDocument/2006/relationships/image" Target="../media/image1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17" Type="http://schemas.openxmlformats.org/officeDocument/2006/relationships/slide" Target="../slides/slide2.xml"/><Relationship Id="rId2" Type="http://schemas.openxmlformats.org/officeDocument/2006/relationships/slideLayout" Target="../slideLayouts/slideLayout79.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image" Target="../media/image3.png"/><Relationship Id="rId10" Type="http://schemas.openxmlformats.org/officeDocument/2006/relationships/slideLayout" Target="../slideLayouts/slideLayout87.xml"/><Relationship Id="rId19" Type="http://schemas.openxmlformats.org/officeDocument/2006/relationships/image" Target="../media/image6.png"/><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7.png"/><Relationship Id="rId18" Type="http://schemas.openxmlformats.org/officeDocument/2006/relationships/image" Target="../media/image1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17" Type="http://schemas.openxmlformats.org/officeDocument/2006/relationships/slide" Target="../slides/slide2.xml"/><Relationship Id="rId2" Type="http://schemas.openxmlformats.org/officeDocument/2006/relationships/slideLayout" Target="../slideLayouts/slideLayout90.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image" Target="../media/image3.png"/><Relationship Id="rId10" Type="http://schemas.openxmlformats.org/officeDocument/2006/relationships/slideLayout" Target="../slideLayouts/slideLayout98.xml"/><Relationship Id="rId19" Type="http://schemas.openxmlformats.org/officeDocument/2006/relationships/image" Target="../media/image6.png"/><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8.jpeg"/><Relationship Id="rId18" Type="http://schemas.openxmlformats.org/officeDocument/2006/relationships/image" Target="../media/image1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17" Type="http://schemas.openxmlformats.org/officeDocument/2006/relationships/image" Target="../media/image10.png"/><Relationship Id="rId2" Type="http://schemas.openxmlformats.org/officeDocument/2006/relationships/slideLayout" Target="../slideLayouts/slideLayout101.xml"/><Relationship Id="rId16" Type="http://schemas.openxmlformats.org/officeDocument/2006/relationships/image" Target="../media/image19.png"/><Relationship Id="rId20" Type="http://schemas.openxmlformats.org/officeDocument/2006/relationships/image" Target="../media/image7.png"/><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image" Target="../media/image1.png"/><Relationship Id="rId10" Type="http://schemas.openxmlformats.org/officeDocument/2006/relationships/slideLayout" Target="../slideLayouts/slideLayout109.xml"/><Relationship Id="rId19" Type="http://schemas.openxmlformats.org/officeDocument/2006/relationships/image" Target="../media/image6.png"/><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 Target="../slides/slid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7923"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sp>
        <p:nvSpPr>
          <p:cNvPr id="3789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7915" name="Next_btn" descr="12_ALG1_LessonMenu"/>
          <p:cNvPicPr>
            <a:picLocks noChangeAspect="1" noChangeArrowheads="1"/>
          </p:cNvPicPr>
          <p:nvPr userDrawn="1"/>
        </p:nvPicPr>
        <p:blipFill>
          <a:blip r:embed="rId14" cstate="print"/>
          <a:srcRect/>
          <a:stretch>
            <a:fillRect/>
          </a:stretch>
        </p:blipFill>
        <p:spPr bwMode="auto">
          <a:xfrm>
            <a:off x="790575" y="809625"/>
            <a:ext cx="3581400" cy="944563"/>
          </a:xfrm>
          <a:prstGeom prst="rect">
            <a:avLst/>
          </a:prstGeom>
          <a:noFill/>
          <a:ln w="9525">
            <a:noFill/>
            <a:miter lim="800000"/>
            <a:headEnd/>
            <a:tailEnd/>
          </a:ln>
          <a:effectLst/>
        </p:spPr>
      </p:pic>
      <p:pic>
        <p:nvPicPr>
          <p:cNvPr id="3791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7918" name="Back_btn" descr="12_ALG1_Back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7919" name="Menu_btn" descr="12_ALG1_MenuButton_DEAD">
            <a:hlinkClick r:id="" action="ppaction://noaction"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7920"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7925" name="Header" descr="12_ALG1_Header_06_03"/>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2005" name="Picture 21" descr="5Min Check"/>
          <p:cNvPicPr>
            <a:picLocks noChangeAspect="1" noChangeArrowheads="1"/>
          </p:cNvPicPr>
          <p:nvPr userDrawn="1"/>
        </p:nvPicPr>
        <p:blipFill>
          <a:blip r:embed="rId13" cstate="print"/>
          <a:srcRect/>
          <a:stretch>
            <a:fillRect/>
          </a:stretch>
        </p:blipFill>
        <p:spPr bwMode="auto">
          <a:xfrm>
            <a:off x="598488" y="657225"/>
            <a:ext cx="6792912" cy="625475"/>
          </a:xfrm>
          <a:prstGeom prst="rect">
            <a:avLst/>
          </a:prstGeom>
          <a:noFill/>
        </p:spPr>
      </p:pic>
      <p:sp>
        <p:nvSpPr>
          <p:cNvPr id="41986"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41989" name="Picture 5" descr="CheckPointICON"/>
          <p:cNvPicPr>
            <a:picLocks noChangeAspect="1" noChangeArrowheads="1"/>
          </p:cNvPicPr>
          <p:nvPr userDrawn="1"/>
        </p:nvPicPr>
        <p:blipFill>
          <a:blip r:embed="rId14" cstate="print"/>
          <a:srcRect/>
          <a:stretch>
            <a:fillRect/>
          </a:stretch>
        </p:blipFill>
        <p:spPr bwMode="auto">
          <a:xfrm>
            <a:off x="7467600" y="776288"/>
            <a:ext cx="1222375" cy="376237"/>
          </a:xfrm>
          <a:prstGeom prst="rect">
            <a:avLst/>
          </a:prstGeom>
          <a:noFill/>
        </p:spPr>
      </p:pic>
      <p:sp>
        <p:nvSpPr>
          <p:cNvPr id="42003" name="Text Box 19"/>
          <p:cNvSpPr txBox="1">
            <a:spLocks noChangeArrowheads="1"/>
          </p:cNvSpPr>
          <p:nvPr userDrawn="1"/>
        </p:nvSpPr>
        <p:spPr bwMode="auto">
          <a:xfrm>
            <a:off x="3886200" y="800100"/>
            <a:ext cx="3124200" cy="366713"/>
          </a:xfrm>
          <a:prstGeom prst="rect">
            <a:avLst/>
          </a:prstGeom>
          <a:noFill/>
          <a:ln w="9525">
            <a:noFill/>
            <a:miter lim="800000"/>
            <a:headEnd/>
            <a:tailEnd/>
          </a:ln>
          <a:effectLst/>
        </p:spPr>
        <p:txBody>
          <a:bodyPr>
            <a:spAutoFit/>
          </a:bodyPr>
          <a:lstStyle/>
          <a:p>
            <a:pPr>
              <a:spcBef>
                <a:spcPct val="50000"/>
              </a:spcBef>
            </a:pPr>
            <a:r>
              <a:rPr lang="en-US" b="1">
                <a:solidFill>
                  <a:srgbClr val="18984C"/>
                </a:solidFill>
              </a:rPr>
              <a:t>Over Lesson 6–2</a:t>
            </a:r>
          </a:p>
        </p:txBody>
      </p:sp>
      <p:pic>
        <p:nvPicPr>
          <p:cNvPr id="42013" name="InterfaceBorder" descr="12_ALG1_MasterBKG_Transparent"/>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42015" name="Next_Button" descr="12_ALG1_ForwardButton">
            <a:hlinkClick r:id="" action="ppaction://hlinkshowjump?jump=nextslide"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42016"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42017" name="Menu_btn" descr="12_ALG1_MenuButton">
            <a:hlinkClick r:id="rId18" action="ppaction://hlinksldjump" highlightClick="1"/>
          </p:cNvPr>
          <p:cNvPicPr>
            <a:picLocks noChangeAspect="1" noChangeArrowheads="1"/>
          </p:cNvPicPr>
          <p:nvPr userDrawn="1"/>
        </p:nvPicPr>
        <p:blipFill>
          <a:blip r:embed="rId19"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42018" name="Exit_btn" descr="12_ALG1_ExitButton">
            <a:hlinkClick r:id="" action="ppaction://hlinkshowjump?jump=endshow" highlightClick="1"/>
          </p:cNvPr>
          <p:cNvPicPr>
            <a:picLocks noChangeAspect="1" noChangeArrowheads="1"/>
          </p:cNvPicPr>
          <p:nvPr userDrawn="1"/>
        </p:nvPicPr>
        <p:blipFill>
          <a:blip r:embed="rId20"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42019" name="Header" descr="12_ALG1_Header_06_03"/>
          <p:cNvPicPr>
            <a:picLocks noChangeAspect="1" noChangeArrowheads="1"/>
          </p:cNvPicPr>
          <p:nvPr userDrawn="1"/>
        </p:nvPicPr>
        <p:blipFill>
          <a:blip r:embed="rId21"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2796"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pic>
        <p:nvPicPr>
          <p:cNvPr id="32798" name="Next_Button" descr="12_ALG1_ForwardButton">
            <a:hlinkClick r:id="" action="ppaction://hlinkshowjump?jump=nextslide" highlightClick="1"/>
          </p:cNvPr>
          <p:cNvPicPr>
            <a:picLocks noChangeAspect="1" noChangeArrowheads="1"/>
          </p:cNvPicPr>
          <p:nvPr userDrawn="1"/>
        </p:nvPicPr>
        <p:blipFill>
          <a:blip r:embed="rId14"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2799" name="Back_btn" descr="12_ALG1_BackButton">
            <a:hlinkClick r:id="" action="ppaction://hlinkshowjump?jump=previousslide" highlightClick="1"/>
          </p:cNvPr>
          <p:cNvPicPr>
            <a:picLocks noChangeAspect="1" noChangeArrowheads="1"/>
          </p:cNvPicPr>
          <p:nvPr userDrawn="1"/>
        </p:nvPicPr>
        <p:blipFill>
          <a:blip r:embed="rId15"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2800" name="Menu_btn" descr="12_ALG1_MenuButton">
            <a:hlinkClick r:id="rId16" action="ppaction://hlinksldjump"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2801"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2802" name="Header" descr="12_ALG1_Header_06_03"/>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963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69642" name="Picture 10" descr="Example_1"/>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69650"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69652"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69653"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69654"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69655"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69656" name="Header" descr="12_ALG1_Header_06_03"/>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0662"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0667" name="Picture 11" descr="Example_2"/>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0675"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067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0678"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0679"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0680"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0681" name="Header" descr="12_ALG1_Header_06_03"/>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686"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1691" name="Picture 11" descr="Example_3"/>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1699"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1701"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1702"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1703"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1704"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1705" name="Header" descr="12_ALG1_Header_06_03"/>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271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2722" name="Picture 18" descr="Real World Ex_4"/>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2724"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2726"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2727"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2728"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2729"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2730" name="Header" descr="12_ALG1_Header_06_03"/>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3734"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3739" name="Picture 11" descr="Example_5"/>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3747"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3749"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3750"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3751"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37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3753" name="Header" descr="12_ALG1_Header_06_03"/>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475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4763" name="Picture 11" descr="Example_6"/>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4771"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4773"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4774"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4775"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4776"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4777" name="Header" descr="12_ALG1_Header_06_03"/>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446" name="EndOfBackground" descr="12_ALG1_Cover_EndOf"/>
          <p:cNvPicPr>
            <a:picLocks noChangeAspect="1" noChangeArrowheads="1"/>
          </p:cNvPicPr>
          <p:nvPr userDrawn="1"/>
        </p:nvPicPr>
        <p:blipFill>
          <a:blip r:embed="rId13" cstate="print"/>
          <a:srcRect/>
          <a:stretch>
            <a:fillRect/>
          </a:stretch>
        </p:blipFill>
        <p:spPr bwMode="auto">
          <a:xfrm>
            <a:off x="144463" y="358775"/>
            <a:ext cx="8891587" cy="6202363"/>
          </a:xfrm>
          <a:prstGeom prst="rect">
            <a:avLst/>
          </a:prstGeom>
          <a:noFill/>
          <a:ln w="9525">
            <a:noFill/>
            <a:miter lim="800000"/>
            <a:headEnd/>
            <a:tailEnd/>
          </a:ln>
          <a:effectLst/>
        </p:spPr>
      </p:pic>
      <p:sp>
        <p:nvSpPr>
          <p:cNvPr id="10343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103447" name="InterfaceBorder" descr="12_ALG1_MasterBKG_Transparent">
            <a:hlinkClick r:id="rId14" action="ppaction://hlinksldjump"/>
          </p:cNvPr>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103449" name="Next_Button" descr="12_ALG1_Forward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103450"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103451" name="Menu_btn" descr="12_ALG1_MenuButton">
            <a:hlinkClick r:id="rId14"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1034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103453" name="Header" descr="12_ALG1_Header_06_03">
            <a:hlinkClick r:id="rId14" action="ppaction://hlinksldjump"/>
          </p:cNvPr>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 Target="slide9.xml"/><Relationship Id="rId7" Type="http://schemas.openxmlformats.org/officeDocument/2006/relationships/slide" Target="slide13.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slide" Target="slide12.xml"/><Relationship Id="rId5" Type="http://schemas.openxmlformats.org/officeDocument/2006/relationships/slide" Target="slide11.xml"/><Relationship Id="rId10" Type="http://schemas.openxmlformats.org/officeDocument/2006/relationships/slide" Target="slide23.xml"/><Relationship Id="rId4" Type="http://schemas.openxmlformats.org/officeDocument/2006/relationships/slide" Target="slide10.xml"/><Relationship Id="rId9" Type="http://schemas.openxmlformats.org/officeDocument/2006/relationships/slide" Target="slide20.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26.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3.xml"/><Relationship Id="rId1" Type="http://schemas.openxmlformats.org/officeDocument/2006/relationships/tags" Target="../tags/tag12.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30.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24.xml"/><Relationship Id="rId1" Type="http://schemas.openxmlformats.org/officeDocument/2006/relationships/tags" Target="../tags/tag16.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24.xml"/><Relationship Id="rId1" Type="http://schemas.openxmlformats.org/officeDocument/2006/relationships/tags" Target="../tags/tag17.xml"/><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24.xml"/><Relationship Id="rId1" Type="http://schemas.openxmlformats.org/officeDocument/2006/relationships/tags" Target="../tags/tag18.xml"/></Relationships>
</file>

<file path=ppt/slides/_rels/slide1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24.xml"/><Relationship Id="rId1" Type="http://schemas.openxmlformats.org/officeDocument/2006/relationships/tags" Target="../tags/tag19.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35.xml"/><Relationship Id="rId1" Type="http://schemas.openxmlformats.org/officeDocument/2006/relationships/tags" Target="../tags/tag20.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35.xml"/><Relationship Id="rId1" Type="http://schemas.openxmlformats.org/officeDocument/2006/relationships/tags" Target="../tags/tag2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9.jpe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46.xml"/><Relationship Id="rId1" Type="http://schemas.openxmlformats.org/officeDocument/2006/relationships/tags" Target="../tags/tag24.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46.xml"/><Relationship Id="rId1" Type="http://schemas.openxmlformats.org/officeDocument/2006/relationships/tags" Target="../tags/tag25.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46.xml"/><Relationship Id="rId1" Type="http://schemas.openxmlformats.org/officeDocument/2006/relationships/tags" Target="../tags/tag2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image" Target="../media/image9.jpe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57.xml"/><Relationship Id="rId1" Type="http://schemas.openxmlformats.org/officeDocument/2006/relationships/tags" Target="../tags/tag29.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57.xml"/><Relationship Id="rId1" Type="http://schemas.openxmlformats.org/officeDocument/2006/relationships/tags" Target="../tags/tag30.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tags" Target="../tags/tag32.xml"/><Relationship Id="rId1" Type="http://schemas.openxmlformats.org/officeDocument/2006/relationships/tags" Target="../tags/tag31.xml"/><Relationship Id="rId5" Type="http://schemas.openxmlformats.org/officeDocument/2006/relationships/image" Target="../media/image9.jpe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68.xml"/><Relationship Id="rId1" Type="http://schemas.openxmlformats.org/officeDocument/2006/relationships/tags" Target="../tags/tag33.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68.xml"/><Relationship Id="rId1" Type="http://schemas.openxmlformats.org/officeDocument/2006/relationships/tags" Target="../tags/tag34.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68.xml"/><Relationship Id="rId1" Type="http://schemas.openxmlformats.org/officeDocument/2006/relationships/tags" Target="../tags/tag35.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68.xml"/><Relationship Id="rId1" Type="http://schemas.openxmlformats.org/officeDocument/2006/relationships/tags" Target="../tags/tag3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68.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image" Target="../media/image9.jpeg"/><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01.xml"/><Relationship Id="rId1" Type="http://schemas.openxmlformats.org/officeDocument/2006/relationships/tags" Target="../tags/tag39.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6907" name="SplashImage" descr="12_ALG1_Cover_Splash"/>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36866" name="Rectangle 2"/>
          <p:cNvSpPr>
            <a:spLocks noGrp="1" noChangeArrowheads="1"/>
          </p:cNvSpPr>
          <p:nvPr>
            <p:ph type="title"/>
          </p:nvPr>
        </p:nvSpPr>
        <p:spPr/>
        <p:txBody>
          <a:bodyPr/>
          <a:lstStyle/>
          <a:p>
            <a:r>
              <a:rPr lang="en-US"/>
              <a:t>Splash Screen</a:t>
            </a:r>
          </a:p>
        </p:txBody>
      </p:sp>
      <p:pic>
        <p:nvPicPr>
          <p:cNvPr id="36909" name="Forward_btn" descr="12_ALG1_ForwardButton">
            <a:hlinkClick r:id="rId4" action="ppaction://hlinksldjump" highlightClick="1"/>
          </p:cNvPr>
          <p:cNvPicPr>
            <a:picLocks noChangeAspect="1" noChangeArrowheads="1"/>
          </p:cNvPicPr>
          <p:nvPr/>
        </p:nvPicPr>
        <p:blipFill>
          <a:blip r:embed="rId5" cstate="print"/>
          <a:srcRect/>
          <a:stretch>
            <a:fillRect/>
          </a:stretch>
        </p:blipFill>
        <p:spPr bwMode="auto">
          <a:xfrm>
            <a:off x="7677150" y="6029325"/>
            <a:ext cx="561975" cy="561975"/>
          </a:xfrm>
          <a:prstGeom prst="rect">
            <a:avLst/>
          </a:prstGeom>
          <a:noFill/>
          <a:ln w="9525">
            <a:noFill/>
            <a:miter lim="800000"/>
            <a:headEnd/>
            <a:tailEnd/>
          </a:ln>
          <a:effectLst/>
        </p:spPr>
      </p:pic>
      <p:pic>
        <p:nvPicPr>
          <p:cNvPr id="36910" name="SplashHeader" descr="12_ALG1_Header_06_03 copy"/>
          <p:cNvPicPr>
            <a:picLocks noChangeAspect="1" noChangeArrowheads="1"/>
          </p:cNvPicPr>
          <p:nvPr/>
        </p:nvPicPr>
        <p:blipFill>
          <a:blip r:embed="rId6" cstate="print"/>
          <a:srcRect/>
          <a:stretch>
            <a:fillRect/>
          </a:stretch>
        </p:blipFill>
        <p:spPr bwMode="auto">
          <a:xfrm>
            <a:off x="8562975" y="1123950"/>
            <a:ext cx="412750" cy="5756275"/>
          </a:xfrm>
          <a:prstGeom prst="rect">
            <a:avLst/>
          </a:prstGeom>
          <a:noFill/>
          <a:ln w="9525">
            <a:noFill/>
            <a:miter lim="800000"/>
            <a:headEnd/>
            <a:tailEnd/>
          </a:ln>
          <a:effectLst/>
        </p:spPr>
      </p:pic>
    </p:spTree>
    <p:custDataLst>
      <p:tags r:id="rId1"/>
    </p:custDataLst>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Lesson Menu</a:t>
            </a:r>
          </a:p>
        </p:txBody>
      </p:sp>
      <p:sp>
        <p:nvSpPr>
          <p:cNvPr id="3077" name="Lessonmenutext"/>
          <p:cNvSpPr txBox="1">
            <a:spLocks noChangeArrowheads="1"/>
          </p:cNvSpPr>
          <p:nvPr/>
        </p:nvSpPr>
        <p:spPr bwMode="auto">
          <a:xfrm>
            <a:off x="1066800" y="1855788"/>
            <a:ext cx="7583488" cy="3706812"/>
          </a:xfrm>
          <a:prstGeom prst="rect">
            <a:avLst/>
          </a:prstGeom>
          <a:noFill/>
          <a:ln w="9525">
            <a:noFill/>
            <a:miter lim="800000"/>
            <a:headEnd/>
            <a:tailEnd/>
          </a:ln>
          <a:effectLst/>
        </p:spPr>
        <p:txBody>
          <a:bodyPr/>
          <a:lstStyle/>
          <a:p>
            <a:pPr marL="1485900" indent="-1485900">
              <a:lnSpc>
                <a:spcPct val="90000"/>
              </a:lnSpc>
              <a:spcBef>
                <a:spcPct val="20000"/>
              </a:spcBef>
              <a:spcAft>
                <a:spcPct val="20000"/>
              </a:spcAft>
            </a:pPr>
            <a:r>
              <a:rPr lang="en-US" sz="2000" b="1">
                <a:solidFill>
                  <a:srgbClr val="E01B22"/>
                </a:solidFill>
                <a:hlinkClick r:id="" action="ppaction://hlinkshowjump?jump=nextslide"/>
              </a:rPr>
              <a:t>Five-Minute Check (over Lesson 6–2)</a:t>
            </a:r>
            <a:endParaRPr lang="en-US" sz="2000" b="1">
              <a:solidFill>
                <a:srgbClr val="E01B22"/>
              </a:solidFill>
            </a:endParaRPr>
          </a:p>
          <a:p>
            <a:pPr marL="1485900" indent="-1485900">
              <a:lnSpc>
                <a:spcPct val="90000"/>
              </a:lnSpc>
              <a:spcBef>
                <a:spcPct val="20000"/>
              </a:spcBef>
              <a:spcAft>
                <a:spcPct val="20000"/>
              </a:spcAft>
            </a:pPr>
            <a:r>
              <a:rPr lang="en-US" sz="2000" b="1">
                <a:solidFill>
                  <a:srgbClr val="000000"/>
                </a:solidFill>
                <a:cs typeface="Arial" charset="0"/>
                <a:hlinkClick r:id="rId3" action="ppaction://hlinksldjump"/>
              </a:rPr>
              <a:t>CCSS</a:t>
            </a:r>
            <a:endParaRPr lang="en-US" sz="2000" b="1">
              <a:solidFill>
                <a:srgbClr val="E01B22"/>
              </a:solidFill>
              <a:cs typeface="Arial" charset="0"/>
            </a:endParaRPr>
          </a:p>
          <a:p>
            <a:pPr marL="1485900" indent="-1485900">
              <a:lnSpc>
                <a:spcPct val="90000"/>
              </a:lnSpc>
              <a:spcBef>
                <a:spcPct val="20000"/>
              </a:spcBef>
              <a:spcAft>
                <a:spcPct val="20000"/>
              </a:spcAft>
            </a:pPr>
            <a:r>
              <a:rPr lang="en-US" sz="2000" b="1">
                <a:solidFill>
                  <a:srgbClr val="E01B22"/>
                </a:solidFill>
                <a:hlinkClick r:id="rId4" action="ppaction://hlinksldjump"/>
              </a:rPr>
              <a:t>Then/Now</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5" action="ppaction://hlinksldjump"/>
              </a:rPr>
              <a:t>New Vocabulary</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6" action="ppaction://hlinksldjump"/>
              </a:rPr>
              <a:t>Key Concept: Solving by Elimination</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7" action="ppaction://hlinksldjump"/>
              </a:rPr>
              <a:t>Example 1:	Elimination Using Addition</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8" action="ppaction://hlinksldjump"/>
              </a:rPr>
              <a:t>Example 2:	Write and Solve a System of Equations</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9" action="ppaction://hlinksldjump"/>
              </a:rPr>
              <a:t>Example 3:	Elimination Using Subtraction</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10" action="ppaction://hlinksldjump"/>
              </a:rPr>
              <a:t>Example 4:	Real-World Example: Write and Solve a System of Equations</a:t>
            </a:r>
            <a:endParaRPr lang="en-US" sz="2000" b="1">
              <a:solidFill>
                <a:srgbClr val="E01B22"/>
              </a:solidFill>
            </a:endParaRPr>
          </a:p>
        </p:txBody>
      </p:sp>
    </p:spTree>
    <p:custDataLst>
      <p:tags r:id="rId1"/>
    </p:custDataLst>
  </p:cSld>
  <p:clrMapOvr>
    <a:masterClrMapping/>
  </p:clrMapOvr>
  <p:transition advClick="0">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PQuestion"/>
          <p:cNvSpPr>
            <a:spLocks noGrp="1" noChangeArrowheads="1"/>
          </p:cNvSpPr>
          <p:nvPr>
            <p:ph type="title"/>
          </p:nvPr>
        </p:nvSpPr>
        <p:spPr>
          <a:xfrm>
            <a:off x="5486400" y="6980238"/>
            <a:ext cx="3657600" cy="182562"/>
          </a:xfrm>
        </p:spPr>
        <p:txBody>
          <a:bodyPr/>
          <a:lstStyle/>
          <a:p>
            <a:r>
              <a:rPr lang="en-US"/>
              <a:t>5-Minute Check 1</a:t>
            </a:r>
          </a:p>
        </p:txBody>
      </p:sp>
      <p:sp>
        <p:nvSpPr>
          <p:cNvPr id="107526" name="TPAnswers"/>
          <p:cNvSpPr>
            <a:spLocks noChangeArrowheads="1"/>
          </p:cNvSpPr>
          <p:nvPr>
            <p:custDataLst>
              <p:tags r:id="rId2"/>
            </p:custDataLst>
          </p:nvPr>
        </p:nvSpPr>
        <p:spPr bwMode="auto">
          <a:xfrm>
            <a:off x="1066800" y="2946400"/>
            <a:ext cx="495300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(8,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(2,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infinitely many solutions</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no solution</a:t>
            </a:r>
          </a:p>
        </p:txBody>
      </p:sp>
      <p:sp>
        <p:nvSpPr>
          <p:cNvPr id="107527" name="TPQuestion"/>
          <p:cNvSpPr>
            <a:spLocks noChangeArrowheads="1"/>
          </p:cNvSpPr>
          <p:nvPr/>
        </p:nvSpPr>
        <p:spPr bwMode="auto">
          <a:xfrm>
            <a:off x="685800" y="1657350"/>
            <a:ext cx="8020050" cy="1077913"/>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Use substitution to solve the system of equations.</a:t>
            </a:r>
            <a:br>
              <a:rPr lang="en-US" sz="2400" b="1">
                <a:solidFill>
                  <a:srgbClr val="00539D"/>
                </a:solidFill>
                <a:cs typeface="Times New Roman" pitchFamily="18" charset="0"/>
              </a:rPr>
            </a:br>
            <a:r>
              <a:rPr lang="en-US" sz="2400" b="1" i="1">
                <a:solidFill>
                  <a:srgbClr val="00539D"/>
                </a:solidFill>
                <a:cs typeface="Times New Roman" pitchFamily="18" charset="0"/>
              </a:rPr>
              <a:t>x</a:t>
            </a:r>
            <a:r>
              <a:rPr lang="en-US" sz="2400" b="1">
                <a:solidFill>
                  <a:srgbClr val="00539D"/>
                </a:solidFill>
                <a:cs typeface="Times New Roman" pitchFamily="18" charset="0"/>
              </a:rPr>
              <a:t> = –2</a:t>
            </a:r>
            <a:r>
              <a:rPr lang="en-US" sz="2400" b="1" i="1">
                <a:solidFill>
                  <a:srgbClr val="00539D"/>
                </a:solidFill>
                <a:cs typeface="Times New Roman" pitchFamily="18" charset="0"/>
              </a:rPr>
              <a:t>y</a:t>
            </a:r>
            <a:r>
              <a:rPr lang="en-US" sz="2400" b="1">
                <a:solidFill>
                  <a:srgbClr val="00539D"/>
                </a:solidFill>
                <a:cs typeface="Times New Roman" pitchFamily="18" charset="0"/>
              </a:rPr>
              <a:t/>
            </a:r>
            <a:br>
              <a:rPr lang="en-US" sz="2400" b="1">
                <a:solidFill>
                  <a:srgbClr val="00539D"/>
                </a:solidFill>
                <a:cs typeface="Times New Roman" pitchFamily="18" charset="0"/>
              </a:rPr>
            </a:br>
            <a:r>
              <a:rPr lang="en-US" sz="2400" b="1" i="1">
                <a:solidFill>
                  <a:srgbClr val="00539D"/>
                </a:solidFill>
                <a:cs typeface="Times New Roman" pitchFamily="18" charset="0"/>
              </a:rPr>
              <a:t>x</a:t>
            </a:r>
            <a:r>
              <a:rPr lang="en-US" sz="2400" b="1">
                <a:solidFill>
                  <a:srgbClr val="00539D"/>
                </a:solidFill>
                <a:cs typeface="Times New Roman" pitchFamily="18" charset="0"/>
              </a:rPr>
              <a:t> + </a:t>
            </a:r>
            <a:r>
              <a:rPr lang="en-US" sz="2400" b="1" i="1">
                <a:solidFill>
                  <a:srgbClr val="00539D"/>
                </a:solidFill>
                <a:cs typeface="Times New Roman" pitchFamily="18" charset="0"/>
              </a:rPr>
              <a:t>y</a:t>
            </a:r>
            <a:r>
              <a:rPr lang="en-US" sz="2400" b="1">
                <a:solidFill>
                  <a:srgbClr val="00539D"/>
                </a:solidFill>
                <a:cs typeface="Times New Roman" pitchFamily="18" charset="0"/>
              </a:rPr>
              <a:t> = 4</a:t>
            </a:r>
          </a:p>
        </p:txBody>
      </p:sp>
      <p:sp>
        <p:nvSpPr>
          <p:cNvPr id="107529" name="AutoShape 9"/>
          <p:cNvSpPr>
            <a:spLocks noChangeArrowheads="1"/>
          </p:cNvSpPr>
          <p:nvPr/>
        </p:nvSpPr>
        <p:spPr bwMode="auto">
          <a:xfrm>
            <a:off x="533400" y="3038475"/>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7531" name="Picture 11" descr="5Min Num_1"/>
          <p:cNvPicPr>
            <a:picLocks noChangeAspect="1" noChangeArrowheads="1"/>
          </p:cNvPicPr>
          <p:nvPr/>
        </p:nvPicPr>
        <p:blipFill>
          <a:blip r:embed="rId4" cstate="print"/>
          <a:srcRect/>
          <a:stretch>
            <a:fillRect/>
          </a:stretch>
        </p:blipFill>
        <p:spPr bwMode="auto">
          <a:xfrm>
            <a:off x="614363" y="1647825"/>
            <a:ext cx="457200" cy="422275"/>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7531"/>
                                        </p:tgtEl>
                                        <p:attrNameLst>
                                          <p:attrName>style.visibility</p:attrName>
                                        </p:attrNameLst>
                                      </p:cBhvr>
                                      <p:to>
                                        <p:strVal val="visible"/>
                                      </p:to>
                                    </p:set>
                                    <p:animEffect transition="in" filter="dissolve">
                                      <p:cBhvr>
                                        <p:cTn id="7" dur="500"/>
                                        <p:tgtEl>
                                          <p:spTgt spid="1075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7527"/>
                                        </p:tgtEl>
                                        <p:attrNameLst>
                                          <p:attrName>style.visibility</p:attrName>
                                        </p:attrNameLst>
                                      </p:cBhvr>
                                      <p:to>
                                        <p:strVal val="visible"/>
                                      </p:to>
                                    </p:set>
                                    <p:animEffect transition="in" filter="wipe(left)">
                                      <p:cBhvr>
                                        <p:cTn id="11" dur="500"/>
                                        <p:tgtEl>
                                          <p:spTgt spid="10752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7526"/>
                                        </p:tgtEl>
                                        <p:attrNameLst>
                                          <p:attrName>style.visibility</p:attrName>
                                        </p:attrNameLst>
                                      </p:cBhvr>
                                      <p:to>
                                        <p:strVal val="visible"/>
                                      </p:to>
                                    </p:set>
                                    <p:animEffect transition="in" filter="wipe(left)">
                                      <p:cBhvr>
                                        <p:cTn id="15" dur="500"/>
                                        <p:tgtEl>
                                          <p:spTgt spid="10752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7529"/>
                                        </p:tgtEl>
                                        <p:attrNameLst>
                                          <p:attrName>style.visibility</p:attrName>
                                        </p:attrNameLst>
                                      </p:cBhvr>
                                      <p:to>
                                        <p:strVal val="visible"/>
                                      </p:to>
                                    </p:set>
                                    <p:anim calcmode="lin" valueType="num">
                                      <p:cBhvr additive="base">
                                        <p:cTn id="20" dur="500" fill="hold"/>
                                        <p:tgtEl>
                                          <p:spTgt spid="107529"/>
                                        </p:tgtEl>
                                        <p:attrNameLst>
                                          <p:attrName>ppt_x</p:attrName>
                                        </p:attrNameLst>
                                      </p:cBhvr>
                                      <p:tavLst>
                                        <p:tav tm="0">
                                          <p:val>
                                            <p:strVal val="0-#ppt_w/2"/>
                                          </p:val>
                                        </p:tav>
                                        <p:tav tm="100000">
                                          <p:val>
                                            <p:strVal val="#ppt_x"/>
                                          </p:val>
                                        </p:tav>
                                      </p:tavLst>
                                    </p:anim>
                                    <p:anim calcmode="lin" valueType="num">
                                      <p:cBhvr additive="base">
                                        <p:cTn id="21" dur="500" fill="hold"/>
                                        <p:tgtEl>
                                          <p:spTgt spid="1075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6" grpId="0" autoUpdateAnimBg="0"/>
      <p:bldP spid="107527" grpId="0" autoUpdateAnimBg="0"/>
      <p:bldP spid="1075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PQuestion"/>
          <p:cNvSpPr>
            <a:spLocks noGrp="1" noChangeArrowheads="1"/>
          </p:cNvSpPr>
          <p:nvPr>
            <p:ph type="title"/>
          </p:nvPr>
        </p:nvSpPr>
        <p:spPr>
          <a:xfrm>
            <a:off x="5486400" y="6980238"/>
            <a:ext cx="3657600" cy="182562"/>
          </a:xfrm>
        </p:spPr>
        <p:txBody>
          <a:bodyPr/>
          <a:lstStyle/>
          <a:p>
            <a:r>
              <a:rPr lang="en-US"/>
              <a:t>5-Minute Check 2</a:t>
            </a:r>
          </a:p>
        </p:txBody>
      </p:sp>
      <p:sp>
        <p:nvSpPr>
          <p:cNvPr id="108549" name="TPAnswers"/>
          <p:cNvSpPr>
            <a:spLocks noChangeArrowheads="1"/>
          </p:cNvSpPr>
          <p:nvPr>
            <p:custDataLst>
              <p:tags r:id="rId2"/>
            </p:custDataLst>
          </p:nvPr>
        </p:nvSpPr>
        <p:spPr bwMode="auto">
          <a:xfrm>
            <a:off x="1066800" y="2946400"/>
            <a:ext cx="495300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(–1,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(2, 4)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infinitely many solutions</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no solution</a:t>
            </a:r>
          </a:p>
        </p:txBody>
      </p:sp>
      <p:sp>
        <p:nvSpPr>
          <p:cNvPr id="108550" name="TPQuestion"/>
          <p:cNvSpPr>
            <a:spLocks noChangeArrowheads="1"/>
          </p:cNvSpPr>
          <p:nvPr/>
        </p:nvSpPr>
        <p:spPr bwMode="auto">
          <a:xfrm>
            <a:off x="685800" y="1657350"/>
            <a:ext cx="8020050" cy="1077913"/>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Use substitution to solve the system of equations.</a:t>
            </a:r>
            <a:br>
              <a:rPr lang="en-US" sz="2400" b="1">
                <a:solidFill>
                  <a:srgbClr val="00539D"/>
                </a:solidFill>
                <a:cs typeface="Times New Roman" pitchFamily="18" charset="0"/>
              </a:rPr>
            </a:br>
            <a:r>
              <a:rPr lang="en-US" sz="2400" b="1">
                <a:solidFill>
                  <a:srgbClr val="00539D"/>
                </a:solidFill>
                <a:cs typeface="Times New Roman" pitchFamily="18" charset="0"/>
              </a:rPr>
              <a:t>0.3</a:t>
            </a:r>
            <a:r>
              <a:rPr lang="en-US" sz="2400" b="1" i="1">
                <a:solidFill>
                  <a:srgbClr val="00539D"/>
                </a:solidFill>
                <a:cs typeface="Times New Roman" pitchFamily="18" charset="0"/>
              </a:rPr>
              <a:t>t</a:t>
            </a:r>
            <a:r>
              <a:rPr lang="en-US" sz="2400" b="1">
                <a:solidFill>
                  <a:srgbClr val="00539D"/>
                </a:solidFill>
                <a:cs typeface="Times New Roman" pitchFamily="18" charset="0"/>
              </a:rPr>
              <a:t> = –0.4</a:t>
            </a:r>
            <a:r>
              <a:rPr lang="en-US" sz="2400" b="1" i="1">
                <a:solidFill>
                  <a:srgbClr val="00539D"/>
                </a:solidFill>
                <a:cs typeface="Times New Roman" pitchFamily="18" charset="0"/>
              </a:rPr>
              <a:t>r +</a:t>
            </a:r>
            <a:r>
              <a:rPr lang="en-US" sz="2400" b="1">
                <a:solidFill>
                  <a:srgbClr val="00539D"/>
                </a:solidFill>
                <a:cs typeface="Times New Roman" pitchFamily="18" charset="0"/>
              </a:rPr>
              <a:t> 0.1</a:t>
            </a:r>
            <a:br>
              <a:rPr lang="en-US" sz="2400" b="1">
                <a:solidFill>
                  <a:srgbClr val="00539D"/>
                </a:solidFill>
                <a:cs typeface="Times New Roman" pitchFamily="18" charset="0"/>
              </a:rPr>
            </a:br>
            <a:r>
              <a:rPr lang="en-US" sz="2400" b="1">
                <a:solidFill>
                  <a:srgbClr val="00539D"/>
                </a:solidFill>
                <a:cs typeface="Times New Roman" pitchFamily="18" charset="0"/>
              </a:rPr>
              <a:t>4</a:t>
            </a:r>
            <a:r>
              <a:rPr lang="en-US" sz="2400" b="1" i="1">
                <a:solidFill>
                  <a:srgbClr val="00539D"/>
                </a:solidFill>
                <a:cs typeface="Times New Roman" pitchFamily="18" charset="0"/>
              </a:rPr>
              <a:t>r</a:t>
            </a:r>
            <a:r>
              <a:rPr lang="en-US" sz="2400" b="1">
                <a:solidFill>
                  <a:srgbClr val="00539D"/>
                </a:solidFill>
                <a:cs typeface="Times New Roman" pitchFamily="18" charset="0"/>
              </a:rPr>
              <a:t> + 3</a:t>
            </a:r>
            <a:r>
              <a:rPr lang="en-US" sz="2400" b="1" i="1">
                <a:solidFill>
                  <a:srgbClr val="00539D"/>
                </a:solidFill>
                <a:cs typeface="Times New Roman" pitchFamily="18" charset="0"/>
              </a:rPr>
              <a:t>t</a:t>
            </a:r>
            <a:r>
              <a:rPr lang="en-US" sz="2400" b="1">
                <a:solidFill>
                  <a:srgbClr val="00539D"/>
                </a:solidFill>
                <a:cs typeface="Times New Roman" pitchFamily="18" charset="0"/>
              </a:rPr>
              <a:t> = 8</a:t>
            </a:r>
          </a:p>
        </p:txBody>
      </p:sp>
      <p:sp>
        <p:nvSpPr>
          <p:cNvPr id="108551" name="AutoShape 7"/>
          <p:cNvSpPr>
            <a:spLocks noChangeArrowheads="1"/>
          </p:cNvSpPr>
          <p:nvPr/>
        </p:nvSpPr>
        <p:spPr bwMode="auto">
          <a:xfrm>
            <a:off x="533400" y="5830888"/>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8552" name="Picture 8" descr="5Min Num_2"/>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8552"/>
                                        </p:tgtEl>
                                        <p:attrNameLst>
                                          <p:attrName>style.visibility</p:attrName>
                                        </p:attrNameLst>
                                      </p:cBhvr>
                                      <p:to>
                                        <p:strVal val="visible"/>
                                      </p:to>
                                    </p:set>
                                    <p:animEffect transition="in" filter="dissolve">
                                      <p:cBhvr>
                                        <p:cTn id="7" dur="500"/>
                                        <p:tgtEl>
                                          <p:spTgt spid="10855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8550"/>
                                        </p:tgtEl>
                                        <p:attrNameLst>
                                          <p:attrName>style.visibility</p:attrName>
                                        </p:attrNameLst>
                                      </p:cBhvr>
                                      <p:to>
                                        <p:strVal val="visible"/>
                                      </p:to>
                                    </p:set>
                                    <p:animEffect transition="in" filter="wipe(left)">
                                      <p:cBhvr>
                                        <p:cTn id="11" dur="500"/>
                                        <p:tgtEl>
                                          <p:spTgt spid="10855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8549"/>
                                        </p:tgtEl>
                                        <p:attrNameLst>
                                          <p:attrName>style.visibility</p:attrName>
                                        </p:attrNameLst>
                                      </p:cBhvr>
                                      <p:to>
                                        <p:strVal val="visible"/>
                                      </p:to>
                                    </p:set>
                                    <p:animEffect transition="in" filter="wipe(left)">
                                      <p:cBhvr>
                                        <p:cTn id="15" dur="500"/>
                                        <p:tgtEl>
                                          <p:spTgt spid="10854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8551"/>
                                        </p:tgtEl>
                                        <p:attrNameLst>
                                          <p:attrName>style.visibility</p:attrName>
                                        </p:attrNameLst>
                                      </p:cBhvr>
                                      <p:to>
                                        <p:strVal val="visible"/>
                                      </p:to>
                                    </p:set>
                                    <p:anim calcmode="lin" valueType="num">
                                      <p:cBhvr additive="base">
                                        <p:cTn id="20" dur="500" fill="hold"/>
                                        <p:tgtEl>
                                          <p:spTgt spid="108551"/>
                                        </p:tgtEl>
                                        <p:attrNameLst>
                                          <p:attrName>ppt_x</p:attrName>
                                        </p:attrNameLst>
                                      </p:cBhvr>
                                      <p:tavLst>
                                        <p:tav tm="0">
                                          <p:val>
                                            <p:strVal val="0-#ppt_w/2"/>
                                          </p:val>
                                        </p:tav>
                                        <p:tav tm="100000">
                                          <p:val>
                                            <p:strVal val="#ppt_x"/>
                                          </p:val>
                                        </p:tav>
                                      </p:tavLst>
                                    </p:anim>
                                    <p:anim calcmode="lin" valueType="num">
                                      <p:cBhvr additive="base">
                                        <p:cTn id="21" dur="500" fill="hold"/>
                                        <p:tgtEl>
                                          <p:spTgt spid="1085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9" grpId="0" autoUpdateAnimBg="0"/>
      <p:bldP spid="108550" grpId="0" autoUpdateAnimBg="0"/>
      <p:bldP spid="10855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TPQuestion"/>
          <p:cNvSpPr>
            <a:spLocks noGrp="1" noChangeArrowheads="1"/>
          </p:cNvSpPr>
          <p:nvPr>
            <p:ph type="title"/>
          </p:nvPr>
        </p:nvSpPr>
        <p:spPr>
          <a:xfrm>
            <a:off x="5486400" y="6980238"/>
            <a:ext cx="3657600" cy="182562"/>
          </a:xfrm>
        </p:spPr>
        <p:txBody>
          <a:bodyPr/>
          <a:lstStyle/>
          <a:p>
            <a:r>
              <a:rPr lang="en-US"/>
              <a:t>5-Minute Check 3</a:t>
            </a:r>
          </a:p>
        </p:txBody>
      </p:sp>
      <p:sp>
        <p:nvSpPr>
          <p:cNvPr id="109573" name="TPAnswers"/>
          <p:cNvSpPr>
            <a:spLocks noChangeArrowheads="1"/>
          </p:cNvSpPr>
          <p:nvPr>
            <p:custDataLst>
              <p:tags r:id="rId2"/>
            </p:custDataLst>
          </p:nvPr>
        </p:nvSpPr>
        <p:spPr bwMode="auto">
          <a:xfrm>
            <a:off x="1066800" y="3251200"/>
            <a:ext cx="4648200" cy="3054350"/>
          </a:xfrm>
          <a:prstGeom prst="rect">
            <a:avLst/>
          </a:prstGeom>
          <a:noFill/>
          <a:ln w="9525">
            <a:noFill/>
            <a:miter lim="800000"/>
            <a:headEnd/>
            <a:tailEnd/>
          </a:ln>
          <a:effectLst/>
        </p:spPr>
        <p:txBody>
          <a:bodyPr>
            <a:spAutoFit/>
          </a:bodyPr>
          <a:lstStyle/>
          <a:p>
            <a:pPr marL="533400" indent="-533400">
              <a:lnSpc>
                <a:spcPct val="90000"/>
              </a:lnSpc>
              <a:spcBef>
                <a:spcPct val="75000"/>
              </a:spcBef>
              <a:spcAft>
                <a:spcPct val="75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(1, 2)</a:t>
            </a:r>
          </a:p>
          <a:p>
            <a:pPr marL="533400" indent="-533400">
              <a:lnSpc>
                <a:spcPct val="90000"/>
              </a:lnSpc>
              <a:spcBef>
                <a:spcPct val="75000"/>
              </a:spcBef>
              <a:spcAft>
                <a:spcPct val="75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(2, 6)</a:t>
            </a:r>
          </a:p>
          <a:p>
            <a:pPr marL="533400" indent="-533400">
              <a:lnSpc>
                <a:spcPct val="90000"/>
              </a:lnSpc>
              <a:spcBef>
                <a:spcPct val="75000"/>
              </a:spcBef>
              <a:spcAft>
                <a:spcPct val="75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infinitely many solutions</a:t>
            </a:r>
          </a:p>
          <a:p>
            <a:pPr marL="533400" indent="-533400">
              <a:lnSpc>
                <a:spcPct val="90000"/>
              </a:lnSpc>
              <a:spcBef>
                <a:spcPct val="75000"/>
              </a:spcBef>
              <a:spcAft>
                <a:spcPct val="75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no solution</a:t>
            </a:r>
          </a:p>
        </p:txBody>
      </p:sp>
      <p:sp>
        <p:nvSpPr>
          <p:cNvPr id="109575" name="AutoShape 7"/>
          <p:cNvSpPr>
            <a:spLocks noChangeArrowheads="1"/>
          </p:cNvSpPr>
          <p:nvPr/>
        </p:nvSpPr>
        <p:spPr bwMode="auto">
          <a:xfrm>
            <a:off x="533400" y="5089525"/>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9576" name="Picture 8" descr="5Min Num_3"/>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grpSp>
        <p:nvGrpSpPr>
          <p:cNvPr id="109580" name="Group 12"/>
          <p:cNvGrpSpPr>
            <a:grpSpLocks/>
          </p:cNvGrpSpPr>
          <p:nvPr/>
        </p:nvGrpSpPr>
        <p:grpSpPr bwMode="auto">
          <a:xfrm>
            <a:off x="685800" y="1657350"/>
            <a:ext cx="8020050" cy="1498600"/>
            <a:chOff x="432" y="1044"/>
            <a:chExt cx="5052" cy="944"/>
          </a:xfrm>
        </p:grpSpPr>
        <p:sp>
          <p:nvSpPr>
            <p:cNvPr id="109574" name="TPQuestion"/>
            <p:cNvSpPr>
              <a:spLocks noChangeArrowheads="1"/>
            </p:cNvSpPr>
            <p:nvPr/>
          </p:nvSpPr>
          <p:spPr bwMode="auto">
            <a:xfrm>
              <a:off x="432" y="1044"/>
              <a:ext cx="5052" cy="472"/>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Use substitution to solve the system of equations.</a:t>
              </a:r>
              <a:br>
                <a:rPr lang="en-US" sz="2400" b="1">
                  <a:solidFill>
                    <a:srgbClr val="00539D"/>
                  </a:solidFill>
                  <a:cs typeface="Times New Roman" pitchFamily="18" charset="0"/>
                </a:rPr>
              </a:br>
              <a:r>
                <a:rPr lang="en-US" sz="2400">
                  <a:solidFill>
                    <a:srgbClr val="00539D"/>
                  </a:solidFill>
                  <a:cs typeface="Times New Roman" pitchFamily="18" charset="0"/>
                </a:rPr>
                <a:t>4</a:t>
              </a:r>
              <a:r>
                <a:rPr lang="en-US" sz="2400" i="1">
                  <a:solidFill>
                    <a:srgbClr val="00539D"/>
                  </a:solidFill>
                  <a:cs typeface="Times New Roman" pitchFamily="18" charset="0"/>
                </a:rPr>
                <a:t>x</a:t>
              </a:r>
              <a:r>
                <a:rPr lang="en-US" sz="2400">
                  <a:solidFill>
                    <a:srgbClr val="00539D"/>
                  </a:solidFill>
                  <a:cs typeface="Times New Roman" pitchFamily="18" charset="0"/>
                </a:rPr>
                <a:t> –</a:t>
              </a:r>
              <a:r>
                <a:rPr lang="en-US" sz="2400" i="1">
                  <a:solidFill>
                    <a:srgbClr val="00539D"/>
                  </a:solidFill>
                  <a:cs typeface="Times New Roman" pitchFamily="18" charset="0"/>
                </a:rPr>
                <a:t> y</a:t>
              </a:r>
              <a:r>
                <a:rPr lang="en-US" sz="2400">
                  <a:solidFill>
                    <a:srgbClr val="00539D"/>
                  </a:solidFill>
                  <a:cs typeface="Times New Roman" pitchFamily="18" charset="0"/>
                </a:rPr>
                <a:t> = 2</a:t>
              </a:r>
            </a:p>
          </p:txBody>
        </p:sp>
        <p:pic>
          <p:nvPicPr>
            <p:cNvPr id="109579" name="Picture 11" descr="6-2-3"/>
            <p:cNvPicPr>
              <a:picLocks noChangeAspect="1" noChangeArrowheads="1"/>
            </p:cNvPicPr>
            <p:nvPr/>
          </p:nvPicPr>
          <p:blipFill>
            <a:blip r:embed="rId5" cstate="print"/>
            <a:srcRect/>
            <a:stretch>
              <a:fillRect/>
            </a:stretch>
          </p:blipFill>
          <p:spPr bwMode="auto">
            <a:xfrm>
              <a:off x="672" y="1488"/>
              <a:ext cx="985" cy="500"/>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9576"/>
                                        </p:tgtEl>
                                        <p:attrNameLst>
                                          <p:attrName>style.visibility</p:attrName>
                                        </p:attrNameLst>
                                      </p:cBhvr>
                                      <p:to>
                                        <p:strVal val="visible"/>
                                      </p:to>
                                    </p:set>
                                    <p:animEffect transition="in" filter="dissolve">
                                      <p:cBhvr>
                                        <p:cTn id="7" dur="500"/>
                                        <p:tgtEl>
                                          <p:spTgt spid="10957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9580"/>
                                        </p:tgtEl>
                                        <p:attrNameLst>
                                          <p:attrName>style.visibility</p:attrName>
                                        </p:attrNameLst>
                                      </p:cBhvr>
                                      <p:to>
                                        <p:strVal val="visible"/>
                                      </p:to>
                                    </p:set>
                                    <p:animEffect transition="in" filter="wipe(left)">
                                      <p:cBhvr>
                                        <p:cTn id="11" dur="500"/>
                                        <p:tgtEl>
                                          <p:spTgt spid="10958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9573"/>
                                        </p:tgtEl>
                                        <p:attrNameLst>
                                          <p:attrName>style.visibility</p:attrName>
                                        </p:attrNameLst>
                                      </p:cBhvr>
                                      <p:to>
                                        <p:strVal val="visible"/>
                                      </p:to>
                                    </p:set>
                                    <p:animEffect transition="in" filter="wipe(left)">
                                      <p:cBhvr>
                                        <p:cTn id="15" dur="500"/>
                                        <p:tgtEl>
                                          <p:spTgt spid="10957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9575"/>
                                        </p:tgtEl>
                                        <p:attrNameLst>
                                          <p:attrName>style.visibility</p:attrName>
                                        </p:attrNameLst>
                                      </p:cBhvr>
                                      <p:to>
                                        <p:strVal val="visible"/>
                                      </p:to>
                                    </p:set>
                                    <p:anim calcmode="lin" valueType="num">
                                      <p:cBhvr additive="base">
                                        <p:cTn id="20" dur="500" fill="hold"/>
                                        <p:tgtEl>
                                          <p:spTgt spid="109575"/>
                                        </p:tgtEl>
                                        <p:attrNameLst>
                                          <p:attrName>ppt_x</p:attrName>
                                        </p:attrNameLst>
                                      </p:cBhvr>
                                      <p:tavLst>
                                        <p:tav tm="0">
                                          <p:val>
                                            <p:strVal val="0-#ppt_w/2"/>
                                          </p:val>
                                        </p:tav>
                                        <p:tav tm="100000">
                                          <p:val>
                                            <p:strVal val="#ppt_x"/>
                                          </p:val>
                                        </p:tav>
                                      </p:tavLst>
                                    </p:anim>
                                    <p:anim calcmode="lin" valueType="num">
                                      <p:cBhvr additive="base">
                                        <p:cTn id="21" dur="500" fill="hold"/>
                                        <p:tgtEl>
                                          <p:spTgt spid="1095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3" grpId="0" autoUpdateAnimBg="0"/>
      <p:bldP spid="10957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PQuestion"/>
          <p:cNvSpPr>
            <a:spLocks noGrp="1" noChangeArrowheads="1"/>
          </p:cNvSpPr>
          <p:nvPr>
            <p:ph type="title"/>
          </p:nvPr>
        </p:nvSpPr>
        <p:spPr>
          <a:xfrm>
            <a:off x="5486400" y="6980238"/>
            <a:ext cx="3657600" cy="182562"/>
          </a:xfrm>
        </p:spPr>
        <p:txBody>
          <a:bodyPr/>
          <a:lstStyle/>
          <a:p>
            <a:r>
              <a:rPr lang="en-US"/>
              <a:t>5-Minute Check 4</a:t>
            </a:r>
          </a:p>
        </p:txBody>
      </p:sp>
      <p:sp>
        <p:nvSpPr>
          <p:cNvPr id="110597" name="TPAnswers"/>
          <p:cNvSpPr>
            <a:spLocks noChangeArrowheads="1"/>
          </p:cNvSpPr>
          <p:nvPr>
            <p:custDataLst>
              <p:tags r:id="rId2"/>
            </p:custDataLst>
          </p:nvPr>
        </p:nvSpPr>
        <p:spPr bwMode="auto">
          <a:xfrm>
            <a:off x="1066800" y="30226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10, 15</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13, 18</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14, 19</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16, 21</a:t>
            </a:r>
          </a:p>
        </p:txBody>
      </p:sp>
      <p:sp>
        <p:nvSpPr>
          <p:cNvPr id="110598" name="TPQuestion"/>
          <p:cNvSpPr>
            <a:spLocks noChangeArrowheads="1"/>
          </p:cNvSpPr>
          <p:nvPr/>
        </p:nvSpPr>
        <p:spPr bwMode="auto">
          <a:xfrm>
            <a:off x="685800" y="1657350"/>
            <a:ext cx="8020050" cy="1077913"/>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The sum of two numbers is 31. The greater number is 5 more than the lesser number. What are the two numbers?</a:t>
            </a:r>
          </a:p>
        </p:txBody>
      </p:sp>
      <p:sp>
        <p:nvSpPr>
          <p:cNvPr id="110599" name="AutoShape 7"/>
          <p:cNvSpPr>
            <a:spLocks noChangeArrowheads="1"/>
          </p:cNvSpPr>
          <p:nvPr/>
        </p:nvSpPr>
        <p:spPr bwMode="auto">
          <a:xfrm>
            <a:off x="533400" y="40386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0600" name="Picture 8" descr="5Min Num_4"/>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0600"/>
                                        </p:tgtEl>
                                        <p:attrNameLst>
                                          <p:attrName>style.visibility</p:attrName>
                                        </p:attrNameLst>
                                      </p:cBhvr>
                                      <p:to>
                                        <p:strVal val="visible"/>
                                      </p:to>
                                    </p:set>
                                    <p:animEffect transition="in" filter="dissolve">
                                      <p:cBhvr>
                                        <p:cTn id="7" dur="500"/>
                                        <p:tgtEl>
                                          <p:spTgt spid="11060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0598"/>
                                        </p:tgtEl>
                                        <p:attrNameLst>
                                          <p:attrName>style.visibility</p:attrName>
                                        </p:attrNameLst>
                                      </p:cBhvr>
                                      <p:to>
                                        <p:strVal val="visible"/>
                                      </p:to>
                                    </p:set>
                                    <p:animEffect transition="in" filter="wipe(left)">
                                      <p:cBhvr>
                                        <p:cTn id="11" dur="500"/>
                                        <p:tgtEl>
                                          <p:spTgt spid="11059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0597"/>
                                        </p:tgtEl>
                                        <p:attrNameLst>
                                          <p:attrName>style.visibility</p:attrName>
                                        </p:attrNameLst>
                                      </p:cBhvr>
                                      <p:to>
                                        <p:strVal val="visible"/>
                                      </p:to>
                                    </p:set>
                                    <p:animEffect transition="in" filter="wipe(left)">
                                      <p:cBhvr>
                                        <p:cTn id="15" dur="500"/>
                                        <p:tgtEl>
                                          <p:spTgt spid="110597"/>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10599"/>
                                        </p:tgtEl>
                                        <p:attrNameLst>
                                          <p:attrName>style.visibility</p:attrName>
                                        </p:attrNameLst>
                                      </p:cBhvr>
                                      <p:to>
                                        <p:strVal val="visible"/>
                                      </p:to>
                                    </p:set>
                                    <p:anim calcmode="lin" valueType="num">
                                      <p:cBhvr additive="base">
                                        <p:cTn id="20" dur="500" fill="hold"/>
                                        <p:tgtEl>
                                          <p:spTgt spid="110599"/>
                                        </p:tgtEl>
                                        <p:attrNameLst>
                                          <p:attrName>ppt_x</p:attrName>
                                        </p:attrNameLst>
                                      </p:cBhvr>
                                      <p:tavLst>
                                        <p:tav tm="0">
                                          <p:val>
                                            <p:strVal val="0-#ppt_w/2"/>
                                          </p:val>
                                        </p:tav>
                                        <p:tav tm="100000">
                                          <p:val>
                                            <p:strVal val="#ppt_x"/>
                                          </p:val>
                                        </p:tav>
                                      </p:tavLst>
                                    </p:anim>
                                    <p:anim calcmode="lin" valueType="num">
                                      <p:cBhvr additive="base">
                                        <p:cTn id="21" dur="500" fill="hold"/>
                                        <p:tgtEl>
                                          <p:spTgt spid="1105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7" grpId="0" autoUpdateAnimBg="0"/>
      <p:bldP spid="110598" grpId="0" autoUpdateAnimBg="0"/>
      <p:bldP spid="11059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TPQuestion"/>
          <p:cNvSpPr>
            <a:spLocks noGrp="1" noChangeArrowheads="1"/>
          </p:cNvSpPr>
          <p:nvPr>
            <p:ph type="title"/>
          </p:nvPr>
        </p:nvSpPr>
        <p:spPr>
          <a:xfrm>
            <a:off x="5486400" y="6980238"/>
            <a:ext cx="3657600" cy="182562"/>
          </a:xfrm>
        </p:spPr>
        <p:txBody>
          <a:bodyPr/>
          <a:lstStyle/>
          <a:p>
            <a:r>
              <a:rPr lang="en-US"/>
              <a:t>5-Minute Check 5</a:t>
            </a:r>
          </a:p>
        </p:txBody>
      </p:sp>
      <p:sp>
        <p:nvSpPr>
          <p:cNvPr id="111621" name="TPAnswers"/>
          <p:cNvSpPr>
            <a:spLocks noChangeArrowheads="1"/>
          </p:cNvSpPr>
          <p:nvPr>
            <p:custDataLst>
              <p:tags r:id="rId2"/>
            </p:custDataLst>
          </p:nvPr>
        </p:nvSpPr>
        <p:spPr bwMode="auto">
          <a:xfrm>
            <a:off x="1066800" y="3022600"/>
            <a:ext cx="350520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b="1" i="1">
                <a:solidFill>
                  <a:srgbClr val="000000"/>
                </a:solidFill>
                <a:sym typeface="Symbol" pitchFamily="18" charset="2"/>
              </a:rPr>
              <a:t>A</a:t>
            </a:r>
            <a:r>
              <a:rPr lang="pt-BR" sz="2400" b="1">
                <a:solidFill>
                  <a:srgbClr val="000000"/>
                </a:solidFill>
                <a:sym typeface="Symbol" pitchFamily="18" charset="2"/>
              </a:rPr>
              <a:t> = 83</a:t>
            </a:r>
            <a:r>
              <a:rPr lang="en-US" sz="2400" b="1">
                <a:solidFill>
                  <a:srgbClr val="000000"/>
                </a:solidFill>
                <a:cs typeface="Arial" charset="0"/>
                <a:sym typeface="Symbol" pitchFamily="18" charset="2"/>
              </a:rPr>
              <a:t>°, </a:t>
            </a:r>
            <a:r>
              <a:rPr lang="en-US" sz="2400" b="1" i="1">
                <a:solidFill>
                  <a:srgbClr val="000000"/>
                </a:solidFill>
                <a:cs typeface="Arial" charset="0"/>
                <a:sym typeface="Symbol" pitchFamily="18" charset="2"/>
              </a:rPr>
              <a:t>B</a:t>
            </a:r>
            <a:r>
              <a:rPr lang="en-US" sz="2400" b="1">
                <a:solidFill>
                  <a:srgbClr val="000000"/>
                </a:solidFill>
                <a:cs typeface="Arial" charset="0"/>
                <a:sym typeface="Symbol" pitchFamily="18" charset="2"/>
              </a:rPr>
              <a:t> = 97°</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pt-BR" sz="2400" b="1" i="1">
                <a:solidFill>
                  <a:srgbClr val="000000"/>
                </a:solidFill>
                <a:sym typeface="Symbol" pitchFamily="18" charset="2"/>
              </a:rPr>
              <a:t>A</a:t>
            </a:r>
            <a:r>
              <a:rPr lang="pt-BR" sz="2400" b="1">
                <a:solidFill>
                  <a:srgbClr val="000000"/>
                </a:solidFill>
                <a:sym typeface="Symbol" pitchFamily="18" charset="2"/>
              </a:rPr>
              <a:t> = 81</a:t>
            </a:r>
            <a:r>
              <a:rPr lang="en-US" sz="2400" b="1">
                <a:solidFill>
                  <a:srgbClr val="000000"/>
                </a:solidFill>
                <a:cs typeface="Arial" charset="0"/>
                <a:sym typeface="Symbol" pitchFamily="18" charset="2"/>
              </a:rPr>
              <a:t>°, </a:t>
            </a:r>
            <a:r>
              <a:rPr lang="en-US" sz="2400" b="1" i="1">
                <a:solidFill>
                  <a:srgbClr val="000000"/>
                </a:solidFill>
                <a:cs typeface="Arial" charset="0"/>
                <a:sym typeface="Symbol" pitchFamily="18" charset="2"/>
              </a:rPr>
              <a:t>B</a:t>
            </a:r>
            <a:r>
              <a:rPr lang="en-US" sz="2400" b="1">
                <a:solidFill>
                  <a:srgbClr val="000000"/>
                </a:solidFill>
                <a:cs typeface="Arial" charset="0"/>
                <a:sym typeface="Symbol" pitchFamily="18" charset="2"/>
              </a:rPr>
              <a:t> = 96°</a:t>
            </a:r>
            <a:endParaRPr lang="pt-BR" sz="2400" b="1">
              <a:solidFill>
                <a:srgbClr val="000000"/>
              </a:solidFill>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b="1" i="1">
                <a:solidFill>
                  <a:srgbClr val="000000"/>
                </a:solidFill>
                <a:sym typeface="Symbol" pitchFamily="18" charset="2"/>
              </a:rPr>
              <a:t>A</a:t>
            </a:r>
            <a:r>
              <a:rPr lang="pt-BR" sz="2400" b="1">
                <a:solidFill>
                  <a:srgbClr val="000000"/>
                </a:solidFill>
                <a:sym typeface="Symbol" pitchFamily="18" charset="2"/>
              </a:rPr>
              <a:t> = 38</a:t>
            </a:r>
            <a:r>
              <a:rPr lang="en-US" sz="2400" b="1">
                <a:solidFill>
                  <a:srgbClr val="000000"/>
                </a:solidFill>
                <a:cs typeface="Arial" charset="0"/>
                <a:sym typeface="Symbol" pitchFamily="18" charset="2"/>
              </a:rPr>
              <a:t>°, </a:t>
            </a:r>
            <a:r>
              <a:rPr lang="en-US" sz="2400" b="1" i="1">
                <a:solidFill>
                  <a:srgbClr val="000000"/>
                </a:solidFill>
                <a:cs typeface="Arial" charset="0"/>
                <a:sym typeface="Symbol" pitchFamily="18" charset="2"/>
              </a:rPr>
              <a:t>B</a:t>
            </a:r>
            <a:r>
              <a:rPr lang="en-US" sz="2400" b="1">
                <a:solidFill>
                  <a:srgbClr val="000000"/>
                </a:solidFill>
                <a:cs typeface="Arial" charset="0"/>
                <a:sym typeface="Symbol" pitchFamily="18" charset="2"/>
              </a:rPr>
              <a:t> = 52°</a:t>
            </a:r>
            <a:endParaRPr lang="pt-BR" sz="2400" b="1">
              <a:solidFill>
                <a:srgbClr val="000000"/>
              </a:solidFill>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b="1" i="1">
                <a:solidFill>
                  <a:srgbClr val="000000"/>
                </a:solidFill>
                <a:sym typeface="Symbol" pitchFamily="18" charset="2"/>
              </a:rPr>
              <a:t>A</a:t>
            </a:r>
            <a:r>
              <a:rPr lang="pt-BR" sz="2400" b="1">
                <a:solidFill>
                  <a:srgbClr val="000000"/>
                </a:solidFill>
                <a:sym typeface="Symbol" pitchFamily="18" charset="2"/>
              </a:rPr>
              <a:t> = 35</a:t>
            </a:r>
            <a:r>
              <a:rPr lang="en-US" sz="2400" b="1">
                <a:solidFill>
                  <a:srgbClr val="000000"/>
                </a:solidFill>
                <a:cs typeface="Arial" charset="0"/>
                <a:sym typeface="Symbol" pitchFamily="18" charset="2"/>
              </a:rPr>
              <a:t>°, </a:t>
            </a:r>
            <a:r>
              <a:rPr lang="en-US" sz="2400" b="1" i="1">
                <a:solidFill>
                  <a:srgbClr val="000000"/>
                </a:solidFill>
                <a:cs typeface="Arial" charset="0"/>
                <a:sym typeface="Symbol" pitchFamily="18" charset="2"/>
              </a:rPr>
              <a:t>B</a:t>
            </a:r>
            <a:r>
              <a:rPr lang="en-US" sz="2400" b="1">
                <a:solidFill>
                  <a:srgbClr val="000000"/>
                </a:solidFill>
                <a:cs typeface="Arial" charset="0"/>
                <a:sym typeface="Symbol" pitchFamily="18" charset="2"/>
              </a:rPr>
              <a:t> = 50°</a:t>
            </a:r>
            <a:endParaRPr lang="pt-BR" sz="2400" b="1">
              <a:solidFill>
                <a:srgbClr val="000000"/>
              </a:solidFill>
              <a:cs typeface="Arial" charset="0"/>
              <a:sym typeface="Symbol" pitchFamily="18" charset="2"/>
            </a:endParaRPr>
          </a:p>
        </p:txBody>
      </p:sp>
      <p:sp>
        <p:nvSpPr>
          <p:cNvPr id="111622" name="TPQuestion"/>
          <p:cNvSpPr>
            <a:spLocks noChangeArrowheads="1"/>
          </p:cNvSpPr>
          <p:nvPr/>
        </p:nvSpPr>
        <p:spPr bwMode="auto">
          <a:xfrm>
            <a:off x="685800" y="1657350"/>
            <a:ext cx="8020050" cy="1077913"/>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Angles </a:t>
            </a:r>
            <a:r>
              <a:rPr lang="en-US" sz="2400" b="1" i="1">
                <a:solidFill>
                  <a:srgbClr val="00539D"/>
                </a:solidFill>
                <a:cs typeface="Times New Roman" pitchFamily="18" charset="0"/>
              </a:rPr>
              <a:t>A</a:t>
            </a:r>
            <a:r>
              <a:rPr lang="en-US" sz="2400" b="1">
                <a:solidFill>
                  <a:srgbClr val="00539D"/>
                </a:solidFill>
                <a:cs typeface="Times New Roman" pitchFamily="18" charset="0"/>
              </a:rPr>
              <a:t> and </a:t>
            </a:r>
            <a:r>
              <a:rPr lang="en-US" sz="2400" b="1" i="1">
                <a:solidFill>
                  <a:srgbClr val="00539D"/>
                </a:solidFill>
                <a:cs typeface="Times New Roman" pitchFamily="18" charset="0"/>
              </a:rPr>
              <a:t>B</a:t>
            </a:r>
            <a:r>
              <a:rPr lang="en-US" sz="2400" b="1">
                <a:solidFill>
                  <a:srgbClr val="00539D"/>
                </a:solidFill>
                <a:cs typeface="Times New Roman" pitchFamily="18" charset="0"/>
              </a:rPr>
              <a:t> are complementary, and the measure of </a:t>
            </a:r>
            <a:r>
              <a:rPr lang="en-US" sz="2400" b="1">
                <a:solidFill>
                  <a:srgbClr val="00539D"/>
                </a:solidFill>
                <a:cs typeface="Times New Roman" pitchFamily="18" charset="0"/>
                <a:sym typeface="Symbol" pitchFamily="18" charset="2"/>
              </a:rPr>
              <a:t></a:t>
            </a:r>
            <a:r>
              <a:rPr lang="en-US" sz="2400" b="1" i="1">
                <a:solidFill>
                  <a:srgbClr val="00539D"/>
                </a:solidFill>
                <a:cs typeface="Times New Roman" pitchFamily="18" charset="0"/>
                <a:sym typeface="Symbol" pitchFamily="18" charset="2"/>
              </a:rPr>
              <a:t>A</a:t>
            </a:r>
            <a:r>
              <a:rPr lang="en-US" sz="2400" b="1">
                <a:solidFill>
                  <a:srgbClr val="00539D"/>
                </a:solidFill>
                <a:cs typeface="Times New Roman" pitchFamily="18" charset="0"/>
                <a:sym typeface="Symbol" pitchFamily="18" charset="2"/>
              </a:rPr>
              <a:t> is 14</a:t>
            </a:r>
            <a:r>
              <a:rPr lang="en-US" sz="2400" b="1">
                <a:solidFill>
                  <a:srgbClr val="00539D"/>
                </a:solidFill>
                <a:cs typeface="Arial" charset="0"/>
                <a:sym typeface="Symbol" pitchFamily="18" charset="2"/>
              </a:rPr>
              <a:t>° less than the measure of </a:t>
            </a:r>
            <a:r>
              <a:rPr lang="en-US" sz="2400" b="1">
                <a:solidFill>
                  <a:srgbClr val="00539D"/>
                </a:solidFill>
                <a:cs typeface="Times New Roman" pitchFamily="18" charset="0"/>
                <a:sym typeface="Symbol" pitchFamily="18" charset="2"/>
              </a:rPr>
              <a:t></a:t>
            </a:r>
            <a:r>
              <a:rPr lang="en-US" sz="2400" b="1" i="1">
                <a:solidFill>
                  <a:srgbClr val="00539D"/>
                </a:solidFill>
                <a:cs typeface="Times New Roman" pitchFamily="18" charset="0"/>
                <a:sym typeface="Symbol" pitchFamily="18" charset="2"/>
              </a:rPr>
              <a:t>B</a:t>
            </a:r>
            <a:r>
              <a:rPr lang="en-US" sz="2400" b="1">
                <a:solidFill>
                  <a:srgbClr val="00539D"/>
                </a:solidFill>
                <a:cs typeface="Times New Roman" pitchFamily="18" charset="0"/>
                <a:sym typeface="Symbol" pitchFamily="18" charset="2"/>
              </a:rPr>
              <a:t>. Find the measures of angles </a:t>
            </a:r>
            <a:r>
              <a:rPr lang="en-US" sz="2400" b="1" i="1">
                <a:solidFill>
                  <a:srgbClr val="00539D"/>
                </a:solidFill>
                <a:cs typeface="Times New Roman" pitchFamily="18" charset="0"/>
                <a:sym typeface="Symbol" pitchFamily="18" charset="2"/>
              </a:rPr>
              <a:t>A</a:t>
            </a:r>
            <a:r>
              <a:rPr lang="en-US" sz="2400" b="1">
                <a:solidFill>
                  <a:srgbClr val="00539D"/>
                </a:solidFill>
                <a:cs typeface="Times New Roman" pitchFamily="18" charset="0"/>
                <a:sym typeface="Symbol" pitchFamily="18" charset="2"/>
              </a:rPr>
              <a:t> and </a:t>
            </a:r>
            <a:r>
              <a:rPr lang="en-US" sz="2400" b="1" i="1">
                <a:solidFill>
                  <a:srgbClr val="00539D"/>
                </a:solidFill>
                <a:cs typeface="Times New Roman" pitchFamily="18" charset="0"/>
                <a:sym typeface="Symbol" pitchFamily="18" charset="2"/>
              </a:rPr>
              <a:t>B</a:t>
            </a:r>
            <a:r>
              <a:rPr lang="en-US" sz="2400" b="1">
                <a:solidFill>
                  <a:srgbClr val="00539D"/>
                </a:solidFill>
                <a:cs typeface="Times New Roman" pitchFamily="18" charset="0"/>
                <a:sym typeface="Symbol" pitchFamily="18" charset="2"/>
              </a:rPr>
              <a:t>.</a:t>
            </a:r>
          </a:p>
        </p:txBody>
      </p:sp>
      <p:sp>
        <p:nvSpPr>
          <p:cNvPr id="111623" name="AutoShape 7"/>
          <p:cNvSpPr>
            <a:spLocks noChangeArrowheads="1"/>
          </p:cNvSpPr>
          <p:nvPr/>
        </p:nvSpPr>
        <p:spPr bwMode="auto">
          <a:xfrm>
            <a:off x="533400" y="49657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1624" name="Picture 8" descr="5Min Num_5"/>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1624"/>
                                        </p:tgtEl>
                                        <p:attrNameLst>
                                          <p:attrName>style.visibility</p:attrName>
                                        </p:attrNameLst>
                                      </p:cBhvr>
                                      <p:to>
                                        <p:strVal val="visible"/>
                                      </p:to>
                                    </p:set>
                                    <p:animEffect transition="in" filter="dissolve">
                                      <p:cBhvr>
                                        <p:cTn id="7" dur="500"/>
                                        <p:tgtEl>
                                          <p:spTgt spid="11162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1622"/>
                                        </p:tgtEl>
                                        <p:attrNameLst>
                                          <p:attrName>style.visibility</p:attrName>
                                        </p:attrNameLst>
                                      </p:cBhvr>
                                      <p:to>
                                        <p:strVal val="visible"/>
                                      </p:to>
                                    </p:set>
                                    <p:animEffect transition="in" filter="wipe(left)">
                                      <p:cBhvr>
                                        <p:cTn id="11" dur="500"/>
                                        <p:tgtEl>
                                          <p:spTgt spid="11162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1621"/>
                                        </p:tgtEl>
                                        <p:attrNameLst>
                                          <p:attrName>style.visibility</p:attrName>
                                        </p:attrNameLst>
                                      </p:cBhvr>
                                      <p:to>
                                        <p:strVal val="visible"/>
                                      </p:to>
                                    </p:set>
                                    <p:animEffect transition="in" filter="wipe(left)">
                                      <p:cBhvr>
                                        <p:cTn id="15" dur="500"/>
                                        <p:tgtEl>
                                          <p:spTgt spid="111621"/>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11623"/>
                                        </p:tgtEl>
                                        <p:attrNameLst>
                                          <p:attrName>style.visibility</p:attrName>
                                        </p:attrNameLst>
                                      </p:cBhvr>
                                      <p:to>
                                        <p:strVal val="visible"/>
                                      </p:to>
                                    </p:set>
                                    <p:anim calcmode="lin" valueType="num">
                                      <p:cBhvr additive="base">
                                        <p:cTn id="20" dur="500" fill="hold"/>
                                        <p:tgtEl>
                                          <p:spTgt spid="111623"/>
                                        </p:tgtEl>
                                        <p:attrNameLst>
                                          <p:attrName>ppt_x</p:attrName>
                                        </p:attrNameLst>
                                      </p:cBhvr>
                                      <p:tavLst>
                                        <p:tav tm="0">
                                          <p:val>
                                            <p:strVal val="0-#ppt_w/2"/>
                                          </p:val>
                                        </p:tav>
                                        <p:tav tm="100000">
                                          <p:val>
                                            <p:strVal val="#ppt_x"/>
                                          </p:val>
                                        </p:tav>
                                      </p:tavLst>
                                    </p:anim>
                                    <p:anim calcmode="lin" valueType="num">
                                      <p:cBhvr additive="base">
                                        <p:cTn id="21" dur="500" fill="hold"/>
                                        <p:tgtEl>
                                          <p:spTgt spid="1116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1" grpId="0" autoUpdateAnimBg="0"/>
      <p:bldP spid="111622" grpId="0" autoUpdateAnimBg="0"/>
      <p:bldP spid="1116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TPQuestion"/>
          <p:cNvSpPr>
            <a:spLocks noGrp="1" noChangeArrowheads="1"/>
          </p:cNvSpPr>
          <p:nvPr>
            <p:ph type="title"/>
          </p:nvPr>
        </p:nvSpPr>
        <p:spPr>
          <a:xfrm>
            <a:off x="5486400" y="6980238"/>
            <a:ext cx="3657600" cy="182562"/>
          </a:xfrm>
        </p:spPr>
        <p:txBody>
          <a:bodyPr/>
          <a:lstStyle/>
          <a:p>
            <a:r>
              <a:rPr lang="en-US"/>
              <a:t>5-Minute Check 6</a:t>
            </a:r>
          </a:p>
        </p:txBody>
      </p:sp>
      <p:sp>
        <p:nvSpPr>
          <p:cNvPr id="120837" name="TPAnswers"/>
          <p:cNvSpPr>
            <a:spLocks noChangeArrowheads="1"/>
          </p:cNvSpPr>
          <p:nvPr>
            <p:custDataLst>
              <p:tags r:id="rId2"/>
            </p:custDataLst>
          </p:nvPr>
        </p:nvSpPr>
        <p:spPr bwMode="auto">
          <a:xfrm>
            <a:off x="1066800" y="3498850"/>
            <a:ext cx="2790825" cy="2940050"/>
          </a:xfrm>
          <a:prstGeom prst="rect">
            <a:avLst/>
          </a:prstGeom>
          <a:noFill/>
          <a:ln w="9525">
            <a:noFill/>
            <a:miter lim="800000"/>
            <a:headEnd/>
            <a:tailEnd/>
          </a:ln>
          <a:effectLst/>
        </p:spPr>
        <p:txBody>
          <a:bodyPr>
            <a:spAutoFit/>
          </a:bodyPr>
          <a:lstStyle/>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130</a:t>
            </a:r>
          </a:p>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90</a:t>
            </a:r>
          </a:p>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80</a:t>
            </a:r>
          </a:p>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30</a:t>
            </a:r>
          </a:p>
        </p:txBody>
      </p:sp>
      <p:sp>
        <p:nvSpPr>
          <p:cNvPr id="120838" name="TPQuestion"/>
          <p:cNvSpPr>
            <a:spLocks noChangeArrowheads="1"/>
          </p:cNvSpPr>
          <p:nvPr/>
        </p:nvSpPr>
        <p:spPr bwMode="auto">
          <a:xfrm>
            <a:off x="685800" y="1657350"/>
            <a:ext cx="8020050" cy="173513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Adult tickets to a play cost $5 and student tickets cost $4. On Saturday, the adults that paid accounted for seven more than twice the number of students that paid. The income from ticket sales was $455. How many students paid?</a:t>
            </a:r>
          </a:p>
        </p:txBody>
      </p:sp>
      <p:sp>
        <p:nvSpPr>
          <p:cNvPr id="120839" name="AutoShape 7"/>
          <p:cNvSpPr>
            <a:spLocks noChangeArrowheads="1"/>
          </p:cNvSpPr>
          <p:nvPr/>
        </p:nvSpPr>
        <p:spPr bwMode="auto">
          <a:xfrm>
            <a:off x="533400" y="6086475"/>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20841" name="Picture 9" descr="Std Test Prac"/>
          <p:cNvPicPr>
            <a:picLocks noChangeAspect="1" noChangeArrowheads="1"/>
          </p:cNvPicPr>
          <p:nvPr/>
        </p:nvPicPr>
        <p:blipFill>
          <a:blip r:embed="rId4" cstate="print"/>
          <a:srcRect/>
          <a:stretch>
            <a:fillRect/>
          </a:stretch>
        </p:blipFill>
        <p:spPr bwMode="auto">
          <a:xfrm>
            <a:off x="647700" y="1295400"/>
            <a:ext cx="3373438" cy="311150"/>
          </a:xfrm>
          <a:prstGeom prst="rect">
            <a:avLst/>
          </a:prstGeom>
          <a:noFill/>
        </p:spPr>
      </p:pic>
      <p:pic>
        <p:nvPicPr>
          <p:cNvPr id="120842" name="Picture 10" descr="5Min Num_6"/>
          <p:cNvPicPr>
            <a:picLocks noChangeAspect="1" noChangeArrowheads="1"/>
          </p:cNvPicPr>
          <p:nvPr/>
        </p:nvPicPr>
        <p:blipFill>
          <a:blip r:embed="rId5"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0841"/>
                                        </p:tgtEl>
                                        <p:attrNameLst>
                                          <p:attrName>style.visibility</p:attrName>
                                        </p:attrNameLst>
                                      </p:cBhvr>
                                      <p:to>
                                        <p:strVal val="visible"/>
                                      </p:to>
                                    </p:set>
                                    <p:animEffect transition="in" filter="wipe(left)">
                                      <p:cBhvr>
                                        <p:cTn id="7" dur="500"/>
                                        <p:tgtEl>
                                          <p:spTgt spid="120841"/>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20842"/>
                                        </p:tgtEl>
                                        <p:attrNameLst>
                                          <p:attrName>style.visibility</p:attrName>
                                        </p:attrNameLst>
                                      </p:cBhvr>
                                      <p:to>
                                        <p:strVal val="visible"/>
                                      </p:to>
                                    </p:set>
                                    <p:animEffect transition="in" filter="dissolve">
                                      <p:cBhvr>
                                        <p:cTn id="11" dur="500"/>
                                        <p:tgtEl>
                                          <p:spTgt spid="12084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0838"/>
                                        </p:tgtEl>
                                        <p:attrNameLst>
                                          <p:attrName>style.visibility</p:attrName>
                                        </p:attrNameLst>
                                      </p:cBhvr>
                                      <p:to>
                                        <p:strVal val="visible"/>
                                      </p:to>
                                    </p:set>
                                    <p:animEffect transition="in" filter="wipe(left)">
                                      <p:cBhvr>
                                        <p:cTn id="15" dur="500"/>
                                        <p:tgtEl>
                                          <p:spTgt spid="12083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0837"/>
                                        </p:tgtEl>
                                        <p:attrNameLst>
                                          <p:attrName>style.visibility</p:attrName>
                                        </p:attrNameLst>
                                      </p:cBhvr>
                                      <p:to>
                                        <p:strVal val="visible"/>
                                      </p:to>
                                    </p:set>
                                    <p:animEffect transition="in" filter="wipe(left)">
                                      <p:cBhvr>
                                        <p:cTn id="19" dur="500"/>
                                        <p:tgtEl>
                                          <p:spTgt spid="12083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20839"/>
                                        </p:tgtEl>
                                        <p:attrNameLst>
                                          <p:attrName>style.visibility</p:attrName>
                                        </p:attrNameLst>
                                      </p:cBhvr>
                                      <p:to>
                                        <p:strVal val="visible"/>
                                      </p:to>
                                    </p:set>
                                    <p:anim calcmode="lin" valueType="num">
                                      <p:cBhvr additive="base">
                                        <p:cTn id="24" dur="500" fill="hold"/>
                                        <p:tgtEl>
                                          <p:spTgt spid="120839"/>
                                        </p:tgtEl>
                                        <p:attrNameLst>
                                          <p:attrName>ppt_x</p:attrName>
                                        </p:attrNameLst>
                                      </p:cBhvr>
                                      <p:tavLst>
                                        <p:tav tm="0">
                                          <p:val>
                                            <p:strVal val="0-#ppt_w/2"/>
                                          </p:val>
                                        </p:tav>
                                        <p:tav tm="100000">
                                          <p:val>
                                            <p:strVal val="#ppt_x"/>
                                          </p:val>
                                        </p:tav>
                                      </p:tavLst>
                                    </p:anim>
                                    <p:anim calcmode="lin" valueType="num">
                                      <p:cBhvr additive="base">
                                        <p:cTn id="25" dur="500" fill="hold"/>
                                        <p:tgtEl>
                                          <p:spTgt spid="1208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7" grpId="0" autoUpdateAnimBg="0"/>
      <p:bldP spid="120838" grpId="0" autoUpdateAnimBg="0"/>
      <p:bldP spid="12083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CCSS</a:t>
            </a:r>
            <a:endParaRPr lang="en-US" b="1">
              <a:solidFill>
                <a:srgbClr val="E01B22"/>
              </a:solidFill>
            </a:endParaRPr>
          </a:p>
        </p:txBody>
      </p:sp>
      <p:sp>
        <p:nvSpPr>
          <p:cNvPr id="119818" name="Fl_text"/>
          <p:cNvSpPr txBox="1">
            <a:spLocks noChangeArrowheads="1"/>
          </p:cNvSpPr>
          <p:nvPr/>
        </p:nvSpPr>
        <p:spPr bwMode="auto">
          <a:xfrm>
            <a:off x="1143000" y="1828800"/>
            <a:ext cx="7315200" cy="4656138"/>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600" b="1"/>
              <a:t>Content Standards</a:t>
            </a:r>
          </a:p>
          <a:p>
            <a:pPr>
              <a:lnSpc>
                <a:spcPct val="90000"/>
              </a:lnSpc>
              <a:spcBef>
                <a:spcPct val="20000"/>
              </a:spcBef>
              <a:spcAft>
                <a:spcPct val="20000"/>
              </a:spcAft>
            </a:pPr>
            <a:r>
              <a:rPr lang="en-US" sz="2600"/>
              <a:t>A.CED.2 Create equations in two or more variables to represent relationships between quantities; graph equations on coordinate axes with labels and scales.</a:t>
            </a:r>
          </a:p>
          <a:p>
            <a:pPr>
              <a:lnSpc>
                <a:spcPct val="90000"/>
              </a:lnSpc>
              <a:spcBef>
                <a:spcPct val="20000"/>
              </a:spcBef>
              <a:spcAft>
                <a:spcPct val="20000"/>
              </a:spcAft>
            </a:pPr>
            <a:r>
              <a:rPr lang="en-US" sz="2600"/>
              <a:t>A.REI.6 Solve systems of linear equations exactly and approximately (e.g., with graphs), focusing on pairs of linear equations in two variables.</a:t>
            </a:r>
          </a:p>
          <a:p>
            <a:pPr>
              <a:lnSpc>
                <a:spcPct val="90000"/>
              </a:lnSpc>
              <a:spcBef>
                <a:spcPct val="20000"/>
              </a:spcBef>
              <a:spcAft>
                <a:spcPct val="20000"/>
              </a:spcAft>
            </a:pPr>
            <a:r>
              <a:rPr lang="en-US" sz="2600" b="1"/>
              <a:t>Mathematical Practices</a:t>
            </a:r>
          </a:p>
          <a:p>
            <a:pPr>
              <a:lnSpc>
                <a:spcPct val="90000"/>
              </a:lnSpc>
              <a:spcBef>
                <a:spcPct val="20000"/>
              </a:spcBef>
              <a:spcAft>
                <a:spcPct val="20000"/>
              </a:spcAft>
            </a:pPr>
            <a:r>
              <a:rPr lang="en-US" sz="2600"/>
              <a:t>7 Look for and make use of structure.</a:t>
            </a:r>
          </a:p>
        </p:txBody>
      </p:sp>
      <p:pic>
        <p:nvPicPr>
          <p:cNvPr id="119819" name="CCSS_Logo" descr="CCSS_Logo"/>
          <p:cNvPicPr>
            <a:picLocks noChangeAspect="1" noChangeArrowheads="1"/>
          </p:cNvPicPr>
          <p:nvPr/>
        </p:nvPicPr>
        <p:blipFill>
          <a:blip r:embed="rId3" cstate="print"/>
          <a:srcRect/>
          <a:stretch>
            <a:fillRect/>
          </a:stretch>
        </p:blipFill>
        <p:spPr bwMode="auto">
          <a:xfrm>
            <a:off x="1085850" y="566738"/>
            <a:ext cx="1276350" cy="1276350"/>
          </a:xfrm>
          <a:prstGeom prst="rect">
            <a:avLst/>
          </a:prstGeom>
          <a:noFill/>
          <a:ln w="9525">
            <a:noFill/>
            <a:miter lim="800000"/>
            <a:headEnd/>
            <a:tailEnd/>
          </a:ln>
          <a:effectLst/>
        </p:spPr>
      </p:pic>
      <p:sp>
        <p:nvSpPr>
          <p:cNvPr id="119821" name="CCSS Copyright"/>
          <p:cNvSpPr txBox="1">
            <a:spLocks noChangeArrowheads="1"/>
          </p:cNvSpPr>
          <p:nvPr/>
        </p:nvSpPr>
        <p:spPr bwMode="auto">
          <a:xfrm>
            <a:off x="152400" y="6556375"/>
            <a:ext cx="6629400" cy="311150"/>
          </a:xfrm>
          <a:prstGeom prst="rect">
            <a:avLst/>
          </a:prstGeom>
          <a:noFill/>
          <a:ln w="9525">
            <a:noFill/>
            <a:miter lim="800000"/>
            <a:headEnd/>
            <a:tailEnd/>
          </a:ln>
          <a:effectLst/>
        </p:spPr>
        <p:txBody>
          <a:bodyPr>
            <a:spAutoFit/>
          </a:bodyPr>
          <a:lstStyle/>
          <a:p>
            <a:pPr>
              <a:lnSpc>
                <a:spcPct val="90000"/>
              </a:lnSpc>
              <a:spcBef>
                <a:spcPct val="50000"/>
              </a:spcBef>
            </a:pPr>
            <a:r>
              <a:rPr lang="en-US" sz="800">
                <a:solidFill>
                  <a:schemeClr val="bg1"/>
                </a:solidFill>
              </a:rPr>
              <a:t>Common Core State Standards © Copyright 2010. National Governors Association Center for Best Practices and Council of Chief State School Officers. All rights reserved.</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9818"/>
                                        </p:tgtEl>
                                        <p:attrNameLst>
                                          <p:attrName>style.visibility</p:attrName>
                                        </p:attrNameLst>
                                      </p:cBhvr>
                                      <p:to>
                                        <p:strVal val="visible"/>
                                      </p:to>
                                    </p:set>
                                    <p:animEffect transition="in" filter="wipe(left)">
                                      <p:cBhvr>
                                        <p:cTn id="7" dur="500"/>
                                        <p:tgtEl>
                                          <p:spTgt spid="119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8"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Then/Now</a:t>
            </a:r>
          </a:p>
        </p:txBody>
      </p:sp>
      <p:sp>
        <p:nvSpPr>
          <p:cNvPr id="4105" name="Text Box 9"/>
          <p:cNvSpPr txBox="1">
            <a:spLocks noChangeArrowheads="1"/>
          </p:cNvSpPr>
          <p:nvPr/>
        </p:nvSpPr>
        <p:spPr bwMode="auto">
          <a:xfrm>
            <a:off x="812800" y="1828800"/>
            <a:ext cx="7620000" cy="2270125"/>
          </a:xfrm>
          <a:prstGeom prst="rect">
            <a:avLst/>
          </a:prstGeom>
          <a:noFill/>
          <a:ln w="9525">
            <a:noFill/>
            <a:miter lim="800000"/>
            <a:headEnd/>
            <a:tailEnd/>
          </a:ln>
          <a:effectLst/>
        </p:spPr>
        <p:txBody>
          <a:bodyPr/>
          <a:lstStyle/>
          <a:p>
            <a:pPr>
              <a:lnSpc>
                <a:spcPct val="90000"/>
              </a:lnSpc>
              <a:spcBef>
                <a:spcPct val="20000"/>
              </a:spcBef>
              <a:spcAft>
                <a:spcPct val="20000"/>
              </a:spcAft>
            </a:pPr>
            <a:r>
              <a:rPr lang="en-US" sz="2800">
                <a:solidFill>
                  <a:srgbClr val="000000"/>
                </a:solidFill>
              </a:rPr>
              <a:t>You solved systems of equations by using substitution. </a:t>
            </a:r>
            <a:endParaRPr lang="en-US" sz="2800"/>
          </a:p>
        </p:txBody>
      </p:sp>
      <p:sp>
        <p:nvSpPr>
          <p:cNvPr id="4109" name="Text Box 13"/>
          <p:cNvSpPr txBox="1">
            <a:spLocks noChangeArrowheads="1"/>
          </p:cNvSpPr>
          <p:nvPr/>
        </p:nvSpPr>
        <p:spPr bwMode="auto">
          <a:xfrm>
            <a:off x="812800" y="4057650"/>
            <a:ext cx="7620000" cy="860425"/>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Solve systems of equations by using elimination with addition.</a:t>
            </a:r>
          </a:p>
        </p:txBody>
      </p:sp>
      <p:sp>
        <p:nvSpPr>
          <p:cNvPr id="4110" name="Text Box 14"/>
          <p:cNvSpPr txBox="1">
            <a:spLocks noChangeArrowheads="1"/>
          </p:cNvSpPr>
          <p:nvPr/>
        </p:nvSpPr>
        <p:spPr bwMode="auto">
          <a:xfrm>
            <a:off x="812800" y="5083175"/>
            <a:ext cx="7620000" cy="860425"/>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Solve systems of equations by using elimination with subtraction.</a:t>
            </a:r>
          </a:p>
        </p:txBody>
      </p:sp>
      <p:pic>
        <p:nvPicPr>
          <p:cNvPr id="4111" name="Then_img" descr="12_ALG1_ThenGraphic"/>
          <p:cNvPicPr>
            <a:picLocks noChangeAspect="1" noChangeArrowheads="1"/>
          </p:cNvPicPr>
          <p:nvPr/>
        </p:nvPicPr>
        <p:blipFill>
          <a:blip r:embed="rId3" cstate="print"/>
          <a:srcRect/>
          <a:stretch>
            <a:fillRect/>
          </a:stretch>
        </p:blipFill>
        <p:spPr bwMode="auto">
          <a:xfrm>
            <a:off x="787400" y="1108075"/>
            <a:ext cx="3327400" cy="549275"/>
          </a:xfrm>
          <a:prstGeom prst="rect">
            <a:avLst/>
          </a:prstGeom>
          <a:noFill/>
          <a:ln w="9525">
            <a:noFill/>
            <a:miter lim="800000"/>
            <a:headEnd/>
            <a:tailEnd/>
          </a:ln>
          <a:effectLst/>
        </p:spPr>
      </p:pic>
      <p:pic>
        <p:nvPicPr>
          <p:cNvPr id="4112" name="Now_img" descr="12_ALG1_NowGraphic"/>
          <p:cNvPicPr>
            <a:picLocks noChangeAspect="1" noChangeArrowheads="1"/>
          </p:cNvPicPr>
          <p:nvPr/>
        </p:nvPicPr>
        <p:blipFill>
          <a:blip r:embed="rId4" cstate="print"/>
          <a:srcRect/>
          <a:stretch>
            <a:fillRect/>
          </a:stretch>
        </p:blipFill>
        <p:spPr bwMode="auto">
          <a:xfrm>
            <a:off x="787400" y="3413125"/>
            <a:ext cx="3327400" cy="54927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11"/>
                                        </p:tgtEl>
                                        <p:attrNameLst>
                                          <p:attrName>style.visibility</p:attrName>
                                        </p:attrNameLst>
                                      </p:cBhvr>
                                      <p:to>
                                        <p:strVal val="visible"/>
                                      </p:to>
                                    </p:set>
                                    <p:animEffect transition="in" filter="wipe(left)">
                                      <p:cBhvr>
                                        <p:cTn id="7" dur="500"/>
                                        <p:tgtEl>
                                          <p:spTgt spid="41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105">
                                            <p:txEl>
                                              <p:charRg st="4294967295" end="4294967295"/>
                                            </p:txEl>
                                          </p:spTgt>
                                        </p:tgtEl>
                                        <p:attrNameLst>
                                          <p:attrName>style.visibility</p:attrName>
                                        </p:attrNameLst>
                                      </p:cBhvr>
                                      <p:to>
                                        <p:strVal val="visible"/>
                                      </p:to>
                                    </p:set>
                                    <p:animEffect transition="in" filter="wipe(left)">
                                      <p:cBhvr>
                                        <p:cTn id="11" dur="500"/>
                                        <p:tgtEl>
                                          <p:spTgt spid="4105">
                                            <p:txEl>
                                              <p:charRg st="4294967295" end="429496729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112"/>
                                        </p:tgtEl>
                                        <p:attrNameLst>
                                          <p:attrName>style.visibility</p:attrName>
                                        </p:attrNameLst>
                                      </p:cBhvr>
                                      <p:to>
                                        <p:strVal val="visible"/>
                                      </p:to>
                                    </p:set>
                                    <p:animEffect transition="in" filter="wipe(left)">
                                      <p:cBhvr>
                                        <p:cTn id="16" dur="500"/>
                                        <p:tgtEl>
                                          <p:spTgt spid="411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4109">
                                            <p:txEl>
                                              <p:charRg st="4294967295" end="4294967295"/>
                                            </p:txEl>
                                          </p:spTgt>
                                        </p:tgtEl>
                                        <p:attrNameLst>
                                          <p:attrName>style.visibility</p:attrName>
                                        </p:attrNameLst>
                                      </p:cBhvr>
                                      <p:to>
                                        <p:strVal val="visible"/>
                                      </p:to>
                                    </p:set>
                                    <p:animEffect transition="in" filter="wipe(left)">
                                      <p:cBhvr>
                                        <p:cTn id="20" dur="500"/>
                                        <p:tgtEl>
                                          <p:spTgt spid="4109">
                                            <p:txEl>
                                              <p:charRg st="4294967295" end="429496729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110">
                                            <p:txEl>
                                              <p:pRg st="0" end="0"/>
                                            </p:txEl>
                                          </p:spTgt>
                                        </p:tgtEl>
                                        <p:attrNameLst>
                                          <p:attrName>style.visibility</p:attrName>
                                        </p:attrNameLst>
                                      </p:cBhvr>
                                      <p:to>
                                        <p:strVal val="visible"/>
                                      </p:to>
                                    </p:set>
                                    <p:animEffect transition="in" filter="wipe(left)">
                                      <p:cBhvr>
                                        <p:cTn id="25" dur="500"/>
                                        <p:tgtEl>
                                          <p:spTgt spid="41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Vocabulary</a:t>
            </a:r>
          </a:p>
        </p:txBody>
      </p:sp>
      <p:sp>
        <p:nvSpPr>
          <p:cNvPr id="88072" name="Text Box 8"/>
          <p:cNvSpPr txBox="1">
            <a:spLocks noChangeArrowheads="1"/>
          </p:cNvSpPr>
          <p:nvPr/>
        </p:nvSpPr>
        <p:spPr bwMode="auto">
          <a:xfrm>
            <a:off x="812800" y="1828800"/>
            <a:ext cx="7620000" cy="47625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elimination</a:t>
            </a:r>
          </a:p>
        </p:txBody>
      </p:sp>
      <p:pic>
        <p:nvPicPr>
          <p:cNvPr id="88075" name="Vocab_img" descr="12_ALG1_NewVocabulary"/>
          <p:cNvPicPr>
            <a:picLocks noChangeAspect="1" noChangeArrowheads="1"/>
          </p:cNvPicPr>
          <p:nvPr/>
        </p:nvPicPr>
        <p:blipFill>
          <a:blip r:embed="rId3" cstate="print"/>
          <a:srcRect/>
          <a:stretch>
            <a:fillRect/>
          </a:stretch>
        </p:blipFill>
        <p:spPr bwMode="auto">
          <a:xfrm>
            <a:off x="720725" y="1108075"/>
            <a:ext cx="3775075" cy="58102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8072">
                                            <p:txEl>
                                              <p:charRg st="4294967295" end="4294967295"/>
                                            </p:txEl>
                                          </p:spTgt>
                                        </p:tgtEl>
                                        <p:attrNameLst>
                                          <p:attrName>style.visibility</p:attrName>
                                        </p:attrNameLst>
                                      </p:cBhvr>
                                      <p:to>
                                        <p:strVal val="visible"/>
                                      </p:to>
                                    </p:set>
                                    <p:animEffect transition="in" filter="wipe(left)">
                                      <p:cBhvr>
                                        <p:cTn id="7" dur="500"/>
                                        <p:tgtEl>
                                          <p:spTgt spid="88072">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t>Concept</a:t>
            </a:r>
          </a:p>
        </p:txBody>
      </p:sp>
      <p:pic>
        <p:nvPicPr>
          <p:cNvPr id="106506" name="Picture 10" descr="KC_alg_L06-03A"/>
          <p:cNvPicPr>
            <a:picLocks noChangeAspect="1" noChangeArrowheads="1"/>
          </p:cNvPicPr>
          <p:nvPr/>
        </p:nvPicPr>
        <p:blipFill>
          <a:blip r:embed="rId3" cstate="print"/>
          <a:srcRect/>
          <a:stretch>
            <a:fillRect/>
          </a:stretch>
        </p:blipFill>
        <p:spPr bwMode="auto">
          <a:xfrm>
            <a:off x="438150" y="1495425"/>
            <a:ext cx="8239125" cy="2200275"/>
          </a:xfrm>
          <a:prstGeom prst="rect">
            <a:avLst/>
          </a:prstGeom>
          <a:noFill/>
        </p:spPr>
      </p:pic>
    </p:spTree>
    <p:custDataLst>
      <p:tags r:id="rId1"/>
    </p:custData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Example 1</a:t>
            </a:r>
          </a:p>
        </p:txBody>
      </p:sp>
      <p:sp>
        <p:nvSpPr>
          <p:cNvPr id="5131" name="Text Box 11"/>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Elimination Using Addition</a:t>
            </a:r>
          </a:p>
        </p:txBody>
      </p:sp>
      <p:sp>
        <p:nvSpPr>
          <p:cNvPr id="5903" name="Rectangle 783"/>
          <p:cNvSpPr>
            <a:spLocks noChangeArrowheads="1"/>
          </p:cNvSpPr>
          <p:nvPr/>
        </p:nvSpPr>
        <p:spPr bwMode="auto">
          <a:xfrm>
            <a:off x="876300" y="1370013"/>
            <a:ext cx="7705725" cy="1077912"/>
          </a:xfrm>
          <a:prstGeom prst="rect">
            <a:avLst/>
          </a:prstGeom>
          <a:noFill/>
          <a:ln w="9525">
            <a:noFill/>
            <a:miter lim="800000"/>
            <a:headEnd/>
            <a:tailEnd/>
          </a:ln>
          <a:effectLst/>
        </p:spPr>
        <p:txBody>
          <a:bodyPr>
            <a:spAutoFit/>
          </a:bodyPr>
          <a:lstStyle/>
          <a:p>
            <a:pPr>
              <a:lnSpc>
                <a:spcPct val="90000"/>
              </a:lnSpc>
              <a:spcBef>
                <a:spcPct val="20000"/>
              </a:spcBef>
              <a:spcAft>
                <a:spcPct val="20000"/>
              </a:spcAft>
              <a:buClr>
                <a:srgbClr val="FFFFFF"/>
              </a:buClr>
            </a:pPr>
            <a:r>
              <a:rPr lang="en-US" sz="2400" b="1">
                <a:solidFill>
                  <a:srgbClr val="00539D"/>
                </a:solidFill>
              </a:rPr>
              <a:t>Use elimination to solve the system of equations.</a:t>
            </a:r>
            <a:br>
              <a:rPr lang="en-US" sz="2400" b="1">
                <a:solidFill>
                  <a:srgbClr val="00539D"/>
                </a:solidFill>
              </a:rPr>
            </a:br>
            <a:r>
              <a:rPr lang="en-US" sz="2400" b="1">
                <a:solidFill>
                  <a:srgbClr val="00539D"/>
                </a:solidFill>
              </a:rPr>
              <a:t>–3</a:t>
            </a:r>
            <a:r>
              <a:rPr lang="en-US" sz="2400" b="1" i="1">
                <a:solidFill>
                  <a:srgbClr val="00539D"/>
                </a:solidFill>
              </a:rPr>
              <a:t>x</a:t>
            </a:r>
            <a:r>
              <a:rPr lang="en-US" sz="2400" b="1">
                <a:solidFill>
                  <a:srgbClr val="00539D"/>
                </a:solidFill>
              </a:rPr>
              <a:t> + 4</a:t>
            </a:r>
            <a:r>
              <a:rPr lang="en-US" sz="2400" b="1" i="1">
                <a:solidFill>
                  <a:srgbClr val="00539D"/>
                </a:solidFill>
              </a:rPr>
              <a:t>y</a:t>
            </a:r>
            <a:r>
              <a:rPr lang="en-US" sz="2400" b="1">
                <a:solidFill>
                  <a:srgbClr val="00539D"/>
                </a:solidFill>
              </a:rPr>
              <a:t> = 12</a:t>
            </a:r>
            <a:br>
              <a:rPr lang="en-US" sz="2400" b="1">
                <a:solidFill>
                  <a:srgbClr val="00539D"/>
                </a:solidFill>
              </a:rPr>
            </a:br>
            <a:r>
              <a:rPr lang="en-US" sz="2400" b="1">
                <a:solidFill>
                  <a:srgbClr val="00539D"/>
                </a:solidFill>
              </a:rPr>
              <a:t>3</a:t>
            </a:r>
            <a:r>
              <a:rPr lang="en-US" sz="2400" b="1" i="1">
                <a:solidFill>
                  <a:srgbClr val="00539D"/>
                </a:solidFill>
              </a:rPr>
              <a:t>x</a:t>
            </a:r>
            <a:r>
              <a:rPr lang="en-US" sz="2400" b="1">
                <a:solidFill>
                  <a:srgbClr val="00539D"/>
                </a:solidFill>
              </a:rPr>
              <a:t> – 6</a:t>
            </a:r>
            <a:r>
              <a:rPr lang="en-US" sz="2400" b="1" i="1">
                <a:solidFill>
                  <a:srgbClr val="00539D"/>
                </a:solidFill>
              </a:rPr>
              <a:t>y</a:t>
            </a:r>
            <a:r>
              <a:rPr lang="en-US" sz="2400" b="1">
                <a:solidFill>
                  <a:srgbClr val="00539D"/>
                </a:solidFill>
              </a:rPr>
              <a:t> = 18</a:t>
            </a:r>
          </a:p>
        </p:txBody>
      </p:sp>
      <p:sp>
        <p:nvSpPr>
          <p:cNvPr id="5904" name="Text Box 784"/>
          <p:cNvSpPr txBox="1">
            <a:spLocks noChangeArrowheads="1"/>
          </p:cNvSpPr>
          <p:nvPr/>
        </p:nvSpPr>
        <p:spPr bwMode="auto">
          <a:xfrm>
            <a:off x="533400" y="2457450"/>
            <a:ext cx="8077200" cy="1077913"/>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pPr>
            <a:r>
              <a:rPr lang="en-US" sz="2400">
                <a:ea typeface="Times New Roman" pitchFamily="18" charset="0"/>
                <a:cs typeface="Arial" charset="0"/>
              </a:rPr>
              <a:t>Since the coefficients of the </a:t>
            </a:r>
            <a:r>
              <a:rPr lang="en-US" sz="2400" i="1">
                <a:ea typeface="Times New Roman" pitchFamily="18" charset="0"/>
                <a:cs typeface="Arial" charset="0"/>
              </a:rPr>
              <a:t>x</a:t>
            </a:r>
            <a:r>
              <a:rPr lang="en-US" sz="2400">
                <a:ea typeface="Times New Roman" pitchFamily="18" charset="0"/>
                <a:cs typeface="Arial" charset="0"/>
              </a:rPr>
              <a:t>-terms, –3 and 3, are additive inverses, you can eliminate the </a:t>
            </a:r>
            <a:r>
              <a:rPr lang="en-US" sz="2400" i="1">
                <a:ea typeface="Times New Roman" pitchFamily="18" charset="0"/>
                <a:cs typeface="Arial" charset="0"/>
              </a:rPr>
              <a:t>x</a:t>
            </a:r>
            <a:r>
              <a:rPr lang="en-US" sz="2400">
                <a:ea typeface="Times New Roman" pitchFamily="18" charset="0"/>
                <a:cs typeface="Arial" charset="0"/>
              </a:rPr>
              <a:t>-terms by adding the equations.</a:t>
            </a:r>
          </a:p>
        </p:txBody>
      </p:sp>
      <p:pic>
        <p:nvPicPr>
          <p:cNvPr id="5905" name="Picture 785" descr="ALG01_263"/>
          <p:cNvPicPr>
            <a:picLocks noChangeAspect="1" noChangeArrowheads="1"/>
          </p:cNvPicPr>
          <p:nvPr/>
        </p:nvPicPr>
        <p:blipFill>
          <a:blip r:embed="rId3" cstate="print"/>
          <a:srcRect t="34297" b="49416"/>
          <a:stretch>
            <a:fillRect/>
          </a:stretch>
        </p:blipFill>
        <p:spPr bwMode="auto">
          <a:xfrm>
            <a:off x="933450" y="4454525"/>
            <a:ext cx="2303463" cy="420688"/>
          </a:xfrm>
          <a:prstGeom prst="rect">
            <a:avLst/>
          </a:prstGeom>
          <a:noFill/>
        </p:spPr>
      </p:pic>
      <p:pic>
        <p:nvPicPr>
          <p:cNvPr id="5906" name="Picture 786" descr="ALG01_263"/>
          <p:cNvPicPr>
            <a:picLocks noChangeAspect="1" noChangeArrowheads="1"/>
          </p:cNvPicPr>
          <p:nvPr/>
        </p:nvPicPr>
        <p:blipFill>
          <a:blip r:embed="rId3" cstate="print"/>
          <a:srcRect t="52736" r="4135" b="15857"/>
          <a:stretch>
            <a:fillRect/>
          </a:stretch>
        </p:blipFill>
        <p:spPr bwMode="auto">
          <a:xfrm>
            <a:off x="933450" y="4972050"/>
            <a:ext cx="2208213" cy="811213"/>
          </a:xfrm>
          <a:prstGeom prst="rect">
            <a:avLst/>
          </a:prstGeom>
          <a:noFill/>
        </p:spPr>
      </p:pic>
      <p:grpSp>
        <p:nvGrpSpPr>
          <p:cNvPr id="5907" name="Group 787"/>
          <p:cNvGrpSpPr>
            <a:grpSpLocks/>
          </p:cNvGrpSpPr>
          <p:nvPr/>
        </p:nvGrpSpPr>
        <p:grpSpPr bwMode="auto">
          <a:xfrm>
            <a:off x="933450" y="3570288"/>
            <a:ext cx="2303463" cy="868362"/>
            <a:chOff x="588" y="2477"/>
            <a:chExt cx="1451" cy="547"/>
          </a:xfrm>
        </p:grpSpPr>
        <p:pic>
          <p:nvPicPr>
            <p:cNvPr id="5908" name="Picture 788" descr="ALG01_263"/>
            <p:cNvPicPr>
              <a:picLocks noChangeAspect="1" noChangeArrowheads="1"/>
            </p:cNvPicPr>
            <p:nvPr/>
          </p:nvPicPr>
          <p:blipFill>
            <a:blip r:embed="rId3" cstate="print"/>
            <a:srcRect b="66748"/>
            <a:stretch>
              <a:fillRect/>
            </a:stretch>
          </p:blipFill>
          <p:spPr bwMode="auto">
            <a:xfrm>
              <a:off x="588" y="2477"/>
              <a:ext cx="1451" cy="541"/>
            </a:xfrm>
            <a:prstGeom prst="rect">
              <a:avLst/>
            </a:prstGeom>
            <a:noFill/>
          </p:spPr>
        </p:pic>
        <p:sp>
          <p:nvSpPr>
            <p:cNvPr id="5909" name="Line 789"/>
            <p:cNvSpPr>
              <a:spLocks noChangeShapeType="1"/>
            </p:cNvSpPr>
            <p:nvPr/>
          </p:nvSpPr>
          <p:spPr bwMode="auto">
            <a:xfrm>
              <a:off x="624" y="3024"/>
              <a:ext cx="1344" cy="0"/>
            </a:xfrm>
            <a:prstGeom prst="line">
              <a:avLst/>
            </a:prstGeom>
            <a:noFill/>
            <a:ln w="28575">
              <a:solidFill>
                <a:schemeClr val="tx1"/>
              </a:solidFill>
              <a:round/>
              <a:headEnd/>
              <a:tailEnd/>
            </a:ln>
            <a:effectLst/>
          </p:spPr>
          <p:txBody>
            <a:bodyPr>
              <a:spAutoFit/>
            </a:bodyPr>
            <a:lstStyle/>
            <a:p>
              <a:endParaRPr lang="en-US"/>
            </a:p>
          </p:txBody>
        </p:sp>
      </p:grpSp>
      <p:sp>
        <p:nvSpPr>
          <p:cNvPr id="5910" name="Text Box 790"/>
          <p:cNvSpPr txBox="1">
            <a:spLocks noChangeArrowheads="1"/>
          </p:cNvSpPr>
          <p:nvPr/>
        </p:nvSpPr>
        <p:spPr bwMode="auto">
          <a:xfrm>
            <a:off x="4171950" y="3541713"/>
            <a:ext cx="4819650" cy="749300"/>
          </a:xfrm>
          <a:prstGeom prst="rect">
            <a:avLst/>
          </a:prstGeom>
          <a:noFill/>
          <a:ln w="9525" algn="ctr">
            <a:noFill/>
            <a:miter lim="800000"/>
            <a:headEnd/>
            <a:tailEnd/>
          </a:ln>
          <a:effectLst/>
        </p:spPr>
        <p:txBody>
          <a:bodyPr>
            <a:spAutoFit/>
          </a:bodyPr>
          <a:lstStyle/>
          <a:p>
            <a:pPr marL="285750">
              <a:lnSpc>
                <a:spcPct val="90000"/>
              </a:lnSpc>
              <a:spcBef>
                <a:spcPct val="20000"/>
              </a:spcBef>
              <a:spcAft>
                <a:spcPct val="20000"/>
              </a:spcAft>
            </a:pPr>
            <a:r>
              <a:rPr lang="en-US" sz="2400">
                <a:ea typeface="Times New Roman" pitchFamily="18" charset="0"/>
                <a:cs typeface="Arial" charset="0"/>
              </a:rPr>
              <a:t>Write the equations in column form and add.</a:t>
            </a:r>
            <a:endParaRPr lang="en-US" sz="2400" i="1">
              <a:ea typeface="Times New Roman" pitchFamily="18" charset="0"/>
              <a:cs typeface="Arial" charset="0"/>
            </a:endParaRPr>
          </a:p>
        </p:txBody>
      </p:sp>
      <p:sp>
        <p:nvSpPr>
          <p:cNvPr id="5911" name="Text Box 791"/>
          <p:cNvSpPr txBox="1">
            <a:spLocks noChangeArrowheads="1"/>
          </p:cNvSpPr>
          <p:nvPr/>
        </p:nvSpPr>
        <p:spPr bwMode="auto">
          <a:xfrm>
            <a:off x="4171950" y="4448175"/>
            <a:ext cx="4819650" cy="420688"/>
          </a:xfrm>
          <a:prstGeom prst="rect">
            <a:avLst/>
          </a:prstGeom>
          <a:noFill/>
          <a:ln w="9525" algn="ctr">
            <a:noFill/>
            <a:miter lim="800000"/>
            <a:headEnd/>
            <a:tailEnd/>
          </a:ln>
          <a:effectLst/>
        </p:spPr>
        <p:txBody>
          <a:bodyPr>
            <a:spAutoFit/>
          </a:bodyPr>
          <a:lstStyle/>
          <a:p>
            <a:pPr marL="285750">
              <a:lnSpc>
                <a:spcPct val="90000"/>
              </a:lnSpc>
              <a:spcBef>
                <a:spcPct val="20000"/>
              </a:spcBef>
              <a:spcAft>
                <a:spcPct val="20000"/>
              </a:spcAft>
            </a:pPr>
            <a:r>
              <a:rPr lang="en-US" sz="2400">
                <a:ea typeface="Times New Roman" pitchFamily="18" charset="0"/>
                <a:cs typeface="Arial" charset="0"/>
              </a:rPr>
              <a:t>The </a:t>
            </a:r>
            <a:r>
              <a:rPr lang="en-US" sz="2400" i="1">
                <a:ea typeface="Times New Roman" pitchFamily="18" charset="0"/>
                <a:cs typeface="Arial" charset="0"/>
              </a:rPr>
              <a:t>x</a:t>
            </a:r>
            <a:r>
              <a:rPr lang="en-US" sz="2400">
                <a:ea typeface="Times New Roman" pitchFamily="18" charset="0"/>
                <a:cs typeface="Arial" charset="0"/>
              </a:rPr>
              <a:t> variable is eliminated.</a:t>
            </a:r>
            <a:endParaRPr lang="en-US" sz="2400" i="1">
              <a:ea typeface="Times New Roman" pitchFamily="18" charset="0"/>
              <a:cs typeface="Arial" charset="0"/>
            </a:endParaRPr>
          </a:p>
        </p:txBody>
      </p:sp>
      <p:sp>
        <p:nvSpPr>
          <p:cNvPr id="5912" name="Text Box 792"/>
          <p:cNvSpPr txBox="1">
            <a:spLocks noChangeArrowheads="1"/>
          </p:cNvSpPr>
          <p:nvPr/>
        </p:nvSpPr>
        <p:spPr bwMode="auto">
          <a:xfrm>
            <a:off x="4171950" y="5176838"/>
            <a:ext cx="4819650" cy="420687"/>
          </a:xfrm>
          <a:prstGeom prst="rect">
            <a:avLst/>
          </a:prstGeom>
          <a:noFill/>
          <a:ln w="9525" algn="ctr">
            <a:noFill/>
            <a:miter lim="800000"/>
            <a:headEnd/>
            <a:tailEnd/>
          </a:ln>
          <a:effectLst/>
        </p:spPr>
        <p:txBody>
          <a:bodyPr>
            <a:spAutoFit/>
          </a:bodyPr>
          <a:lstStyle/>
          <a:p>
            <a:pPr marL="285750">
              <a:lnSpc>
                <a:spcPct val="90000"/>
              </a:lnSpc>
              <a:spcBef>
                <a:spcPct val="20000"/>
              </a:spcBef>
              <a:spcAft>
                <a:spcPct val="20000"/>
              </a:spcAft>
            </a:pPr>
            <a:r>
              <a:rPr lang="en-US" sz="2400">
                <a:ea typeface="Times New Roman" pitchFamily="18" charset="0"/>
                <a:cs typeface="Arial" charset="0"/>
              </a:rPr>
              <a:t>Divide each side by –2.</a:t>
            </a:r>
            <a:endParaRPr lang="en-US" sz="2400" i="1">
              <a:ea typeface="Times New Roman" pitchFamily="18" charset="0"/>
              <a:cs typeface="Arial" charset="0"/>
            </a:endParaRPr>
          </a:p>
        </p:txBody>
      </p:sp>
      <p:sp>
        <p:nvSpPr>
          <p:cNvPr id="5913" name="Rectangle 793"/>
          <p:cNvSpPr>
            <a:spLocks noChangeArrowheads="1"/>
          </p:cNvSpPr>
          <p:nvPr/>
        </p:nvSpPr>
        <p:spPr bwMode="auto">
          <a:xfrm>
            <a:off x="876300" y="5838825"/>
            <a:ext cx="5143500" cy="420688"/>
          </a:xfrm>
          <a:prstGeom prst="rect">
            <a:avLst/>
          </a:prstGeom>
          <a:noFill/>
          <a:ln w="9525">
            <a:noFill/>
            <a:miter lim="800000"/>
            <a:headEnd/>
            <a:tailEnd/>
          </a:ln>
          <a:effectLst/>
        </p:spPr>
        <p:txBody>
          <a:bodyPr>
            <a:spAutoFit/>
          </a:bodyPr>
          <a:lstStyle/>
          <a:p>
            <a:pPr marL="3600450" indent="-3600450">
              <a:lnSpc>
                <a:spcPct val="90000"/>
              </a:lnSpc>
              <a:spcBef>
                <a:spcPct val="20000"/>
              </a:spcBef>
              <a:spcAft>
                <a:spcPct val="20000"/>
              </a:spcAft>
              <a:tabLst>
                <a:tab pos="1619250" algn="r"/>
                <a:tab pos="1714500" algn="l"/>
              </a:tabLst>
            </a:pPr>
            <a:r>
              <a:rPr lang="en-US" sz="2400" i="1">
                <a:solidFill>
                  <a:srgbClr val="000000"/>
                </a:solidFill>
                <a:ea typeface="Times New Roman" pitchFamily="18" charset="0"/>
                <a:cs typeface="Arial" charset="0"/>
              </a:rPr>
              <a:t>	y</a:t>
            </a:r>
            <a:r>
              <a:rPr lang="en-US" sz="2400">
                <a:solidFill>
                  <a:srgbClr val="000000"/>
                </a:solidFill>
                <a:ea typeface="Times New Roman" pitchFamily="18" charset="0"/>
                <a:cs typeface="Arial" charset="0"/>
              </a:rPr>
              <a:t> =	–15	Simplify.</a:t>
            </a:r>
            <a:endParaRPr lang="en-US" sz="2400" i="1">
              <a:solidFill>
                <a:srgbClr val="000000"/>
              </a:solidFill>
              <a:ea typeface="Times New Roman" pitchFamily="18" charset="0"/>
              <a:cs typeface="Arial" charset="0"/>
            </a:endParaRP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03">
                                            <p:txEl>
                                              <p:pRg st="0" end="0"/>
                                            </p:txEl>
                                          </p:spTgt>
                                        </p:tgtEl>
                                        <p:attrNameLst>
                                          <p:attrName>style.visibility</p:attrName>
                                        </p:attrNameLst>
                                      </p:cBhvr>
                                      <p:to>
                                        <p:strVal val="visible"/>
                                      </p:to>
                                    </p:set>
                                    <p:animEffect transition="in" filter="wipe(left)">
                                      <p:cBhvr>
                                        <p:cTn id="7" dur="500"/>
                                        <p:tgtEl>
                                          <p:spTgt spid="59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04">
                                            <p:txEl>
                                              <p:pRg st="0" end="0"/>
                                            </p:txEl>
                                          </p:spTgt>
                                        </p:tgtEl>
                                        <p:attrNameLst>
                                          <p:attrName>style.visibility</p:attrName>
                                        </p:attrNameLst>
                                      </p:cBhvr>
                                      <p:to>
                                        <p:strVal val="visible"/>
                                      </p:to>
                                    </p:set>
                                    <p:animEffect transition="in" filter="wipe(left)">
                                      <p:cBhvr>
                                        <p:cTn id="12" dur="500"/>
                                        <p:tgtEl>
                                          <p:spTgt spid="590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5907"/>
                                        </p:tgtEl>
                                        <p:attrNameLst>
                                          <p:attrName>style.visibility</p:attrName>
                                        </p:attrNameLst>
                                      </p:cBhvr>
                                      <p:to>
                                        <p:strVal val="visible"/>
                                      </p:to>
                                    </p:set>
                                    <p:animEffect transition="in" filter="wipe(up)">
                                      <p:cBhvr>
                                        <p:cTn id="17" dur="500"/>
                                        <p:tgtEl>
                                          <p:spTgt spid="5907"/>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5910">
                                            <p:txEl>
                                              <p:pRg st="0" end="0"/>
                                            </p:txEl>
                                          </p:spTgt>
                                        </p:tgtEl>
                                        <p:attrNameLst>
                                          <p:attrName>style.visibility</p:attrName>
                                        </p:attrNameLst>
                                      </p:cBhvr>
                                      <p:to>
                                        <p:strVal val="visible"/>
                                      </p:to>
                                    </p:set>
                                    <p:animEffect transition="in" filter="wipe(left)">
                                      <p:cBhvr>
                                        <p:cTn id="21" dur="500"/>
                                        <p:tgtEl>
                                          <p:spTgt spid="5910">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5905"/>
                                        </p:tgtEl>
                                        <p:attrNameLst>
                                          <p:attrName>style.visibility</p:attrName>
                                        </p:attrNameLst>
                                      </p:cBhvr>
                                      <p:to>
                                        <p:strVal val="visible"/>
                                      </p:to>
                                    </p:set>
                                    <p:animEffect transition="in" filter="wipe(left)">
                                      <p:cBhvr>
                                        <p:cTn id="26" dur="500"/>
                                        <p:tgtEl>
                                          <p:spTgt spid="5905"/>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5911">
                                            <p:txEl>
                                              <p:pRg st="0" end="0"/>
                                            </p:txEl>
                                          </p:spTgt>
                                        </p:tgtEl>
                                        <p:attrNameLst>
                                          <p:attrName>style.visibility</p:attrName>
                                        </p:attrNameLst>
                                      </p:cBhvr>
                                      <p:to>
                                        <p:strVal val="visible"/>
                                      </p:to>
                                    </p:set>
                                    <p:animEffect transition="in" filter="wipe(left)">
                                      <p:cBhvr>
                                        <p:cTn id="30" dur="500"/>
                                        <p:tgtEl>
                                          <p:spTgt spid="5911">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5906"/>
                                        </p:tgtEl>
                                        <p:attrNameLst>
                                          <p:attrName>style.visibility</p:attrName>
                                        </p:attrNameLst>
                                      </p:cBhvr>
                                      <p:to>
                                        <p:strVal val="visible"/>
                                      </p:to>
                                    </p:set>
                                    <p:animEffect transition="in" filter="wipe(left)">
                                      <p:cBhvr>
                                        <p:cTn id="35" dur="500"/>
                                        <p:tgtEl>
                                          <p:spTgt spid="5906"/>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5912">
                                            <p:txEl>
                                              <p:pRg st="0" end="0"/>
                                            </p:txEl>
                                          </p:spTgt>
                                        </p:tgtEl>
                                        <p:attrNameLst>
                                          <p:attrName>style.visibility</p:attrName>
                                        </p:attrNameLst>
                                      </p:cBhvr>
                                      <p:to>
                                        <p:strVal val="visible"/>
                                      </p:to>
                                    </p:set>
                                    <p:animEffect transition="in" filter="wipe(left)">
                                      <p:cBhvr>
                                        <p:cTn id="39" dur="500"/>
                                        <p:tgtEl>
                                          <p:spTgt spid="5912">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5913">
                                            <p:txEl>
                                              <p:pRg st="0" end="0"/>
                                            </p:txEl>
                                          </p:spTgt>
                                        </p:tgtEl>
                                        <p:attrNameLst>
                                          <p:attrName>style.visibility</p:attrName>
                                        </p:attrNameLst>
                                      </p:cBhvr>
                                      <p:to>
                                        <p:strVal val="visible"/>
                                      </p:to>
                                    </p:set>
                                    <p:animEffect transition="in" filter="wipe(left)">
                                      <p:cBhvr>
                                        <p:cTn id="44" dur="500"/>
                                        <p:tgtEl>
                                          <p:spTgt spid="59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03" grpId="0" build="p" autoUpdateAnimBg="0" advAuto="0"/>
      <p:bldP spid="5904" grpId="0" build="p" autoUpdateAnimBg="0"/>
      <p:bldP spid="5910" grpId="0" build="p" autoUpdateAnimBg="0" advAuto="0"/>
      <p:bldP spid="5911" grpId="0" build="p" autoUpdateAnimBg="0" advAuto="0"/>
      <p:bldP spid="5912" grpId="0" build="p" autoUpdateAnimBg="0" advAuto="0"/>
      <p:bldP spid="5913" grpId="0" build="p" autoUpdateAnimBg="0"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a:t>Example 1</a:t>
            </a:r>
          </a:p>
        </p:txBody>
      </p:sp>
      <p:sp>
        <p:nvSpPr>
          <p:cNvPr id="86024" name="Text Box 8"/>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Elimination Using Addition</a:t>
            </a:r>
          </a:p>
        </p:txBody>
      </p:sp>
      <p:sp>
        <p:nvSpPr>
          <p:cNvPr id="86026" name="Text Box 10"/>
          <p:cNvSpPr txBox="1">
            <a:spLocks noChangeArrowheads="1"/>
          </p:cNvSpPr>
          <p:nvPr/>
        </p:nvSpPr>
        <p:spPr bwMode="auto">
          <a:xfrm>
            <a:off x="533400" y="1314450"/>
            <a:ext cx="8077200" cy="749300"/>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pPr>
            <a:r>
              <a:rPr lang="en-US" sz="2400">
                <a:ea typeface="Times New Roman" pitchFamily="18" charset="0"/>
                <a:cs typeface="Arial" charset="0"/>
              </a:rPr>
              <a:t>Now substitute –15 for </a:t>
            </a:r>
            <a:r>
              <a:rPr lang="en-US" sz="2400" i="1">
                <a:ea typeface="Times New Roman" pitchFamily="18" charset="0"/>
                <a:cs typeface="Arial" charset="0"/>
              </a:rPr>
              <a:t>y</a:t>
            </a:r>
            <a:r>
              <a:rPr lang="en-US" sz="2400">
                <a:ea typeface="Times New Roman" pitchFamily="18" charset="0"/>
                <a:cs typeface="Arial" charset="0"/>
              </a:rPr>
              <a:t> in either equation to find the value of </a:t>
            </a:r>
            <a:r>
              <a:rPr lang="en-US" sz="2400" i="1">
                <a:ea typeface="Times New Roman" pitchFamily="18" charset="0"/>
                <a:cs typeface="Arial" charset="0"/>
              </a:rPr>
              <a:t>x</a:t>
            </a:r>
            <a:r>
              <a:rPr lang="en-US" sz="2400">
                <a:ea typeface="Times New Roman" pitchFamily="18" charset="0"/>
                <a:cs typeface="Arial" charset="0"/>
              </a:rPr>
              <a:t>.</a:t>
            </a:r>
          </a:p>
        </p:txBody>
      </p:sp>
      <p:sp>
        <p:nvSpPr>
          <p:cNvPr id="86027" name="Text Box 11"/>
          <p:cNvSpPr txBox="1">
            <a:spLocks noChangeArrowheads="1"/>
          </p:cNvSpPr>
          <p:nvPr/>
        </p:nvSpPr>
        <p:spPr bwMode="auto">
          <a:xfrm>
            <a:off x="685800" y="2100263"/>
            <a:ext cx="8077200" cy="2179637"/>
          </a:xfrm>
          <a:prstGeom prst="rect">
            <a:avLst/>
          </a:prstGeom>
          <a:noFill/>
          <a:ln w="9525" algn="ctr">
            <a:noFill/>
            <a:miter lim="800000"/>
            <a:headEnd/>
            <a:tailEnd/>
          </a:ln>
          <a:effectLst/>
        </p:spPr>
        <p:txBody>
          <a:bodyPr>
            <a:spAutoFit/>
          </a:bodyPr>
          <a:lstStyle/>
          <a:p>
            <a:pPr marL="3914775" indent="-3686175">
              <a:lnSpc>
                <a:spcPct val="90000"/>
              </a:lnSpc>
              <a:spcBef>
                <a:spcPct val="15000"/>
              </a:spcBef>
              <a:spcAft>
                <a:spcPct val="15000"/>
              </a:spcAft>
              <a:buClr>
                <a:srgbClr val="FFFFFF"/>
              </a:buClr>
              <a:tabLst>
                <a:tab pos="2171700" algn="r"/>
                <a:tab pos="2286000" algn="l"/>
                <a:tab pos="2571750" algn="l"/>
              </a:tabLst>
            </a:pPr>
            <a:r>
              <a:rPr lang="en-US" sz="2400">
                <a:ea typeface="Times New Roman" pitchFamily="18" charset="0"/>
                <a:cs typeface="Arial" charset="0"/>
              </a:rPr>
              <a:t>        	–3</a:t>
            </a:r>
            <a:r>
              <a:rPr lang="en-US" sz="2400" i="1">
                <a:ea typeface="Times New Roman" pitchFamily="18" charset="0"/>
                <a:cs typeface="Arial" charset="0"/>
              </a:rPr>
              <a:t>x</a:t>
            </a:r>
            <a:r>
              <a:rPr lang="en-US" sz="2400">
                <a:ea typeface="Times New Roman" pitchFamily="18" charset="0"/>
                <a:cs typeface="Arial" charset="0"/>
              </a:rPr>
              <a:t> + 4</a:t>
            </a:r>
            <a:r>
              <a:rPr lang="en-US" sz="2400" i="1">
                <a:ea typeface="Times New Roman" pitchFamily="18" charset="0"/>
                <a:cs typeface="Arial" charset="0"/>
              </a:rPr>
              <a:t>y</a:t>
            </a:r>
            <a:r>
              <a:rPr lang="en-US" sz="2400">
                <a:ea typeface="Times New Roman" pitchFamily="18" charset="0"/>
                <a:cs typeface="Arial" charset="0"/>
              </a:rPr>
              <a:t>	=	12	First equation</a:t>
            </a:r>
          </a:p>
          <a:p>
            <a:pPr marL="3914775" indent="-3686175">
              <a:lnSpc>
                <a:spcPct val="90000"/>
              </a:lnSpc>
              <a:spcBef>
                <a:spcPct val="15000"/>
              </a:spcBef>
              <a:spcAft>
                <a:spcPct val="15000"/>
              </a:spcAft>
              <a:buClr>
                <a:srgbClr val="FFFFFF"/>
              </a:buClr>
              <a:tabLst>
                <a:tab pos="2171700" algn="r"/>
                <a:tab pos="2286000" algn="l"/>
                <a:tab pos="2571750" algn="l"/>
              </a:tabLst>
            </a:pPr>
            <a:r>
              <a:rPr lang="en-US" sz="2400">
                <a:ea typeface="Times New Roman" pitchFamily="18" charset="0"/>
                <a:cs typeface="Arial" charset="0"/>
              </a:rPr>
              <a:t> 	–3</a:t>
            </a:r>
            <a:r>
              <a:rPr lang="en-US" sz="2400" i="1">
                <a:ea typeface="Times New Roman" pitchFamily="18" charset="0"/>
                <a:cs typeface="Arial" charset="0"/>
              </a:rPr>
              <a:t>x</a:t>
            </a:r>
            <a:r>
              <a:rPr lang="en-US" sz="2400">
                <a:ea typeface="Times New Roman" pitchFamily="18" charset="0"/>
                <a:cs typeface="Arial" charset="0"/>
              </a:rPr>
              <a:t> + 4(</a:t>
            </a:r>
            <a:r>
              <a:rPr lang="en-US" sz="2400">
                <a:solidFill>
                  <a:srgbClr val="E01B22"/>
                </a:solidFill>
                <a:ea typeface="Times New Roman" pitchFamily="18" charset="0"/>
                <a:cs typeface="Arial" charset="0"/>
              </a:rPr>
              <a:t>–15</a:t>
            </a:r>
            <a:r>
              <a:rPr lang="en-US" sz="2400">
                <a:ea typeface="Times New Roman" pitchFamily="18" charset="0"/>
                <a:cs typeface="Arial" charset="0"/>
              </a:rPr>
              <a:t>)	=	12	Replace </a:t>
            </a:r>
            <a:r>
              <a:rPr lang="en-US" sz="2400" i="1">
                <a:ea typeface="Times New Roman" pitchFamily="18" charset="0"/>
                <a:cs typeface="Arial" charset="0"/>
              </a:rPr>
              <a:t>y</a:t>
            </a:r>
            <a:r>
              <a:rPr lang="en-US" sz="2400">
                <a:ea typeface="Times New Roman" pitchFamily="18" charset="0"/>
                <a:cs typeface="Arial" charset="0"/>
              </a:rPr>
              <a:t> with –15.</a:t>
            </a:r>
          </a:p>
          <a:p>
            <a:pPr marL="3914775" indent="-3686175">
              <a:lnSpc>
                <a:spcPct val="90000"/>
              </a:lnSpc>
              <a:spcBef>
                <a:spcPct val="15000"/>
              </a:spcBef>
              <a:spcAft>
                <a:spcPct val="15000"/>
              </a:spcAft>
              <a:buClr>
                <a:srgbClr val="FFFFFF"/>
              </a:buClr>
              <a:tabLst>
                <a:tab pos="2171700" algn="r"/>
                <a:tab pos="2286000" algn="l"/>
                <a:tab pos="2571750" algn="l"/>
              </a:tabLst>
            </a:pPr>
            <a:r>
              <a:rPr lang="en-US" sz="2400">
                <a:ea typeface="Times New Roman" pitchFamily="18" charset="0"/>
                <a:cs typeface="Arial" charset="0"/>
              </a:rPr>
              <a:t>        	–3</a:t>
            </a:r>
            <a:r>
              <a:rPr lang="en-US" sz="2400" i="1">
                <a:ea typeface="Times New Roman" pitchFamily="18" charset="0"/>
                <a:cs typeface="Arial" charset="0"/>
              </a:rPr>
              <a:t>x</a:t>
            </a:r>
            <a:r>
              <a:rPr lang="en-US" sz="2400">
                <a:ea typeface="Times New Roman" pitchFamily="18" charset="0"/>
                <a:cs typeface="Arial" charset="0"/>
              </a:rPr>
              <a:t> – 60	=	12	Simplify.</a:t>
            </a:r>
          </a:p>
          <a:p>
            <a:pPr marL="3914775" indent="-3686175">
              <a:lnSpc>
                <a:spcPct val="90000"/>
              </a:lnSpc>
              <a:spcBef>
                <a:spcPct val="15000"/>
              </a:spcBef>
              <a:spcAft>
                <a:spcPct val="15000"/>
              </a:spcAft>
              <a:buClr>
                <a:srgbClr val="FFFFFF"/>
              </a:buClr>
              <a:tabLst>
                <a:tab pos="2171700" algn="r"/>
                <a:tab pos="2286000" algn="l"/>
                <a:tab pos="2571750" algn="l"/>
              </a:tabLst>
            </a:pPr>
            <a:r>
              <a:rPr lang="en-US" sz="2400">
                <a:ea typeface="Times New Roman" pitchFamily="18" charset="0"/>
                <a:cs typeface="Arial" charset="0"/>
              </a:rPr>
              <a:t>	–3</a:t>
            </a:r>
            <a:r>
              <a:rPr lang="en-US" sz="2400" i="1">
                <a:ea typeface="Times New Roman" pitchFamily="18" charset="0"/>
                <a:cs typeface="Arial" charset="0"/>
              </a:rPr>
              <a:t>x</a:t>
            </a:r>
            <a:r>
              <a:rPr lang="en-US" sz="2400">
                <a:ea typeface="Times New Roman" pitchFamily="18" charset="0"/>
                <a:cs typeface="Arial" charset="0"/>
              </a:rPr>
              <a:t> – 60 </a:t>
            </a:r>
            <a:r>
              <a:rPr lang="en-US" sz="2400">
                <a:solidFill>
                  <a:srgbClr val="E01B22"/>
                </a:solidFill>
                <a:ea typeface="Times New Roman" pitchFamily="18" charset="0"/>
                <a:cs typeface="Arial" charset="0"/>
              </a:rPr>
              <a:t>+ 60</a:t>
            </a:r>
            <a:r>
              <a:rPr lang="en-US" sz="2400">
                <a:ea typeface="Times New Roman" pitchFamily="18" charset="0"/>
                <a:cs typeface="Arial" charset="0"/>
              </a:rPr>
              <a:t>	=	12 </a:t>
            </a:r>
            <a:r>
              <a:rPr lang="en-US" sz="2400">
                <a:solidFill>
                  <a:srgbClr val="E01B22"/>
                </a:solidFill>
                <a:ea typeface="Times New Roman" pitchFamily="18" charset="0"/>
                <a:cs typeface="Arial" charset="0"/>
              </a:rPr>
              <a:t>+ 60</a:t>
            </a:r>
            <a:r>
              <a:rPr lang="en-US" sz="2400">
                <a:ea typeface="Times New Roman" pitchFamily="18" charset="0"/>
                <a:cs typeface="Arial" charset="0"/>
              </a:rPr>
              <a:t>	Add 60 to each side.</a:t>
            </a:r>
          </a:p>
          <a:p>
            <a:pPr marL="3914775" indent="-3686175">
              <a:lnSpc>
                <a:spcPct val="90000"/>
              </a:lnSpc>
              <a:spcBef>
                <a:spcPct val="15000"/>
              </a:spcBef>
              <a:spcAft>
                <a:spcPct val="15000"/>
              </a:spcAft>
              <a:buClr>
                <a:srgbClr val="FFFFFF"/>
              </a:buClr>
              <a:tabLst>
                <a:tab pos="2171700" algn="r"/>
                <a:tab pos="2286000" algn="l"/>
                <a:tab pos="2571750" algn="l"/>
              </a:tabLst>
            </a:pPr>
            <a:r>
              <a:rPr lang="en-US" sz="2400">
                <a:ea typeface="Times New Roman" pitchFamily="18" charset="0"/>
                <a:cs typeface="Arial" charset="0"/>
              </a:rPr>
              <a:t>               	 –3</a:t>
            </a:r>
            <a:r>
              <a:rPr lang="en-US" sz="2400" i="1">
                <a:ea typeface="Times New Roman" pitchFamily="18" charset="0"/>
                <a:cs typeface="Arial" charset="0"/>
              </a:rPr>
              <a:t>x</a:t>
            </a:r>
            <a:r>
              <a:rPr lang="en-US" sz="2400">
                <a:ea typeface="Times New Roman" pitchFamily="18" charset="0"/>
                <a:cs typeface="Arial" charset="0"/>
              </a:rPr>
              <a:t>	=	72	Simplify.</a:t>
            </a:r>
          </a:p>
        </p:txBody>
      </p:sp>
      <p:sp>
        <p:nvSpPr>
          <p:cNvPr id="86028" name="Text Box 12"/>
          <p:cNvSpPr txBox="1">
            <a:spLocks noChangeArrowheads="1"/>
          </p:cNvSpPr>
          <p:nvPr/>
        </p:nvSpPr>
        <p:spPr bwMode="auto">
          <a:xfrm>
            <a:off x="4295775" y="4532313"/>
            <a:ext cx="4819650" cy="420687"/>
          </a:xfrm>
          <a:prstGeom prst="rect">
            <a:avLst/>
          </a:prstGeom>
          <a:noFill/>
          <a:ln w="9525" algn="ctr">
            <a:noFill/>
            <a:miter lim="800000"/>
            <a:headEnd/>
            <a:tailEnd/>
          </a:ln>
          <a:effectLst/>
        </p:spPr>
        <p:txBody>
          <a:bodyPr>
            <a:spAutoFit/>
          </a:bodyPr>
          <a:lstStyle/>
          <a:p>
            <a:pPr marL="285750">
              <a:lnSpc>
                <a:spcPct val="90000"/>
              </a:lnSpc>
              <a:spcBef>
                <a:spcPct val="20000"/>
              </a:spcBef>
              <a:spcAft>
                <a:spcPct val="20000"/>
              </a:spcAft>
            </a:pPr>
            <a:r>
              <a:rPr lang="en-US" sz="2400">
                <a:ea typeface="Times New Roman" pitchFamily="18" charset="0"/>
                <a:cs typeface="Arial" charset="0"/>
              </a:rPr>
              <a:t>Divide each side by –3.</a:t>
            </a:r>
            <a:endParaRPr lang="en-US" sz="2400" i="1">
              <a:ea typeface="Times New Roman" pitchFamily="18" charset="0"/>
              <a:cs typeface="Arial" charset="0"/>
            </a:endParaRPr>
          </a:p>
        </p:txBody>
      </p:sp>
      <p:pic>
        <p:nvPicPr>
          <p:cNvPr id="86029" name="Picture 13" descr="ALG01_264"/>
          <p:cNvPicPr>
            <a:picLocks noChangeAspect="1" noChangeArrowheads="1"/>
          </p:cNvPicPr>
          <p:nvPr/>
        </p:nvPicPr>
        <p:blipFill>
          <a:blip r:embed="rId3" cstate="print"/>
          <a:srcRect l="34782" t="65442" r="18716" b="11731"/>
          <a:stretch>
            <a:fillRect/>
          </a:stretch>
        </p:blipFill>
        <p:spPr bwMode="auto">
          <a:xfrm>
            <a:off x="2362200" y="4324350"/>
            <a:ext cx="1371600" cy="788988"/>
          </a:xfrm>
          <a:prstGeom prst="rect">
            <a:avLst/>
          </a:prstGeom>
          <a:noFill/>
        </p:spPr>
      </p:pic>
      <p:sp>
        <p:nvSpPr>
          <p:cNvPr id="86030" name="Rectangle 14"/>
          <p:cNvSpPr>
            <a:spLocks noChangeArrowheads="1"/>
          </p:cNvSpPr>
          <p:nvPr/>
        </p:nvSpPr>
        <p:spPr bwMode="auto">
          <a:xfrm>
            <a:off x="990600" y="5200650"/>
            <a:ext cx="7705725" cy="420688"/>
          </a:xfrm>
          <a:prstGeom prst="rect">
            <a:avLst/>
          </a:prstGeom>
          <a:noFill/>
          <a:ln w="9525">
            <a:noFill/>
            <a:miter lim="800000"/>
            <a:headEnd/>
            <a:tailEnd/>
          </a:ln>
          <a:effectLst/>
        </p:spPr>
        <p:txBody>
          <a:bodyPr>
            <a:spAutoFit/>
          </a:bodyPr>
          <a:lstStyle/>
          <a:p>
            <a:pPr marL="3600450" indent="-3600450">
              <a:lnSpc>
                <a:spcPct val="90000"/>
              </a:lnSpc>
              <a:spcBef>
                <a:spcPct val="20000"/>
              </a:spcBef>
              <a:spcAft>
                <a:spcPct val="20000"/>
              </a:spcAft>
              <a:tabLst>
                <a:tab pos="2143125" algn="r"/>
                <a:tab pos="2228850" algn="l"/>
              </a:tabLst>
            </a:pPr>
            <a:r>
              <a:rPr lang="en-US" sz="2400" i="1">
                <a:solidFill>
                  <a:srgbClr val="000000"/>
                </a:solidFill>
                <a:ea typeface="Times New Roman" pitchFamily="18" charset="0"/>
                <a:cs typeface="Arial" charset="0"/>
              </a:rPr>
              <a:t>	x</a:t>
            </a:r>
            <a:r>
              <a:rPr lang="en-US" sz="2400">
                <a:solidFill>
                  <a:srgbClr val="000000"/>
                </a:solidFill>
                <a:ea typeface="Times New Roman" pitchFamily="18" charset="0"/>
                <a:cs typeface="Arial" charset="0"/>
              </a:rPr>
              <a:t> =	–24	Simplify.</a:t>
            </a:r>
            <a:endParaRPr lang="en-US" sz="2400" i="1">
              <a:solidFill>
                <a:srgbClr val="000000"/>
              </a:solidFill>
              <a:ea typeface="Times New Roman" pitchFamily="18" charset="0"/>
              <a:cs typeface="Arial" charset="0"/>
            </a:endParaRPr>
          </a:p>
        </p:txBody>
      </p:sp>
      <p:sp>
        <p:nvSpPr>
          <p:cNvPr id="86031" name="Rectangle 15"/>
          <p:cNvSpPr>
            <a:spLocks noChangeArrowheads="1"/>
          </p:cNvSpPr>
          <p:nvPr/>
        </p:nvSpPr>
        <p:spPr bwMode="auto">
          <a:xfrm>
            <a:off x="533400" y="5686425"/>
            <a:ext cx="82296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solution is (–24, –15).</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6026">
                                            <p:txEl>
                                              <p:pRg st="0" end="0"/>
                                            </p:txEl>
                                          </p:spTgt>
                                        </p:tgtEl>
                                        <p:attrNameLst>
                                          <p:attrName>style.visibility</p:attrName>
                                        </p:attrNameLst>
                                      </p:cBhvr>
                                      <p:to>
                                        <p:strVal val="visible"/>
                                      </p:to>
                                    </p:set>
                                    <p:animEffect transition="in" filter="wipe(left)">
                                      <p:cBhvr>
                                        <p:cTn id="7" dur="500"/>
                                        <p:tgtEl>
                                          <p:spTgt spid="860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6027">
                                            <p:txEl>
                                              <p:pRg st="0" end="0"/>
                                            </p:txEl>
                                          </p:spTgt>
                                        </p:tgtEl>
                                        <p:attrNameLst>
                                          <p:attrName>style.visibility</p:attrName>
                                        </p:attrNameLst>
                                      </p:cBhvr>
                                      <p:to>
                                        <p:strVal val="visible"/>
                                      </p:to>
                                    </p:set>
                                    <p:animEffect transition="in" filter="wipe(left)">
                                      <p:cBhvr>
                                        <p:cTn id="12" dur="500"/>
                                        <p:tgtEl>
                                          <p:spTgt spid="8602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6027">
                                            <p:txEl>
                                              <p:pRg st="1" end="1"/>
                                            </p:txEl>
                                          </p:spTgt>
                                        </p:tgtEl>
                                        <p:attrNameLst>
                                          <p:attrName>style.visibility</p:attrName>
                                        </p:attrNameLst>
                                      </p:cBhvr>
                                      <p:to>
                                        <p:strVal val="visible"/>
                                      </p:to>
                                    </p:set>
                                    <p:animEffect transition="in" filter="wipe(left)">
                                      <p:cBhvr>
                                        <p:cTn id="17" dur="500"/>
                                        <p:tgtEl>
                                          <p:spTgt spid="8602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6027">
                                            <p:txEl>
                                              <p:pRg st="2" end="2"/>
                                            </p:txEl>
                                          </p:spTgt>
                                        </p:tgtEl>
                                        <p:attrNameLst>
                                          <p:attrName>style.visibility</p:attrName>
                                        </p:attrNameLst>
                                      </p:cBhvr>
                                      <p:to>
                                        <p:strVal val="visible"/>
                                      </p:to>
                                    </p:set>
                                    <p:animEffect transition="in" filter="wipe(left)">
                                      <p:cBhvr>
                                        <p:cTn id="22" dur="500"/>
                                        <p:tgtEl>
                                          <p:spTgt spid="8602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6027">
                                            <p:txEl>
                                              <p:pRg st="3" end="3"/>
                                            </p:txEl>
                                          </p:spTgt>
                                        </p:tgtEl>
                                        <p:attrNameLst>
                                          <p:attrName>style.visibility</p:attrName>
                                        </p:attrNameLst>
                                      </p:cBhvr>
                                      <p:to>
                                        <p:strVal val="visible"/>
                                      </p:to>
                                    </p:set>
                                    <p:animEffect transition="in" filter="wipe(left)">
                                      <p:cBhvr>
                                        <p:cTn id="27" dur="500"/>
                                        <p:tgtEl>
                                          <p:spTgt spid="8602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6027">
                                            <p:txEl>
                                              <p:pRg st="4" end="4"/>
                                            </p:txEl>
                                          </p:spTgt>
                                        </p:tgtEl>
                                        <p:attrNameLst>
                                          <p:attrName>style.visibility</p:attrName>
                                        </p:attrNameLst>
                                      </p:cBhvr>
                                      <p:to>
                                        <p:strVal val="visible"/>
                                      </p:to>
                                    </p:set>
                                    <p:animEffect transition="in" filter="wipe(left)">
                                      <p:cBhvr>
                                        <p:cTn id="32" dur="500"/>
                                        <p:tgtEl>
                                          <p:spTgt spid="8602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86029"/>
                                        </p:tgtEl>
                                        <p:attrNameLst>
                                          <p:attrName>style.visibility</p:attrName>
                                        </p:attrNameLst>
                                      </p:cBhvr>
                                      <p:to>
                                        <p:strVal val="visible"/>
                                      </p:to>
                                    </p:set>
                                    <p:animEffect transition="in" filter="wipe(left)">
                                      <p:cBhvr>
                                        <p:cTn id="37" dur="500"/>
                                        <p:tgtEl>
                                          <p:spTgt spid="86029"/>
                                        </p:tgtEl>
                                      </p:cBhvr>
                                    </p:animEffect>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86028">
                                            <p:txEl>
                                              <p:pRg st="0" end="0"/>
                                            </p:txEl>
                                          </p:spTgt>
                                        </p:tgtEl>
                                        <p:attrNameLst>
                                          <p:attrName>style.visibility</p:attrName>
                                        </p:attrNameLst>
                                      </p:cBhvr>
                                      <p:to>
                                        <p:strVal val="visible"/>
                                      </p:to>
                                    </p:set>
                                    <p:animEffect transition="in" filter="wipe(left)">
                                      <p:cBhvr>
                                        <p:cTn id="41" dur="500"/>
                                        <p:tgtEl>
                                          <p:spTgt spid="86028">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86030">
                                            <p:txEl>
                                              <p:pRg st="0" end="0"/>
                                            </p:txEl>
                                          </p:spTgt>
                                        </p:tgtEl>
                                        <p:attrNameLst>
                                          <p:attrName>style.visibility</p:attrName>
                                        </p:attrNameLst>
                                      </p:cBhvr>
                                      <p:to>
                                        <p:strVal val="visible"/>
                                      </p:to>
                                    </p:set>
                                    <p:animEffect transition="in" filter="wipe(left)">
                                      <p:cBhvr>
                                        <p:cTn id="46" dur="500"/>
                                        <p:tgtEl>
                                          <p:spTgt spid="86030">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86031">
                                            <p:txEl>
                                              <p:pRg st="0" end="0"/>
                                            </p:txEl>
                                          </p:spTgt>
                                        </p:tgtEl>
                                        <p:attrNameLst>
                                          <p:attrName>style.visibility</p:attrName>
                                        </p:attrNameLst>
                                      </p:cBhvr>
                                      <p:to>
                                        <p:strVal val="visible"/>
                                      </p:to>
                                    </p:set>
                                    <p:animEffect transition="in" filter="wipe(left)">
                                      <p:cBhvr>
                                        <p:cTn id="51" dur="500"/>
                                        <p:tgtEl>
                                          <p:spTgt spid="860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6" grpId="0" build="p" autoUpdateAnimBg="0"/>
      <p:bldP spid="86027" grpId="0" build="p" autoUpdateAnimBg="0"/>
      <p:bldP spid="86028" grpId="0" build="p" autoUpdateAnimBg="0" advAuto="0"/>
      <p:bldP spid="86030" grpId="0" build="p" autoUpdateAnimBg="0" advAuto="0"/>
      <p:bldP spid="86031"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TPQuestion"/>
          <p:cNvSpPr>
            <a:spLocks noGrp="1" noChangeArrowheads="1"/>
          </p:cNvSpPr>
          <p:nvPr>
            <p:ph type="title"/>
          </p:nvPr>
        </p:nvSpPr>
        <p:spPr/>
        <p:txBody>
          <a:bodyPr/>
          <a:lstStyle/>
          <a:p>
            <a:r>
              <a:rPr lang="en-US"/>
              <a:t>Example 1</a:t>
            </a:r>
          </a:p>
        </p:txBody>
      </p:sp>
      <p:sp>
        <p:nvSpPr>
          <p:cNvPr id="113670" name="TPQuestion"/>
          <p:cNvSpPr>
            <a:spLocks noChangeArrowheads="1"/>
          </p:cNvSpPr>
          <p:nvPr/>
        </p:nvSpPr>
        <p:spPr bwMode="auto">
          <a:xfrm>
            <a:off x="476250" y="1371600"/>
            <a:ext cx="8020050" cy="1077913"/>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rPr>
              <a:t>Use elimination to solve the system of equations.</a:t>
            </a:r>
            <a:br>
              <a:rPr lang="en-US" sz="2400" b="1">
                <a:solidFill>
                  <a:srgbClr val="00539D"/>
                </a:solidFill>
              </a:rPr>
            </a:br>
            <a:r>
              <a:rPr lang="en-US" sz="2400" b="1">
                <a:solidFill>
                  <a:srgbClr val="00539D"/>
                </a:solidFill>
              </a:rPr>
              <a:t>3</a:t>
            </a:r>
            <a:r>
              <a:rPr lang="en-US" sz="2400" b="1" i="1">
                <a:solidFill>
                  <a:srgbClr val="00539D"/>
                </a:solidFill>
              </a:rPr>
              <a:t>x</a:t>
            </a:r>
            <a:r>
              <a:rPr lang="en-US" sz="2400" b="1">
                <a:solidFill>
                  <a:srgbClr val="00539D"/>
                </a:solidFill>
              </a:rPr>
              <a:t> – 5</a:t>
            </a:r>
            <a:r>
              <a:rPr lang="en-US" sz="2400" b="1" i="1">
                <a:solidFill>
                  <a:srgbClr val="00539D"/>
                </a:solidFill>
              </a:rPr>
              <a:t>y</a:t>
            </a:r>
            <a:r>
              <a:rPr lang="en-US" sz="2400" b="1">
                <a:solidFill>
                  <a:srgbClr val="00539D"/>
                </a:solidFill>
              </a:rPr>
              <a:t> = 1</a:t>
            </a:r>
            <a:br>
              <a:rPr lang="en-US" sz="2400" b="1">
                <a:solidFill>
                  <a:srgbClr val="00539D"/>
                </a:solidFill>
              </a:rPr>
            </a:br>
            <a:r>
              <a:rPr lang="en-US" sz="2400" b="1">
                <a:solidFill>
                  <a:srgbClr val="00539D"/>
                </a:solidFill>
              </a:rPr>
              <a:t>2</a:t>
            </a:r>
            <a:r>
              <a:rPr lang="en-US" sz="2400" b="1" i="1">
                <a:solidFill>
                  <a:srgbClr val="00539D"/>
                </a:solidFill>
              </a:rPr>
              <a:t>x</a:t>
            </a:r>
            <a:r>
              <a:rPr lang="en-US" sz="2400" b="1">
                <a:solidFill>
                  <a:srgbClr val="00539D"/>
                </a:solidFill>
              </a:rPr>
              <a:t> + 5</a:t>
            </a:r>
            <a:r>
              <a:rPr lang="en-US" sz="2400" b="1" i="1">
                <a:solidFill>
                  <a:srgbClr val="00539D"/>
                </a:solidFill>
              </a:rPr>
              <a:t>y</a:t>
            </a:r>
            <a:r>
              <a:rPr lang="en-US" sz="2400" b="1">
                <a:solidFill>
                  <a:srgbClr val="00539D"/>
                </a:solidFill>
              </a:rPr>
              <a:t> = 9</a:t>
            </a:r>
          </a:p>
        </p:txBody>
      </p:sp>
      <p:sp>
        <p:nvSpPr>
          <p:cNvPr id="113672" name="Oval 8"/>
          <p:cNvSpPr>
            <a:spLocks noChangeArrowheads="1"/>
          </p:cNvSpPr>
          <p:nvPr/>
        </p:nvSpPr>
        <p:spPr bwMode="auto">
          <a:xfrm>
            <a:off x="857250" y="362902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3673" name="Picture 9"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3674" name="Picture 10"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3676" name="TPAnswers"/>
          <p:cNvSpPr>
            <a:spLocks noChangeArrowheads="1"/>
          </p:cNvSpPr>
          <p:nvPr>
            <p:custDataLst>
              <p:tags r:id="rId2"/>
            </p:custDataLst>
          </p:nvPr>
        </p:nvSpPr>
        <p:spPr bwMode="auto">
          <a:xfrm>
            <a:off x="866775" y="27178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ym typeface="Symbol" pitchFamily="18" charset="2"/>
              </a:rPr>
              <a:t>	(1, 2)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ym typeface="Symbol" pitchFamily="18" charset="2"/>
              </a:rPr>
              <a:t>	(2, 1)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ym typeface="Symbol" pitchFamily="18" charset="2"/>
              </a:rPr>
              <a:t>	(0, 0)</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ym typeface="Symbol" pitchFamily="18" charset="2"/>
              </a:rPr>
              <a:t>	(2, 2)</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3673"/>
                                        </p:tgtEl>
                                        <p:attrNameLst>
                                          <p:attrName>style.visibility</p:attrName>
                                        </p:attrNameLst>
                                      </p:cBhvr>
                                      <p:to>
                                        <p:strVal val="visible"/>
                                      </p:to>
                                    </p:set>
                                    <p:animEffect transition="in" filter="wipe(left)">
                                      <p:cBhvr>
                                        <p:cTn id="7" dur="500"/>
                                        <p:tgtEl>
                                          <p:spTgt spid="11367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3674"/>
                                        </p:tgtEl>
                                        <p:attrNameLst>
                                          <p:attrName>style.visibility</p:attrName>
                                        </p:attrNameLst>
                                      </p:cBhvr>
                                      <p:to>
                                        <p:strVal val="visible"/>
                                      </p:to>
                                    </p:set>
                                    <p:animEffect transition="in" filter="dissolve">
                                      <p:cBhvr>
                                        <p:cTn id="11" dur="500"/>
                                        <p:tgtEl>
                                          <p:spTgt spid="11367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3670"/>
                                        </p:tgtEl>
                                        <p:attrNameLst>
                                          <p:attrName>style.visibility</p:attrName>
                                        </p:attrNameLst>
                                      </p:cBhvr>
                                      <p:to>
                                        <p:strVal val="visible"/>
                                      </p:to>
                                    </p:set>
                                    <p:animEffect transition="in" filter="wipe(left)">
                                      <p:cBhvr>
                                        <p:cTn id="15" dur="500"/>
                                        <p:tgtEl>
                                          <p:spTgt spid="11367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3676"/>
                                        </p:tgtEl>
                                        <p:attrNameLst>
                                          <p:attrName>style.visibility</p:attrName>
                                        </p:attrNameLst>
                                      </p:cBhvr>
                                      <p:to>
                                        <p:strVal val="visible"/>
                                      </p:to>
                                    </p:set>
                                    <p:animEffect transition="in" filter="wipe(left)">
                                      <p:cBhvr>
                                        <p:cTn id="19" dur="500"/>
                                        <p:tgtEl>
                                          <p:spTgt spid="113676"/>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3672"/>
                                        </p:tgtEl>
                                        <p:attrNameLst>
                                          <p:attrName>style.visibility</p:attrName>
                                        </p:attrNameLst>
                                      </p:cBhvr>
                                      <p:to>
                                        <p:strVal val="visible"/>
                                      </p:to>
                                    </p:set>
                                    <p:animEffect transition="in" filter="wipe(down)">
                                      <p:cBhvr>
                                        <p:cTn id="24" dur="580">
                                          <p:stCondLst>
                                            <p:cond delay="0"/>
                                          </p:stCondLst>
                                        </p:cTn>
                                        <p:tgtEl>
                                          <p:spTgt spid="113672"/>
                                        </p:tgtEl>
                                      </p:cBhvr>
                                    </p:animEffect>
                                    <p:anim calcmode="lin" valueType="num">
                                      <p:cBhvr>
                                        <p:cTn id="25" dur="1822" tmFilter="0,0; 0.14,0.36; 0.43,0.73; 0.71,0.91; 1.0,1.0">
                                          <p:stCondLst>
                                            <p:cond delay="0"/>
                                          </p:stCondLst>
                                        </p:cTn>
                                        <p:tgtEl>
                                          <p:spTgt spid="11367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367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367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367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3672"/>
                                        </p:tgtEl>
                                        <p:attrNameLst>
                                          <p:attrName>ppt_y</p:attrName>
                                        </p:attrNameLst>
                                      </p:cBhvr>
                                      <p:tavLst>
                                        <p:tav tm="0" fmla="#ppt_y-sin(pi*$)/81">
                                          <p:val>
                                            <p:fltVal val="0"/>
                                          </p:val>
                                        </p:tav>
                                        <p:tav tm="100000">
                                          <p:val>
                                            <p:fltVal val="1"/>
                                          </p:val>
                                        </p:tav>
                                      </p:tavLst>
                                    </p:anim>
                                    <p:animScale>
                                      <p:cBhvr>
                                        <p:cTn id="30" dur="26">
                                          <p:stCondLst>
                                            <p:cond delay="650"/>
                                          </p:stCondLst>
                                        </p:cTn>
                                        <p:tgtEl>
                                          <p:spTgt spid="113672"/>
                                        </p:tgtEl>
                                      </p:cBhvr>
                                      <p:to x="100000" y="60000"/>
                                    </p:animScale>
                                    <p:animScale>
                                      <p:cBhvr>
                                        <p:cTn id="31" dur="166" decel="50000">
                                          <p:stCondLst>
                                            <p:cond delay="676"/>
                                          </p:stCondLst>
                                        </p:cTn>
                                        <p:tgtEl>
                                          <p:spTgt spid="113672"/>
                                        </p:tgtEl>
                                      </p:cBhvr>
                                      <p:to x="100000" y="100000"/>
                                    </p:animScale>
                                    <p:animScale>
                                      <p:cBhvr>
                                        <p:cTn id="32" dur="26">
                                          <p:stCondLst>
                                            <p:cond delay="1312"/>
                                          </p:stCondLst>
                                        </p:cTn>
                                        <p:tgtEl>
                                          <p:spTgt spid="113672"/>
                                        </p:tgtEl>
                                      </p:cBhvr>
                                      <p:to x="100000" y="80000"/>
                                    </p:animScale>
                                    <p:animScale>
                                      <p:cBhvr>
                                        <p:cTn id="33" dur="166" decel="50000">
                                          <p:stCondLst>
                                            <p:cond delay="1338"/>
                                          </p:stCondLst>
                                        </p:cTn>
                                        <p:tgtEl>
                                          <p:spTgt spid="113672"/>
                                        </p:tgtEl>
                                      </p:cBhvr>
                                      <p:to x="100000" y="100000"/>
                                    </p:animScale>
                                    <p:animScale>
                                      <p:cBhvr>
                                        <p:cTn id="34" dur="26">
                                          <p:stCondLst>
                                            <p:cond delay="1642"/>
                                          </p:stCondLst>
                                        </p:cTn>
                                        <p:tgtEl>
                                          <p:spTgt spid="113672"/>
                                        </p:tgtEl>
                                      </p:cBhvr>
                                      <p:to x="100000" y="90000"/>
                                    </p:animScale>
                                    <p:animScale>
                                      <p:cBhvr>
                                        <p:cTn id="35" dur="166" decel="50000">
                                          <p:stCondLst>
                                            <p:cond delay="1668"/>
                                          </p:stCondLst>
                                        </p:cTn>
                                        <p:tgtEl>
                                          <p:spTgt spid="113672"/>
                                        </p:tgtEl>
                                      </p:cBhvr>
                                      <p:to x="100000" y="100000"/>
                                    </p:animScale>
                                    <p:animScale>
                                      <p:cBhvr>
                                        <p:cTn id="36" dur="26">
                                          <p:stCondLst>
                                            <p:cond delay="1808"/>
                                          </p:stCondLst>
                                        </p:cTn>
                                        <p:tgtEl>
                                          <p:spTgt spid="113672"/>
                                        </p:tgtEl>
                                      </p:cBhvr>
                                      <p:to x="100000" y="95000"/>
                                    </p:animScale>
                                    <p:animScale>
                                      <p:cBhvr>
                                        <p:cTn id="37" dur="166" decel="50000">
                                          <p:stCondLst>
                                            <p:cond delay="1834"/>
                                          </p:stCondLst>
                                        </p:cTn>
                                        <p:tgtEl>
                                          <p:spTgt spid="11367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0" grpId="0" autoUpdateAnimBg="0"/>
      <p:bldP spid="113672" grpId="0" animBg="1"/>
      <p:bldP spid="113676"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Example 2</a:t>
            </a:r>
          </a:p>
        </p:txBody>
      </p:sp>
      <p:sp>
        <p:nvSpPr>
          <p:cNvPr id="6148" name="Text Box 4"/>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Write and Solve a System of Equations</a:t>
            </a:r>
          </a:p>
        </p:txBody>
      </p:sp>
      <p:sp>
        <p:nvSpPr>
          <p:cNvPr id="6188" name="Rectangle 44"/>
          <p:cNvSpPr>
            <a:spLocks noChangeArrowheads="1"/>
          </p:cNvSpPr>
          <p:nvPr/>
        </p:nvSpPr>
        <p:spPr bwMode="auto">
          <a:xfrm>
            <a:off x="876300" y="1370013"/>
            <a:ext cx="7962900" cy="1406525"/>
          </a:xfrm>
          <a:prstGeom prst="rect">
            <a:avLst/>
          </a:prstGeom>
          <a:noFill/>
          <a:ln w="9525">
            <a:noFill/>
            <a:miter lim="800000"/>
            <a:headEnd/>
            <a:tailEnd/>
          </a:ln>
          <a:effectLst/>
        </p:spPr>
        <p:txBody>
          <a:bodyPr>
            <a:spAutoFit/>
          </a:bodyPr>
          <a:lstStyle/>
          <a:p>
            <a:pPr>
              <a:lnSpc>
                <a:spcPct val="90000"/>
              </a:lnSpc>
              <a:spcBef>
                <a:spcPct val="20000"/>
              </a:spcBef>
              <a:spcAft>
                <a:spcPct val="20000"/>
              </a:spcAft>
              <a:buClr>
                <a:srgbClr val="FFFFFF"/>
              </a:buClr>
            </a:pPr>
            <a:r>
              <a:rPr lang="en-US" sz="2400" b="1">
                <a:solidFill>
                  <a:srgbClr val="00539D"/>
                </a:solidFill>
              </a:rPr>
              <a:t>Four times one number minus three times another number is 12. Two times the first number added to three times the second number is 6. Find the numbers.</a:t>
            </a:r>
          </a:p>
        </p:txBody>
      </p:sp>
      <p:sp>
        <p:nvSpPr>
          <p:cNvPr id="6189" name="Text Box 45"/>
          <p:cNvSpPr txBox="1">
            <a:spLocks noChangeArrowheads="1"/>
          </p:cNvSpPr>
          <p:nvPr/>
        </p:nvSpPr>
        <p:spPr bwMode="auto">
          <a:xfrm>
            <a:off x="533400" y="2790825"/>
            <a:ext cx="8077200" cy="749300"/>
          </a:xfrm>
          <a:prstGeom prst="rect">
            <a:avLst/>
          </a:prstGeom>
          <a:noFill/>
          <a:ln w="9525" algn="ctr">
            <a:noFill/>
            <a:miter lim="800000"/>
            <a:headEnd/>
            <a:tailEnd/>
          </a:ln>
          <a:effectLst/>
        </p:spPr>
        <p:txBody>
          <a:bodyPr>
            <a:spAutoFit/>
          </a:bodyPr>
          <a:lstStyle/>
          <a:p>
            <a:pPr marL="342900">
              <a:lnSpc>
                <a:spcPct val="90000"/>
              </a:lnSpc>
              <a:spcBef>
                <a:spcPct val="50000"/>
              </a:spcBef>
              <a:spcAft>
                <a:spcPct val="20000"/>
              </a:spcAft>
              <a:buClr>
                <a:srgbClr val="FFFFFF"/>
              </a:buClr>
            </a:pPr>
            <a:r>
              <a:rPr lang="en-US" sz="2400">
                <a:ea typeface="Times New Roman" pitchFamily="18" charset="0"/>
                <a:cs typeface="Arial" charset="0"/>
              </a:rPr>
              <a:t>Let </a:t>
            </a:r>
            <a:r>
              <a:rPr lang="en-US" sz="2400" i="1">
                <a:ea typeface="Times New Roman" pitchFamily="18" charset="0"/>
                <a:cs typeface="Arial" charset="0"/>
              </a:rPr>
              <a:t>x</a:t>
            </a:r>
            <a:r>
              <a:rPr lang="en-US" sz="2400">
                <a:ea typeface="Times New Roman" pitchFamily="18" charset="0"/>
                <a:cs typeface="Arial" charset="0"/>
              </a:rPr>
              <a:t> represent the first number and </a:t>
            </a:r>
            <a:r>
              <a:rPr lang="en-US" sz="2400" i="1">
                <a:ea typeface="Times New Roman" pitchFamily="18" charset="0"/>
                <a:cs typeface="Arial" charset="0"/>
              </a:rPr>
              <a:t>y</a:t>
            </a:r>
            <a:r>
              <a:rPr lang="en-US" sz="2400">
                <a:ea typeface="Times New Roman" pitchFamily="18" charset="0"/>
                <a:cs typeface="Arial" charset="0"/>
              </a:rPr>
              <a:t> represent the second number.</a:t>
            </a:r>
          </a:p>
        </p:txBody>
      </p:sp>
      <p:grpSp>
        <p:nvGrpSpPr>
          <p:cNvPr id="6191" name="Group 47"/>
          <p:cNvGrpSpPr>
            <a:grpSpLocks/>
          </p:cNvGrpSpPr>
          <p:nvPr/>
        </p:nvGrpSpPr>
        <p:grpSpPr bwMode="auto">
          <a:xfrm>
            <a:off x="693738" y="3541713"/>
            <a:ext cx="7950200" cy="641350"/>
            <a:chOff x="437" y="2039"/>
            <a:chExt cx="5008" cy="404"/>
          </a:xfrm>
        </p:grpSpPr>
        <p:sp>
          <p:nvSpPr>
            <p:cNvPr id="6192" name="Text Box 48"/>
            <p:cNvSpPr txBox="1">
              <a:spLocks noChangeArrowheads="1"/>
            </p:cNvSpPr>
            <p:nvPr/>
          </p:nvSpPr>
          <p:spPr bwMode="auto">
            <a:xfrm>
              <a:off x="437" y="2039"/>
              <a:ext cx="1355" cy="404"/>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000"/>
                <a:t>Four times </a:t>
              </a:r>
              <a:br>
                <a:rPr lang="en-US" sz="2000"/>
              </a:br>
              <a:r>
                <a:rPr lang="en-US" sz="2000"/>
                <a:t>one number</a:t>
              </a:r>
            </a:p>
          </p:txBody>
        </p:sp>
        <p:sp>
          <p:nvSpPr>
            <p:cNvPr id="6193" name="Text Box 49"/>
            <p:cNvSpPr txBox="1">
              <a:spLocks noChangeArrowheads="1"/>
            </p:cNvSpPr>
            <p:nvPr/>
          </p:nvSpPr>
          <p:spPr bwMode="auto">
            <a:xfrm>
              <a:off x="2049" y="2212"/>
              <a:ext cx="556" cy="231"/>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000"/>
                <a:t>minus</a:t>
              </a:r>
            </a:p>
          </p:txBody>
        </p:sp>
        <p:sp>
          <p:nvSpPr>
            <p:cNvPr id="6194" name="Text Box 50"/>
            <p:cNvSpPr txBox="1">
              <a:spLocks noChangeArrowheads="1"/>
            </p:cNvSpPr>
            <p:nvPr/>
          </p:nvSpPr>
          <p:spPr bwMode="auto">
            <a:xfrm>
              <a:off x="2862" y="2039"/>
              <a:ext cx="1464" cy="404"/>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000"/>
                <a:t>three times </a:t>
              </a:r>
              <a:br>
                <a:rPr lang="en-US" sz="2000"/>
              </a:br>
              <a:r>
                <a:rPr lang="en-US" sz="2000"/>
                <a:t>another number</a:t>
              </a:r>
            </a:p>
          </p:txBody>
        </p:sp>
        <p:sp>
          <p:nvSpPr>
            <p:cNvPr id="6195" name="Text Box 51"/>
            <p:cNvSpPr txBox="1">
              <a:spLocks noChangeArrowheads="1"/>
            </p:cNvSpPr>
            <p:nvPr/>
          </p:nvSpPr>
          <p:spPr bwMode="auto">
            <a:xfrm>
              <a:off x="4583" y="2212"/>
              <a:ext cx="242" cy="231"/>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000"/>
                <a:t>is</a:t>
              </a:r>
            </a:p>
          </p:txBody>
        </p:sp>
        <p:sp>
          <p:nvSpPr>
            <p:cNvPr id="6196" name="Text Box 52"/>
            <p:cNvSpPr txBox="1">
              <a:spLocks noChangeArrowheads="1"/>
            </p:cNvSpPr>
            <p:nvPr/>
          </p:nvSpPr>
          <p:spPr bwMode="auto">
            <a:xfrm>
              <a:off x="5082" y="2212"/>
              <a:ext cx="363" cy="231"/>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000"/>
                <a:t>12.</a:t>
              </a:r>
            </a:p>
          </p:txBody>
        </p:sp>
      </p:grpSp>
      <p:grpSp>
        <p:nvGrpSpPr>
          <p:cNvPr id="6197" name="Group 53"/>
          <p:cNvGrpSpPr>
            <a:grpSpLocks/>
          </p:cNvGrpSpPr>
          <p:nvPr/>
        </p:nvGrpSpPr>
        <p:grpSpPr bwMode="auto">
          <a:xfrm>
            <a:off x="769938" y="4886325"/>
            <a:ext cx="7834312" cy="641350"/>
            <a:chOff x="485" y="2993"/>
            <a:chExt cx="4935" cy="404"/>
          </a:xfrm>
        </p:grpSpPr>
        <p:sp>
          <p:nvSpPr>
            <p:cNvPr id="6198" name="Text Box 54"/>
            <p:cNvSpPr txBox="1">
              <a:spLocks noChangeArrowheads="1"/>
            </p:cNvSpPr>
            <p:nvPr/>
          </p:nvSpPr>
          <p:spPr bwMode="auto">
            <a:xfrm>
              <a:off x="485" y="2993"/>
              <a:ext cx="1248" cy="404"/>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000"/>
                <a:t>Two times </a:t>
              </a:r>
              <a:br>
                <a:rPr lang="en-US" sz="2000"/>
              </a:br>
              <a:r>
                <a:rPr lang="en-US" sz="2000"/>
                <a:t>the first number</a:t>
              </a:r>
            </a:p>
          </p:txBody>
        </p:sp>
        <p:sp>
          <p:nvSpPr>
            <p:cNvPr id="6199" name="Text Box 55"/>
            <p:cNvSpPr txBox="1">
              <a:spLocks noChangeArrowheads="1"/>
            </p:cNvSpPr>
            <p:nvPr/>
          </p:nvSpPr>
          <p:spPr bwMode="auto">
            <a:xfrm>
              <a:off x="1945" y="3166"/>
              <a:ext cx="743" cy="231"/>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000"/>
                <a:t>added to</a:t>
              </a:r>
            </a:p>
          </p:txBody>
        </p:sp>
        <p:sp>
          <p:nvSpPr>
            <p:cNvPr id="6200" name="Text Box 56"/>
            <p:cNvSpPr txBox="1">
              <a:spLocks noChangeArrowheads="1"/>
            </p:cNvSpPr>
            <p:nvPr/>
          </p:nvSpPr>
          <p:spPr bwMode="auto">
            <a:xfrm>
              <a:off x="2900" y="2993"/>
              <a:ext cx="1588" cy="404"/>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000"/>
                <a:t>three times </a:t>
              </a:r>
              <a:br>
                <a:rPr lang="en-US" sz="2000"/>
              </a:br>
              <a:r>
                <a:rPr lang="en-US" sz="2000"/>
                <a:t>the second number</a:t>
              </a:r>
            </a:p>
          </p:txBody>
        </p:sp>
        <p:sp>
          <p:nvSpPr>
            <p:cNvPr id="6201" name="Text Box 57"/>
            <p:cNvSpPr txBox="1">
              <a:spLocks noChangeArrowheads="1"/>
            </p:cNvSpPr>
            <p:nvPr/>
          </p:nvSpPr>
          <p:spPr bwMode="auto">
            <a:xfrm>
              <a:off x="4700" y="3166"/>
              <a:ext cx="242" cy="231"/>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000"/>
                <a:t>is</a:t>
              </a:r>
            </a:p>
          </p:txBody>
        </p:sp>
        <p:sp>
          <p:nvSpPr>
            <p:cNvPr id="6202" name="Text Box 58"/>
            <p:cNvSpPr txBox="1">
              <a:spLocks noChangeArrowheads="1"/>
            </p:cNvSpPr>
            <p:nvPr/>
          </p:nvSpPr>
          <p:spPr bwMode="auto">
            <a:xfrm>
              <a:off x="5154" y="3166"/>
              <a:ext cx="266" cy="231"/>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000"/>
                <a:t>6.</a:t>
              </a:r>
            </a:p>
          </p:txBody>
        </p:sp>
      </p:grpSp>
      <p:grpSp>
        <p:nvGrpSpPr>
          <p:cNvPr id="6228" name="Group 84"/>
          <p:cNvGrpSpPr>
            <a:grpSpLocks/>
          </p:cNvGrpSpPr>
          <p:nvPr/>
        </p:nvGrpSpPr>
        <p:grpSpPr bwMode="auto">
          <a:xfrm>
            <a:off x="1054100" y="4205288"/>
            <a:ext cx="7683500" cy="757237"/>
            <a:chOff x="664" y="2649"/>
            <a:chExt cx="4840" cy="477"/>
          </a:xfrm>
        </p:grpSpPr>
        <p:grpSp>
          <p:nvGrpSpPr>
            <p:cNvPr id="6204" name="Group 60"/>
            <p:cNvGrpSpPr>
              <a:grpSpLocks/>
            </p:cNvGrpSpPr>
            <p:nvPr/>
          </p:nvGrpSpPr>
          <p:grpSpPr bwMode="auto">
            <a:xfrm>
              <a:off x="664" y="2649"/>
              <a:ext cx="3595" cy="169"/>
              <a:chOff x="664" y="2336"/>
              <a:chExt cx="3595" cy="169"/>
            </a:xfrm>
          </p:grpSpPr>
          <p:sp>
            <p:nvSpPr>
              <p:cNvPr id="6205" name="AutoShape 61"/>
              <p:cNvSpPr>
                <a:spLocks/>
              </p:cNvSpPr>
              <p:nvPr/>
            </p:nvSpPr>
            <p:spPr bwMode="invGray">
              <a:xfrm rot="-5400000">
                <a:off x="1034" y="1966"/>
                <a:ext cx="169" cy="910"/>
              </a:xfrm>
              <a:prstGeom prst="leftBrace">
                <a:avLst>
                  <a:gd name="adj1" fmla="val 44872"/>
                  <a:gd name="adj2" fmla="val 50000"/>
                </a:avLst>
              </a:prstGeom>
              <a:noFill/>
              <a:ln w="25400">
                <a:solidFill>
                  <a:srgbClr val="E01B22"/>
                </a:solidFill>
                <a:round/>
                <a:headEnd/>
                <a:tailEnd/>
              </a:ln>
              <a:effectLst/>
            </p:spPr>
            <p:txBody>
              <a:bodyPr anchor="ctr">
                <a:spAutoFit/>
              </a:bodyPr>
              <a:lstStyle/>
              <a:p>
                <a:endParaRPr lang="en-US"/>
              </a:p>
            </p:txBody>
          </p:sp>
          <p:sp>
            <p:nvSpPr>
              <p:cNvPr id="6206" name="AutoShape 62"/>
              <p:cNvSpPr>
                <a:spLocks/>
              </p:cNvSpPr>
              <p:nvPr/>
            </p:nvSpPr>
            <p:spPr bwMode="invGray">
              <a:xfrm rot="-5400000">
                <a:off x="3533" y="1780"/>
                <a:ext cx="169" cy="1282"/>
              </a:xfrm>
              <a:prstGeom prst="leftBrace">
                <a:avLst>
                  <a:gd name="adj1" fmla="val 63215"/>
                  <a:gd name="adj2" fmla="val 50000"/>
                </a:avLst>
              </a:prstGeom>
              <a:noFill/>
              <a:ln w="25400">
                <a:solidFill>
                  <a:srgbClr val="E01B22"/>
                </a:solidFill>
                <a:round/>
                <a:headEnd/>
                <a:tailEnd/>
              </a:ln>
              <a:effectLst/>
            </p:spPr>
            <p:txBody>
              <a:bodyPr anchor="ctr">
                <a:spAutoFit/>
              </a:bodyPr>
              <a:lstStyle/>
              <a:p>
                <a:endParaRPr lang="en-US"/>
              </a:p>
            </p:txBody>
          </p:sp>
          <p:sp>
            <p:nvSpPr>
              <p:cNvPr id="6207" name="AutoShape 63"/>
              <p:cNvSpPr>
                <a:spLocks/>
              </p:cNvSpPr>
              <p:nvPr/>
            </p:nvSpPr>
            <p:spPr bwMode="invGray">
              <a:xfrm rot="-5400000">
                <a:off x="2239" y="2130"/>
                <a:ext cx="169" cy="581"/>
              </a:xfrm>
              <a:prstGeom prst="leftBrace">
                <a:avLst>
                  <a:gd name="adj1" fmla="val 28649"/>
                  <a:gd name="adj2" fmla="val 50000"/>
                </a:avLst>
              </a:prstGeom>
              <a:noFill/>
              <a:ln w="25400">
                <a:solidFill>
                  <a:srgbClr val="E01B22"/>
                </a:solidFill>
                <a:round/>
                <a:headEnd/>
                <a:tailEnd/>
              </a:ln>
              <a:effectLst/>
            </p:spPr>
            <p:txBody>
              <a:bodyPr anchor="ctr">
                <a:spAutoFit/>
              </a:bodyPr>
              <a:lstStyle/>
              <a:p>
                <a:endParaRPr lang="en-US"/>
              </a:p>
            </p:txBody>
          </p:sp>
        </p:grpSp>
        <p:sp>
          <p:nvSpPr>
            <p:cNvPr id="6208" name="AutoShape 64"/>
            <p:cNvSpPr>
              <a:spLocks/>
            </p:cNvSpPr>
            <p:nvPr/>
          </p:nvSpPr>
          <p:spPr bwMode="invGray">
            <a:xfrm rot="-5400000">
              <a:off x="4615" y="2613"/>
              <a:ext cx="169" cy="242"/>
            </a:xfrm>
            <a:prstGeom prst="leftBrace">
              <a:avLst>
                <a:gd name="adj1" fmla="val 11933"/>
                <a:gd name="adj2" fmla="val 50000"/>
              </a:avLst>
            </a:prstGeom>
            <a:noFill/>
            <a:ln w="25400">
              <a:solidFill>
                <a:srgbClr val="E01B22"/>
              </a:solidFill>
              <a:round/>
              <a:headEnd/>
              <a:tailEnd/>
            </a:ln>
            <a:effectLst/>
          </p:spPr>
          <p:txBody>
            <a:bodyPr anchor="ctr">
              <a:spAutoFit/>
            </a:bodyPr>
            <a:lstStyle/>
            <a:p>
              <a:endParaRPr lang="en-US"/>
            </a:p>
          </p:txBody>
        </p:sp>
        <p:sp>
          <p:nvSpPr>
            <p:cNvPr id="6209" name="AutoShape 65"/>
            <p:cNvSpPr>
              <a:spLocks/>
            </p:cNvSpPr>
            <p:nvPr/>
          </p:nvSpPr>
          <p:spPr bwMode="invGray">
            <a:xfrm rot="-5400000">
              <a:off x="5178" y="2613"/>
              <a:ext cx="169" cy="242"/>
            </a:xfrm>
            <a:prstGeom prst="leftBrace">
              <a:avLst>
                <a:gd name="adj1" fmla="val 11933"/>
                <a:gd name="adj2" fmla="val 50000"/>
              </a:avLst>
            </a:prstGeom>
            <a:noFill/>
            <a:ln w="25400">
              <a:solidFill>
                <a:srgbClr val="E01B22"/>
              </a:solidFill>
              <a:round/>
              <a:headEnd/>
              <a:tailEnd/>
            </a:ln>
            <a:effectLst/>
          </p:spPr>
          <p:txBody>
            <a:bodyPr anchor="ctr">
              <a:spAutoFit/>
            </a:bodyPr>
            <a:lstStyle/>
            <a:p>
              <a:endParaRPr lang="en-US"/>
            </a:p>
          </p:txBody>
        </p:sp>
        <p:grpSp>
          <p:nvGrpSpPr>
            <p:cNvPr id="6210" name="Group 66"/>
            <p:cNvGrpSpPr>
              <a:grpSpLocks/>
            </p:cNvGrpSpPr>
            <p:nvPr/>
          </p:nvGrpSpPr>
          <p:grpSpPr bwMode="auto">
            <a:xfrm>
              <a:off x="872" y="2854"/>
              <a:ext cx="4632" cy="272"/>
              <a:chOff x="872" y="2541"/>
              <a:chExt cx="4632" cy="272"/>
            </a:xfrm>
          </p:grpSpPr>
          <p:sp>
            <p:nvSpPr>
              <p:cNvPr id="6211" name="Text Box 67"/>
              <p:cNvSpPr txBox="1">
                <a:spLocks noChangeArrowheads="1"/>
              </p:cNvSpPr>
              <p:nvPr/>
            </p:nvSpPr>
            <p:spPr bwMode="auto">
              <a:xfrm>
                <a:off x="872" y="2565"/>
                <a:ext cx="483"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t>4</a:t>
                </a:r>
                <a:r>
                  <a:rPr lang="en-US" sz="2200" i="1"/>
                  <a:t>x</a:t>
                </a:r>
              </a:p>
            </p:txBody>
          </p:sp>
          <p:sp>
            <p:nvSpPr>
              <p:cNvPr id="6212" name="Text Box 68"/>
              <p:cNvSpPr txBox="1">
                <a:spLocks noChangeArrowheads="1"/>
              </p:cNvSpPr>
              <p:nvPr/>
            </p:nvSpPr>
            <p:spPr bwMode="auto">
              <a:xfrm>
                <a:off x="2082" y="2541"/>
                <a:ext cx="483"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t>–</a:t>
                </a:r>
                <a:endParaRPr lang="en-US" sz="2200" i="1"/>
              </a:p>
            </p:txBody>
          </p:sp>
          <p:sp>
            <p:nvSpPr>
              <p:cNvPr id="6213" name="Text Box 69"/>
              <p:cNvSpPr txBox="1">
                <a:spLocks noChangeArrowheads="1"/>
              </p:cNvSpPr>
              <p:nvPr/>
            </p:nvSpPr>
            <p:spPr bwMode="auto">
              <a:xfrm>
                <a:off x="3377" y="2565"/>
                <a:ext cx="483"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t>3</a:t>
                </a:r>
                <a:r>
                  <a:rPr lang="en-US" sz="2200" i="1"/>
                  <a:t>y</a:t>
                </a:r>
              </a:p>
            </p:txBody>
          </p:sp>
          <p:sp>
            <p:nvSpPr>
              <p:cNvPr id="6214" name="Text Box 70"/>
              <p:cNvSpPr txBox="1">
                <a:spLocks noChangeArrowheads="1"/>
              </p:cNvSpPr>
              <p:nvPr/>
            </p:nvSpPr>
            <p:spPr bwMode="auto">
              <a:xfrm>
                <a:off x="4478" y="2547"/>
                <a:ext cx="483"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t>=</a:t>
                </a:r>
                <a:endParaRPr lang="en-US" sz="2200" i="1"/>
              </a:p>
            </p:txBody>
          </p:sp>
          <p:sp>
            <p:nvSpPr>
              <p:cNvPr id="6215" name="Text Box 71"/>
              <p:cNvSpPr txBox="1">
                <a:spLocks noChangeArrowheads="1"/>
              </p:cNvSpPr>
              <p:nvPr/>
            </p:nvSpPr>
            <p:spPr bwMode="auto">
              <a:xfrm>
                <a:off x="5021" y="2565"/>
                <a:ext cx="483"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t>12</a:t>
                </a:r>
                <a:endParaRPr lang="en-US" sz="2200" i="1"/>
              </a:p>
            </p:txBody>
          </p:sp>
        </p:grpSp>
      </p:grpSp>
      <p:grpSp>
        <p:nvGrpSpPr>
          <p:cNvPr id="6229" name="Group 85"/>
          <p:cNvGrpSpPr>
            <a:grpSpLocks/>
          </p:cNvGrpSpPr>
          <p:nvPr/>
        </p:nvGrpSpPr>
        <p:grpSpPr bwMode="auto">
          <a:xfrm>
            <a:off x="798513" y="5413375"/>
            <a:ext cx="7959725" cy="777875"/>
            <a:chOff x="503" y="3410"/>
            <a:chExt cx="5014" cy="490"/>
          </a:xfrm>
        </p:grpSpPr>
        <p:sp>
          <p:nvSpPr>
            <p:cNvPr id="6217" name="AutoShape 73"/>
            <p:cNvSpPr>
              <a:spLocks/>
            </p:cNvSpPr>
            <p:nvPr/>
          </p:nvSpPr>
          <p:spPr bwMode="invGray">
            <a:xfrm rot="-5400000">
              <a:off x="1030" y="2883"/>
              <a:ext cx="169" cy="1224"/>
            </a:xfrm>
            <a:prstGeom prst="leftBrace">
              <a:avLst>
                <a:gd name="adj1" fmla="val 60355"/>
                <a:gd name="adj2" fmla="val 50000"/>
              </a:avLst>
            </a:prstGeom>
            <a:noFill/>
            <a:ln w="25400">
              <a:solidFill>
                <a:srgbClr val="E01B22"/>
              </a:solidFill>
              <a:round/>
              <a:headEnd/>
              <a:tailEnd/>
            </a:ln>
            <a:effectLst/>
          </p:spPr>
          <p:txBody>
            <a:bodyPr anchor="ctr">
              <a:spAutoFit/>
            </a:bodyPr>
            <a:lstStyle/>
            <a:p>
              <a:endParaRPr lang="en-US"/>
            </a:p>
          </p:txBody>
        </p:sp>
        <p:sp>
          <p:nvSpPr>
            <p:cNvPr id="6218" name="AutoShape 74"/>
            <p:cNvSpPr>
              <a:spLocks/>
            </p:cNvSpPr>
            <p:nvPr/>
          </p:nvSpPr>
          <p:spPr bwMode="invGray">
            <a:xfrm rot="-5400000">
              <a:off x="3600" y="2763"/>
              <a:ext cx="169" cy="1464"/>
            </a:xfrm>
            <a:prstGeom prst="leftBrace">
              <a:avLst>
                <a:gd name="adj1" fmla="val 72189"/>
                <a:gd name="adj2" fmla="val 50000"/>
              </a:avLst>
            </a:prstGeom>
            <a:noFill/>
            <a:ln w="25400">
              <a:solidFill>
                <a:srgbClr val="E01B22"/>
              </a:solidFill>
              <a:round/>
              <a:headEnd/>
              <a:tailEnd/>
            </a:ln>
            <a:effectLst/>
          </p:spPr>
          <p:txBody>
            <a:bodyPr anchor="ctr">
              <a:spAutoFit/>
            </a:bodyPr>
            <a:lstStyle/>
            <a:p>
              <a:endParaRPr lang="en-US"/>
            </a:p>
          </p:txBody>
        </p:sp>
        <p:sp>
          <p:nvSpPr>
            <p:cNvPr id="6219" name="AutoShape 75"/>
            <p:cNvSpPr>
              <a:spLocks/>
            </p:cNvSpPr>
            <p:nvPr/>
          </p:nvSpPr>
          <p:spPr bwMode="invGray">
            <a:xfrm rot="-5400000">
              <a:off x="2226" y="3150"/>
              <a:ext cx="169" cy="690"/>
            </a:xfrm>
            <a:prstGeom prst="leftBrace">
              <a:avLst>
                <a:gd name="adj1" fmla="val 34024"/>
                <a:gd name="adj2" fmla="val 50000"/>
              </a:avLst>
            </a:prstGeom>
            <a:noFill/>
            <a:ln w="25400">
              <a:solidFill>
                <a:srgbClr val="E01B22"/>
              </a:solidFill>
              <a:round/>
              <a:headEnd/>
              <a:tailEnd/>
            </a:ln>
            <a:effectLst/>
          </p:spPr>
          <p:txBody>
            <a:bodyPr anchor="ctr">
              <a:spAutoFit/>
            </a:bodyPr>
            <a:lstStyle/>
            <a:p>
              <a:endParaRPr lang="en-US"/>
            </a:p>
          </p:txBody>
        </p:sp>
        <p:sp>
          <p:nvSpPr>
            <p:cNvPr id="6220" name="AutoShape 76"/>
            <p:cNvSpPr>
              <a:spLocks/>
            </p:cNvSpPr>
            <p:nvPr/>
          </p:nvSpPr>
          <p:spPr bwMode="invGray">
            <a:xfrm rot="-5400000">
              <a:off x="4730" y="3374"/>
              <a:ext cx="169" cy="242"/>
            </a:xfrm>
            <a:prstGeom prst="leftBrace">
              <a:avLst>
                <a:gd name="adj1" fmla="val 11933"/>
                <a:gd name="adj2" fmla="val 50000"/>
              </a:avLst>
            </a:prstGeom>
            <a:noFill/>
            <a:ln w="25400">
              <a:solidFill>
                <a:srgbClr val="E01B22"/>
              </a:solidFill>
              <a:round/>
              <a:headEnd/>
              <a:tailEnd/>
            </a:ln>
            <a:effectLst/>
          </p:spPr>
          <p:txBody>
            <a:bodyPr anchor="ctr">
              <a:spAutoFit/>
            </a:bodyPr>
            <a:lstStyle/>
            <a:p>
              <a:endParaRPr lang="en-US"/>
            </a:p>
          </p:txBody>
        </p:sp>
        <p:sp>
          <p:nvSpPr>
            <p:cNvPr id="6221" name="AutoShape 77"/>
            <p:cNvSpPr>
              <a:spLocks/>
            </p:cNvSpPr>
            <p:nvPr/>
          </p:nvSpPr>
          <p:spPr bwMode="invGray">
            <a:xfrm rot="-5400000">
              <a:off x="5190" y="3374"/>
              <a:ext cx="169" cy="242"/>
            </a:xfrm>
            <a:prstGeom prst="leftBrace">
              <a:avLst>
                <a:gd name="adj1" fmla="val 11933"/>
                <a:gd name="adj2" fmla="val 50000"/>
              </a:avLst>
            </a:prstGeom>
            <a:noFill/>
            <a:ln w="25400">
              <a:solidFill>
                <a:srgbClr val="E01B22"/>
              </a:solidFill>
              <a:round/>
              <a:headEnd/>
              <a:tailEnd/>
            </a:ln>
            <a:effectLst/>
          </p:spPr>
          <p:txBody>
            <a:bodyPr anchor="ctr">
              <a:spAutoFit/>
            </a:bodyPr>
            <a:lstStyle/>
            <a:p>
              <a:endParaRPr lang="en-US"/>
            </a:p>
          </p:txBody>
        </p:sp>
        <p:grpSp>
          <p:nvGrpSpPr>
            <p:cNvPr id="6222" name="Group 78"/>
            <p:cNvGrpSpPr>
              <a:grpSpLocks/>
            </p:cNvGrpSpPr>
            <p:nvPr/>
          </p:nvGrpSpPr>
          <p:grpSpPr bwMode="auto">
            <a:xfrm>
              <a:off x="867" y="3628"/>
              <a:ext cx="4650" cy="272"/>
              <a:chOff x="867" y="3515"/>
              <a:chExt cx="4650" cy="272"/>
            </a:xfrm>
          </p:grpSpPr>
          <p:sp>
            <p:nvSpPr>
              <p:cNvPr id="6223" name="Text Box 79"/>
              <p:cNvSpPr txBox="1">
                <a:spLocks noChangeArrowheads="1"/>
              </p:cNvSpPr>
              <p:nvPr/>
            </p:nvSpPr>
            <p:spPr bwMode="auto">
              <a:xfrm>
                <a:off x="867" y="3539"/>
                <a:ext cx="483"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t>2</a:t>
                </a:r>
                <a:r>
                  <a:rPr lang="en-US" sz="2200" i="1"/>
                  <a:t>x</a:t>
                </a:r>
              </a:p>
            </p:txBody>
          </p:sp>
          <p:sp>
            <p:nvSpPr>
              <p:cNvPr id="6224" name="Text Box 80"/>
              <p:cNvSpPr txBox="1">
                <a:spLocks noChangeArrowheads="1"/>
              </p:cNvSpPr>
              <p:nvPr/>
            </p:nvSpPr>
            <p:spPr bwMode="auto">
              <a:xfrm>
                <a:off x="2064" y="3515"/>
                <a:ext cx="483"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t>+</a:t>
                </a:r>
                <a:endParaRPr lang="en-US" sz="2200" i="1"/>
              </a:p>
            </p:txBody>
          </p:sp>
          <p:sp>
            <p:nvSpPr>
              <p:cNvPr id="6225" name="Text Box 81"/>
              <p:cNvSpPr txBox="1">
                <a:spLocks noChangeArrowheads="1"/>
              </p:cNvSpPr>
              <p:nvPr/>
            </p:nvSpPr>
            <p:spPr bwMode="auto">
              <a:xfrm>
                <a:off x="3443" y="3539"/>
                <a:ext cx="483"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t>3</a:t>
                </a:r>
                <a:r>
                  <a:rPr lang="en-US" sz="2200" i="1"/>
                  <a:t>y</a:t>
                </a:r>
              </a:p>
            </p:txBody>
          </p:sp>
          <p:sp>
            <p:nvSpPr>
              <p:cNvPr id="6226" name="Text Box 82"/>
              <p:cNvSpPr txBox="1">
                <a:spLocks noChangeArrowheads="1"/>
              </p:cNvSpPr>
              <p:nvPr/>
            </p:nvSpPr>
            <p:spPr bwMode="auto">
              <a:xfrm>
                <a:off x="4574" y="3521"/>
                <a:ext cx="483"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t>=</a:t>
                </a:r>
                <a:endParaRPr lang="en-US" sz="2200" i="1"/>
              </a:p>
            </p:txBody>
          </p:sp>
          <p:sp>
            <p:nvSpPr>
              <p:cNvPr id="6227" name="Text Box 83"/>
              <p:cNvSpPr txBox="1">
                <a:spLocks noChangeArrowheads="1"/>
              </p:cNvSpPr>
              <p:nvPr/>
            </p:nvSpPr>
            <p:spPr bwMode="auto">
              <a:xfrm>
                <a:off x="5034" y="3539"/>
                <a:ext cx="483"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t>6</a:t>
                </a:r>
                <a:endParaRPr lang="en-US" sz="2200" i="1"/>
              </a:p>
            </p:txBody>
          </p:sp>
        </p:gr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88">
                                            <p:txEl>
                                              <p:pRg st="0" end="0"/>
                                            </p:txEl>
                                          </p:spTgt>
                                        </p:tgtEl>
                                        <p:attrNameLst>
                                          <p:attrName>style.visibility</p:attrName>
                                        </p:attrNameLst>
                                      </p:cBhvr>
                                      <p:to>
                                        <p:strVal val="visible"/>
                                      </p:to>
                                    </p:set>
                                    <p:animEffect transition="in" filter="wipe(left)">
                                      <p:cBhvr>
                                        <p:cTn id="7" dur="500"/>
                                        <p:tgtEl>
                                          <p:spTgt spid="618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89">
                                            <p:txEl>
                                              <p:pRg st="0" end="0"/>
                                            </p:txEl>
                                          </p:spTgt>
                                        </p:tgtEl>
                                        <p:attrNameLst>
                                          <p:attrName>style.visibility</p:attrName>
                                        </p:attrNameLst>
                                      </p:cBhvr>
                                      <p:to>
                                        <p:strVal val="visible"/>
                                      </p:to>
                                    </p:set>
                                    <p:animEffect transition="in" filter="wipe(left)">
                                      <p:cBhvr>
                                        <p:cTn id="12" dur="500"/>
                                        <p:tgtEl>
                                          <p:spTgt spid="618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191"/>
                                        </p:tgtEl>
                                        <p:attrNameLst>
                                          <p:attrName>style.visibility</p:attrName>
                                        </p:attrNameLst>
                                      </p:cBhvr>
                                      <p:to>
                                        <p:strVal val="visible"/>
                                      </p:to>
                                    </p:set>
                                    <p:animEffect transition="in" filter="wipe(left)">
                                      <p:cBhvr>
                                        <p:cTn id="17" dur="500"/>
                                        <p:tgtEl>
                                          <p:spTgt spid="619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228"/>
                                        </p:tgtEl>
                                        <p:attrNameLst>
                                          <p:attrName>style.visibility</p:attrName>
                                        </p:attrNameLst>
                                      </p:cBhvr>
                                      <p:to>
                                        <p:strVal val="visible"/>
                                      </p:to>
                                    </p:set>
                                    <p:animEffect transition="in" filter="wipe(left)">
                                      <p:cBhvr>
                                        <p:cTn id="22" dur="500"/>
                                        <p:tgtEl>
                                          <p:spTgt spid="622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6197"/>
                                        </p:tgtEl>
                                        <p:attrNameLst>
                                          <p:attrName>style.visibility</p:attrName>
                                        </p:attrNameLst>
                                      </p:cBhvr>
                                      <p:to>
                                        <p:strVal val="visible"/>
                                      </p:to>
                                    </p:set>
                                    <p:animEffect transition="in" filter="wipe(left)">
                                      <p:cBhvr>
                                        <p:cTn id="27" dur="500"/>
                                        <p:tgtEl>
                                          <p:spTgt spid="619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6229"/>
                                        </p:tgtEl>
                                        <p:attrNameLst>
                                          <p:attrName>style.visibility</p:attrName>
                                        </p:attrNameLst>
                                      </p:cBhvr>
                                      <p:to>
                                        <p:strVal val="visible"/>
                                      </p:to>
                                    </p:set>
                                    <p:animEffect transition="in" filter="wipe(left)">
                                      <p:cBhvr>
                                        <p:cTn id="32" dur="500"/>
                                        <p:tgtEl>
                                          <p:spTgt spid="6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88" grpId="0" build="p" autoUpdateAnimBg="0" advAuto="0"/>
      <p:bldP spid="6189"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Example 2</a:t>
            </a:r>
          </a:p>
        </p:txBody>
      </p:sp>
      <p:sp>
        <p:nvSpPr>
          <p:cNvPr id="7172" name="Text Box 4"/>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Write and Solve a System of Equations</a:t>
            </a:r>
          </a:p>
        </p:txBody>
      </p:sp>
      <p:sp>
        <p:nvSpPr>
          <p:cNvPr id="7173" name="Rectangle 5"/>
          <p:cNvSpPr>
            <a:spLocks noChangeArrowheads="1"/>
          </p:cNvSpPr>
          <p:nvPr/>
        </p:nvSpPr>
        <p:spPr bwMode="auto">
          <a:xfrm>
            <a:off x="876300" y="1503363"/>
            <a:ext cx="7705725"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buClr>
                <a:srgbClr val="FFFFFF"/>
              </a:buClr>
            </a:pPr>
            <a:r>
              <a:rPr lang="en-US" sz="2400"/>
              <a:t>Use elimination to solve the system.</a:t>
            </a:r>
          </a:p>
        </p:txBody>
      </p:sp>
      <p:sp>
        <p:nvSpPr>
          <p:cNvPr id="7174" name="Text Box 6"/>
          <p:cNvSpPr txBox="1">
            <a:spLocks noChangeArrowheads="1"/>
          </p:cNvSpPr>
          <p:nvPr/>
        </p:nvSpPr>
        <p:spPr bwMode="auto">
          <a:xfrm>
            <a:off x="533400" y="4419600"/>
            <a:ext cx="8077200" cy="420688"/>
          </a:xfrm>
          <a:prstGeom prst="rect">
            <a:avLst/>
          </a:prstGeom>
          <a:noFill/>
          <a:ln w="9525" algn="ctr">
            <a:noFill/>
            <a:miter lim="800000"/>
            <a:headEnd/>
            <a:tailEnd/>
          </a:ln>
          <a:effectLst/>
        </p:spPr>
        <p:txBody>
          <a:bodyPr>
            <a:spAutoFit/>
          </a:bodyPr>
          <a:lstStyle/>
          <a:p>
            <a:pPr marL="3943350" indent="-3600450">
              <a:lnSpc>
                <a:spcPct val="90000"/>
              </a:lnSpc>
              <a:spcBef>
                <a:spcPct val="20000"/>
              </a:spcBef>
              <a:spcAft>
                <a:spcPct val="20000"/>
              </a:spcAft>
              <a:tabLst>
                <a:tab pos="1820863" algn="r"/>
                <a:tab pos="1943100" algn="l"/>
                <a:tab pos="2217738" algn="l"/>
              </a:tabLst>
            </a:pPr>
            <a:r>
              <a:rPr lang="en-US" sz="2400" i="1">
                <a:solidFill>
                  <a:srgbClr val="000000"/>
                </a:solidFill>
              </a:rPr>
              <a:t>	x</a:t>
            </a:r>
            <a:r>
              <a:rPr lang="en-US" sz="2400">
                <a:solidFill>
                  <a:srgbClr val="000000"/>
                </a:solidFill>
              </a:rPr>
              <a:t> 	=	3	Simplify.</a:t>
            </a:r>
            <a:endParaRPr lang="en-US" sz="2400" i="1">
              <a:solidFill>
                <a:srgbClr val="000000"/>
              </a:solidFill>
            </a:endParaRPr>
          </a:p>
        </p:txBody>
      </p:sp>
      <p:sp>
        <p:nvSpPr>
          <p:cNvPr id="7175" name="Text Box 7"/>
          <p:cNvSpPr txBox="1">
            <a:spLocks noChangeArrowheads="1"/>
          </p:cNvSpPr>
          <p:nvPr/>
        </p:nvSpPr>
        <p:spPr bwMode="auto">
          <a:xfrm>
            <a:off x="4171950" y="1998663"/>
            <a:ext cx="4819650" cy="749300"/>
          </a:xfrm>
          <a:prstGeom prst="rect">
            <a:avLst/>
          </a:prstGeom>
          <a:noFill/>
          <a:ln w="9525" algn="ctr">
            <a:noFill/>
            <a:miter lim="800000"/>
            <a:headEnd/>
            <a:tailEnd/>
          </a:ln>
          <a:effectLst/>
        </p:spPr>
        <p:txBody>
          <a:bodyPr>
            <a:spAutoFit/>
          </a:bodyPr>
          <a:lstStyle/>
          <a:p>
            <a:pPr marL="285750">
              <a:lnSpc>
                <a:spcPct val="90000"/>
              </a:lnSpc>
              <a:spcBef>
                <a:spcPct val="20000"/>
              </a:spcBef>
              <a:spcAft>
                <a:spcPct val="20000"/>
              </a:spcAft>
            </a:pPr>
            <a:r>
              <a:rPr lang="en-US" sz="2400">
                <a:ea typeface="Times New Roman" pitchFamily="18" charset="0"/>
                <a:cs typeface="Arial" charset="0"/>
              </a:rPr>
              <a:t>Write the equations in column form and add.</a:t>
            </a:r>
            <a:endParaRPr lang="en-US" sz="2400" i="1">
              <a:ea typeface="Times New Roman" pitchFamily="18" charset="0"/>
              <a:cs typeface="Arial" charset="0"/>
            </a:endParaRPr>
          </a:p>
        </p:txBody>
      </p:sp>
      <p:sp>
        <p:nvSpPr>
          <p:cNvPr id="7176" name="Text Box 8"/>
          <p:cNvSpPr txBox="1">
            <a:spLocks noChangeArrowheads="1"/>
          </p:cNvSpPr>
          <p:nvPr/>
        </p:nvSpPr>
        <p:spPr bwMode="auto">
          <a:xfrm>
            <a:off x="533400" y="2965450"/>
            <a:ext cx="8229600" cy="420688"/>
          </a:xfrm>
          <a:prstGeom prst="rect">
            <a:avLst/>
          </a:prstGeom>
          <a:noFill/>
          <a:ln w="9525" algn="ctr">
            <a:noFill/>
            <a:miter lim="800000"/>
            <a:headEnd/>
            <a:tailEnd/>
          </a:ln>
          <a:effectLst/>
        </p:spPr>
        <p:txBody>
          <a:bodyPr>
            <a:spAutoFit/>
          </a:bodyPr>
          <a:lstStyle/>
          <a:p>
            <a:pPr marL="3943350" indent="-3657600">
              <a:lnSpc>
                <a:spcPct val="90000"/>
              </a:lnSpc>
              <a:spcBef>
                <a:spcPct val="20000"/>
              </a:spcBef>
              <a:spcAft>
                <a:spcPct val="20000"/>
              </a:spcAft>
              <a:tabLst>
                <a:tab pos="1828800" algn="r"/>
                <a:tab pos="1920875" algn="l"/>
                <a:tab pos="2232025" algn="l"/>
              </a:tabLst>
            </a:pPr>
            <a:r>
              <a:rPr lang="en-US" sz="2400">
                <a:ea typeface="Times New Roman" pitchFamily="18" charset="0"/>
                <a:cs typeface="Arial" charset="0"/>
              </a:rPr>
              <a:t>      6</a:t>
            </a:r>
            <a:r>
              <a:rPr lang="en-US" sz="2400" i="1">
                <a:ea typeface="Times New Roman" pitchFamily="18" charset="0"/>
                <a:cs typeface="Arial" charset="0"/>
              </a:rPr>
              <a:t>x</a:t>
            </a:r>
            <a:r>
              <a:rPr lang="en-US" sz="2400">
                <a:ea typeface="Times New Roman" pitchFamily="18" charset="0"/>
                <a:cs typeface="Arial" charset="0"/>
              </a:rPr>
              <a:t>         	= 18	The </a:t>
            </a:r>
            <a:r>
              <a:rPr lang="en-US" sz="2400" i="1">
                <a:ea typeface="Times New Roman" pitchFamily="18" charset="0"/>
                <a:cs typeface="Arial" charset="0"/>
              </a:rPr>
              <a:t>y</a:t>
            </a:r>
            <a:r>
              <a:rPr lang="en-US" sz="2400">
                <a:ea typeface="Times New Roman" pitchFamily="18" charset="0"/>
                <a:cs typeface="Arial" charset="0"/>
              </a:rPr>
              <a:t> variable is eliminated.</a:t>
            </a:r>
            <a:endParaRPr lang="en-US" sz="2400" i="1">
              <a:ea typeface="Times New Roman" pitchFamily="18" charset="0"/>
              <a:cs typeface="Arial" charset="0"/>
            </a:endParaRPr>
          </a:p>
        </p:txBody>
      </p:sp>
      <p:sp>
        <p:nvSpPr>
          <p:cNvPr id="7177" name="Text Box 9"/>
          <p:cNvSpPr txBox="1">
            <a:spLocks noChangeArrowheads="1"/>
          </p:cNvSpPr>
          <p:nvPr/>
        </p:nvSpPr>
        <p:spPr bwMode="auto">
          <a:xfrm>
            <a:off x="4171950" y="3714750"/>
            <a:ext cx="4819650" cy="420688"/>
          </a:xfrm>
          <a:prstGeom prst="rect">
            <a:avLst/>
          </a:prstGeom>
          <a:noFill/>
          <a:ln w="9525" algn="ctr">
            <a:noFill/>
            <a:miter lim="800000"/>
            <a:headEnd/>
            <a:tailEnd/>
          </a:ln>
          <a:effectLst/>
        </p:spPr>
        <p:txBody>
          <a:bodyPr>
            <a:spAutoFit/>
          </a:bodyPr>
          <a:lstStyle/>
          <a:p>
            <a:pPr marL="285750">
              <a:lnSpc>
                <a:spcPct val="90000"/>
              </a:lnSpc>
              <a:spcBef>
                <a:spcPct val="20000"/>
              </a:spcBef>
              <a:spcAft>
                <a:spcPct val="20000"/>
              </a:spcAft>
            </a:pPr>
            <a:r>
              <a:rPr lang="en-US" sz="2400">
                <a:ea typeface="Times New Roman" pitchFamily="18" charset="0"/>
                <a:cs typeface="Arial" charset="0"/>
              </a:rPr>
              <a:t>Divide each side by 6.</a:t>
            </a:r>
            <a:endParaRPr lang="en-US" sz="2400" i="1">
              <a:ea typeface="Times New Roman" pitchFamily="18" charset="0"/>
              <a:cs typeface="Arial" charset="0"/>
            </a:endParaRPr>
          </a:p>
        </p:txBody>
      </p:sp>
      <p:grpSp>
        <p:nvGrpSpPr>
          <p:cNvPr id="7178" name="Group 10"/>
          <p:cNvGrpSpPr>
            <a:grpSpLocks/>
          </p:cNvGrpSpPr>
          <p:nvPr/>
        </p:nvGrpSpPr>
        <p:grpSpPr bwMode="auto">
          <a:xfrm>
            <a:off x="609600" y="1998663"/>
            <a:ext cx="3733800" cy="896937"/>
            <a:chOff x="384" y="1259"/>
            <a:chExt cx="2352" cy="565"/>
          </a:xfrm>
        </p:grpSpPr>
        <p:sp>
          <p:nvSpPr>
            <p:cNvPr id="7179" name="Line 11"/>
            <p:cNvSpPr>
              <a:spLocks noChangeShapeType="1"/>
            </p:cNvSpPr>
            <p:nvPr/>
          </p:nvSpPr>
          <p:spPr bwMode="auto">
            <a:xfrm>
              <a:off x="624" y="1824"/>
              <a:ext cx="1344" cy="0"/>
            </a:xfrm>
            <a:prstGeom prst="line">
              <a:avLst/>
            </a:prstGeom>
            <a:noFill/>
            <a:ln w="28575">
              <a:solidFill>
                <a:schemeClr val="tx1"/>
              </a:solidFill>
              <a:round/>
              <a:headEnd/>
              <a:tailEnd/>
            </a:ln>
            <a:effectLst/>
          </p:spPr>
          <p:txBody>
            <a:bodyPr>
              <a:spAutoFit/>
            </a:bodyPr>
            <a:lstStyle/>
            <a:p>
              <a:endParaRPr lang="en-US"/>
            </a:p>
          </p:txBody>
        </p:sp>
        <p:sp>
          <p:nvSpPr>
            <p:cNvPr id="7180" name="Text Box 12"/>
            <p:cNvSpPr txBox="1">
              <a:spLocks noChangeArrowheads="1"/>
            </p:cNvSpPr>
            <p:nvPr/>
          </p:nvSpPr>
          <p:spPr bwMode="auto">
            <a:xfrm>
              <a:off x="384" y="1259"/>
              <a:ext cx="2352" cy="564"/>
            </a:xfrm>
            <a:prstGeom prst="rect">
              <a:avLst/>
            </a:prstGeom>
            <a:noFill/>
            <a:ln w="9525" algn="ctr">
              <a:noFill/>
              <a:miter lim="800000"/>
              <a:headEnd/>
              <a:tailEnd/>
            </a:ln>
            <a:effectLst/>
          </p:spPr>
          <p:txBody>
            <a:bodyPr>
              <a:spAutoFit/>
            </a:bodyPr>
            <a:lstStyle/>
            <a:p>
              <a:pPr marL="285750">
                <a:lnSpc>
                  <a:spcPct val="90000"/>
                </a:lnSpc>
                <a:spcBef>
                  <a:spcPct val="20000"/>
                </a:spcBef>
                <a:spcAft>
                  <a:spcPct val="20000"/>
                </a:spcAft>
                <a:tabLst>
                  <a:tab pos="1714500" algn="r"/>
                  <a:tab pos="1828800" algn="l"/>
                  <a:tab pos="2111375" algn="l"/>
                </a:tabLst>
              </a:pPr>
              <a:r>
                <a:rPr lang="en-US" sz="2400">
                  <a:ea typeface="Times New Roman" pitchFamily="18" charset="0"/>
                  <a:cs typeface="Arial" charset="0"/>
                </a:rPr>
                <a:t>     	4</a:t>
              </a:r>
              <a:r>
                <a:rPr lang="en-US" sz="2400" i="1">
                  <a:ea typeface="Times New Roman" pitchFamily="18" charset="0"/>
                  <a:cs typeface="Arial" charset="0"/>
                </a:rPr>
                <a:t>x</a:t>
              </a:r>
              <a:r>
                <a:rPr lang="en-US" sz="2400">
                  <a:ea typeface="Times New Roman" pitchFamily="18" charset="0"/>
                  <a:cs typeface="Arial" charset="0"/>
                </a:rPr>
                <a:t> – 3</a:t>
              </a:r>
              <a:r>
                <a:rPr lang="en-US" sz="2400" i="1">
                  <a:ea typeface="Times New Roman" pitchFamily="18" charset="0"/>
                  <a:cs typeface="Arial" charset="0"/>
                </a:rPr>
                <a:t>y</a:t>
              </a:r>
              <a:r>
                <a:rPr lang="en-US" sz="2400">
                  <a:ea typeface="Times New Roman" pitchFamily="18" charset="0"/>
                  <a:cs typeface="Arial" charset="0"/>
                </a:rPr>
                <a:t>	=	12</a:t>
              </a:r>
            </a:p>
            <a:p>
              <a:pPr marL="285750">
                <a:lnSpc>
                  <a:spcPct val="90000"/>
                </a:lnSpc>
                <a:spcBef>
                  <a:spcPct val="20000"/>
                </a:spcBef>
                <a:spcAft>
                  <a:spcPct val="20000"/>
                </a:spcAft>
                <a:tabLst>
                  <a:tab pos="1714500" algn="r"/>
                  <a:tab pos="1828800" algn="l"/>
                  <a:tab pos="2111375" algn="l"/>
                </a:tabLst>
              </a:pPr>
              <a:r>
                <a:rPr lang="en-US" sz="2400">
                  <a:ea typeface="Times New Roman" pitchFamily="18" charset="0"/>
                  <a:cs typeface="Arial" charset="0"/>
                </a:rPr>
                <a:t>	(+) 2</a:t>
              </a:r>
              <a:r>
                <a:rPr lang="en-US" sz="2400" i="1">
                  <a:ea typeface="Times New Roman" pitchFamily="18" charset="0"/>
                  <a:cs typeface="Arial" charset="0"/>
                </a:rPr>
                <a:t>x</a:t>
              </a:r>
              <a:r>
                <a:rPr lang="en-US" sz="2400">
                  <a:ea typeface="Times New Roman" pitchFamily="18" charset="0"/>
                  <a:cs typeface="Arial" charset="0"/>
                </a:rPr>
                <a:t> + 3</a:t>
              </a:r>
              <a:r>
                <a:rPr lang="en-US" sz="2400" i="1">
                  <a:ea typeface="Times New Roman" pitchFamily="18" charset="0"/>
                  <a:cs typeface="Arial" charset="0"/>
                </a:rPr>
                <a:t>y</a:t>
              </a:r>
              <a:r>
                <a:rPr lang="en-US" sz="2400">
                  <a:ea typeface="Times New Roman" pitchFamily="18" charset="0"/>
                  <a:cs typeface="Arial" charset="0"/>
                </a:rPr>
                <a:t>	=	  6</a:t>
              </a:r>
              <a:endParaRPr lang="en-US" sz="2400" i="1">
                <a:ea typeface="Times New Roman" pitchFamily="18" charset="0"/>
                <a:cs typeface="Arial" charset="0"/>
              </a:endParaRPr>
            </a:p>
          </p:txBody>
        </p:sp>
      </p:grpSp>
      <p:pic>
        <p:nvPicPr>
          <p:cNvPr id="7181" name="Picture 13" descr="265a"/>
          <p:cNvPicPr>
            <a:picLocks noChangeAspect="1" noChangeArrowheads="1"/>
          </p:cNvPicPr>
          <p:nvPr/>
        </p:nvPicPr>
        <p:blipFill>
          <a:blip r:embed="rId3" cstate="print"/>
          <a:srcRect/>
          <a:stretch>
            <a:fillRect/>
          </a:stretch>
        </p:blipFill>
        <p:spPr bwMode="auto">
          <a:xfrm>
            <a:off x="2044700" y="3514725"/>
            <a:ext cx="1189038" cy="787400"/>
          </a:xfrm>
          <a:prstGeom prst="rect">
            <a:avLst/>
          </a:prstGeom>
          <a:noFill/>
        </p:spPr>
      </p:pic>
      <p:sp>
        <p:nvSpPr>
          <p:cNvPr id="7182" name="Text Box 14"/>
          <p:cNvSpPr txBox="1">
            <a:spLocks noChangeArrowheads="1"/>
          </p:cNvSpPr>
          <p:nvPr/>
        </p:nvSpPr>
        <p:spPr bwMode="auto">
          <a:xfrm>
            <a:off x="533400" y="4989513"/>
            <a:ext cx="8382000" cy="749300"/>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ea typeface="Times New Roman" pitchFamily="18" charset="0"/>
                <a:cs typeface="Arial" charset="0"/>
              </a:rPr>
              <a:t>Now substitute 3 for </a:t>
            </a:r>
            <a:r>
              <a:rPr lang="en-US" sz="2400" i="1">
                <a:ea typeface="Times New Roman" pitchFamily="18" charset="0"/>
                <a:cs typeface="Arial" charset="0"/>
              </a:rPr>
              <a:t>x</a:t>
            </a:r>
            <a:r>
              <a:rPr lang="en-US" sz="2400">
                <a:ea typeface="Times New Roman" pitchFamily="18" charset="0"/>
                <a:cs typeface="Arial" charset="0"/>
              </a:rPr>
              <a:t> in either equation to find the </a:t>
            </a:r>
            <a:br>
              <a:rPr lang="en-US" sz="2400">
                <a:ea typeface="Times New Roman" pitchFamily="18" charset="0"/>
                <a:cs typeface="Arial" charset="0"/>
              </a:rPr>
            </a:br>
            <a:r>
              <a:rPr lang="en-US" sz="2400">
                <a:ea typeface="Times New Roman" pitchFamily="18" charset="0"/>
                <a:cs typeface="Arial" charset="0"/>
              </a:rPr>
              <a:t>value of </a:t>
            </a:r>
            <a:r>
              <a:rPr lang="en-US" sz="2400" i="1">
                <a:ea typeface="Times New Roman" pitchFamily="18" charset="0"/>
                <a:cs typeface="Arial" charset="0"/>
              </a:rPr>
              <a:t>y</a:t>
            </a:r>
            <a:r>
              <a:rPr lang="en-US" sz="2400">
                <a:ea typeface="Times New Roman" pitchFamily="18" charset="0"/>
                <a:cs typeface="Arial" charset="0"/>
              </a:rPr>
              <a:t>.</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173">
                                            <p:txEl>
                                              <p:pRg st="0" end="0"/>
                                            </p:txEl>
                                          </p:spTgt>
                                        </p:tgtEl>
                                        <p:attrNameLst>
                                          <p:attrName>style.visibility</p:attrName>
                                        </p:attrNameLst>
                                      </p:cBhvr>
                                      <p:to>
                                        <p:strVal val="visible"/>
                                      </p:to>
                                    </p:set>
                                    <p:animEffect transition="in" filter="wipe(left)">
                                      <p:cBhvr>
                                        <p:cTn id="7" dur="500"/>
                                        <p:tgtEl>
                                          <p:spTgt spid="71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178"/>
                                        </p:tgtEl>
                                        <p:attrNameLst>
                                          <p:attrName>style.visibility</p:attrName>
                                        </p:attrNameLst>
                                      </p:cBhvr>
                                      <p:to>
                                        <p:strVal val="visible"/>
                                      </p:to>
                                    </p:set>
                                    <p:animEffect transition="in" filter="wipe(up)">
                                      <p:cBhvr>
                                        <p:cTn id="12" dur="500"/>
                                        <p:tgtEl>
                                          <p:spTgt spid="7178"/>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7175">
                                            <p:txEl>
                                              <p:pRg st="0" end="0"/>
                                            </p:txEl>
                                          </p:spTgt>
                                        </p:tgtEl>
                                        <p:attrNameLst>
                                          <p:attrName>style.visibility</p:attrName>
                                        </p:attrNameLst>
                                      </p:cBhvr>
                                      <p:to>
                                        <p:strVal val="visible"/>
                                      </p:to>
                                    </p:set>
                                    <p:animEffect transition="in" filter="wipe(left)">
                                      <p:cBhvr>
                                        <p:cTn id="16" dur="500"/>
                                        <p:tgtEl>
                                          <p:spTgt spid="717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7176">
                                            <p:txEl>
                                              <p:pRg st="0" end="0"/>
                                            </p:txEl>
                                          </p:spTgt>
                                        </p:tgtEl>
                                        <p:attrNameLst>
                                          <p:attrName>style.visibility</p:attrName>
                                        </p:attrNameLst>
                                      </p:cBhvr>
                                      <p:to>
                                        <p:strVal val="visible"/>
                                      </p:to>
                                    </p:set>
                                    <p:animEffect transition="in" filter="wipe(left)">
                                      <p:cBhvr>
                                        <p:cTn id="21" dur="500"/>
                                        <p:tgtEl>
                                          <p:spTgt spid="717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7181"/>
                                        </p:tgtEl>
                                        <p:attrNameLst>
                                          <p:attrName>style.visibility</p:attrName>
                                        </p:attrNameLst>
                                      </p:cBhvr>
                                      <p:to>
                                        <p:strVal val="visible"/>
                                      </p:to>
                                    </p:set>
                                    <p:animEffect transition="in" filter="wipe(left)">
                                      <p:cBhvr>
                                        <p:cTn id="26" dur="500"/>
                                        <p:tgtEl>
                                          <p:spTgt spid="7181"/>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7177">
                                            <p:txEl>
                                              <p:pRg st="0" end="0"/>
                                            </p:txEl>
                                          </p:spTgt>
                                        </p:tgtEl>
                                        <p:attrNameLst>
                                          <p:attrName>style.visibility</p:attrName>
                                        </p:attrNameLst>
                                      </p:cBhvr>
                                      <p:to>
                                        <p:strVal val="visible"/>
                                      </p:to>
                                    </p:set>
                                    <p:animEffect transition="in" filter="wipe(left)">
                                      <p:cBhvr>
                                        <p:cTn id="30" dur="500"/>
                                        <p:tgtEl>
                                          <p:spTgt spid="7177">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7174">
                                            <p:txEl>
                                              <p:pRg st="0" end="0"/>
                                            </p:txEl>
                                          </p:spTgt>
                                        </p:tgtEl>
                                        <p:attrNameLst>
                                          <p:attrName>style.visibility</p:attrName>
                                        </p:attrNameLst>
                                      </p:cBhvr>
                                      <p:to>
                                        <p:strVal val="visible"/>
                                      </p:to>
                                    </p:set>
                                    <p:animEffect transition="in" filter="wipe(left)">
                                      <p:cBhvr>
                                        <p:cTn id="35" dur="500"/>
                                        <p:tgtEl>
                                          <p:spTgt spid="7174">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7182">
                                            <p:txEl>
                                              <p:pRg st="0" end="0"/>
                                            </p:txEl>
                                          </p:spTgt>
                                        </p:tgtEl>
                                        <p:attrNameLst>
                                          <p:attrName>style.visibility</p:attrName>
                                        </p:attrNameLst>
                                      </p:cBhvr>
                                      <p:to>
                                        <p:strVal val="visible"/>
                                      </p:to>
                                    </p:set>
                                    <p:animEffect transition="in" filter="wipe(left)">
                                      <p:cBhvr>
                                        <p:cTn id="40" dur="500"/>
                                        <p:tgtEl>
                                          <p:spTgt spid="718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build="p" autoUpdateAnimBg="0" advAuto="0"/>
      <p:bldP spid="7174" grpId="0" build="p" autoUpdateAnimBg="0"/>
      <p:bldP spid="7175" grpId="0" build="p" autoUpdateAnimBg="0" advAuto="0"/>
      <p:bldP spid="7176" grpId="0" build="p" autoUpdateAnimBg="0"/>
      <p:bldP spid="7177" grpId="0" build="p" autoUpdateAnimBg="0" advAuto="0"/>
      <p:bldP spid="7182"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en-US"/>
              <a:t>Example 2</a:t>
            </a:r>
          </a:p>
        </p:txBody>
      </p:sp>
      <p:sp>
        <p:nvSpPr>
          <p:cNvPr id="122883"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Write and Solve a System of Equations</a:t>
            </a:r>
          </a:p>
        </p:txBody>
      </p:sp>
      <p:sp>
        <p:nvSpPr>
          <p:cNvPr id="122884" name="Rectangle 4"/>
          <p:cNvSpPr>
            <a:spLocks noChangeArrowheads="1"/>
          </p:cNvSpPr>
          <p:nvPr/>
        </p:nvSpPr>
        <p:spPr bwMode="auto">
          <a:xfrm>
            <a:off x="876300" y="1503363"/>
            <a:ext cx="7705725" cy="420687"/>
          </a:xfrm>
          <a:prstGeom prst="rect">
            <a:avLst/>
          </a:prstGeom>
          <a:noFill/>
          <a:ln w="9525">
            <a:noFill/>
            <a:miter lim="800000"/>
            <a:headEnd/>
            <a:tailEnd/>
          </a:ln>
          <a:effectLst/>
        </p:spPr>
        <p:txBody>
          <a:bodyPr>
            <a:spAutoFit/>
          </a:bodyPr>
          <a:lstStyle/>
          <a:p>
            <a:pPr marL="3600450" indent="-3600450">
              <a:lnSpc>
                <a:spcPct val="90000"/>
              </a:lnSpc>
              <a:spcBef>
                <a:spcPct val="20000"/>
              </a:spcBef>
              <a:spcAft>
                <a:spcPct val="20000"/>
              </a:spcAft>
              <a:buClr>
                <a:srgbClr val="FFFFFF"/>
              </a:buClr>
              <a:tabLst>
                <a:tab pos="1654175" algn="r"/>
                <a:tab pos="1760538" algn="l"/>
                <a:tab pos="2057400" algn="l"/>
              </a:tabLst>
            </a:pPr>
            <a:r>
              <a:rPr lang="en-US" sz="2400"/>
              <a:t>	4</a:t>
            </a:r>
            <a:r>
              <a:rPr lang="en-US" sz="2400" i="1"/>
              <a:t>x</a:t>
            </a:r>
            <a:r>
              <a:rPr lang="en-US" sz="2400"/>
              <a:t> – 3</a:t>
            </a:r>
            <a:r>
              <a:rPr lang="en-US" sz="2400" i="1"/>
              <a:t>y</a:t>
            </a:r>
            <a:r>
              <a:rPr lang="en-US" sz="2400"/>
              <a:t>	=	12	First equation</a:t>
            </a:r>
          </a:p>
        </p:txBody>
      </p:sp>
      <p:sp>
        <p:nvSpPr>
          <p:cNvPr id="122885" name="Text Box 5"/>
          <p:cNvSpPr txBox="1">
            <a:spLocks noChangeArrowheads="1"/>
          </p:cNvSpPr>
          <p:nvPr/>
        </p:nvSpPr>
        <p:spPr bwMode="auto">
          <a:xfrm>
            <a:off x="533400" y="4876800"/>
            <a:ext cx="8077200" cy="420688"/>
          </a:xfrm>
          <a:prstGeom prst="rect">
            <a:avLst/>
          </a:prstGeom>
          <a:noFill/>
          <a:ln w="9525" algn="ctr">
            <a:noFill/>
            <a:miter lim="800000"/>
            <a:headEnd/>
            <a:tailEnd/>
          </a:ln>
          <a:effectLst/>
        </p:spPr>
        <p:txBody>
          <a:bodyPr>
            <a:spAutoFit/>
          </a:bodyPr>
          <a:lstStyle/>
          <a:p>
            <a:pPr marL="3943350" indent="-3600450">
              <a:lnSpc>
                <a:spcPct val="90000"/>
              </a:lnSpc>
              <a:spcBef>
                <a:spcPct val="20000"/>
              </a:spcBef>
              <a:spcAft>
                <a:spcPct val="20000"/>
              </a:spcAft>
              <a:tabLst>
                <a:tab pos="2003425" algn="r"/>
                <a:tab pos="2111375" algn="l"/>
                <a:tab pos="2400300" algn="l"/>
              </a:tabLst>
            </a:pPr>
            <a:r>
              <a:rPr lang="en-US" sz="2400" i="1">
                <a:solidFill>
                  <a:srgbClr val="000000"/>
                </a:solidFill>
              </a:rPr>
              <a:t>                 	y</a:t>
            </a:r>
            <a:r>
              <a:rPr lang="en-US" sz="2400">
                <a:solidFill>
                  <a:srgbClr val="000000"/>
                </a:solidFill>
              </a:rPr>
              <a:t>	=	0	Simplify.</a:t>
            </a:r>
            <a:endParaRPr lang="en-US" sz="2400" i="1">
              <a:solidFill>
                <a:srgbClr val="000000"/>
              </a:solidFill>
            </a:endParaRPr>
          </a:p>
        </p:txBody>
      </p:sp>
      <p:sp>
        <p:nvSpPr>
          <p:cNvPr id="122886" name="Text Box 6"/>
          <p:cNvSpPr txBox="1">
            <a:spLocks noChangeArrowheads="1"/>
          </p:cNvSpPr>
          <p:nvPr/>
        </p:nvSpPr>
        <p:spPr bwMode="auto">
          <a:xfrm>
            <a:off x="533400" y="1998663"/>
            <a:ext cx="8305800" cy="1844675"/>
          </a:xfrm>
          <a:prstGeom prst="rect">
            <a:avLst/>
          </a:prstGeom>
          <a:noFill/>
          <a:ln w="9525" algn="ctr">
            <a:noFill/>
            <a:miter lim="800000"/>
            <a:headEnd/>
            <a:tailEnd/>
          </a:ln>
          <a:effectLst/>
        </p:spPr>
        <p:txBody>
          <a:bodyPr>
            <a:spAutoFit/>
          </a:bodyPr>
          <a:lstStyle/>
          <a:p>
            <a:pPr marL="3943350" indent="-3657600">
              <a:lnSpc>
                <a:spcPct val="90000"/>
              </a:lnSpc>
              <a:spcBef>
                <a:spcPct val="20000"/>
              </a:spcBef>
              <a:spcAft>
                <a:spcPct val="20000"/>
              </a:spcAft>
              <a:tabLst>
                <a:tab pos="2003425" algn="r"/>
                <a:tab pos="2111375" algn="l"/>
                <a:tab pos="2400300" algn="l"/>
              </a:tabLst>
            </a:pPr>
            <a:r>
              <a:rPr lang="en-US" sz="2400">
                <a:ea typeface="Times New Roman" pitchFamily="18" charset="0"/>
                <a:cs typeface="Arial" charset="0"/>
              </a:rPr>
              <a:t>	4(</a:t>
            </a:r>
            <a:r>
              <a:rPr lang="en-US" sz="2400">
                <a:solidFill>
                  <a:srgbClr val="E01B22"/>
                </a:solidFill>
                <a:ea typeface="Times New Roman" pitchFamily="18" charset="0"/>
                <a:cs typeface="Arial" charset="0"/>
              </a:rPr>
              <a:t>3</a:t>
            </a:r>
            <a:r>
              <a:rPr lang="en-US" sz="2400">
                <a:ea typeface="Times New Roman" pitchFamily="18" charset="0"/>
                <a:cs typeface="Arial" charset="0"/>
              </a:rPr>
              <a:t>) – 3</a:t>
            </a:r>
            <a:r>
              <a:rPr lang="en-US" sz="2400" i="1">
                <a:ea typeface="Times New Roman" pitchFamily="18" charset="0"/>
                <a:cs typeface="Arial" charset="0"/>
              </a:rPr>
              <a:t>y</a:t>
            </a:r>
            <a:r>
              <a:rPr lang="en-US" sz="2400">
                <a:ea typeface="Times New Roman" pitchFamily="18" charset="0"/>
                <a:cs typeface="Arial" charset="0"/>
              </a:rPr>
              <a:t> 	=	12	Replace </a:t>
            </a:r>
            <a:r>
              <a:rPr lang="en-US" sz="2400" i="1">
                <a:ea typeface="Times New Roman" pitchFamily="18" charset="0"/>
                <a:cs typeface="Arial" charset="0"/>
              </a:rPr>
              <a:t>x</a:t>
            </a:r>
            <a:r>
              <a:rPr lang="en-US" sz="2400">
                <a:ea typeface="Times New Roman" pitchFamily="18" charset="0"/>
                <a:cs typeface="Arial" charset="0"/>
              </a:rPr>
              <a:t> with 3.</a:t>
            </a:r>
          </a:p>
          <a:p>
            <a:pPr marL="3943350" indent="-3657600">
              <a:lnSpc>
                <a:spcPct val="90000"/>
              </a:lnSpc>
              <a:spcBef>
                <a:spcPct val="20000"/>
              </a:spcBef>
              <a:spcAft>
                <a:spcPct val="20000"/>
              </a:spcAft>
              <a:tabLst>
                <a:tab pos="2003425" algn="r"/>
                <a:tab pos="2111375" algn="l"/>
                <a:tab pos="2400300" algn="l"/>
              </a:tabLst>
            </a:pPr>
            <a:r>
              <a:rPr lang="en-US" sz="2400">
                <a:ea typeface="Times New Roman" pitchFamily="18" charset="0"/>
                <a:cs typeface="Arial" charset="0"/>
              </a:rPr>
              <a:t>	12 – 3</a:t>
            </a:r>
            <a:r>
              <a:rPr lang="en-US" sz="2400" i="1">
                <a:ea typeface="Times New Roman" pitchFamily="18" charset="0"/>
                <a:cs typeface="Arial" charset="0"/>
              </a:rPr>
              <a:t>y</a:t>
            </a:r>
            <a:r>
              <a:rPr lang="en-US" sz="2400">
                <a:ea typeface="Times New Roman" pitchFamily="18" charset="0"/>
                <a:cs typeface="Arial" charset="0"/>
              </a:rPr>
              <a:t>	=	12	Simplify.</a:t>
            </a:r>
          </a:p>
          <a:p>
            <a:pPr marL="3943350" indent="-3657600">
              <a:lnSpc>
                <a:spcPct val="90000"/>
              </a:lnSpc>
              <a:spcBef>
                <a:spcPct val="20000"/>
              </a:spcBef>
              <a:spcAft>
                <a:spcPct val="20000"/>
              </a:spcAft>
              <a:tabLst>
                <a:tab pos="2003425" algn="r"/>
                <a:tab pos="2111375" algn="l"/>
                <a:tab pos="2400300" algn="l"/>
              </a:tabLst>
            </a:pPr>
            <a:r>
              <a:rPr lang="en-US" sz="2400">
                <a:ea typeface="Times New Roman" pitchFamily="18" charset="0"/>
                <a:cs typeface="Arial" charset="0"/>
              </a:rPr>
              <a:t>	12 – 3</a:t>
            </a:r>
            <a:r>
              <a:rPr lang="en-US" sz="2400" i="1">
                <a:ea typeface="Times New Roman" pitchFamily="18" charset="0"/>
                <a:cs typeface="Arial" charset="0"/>
              </a:rPr>
              <a:t>y</a:t>
            </a:r>
            <a:r>
              <a:rPr lang="en-US" sz="2400">
                <a:solidFill>
                  <a:srgbClr val="E01B22"/>
                </a:solidFill>
                <a:ea typeface="Times New Roman" pitchFamily="18" charset="0"/>
                <a:cs typeface="Arial" charset="0"/>
              </a:rPr>
              <a:t> – 12</a:t>
            </a:r>
            <a:r>
              <a:rPr lang="en-US" sz="2400">
                <a:ea typeface="Times New Roman" pitchFamily="18" charset="0"/>
                <a:cs typeface="Arial" charset="0"/>
              </a:rPr>
              <a:t> 	=	12 </a:t>
            </a:r>
            <a:r>
              <a:rPr lang="en-US" sz="2400">
                <a:solidFill>
                  <a:srgbClr val="E01B22"/>
                </a:solidFill>
                <a:ea typeface="Times New Roman" pitchFamily="18" charset="0"/>
                <a:cs typeface="Arial" charset="0"/>
              </a:rPr>
              <a:t>– 12</a:t>
            </a:r>
            <a:r>
              <a:rPr lang="en-US" sz="2400">
                <a:ea typeface="Times New Roman" pitchFamily="18" charset="0"/>
                <a:cs typeface="Arial" charset="0"/>
              </a:rPr>
              <a:t>	Subtract 12 from each side.</a:t>
            </a:r>
          </a:p>
          <a:p>
            <a:pPr marL="3943350" indent="-3657600">
              <a:lnSpc>
                <a:spcPct val="90000"/>
              </a:lnSpc>
              <a:spcBef>
                <a:spcPct val="20000"/>
              </a:spcBef>
              <a:spcAft>
                <a:spcPct val="20000"/>
              </a:spcAft>
              <a:tabLst>
                <a:tab pos="2003425" algn="r"/>
                <a:tab pos="2111375" algn="l"/>
                <a:tab pos="2400300" algn="l"/>
              </a:tabLst>
            </a:pPr>
            <a:r>
              <a:rPr lang="en-US" sz="2400">
                <a:ea typeface="Times New Roman" pitchFamily="18" charset="0"/>
                <a:cs typeface="Arial" charset="0"/>
              </a:rPr>
              <a:t>             	–3</a:t>
            </a:r>
            <a:r>
              <a:rPr lang="en-US" sz="2400" i="1">
                <a:ea typeface="Times New Roman" pitchFamily="18" charset="0"/>
                <a:cs typeface="Arial" charset="0"/>
              </a:rPr>
              <a:t>y</a:t>
            </a:r>
            <a:r>
              <a:rPr lang="en-US" sz="2400">
                <a:ea typeface="Times New Roman" pitchFamily="18" charset="0"/>
                <a:cs typeface="Arial" charset="0"/>
              </a:rPr>
              <a:t>	=	0	Simplify.</a:t>
            </a:r>
            <a:endParaRPr lang="en-US" sz="2400" i="1">
              <a:ea typeface="Times New Roman" pitchFamily="18" charset="0"/>
              <a:cs typeface="Arial" charset="0"/>
            </a:endParaRPr>
          </a:p>
        </p:txBody>
      </p:sp>
      <p:sp>
        <p:nvSpPr>
          <p:cNvPr id="122887" name="Text Box 7"/>
          <p:cNvSpPr txBox="1">
            <a:spLocks noChangeArrowheads="1"/>
          </p:cNvSpPr>
          <p:nvPr/>
        </p:nvSpPr>
        <p:spPr bwMode="auto">
          <a:xfrm>
            <a:off x="4171950" y="4200525"/>
            <a:ext cx="4819650" cy="420688"/>
          </a:xfrm>
          <a:prstGeom prst="rect">
            <a:avLst/>
          </a:prstGeom>
          <a:noFill/>
          <a:ln w="9525" algn="ctr">
            <a:noFill/>
            <a:miter lim="800000"/>
            <a:headEnd/>
            <a:tailEnd/>
          </a:ln>
          <a:effectLst/>
        </p:spPr>
        <p:txBody>
          <a:bodyPr>
            <a:spAutoFit/>
          </a:bodyPr>
          <a:lstStyle/>
          <a:p>
            <a:pPr marL="285750">
              <a:lnSpc>
                <a:spcPct val="90000"/>
              </a:lnSpc>
              <a:spcBef>
                <a:spcPct val="20000"/>
              </a:spcBef>
              <a:spcAft>
                <a:spcPct val="20000"/>
              </a:spcAft>
            </a:pPr>
            <a:r>
              <a:rPr lang="en-US" sz="2400">
                <a:ea typeface="Times New Roman" pitchFamily="18" charset="0"/>
                <a:cs typeface="Arial" charset="0"/>
              </a:rPr>
              <a:t>Divide each side by –3.</a:t>
            </a:r>
            <a:endParaRPr lang="en-US" sz="2400" i="1">
              <a:ea typeface="Times New Roman" pitchFamily="18" charset="0"/>
              <a:cs typeface="Arial" charset="0"/>
            </a:endParaRPr>
          </a:p>
        </p:txBody>
      </p:sp>
      <p:pic>
        <p:nvPicPr>
          <p:cNvPr id="122888" name="Picture 8" descr="ALG01_265"/>
          <p:cNvPicPr>
            <a:picLocks noChangeAspect="1" noChangeArrowheads="1"/>
          </p:cNvPicPr>
          <p:nvPr/>
        </p:nvPicPr>
        <p:blipFill>
          <a:blip r:embed="rId3" cstate="print"/>
          <a:srcRect l="34723" t="65253" r="19064" b="12521"/>
          <a:stretch>
            <a:fillRect/>
          </a:stretch>
        </p:blipFill>
        <p:spPr bwMode="auto">
          <a:xfrm>
            <a:off x="2073275" y="4029075"/>
            <a:ext cx="1316038" cy="774700"/>
          </a:xfrm>
          <a:prstGeom prst="rect">
            <a:avLst/>
          </a:prstGeom>
          <a:noFill/>
        </p:spPr>
      </p:pic>
      <p:sp>
        <p:nvSpPr>
          <p:cNvPr id="122889" name="Rectangle 9"/>
          <p:cNvSpPr>
            <a:spLocks noChangeArrowheads="1"/>
          </p:cNvSpPr>
          <p:nvPr/>
        </p:nvSpPr>
        <p:spPr bwMode="auto">
          <a:xfrm>
            <a:off x="533400" y="5522913"/>
            <a:ext cx="8229600" cy="420687"/>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numbers are 3 and 0.</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2884">
                                            <p:txEl>
                                              <p:pRg st="0" end="0"/>
                                            </p:txEl>
                                          </p:spTgt>
                                        </p:tgtEl>
                                        <p:attrNameLst>
                                          <p:attrName>style.visibility</p:attrName>
                                        </p:attrNameLst>
                                      </p:cBhvr>
                                      <p:to>
                                        <p:strVal val="visible"/>
                                      </p:to>
                                    </p:set>
                                    <p:animEffect transition="in" filter="wipe(left)">
                                      <p:cBhvr>
                                        <p:cTn id="7" dur="500"/>
                                        <p:tgtEl>
                                          <p:spTgt spid="12288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2886">
                                            <p:txEl>
                                              <p:pRg st="0" end="0"/>
                                            </p:txEl>
                                          </p:spTgt>
                                        </p:tgtEl>
                                        <p:attrNameLst>
                                          <p:attrName>style.visibility</p:attrName>
                                        </p:attrNameLst>
                                      </p:cBhvr>
                                      <p:to>
                                        <p:strVal val="visible"/>
                                      </p:to>
                                    </p:set>
                                    <p:animEffect transition="in" filter="wipe(left)">
                                      <p:cBhvr>
                                        <p:cTn id="12" dur="500"/>
                                        <p:tgtEl>
                                          <p:spTgt spid="12288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2886">
                                            <p:txEl>
                                              <p:pRg st="1" end="1"/>
                                            </p:txEl>
                                          </p:spTgt>
                                        </p:tgtEl>
                                        <p:attrNameLst>
                                          <p:attrName>style.visibility</p:attrName>
                                        </p:attrNameLst>
                                      </p:cBhvr>
                                      <p:to>
                                        <p:strVal val="visible"/>
                                      </p:to>
                                    </p:set>
                                    <p:animEffect transition="in" filter="wipe(left)">
                                      <p:cBhvr>
                                        <p:cTn id="17" dur="500"/>
                                        <p:tgtEl>
                                          <p:spTgt spid="12288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2886">
                                            <p:txEl>
                                              <p:pRg st="2" end="2"/>
                                            </p:txEl>
                                          </p:spTgt>
                                        </p:tgtEl>
                                        <p:attrNameLst>
                                          <p:attrName>style.visibility</p:attrName>
                                        </p:attrNameLst>
                                      </p:cBhvr>
                                      <p:to>
                                        <p:strVal val="visible"/>
                                      </p:to>
                                    </p:set>
                                    <p:animEffect transition="in" filter="wipe(left)">
                                      <p:cBhvr>
                                        <p:cTn id="22" dur="500"/>
                                        <p:tgtEl>
                                          <p:spTgt spid="12288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2886">
                                            <p:txEl>
                                              <p:pRg st="3" end="3"/>
                                            </p:txEl>
                                          </p:spTgt>
                                        </p:tgtEl>
                                        <p:attrNameLst>
                                          <p:attrName>style.visibility</p:attrName>
                                        </p:attrNameLst>
                                      </p:cBhvr>
                                      <p:to>
                                        <p:strVal val="visible"/>
                                      </p:to>
                                    </p:set>
                                    <p:animEffect transition="in" filter="wipe(left)">
                                      <p:cBhvr>
                                        <p:cTn id="27" dur="500"/>
                                        <p:tgtEl>
                                          <p:spTgt spid="12288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22888"/>
                                        </p:tgtEl>
                                        <p:attrNameLst>
                                          <p:attrName>style.visibility</p:attrName>
                                        </p:attrNameLst>
                                      </p:cBhvr>
                                      <p:to>
                                        <p:strVal val="visible"/>
                                      </p:to>
                                    </p:set>
                                    <p:animEffect transition="in" filter="wipe(left)">
                                      <p:cBhvr>
                                        <p:cTn id="32" dur="500"/>
                                        <p:tgtEl>
                                          <p:spTgt spid="122888"/>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122887">
                                            <p:txEl>
                                              <p:pRg st="0" end="0"/>
                                            </p:txEl>
                                          </p:spTgt>
                                        </p:tgtEl>
                                        <p:attrNameLst>
                                          <p:attrName>style.visibility</p:attrName>
                                        </p:attrNameLst>
                                      </p:cBhvr>
                                      <p:to>
                                        <p:strVal val="visible"/>
                                      </p:to>
                                    </p:set>
                                    <p:animEffect transition="in" filter="wipe(left)">
                                      <p:cBhvr>
                                        <p:cTn id="36" dur="500"/>
                                        <p:tgtEl>
                                          <p:spTgt spid="122887">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22885">
                                            <p:txEl>
                                              <p:pRg st="0" end="0"/>
                                            </p:txEl>
                                          </p:spTgt>
                                        </p:tgtEl>
                                        <p:attrNameLst>
                                          <p:attrName>style.visibility</p:attrName>
                                        </p:attrNameLst>
                                      </p:cBhvr>
                                      <p:to>
                                        <p:strVal val="visible"/>
                                      </p:to>
                                    </p:set>
                                    <p:animEffect transition="in" filter="wipe(left)">
                                      <p:cBhvr>
                                        <p:cTn id="41" dur="500"/>
                                        <p:tgtEl>
                                          <p:spTgt spid="122885">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22889">
                                            <p:txEl>
                                              <p:pRg st="0" end="0"/>
                                            </p:txEl>
                                          </p:spTgt>
                                        </p:tgtEl>
                                        <p:attrNameLst>
                                          <p:attrName>style.visibility</p:attrName>
                                        </p:attrNameLst>
                                      </p:cBhvr>
                                      <p:to>
                                        <p:strVal val="visible"/>
                                      </p:to>
                                    </p:set>
                                    <p:animEffect transition="in" filter="wipe(left)">
                                      <p:cBhvr>
                                        <p:cTn id="46" dur="500"/>
                                        <p:tgtEl>
                                          <p:spTgt spid="12288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4" grpId="0" build="p" autoUpdateAnimBg="0" advAuto="0"/>
      <p:bldP spid="122885" grpId="0" build="p" autoUpdateAnimBg="0"/>
      <p:bldP spid="122886" grpId="0" build="p" autoUpdateAnimBg="0"/>
      <p:bldP spid="122887" grpId="0" build="p" autoUpdateAnimBg="0" advAuto="0"/>
      <p:bldP spid="122889"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TPQuestion"/>
          <p:cNvSpPr>
            <a:spLocks noGrp="1" noChangeArrowheads="1"/>
          </p:cNvSpPr>
          <p:nvPr>
            <p:ph type="title"/>
          </p:nvPr>
        </p:nvSpPr>
        <p:spPr/>
        <p:txBody>
          <a:bodyPr/>
          <a:lstStyle/>
          <a:p>
            <a:r>
              <a:rPr lang="en-US"/>
              <a:t>Example 2</a:t>
            </a:r>
          </a:p>
        </p:txBody>
      </p:sp>
      <p:sp>
        <p:nvSpPr>
          <p:cNvPr id="114693" name="TPAnswers"/>
          <p:cNvSpPr>
            <a:spLocks noChangeArrowheads="1"/>
          </p:cNvSpPr>
          <p:nvPr>
            <p:custDataLst>
              <p:tags r:id="rId2"/>
            </p:custDataLst>
          </p:nvPr>
        </p:nvSpPr>
        <p:spPr bwMode="auto">
          <a:xfrm>
            <a:off x="857250" y="27940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–3,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–5, –5</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–5, –6</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1, 1</a:t>
            </a:r>
          </a:p>
        </p:txBody>
      </p:sp>
      <p:sp>
        <p:nvSpPr>
          <p:cNvPr id="114694" name="TPQuestion"/>
          <p:cNvSpPr>
            <a:spLocks noChangeArrowheads="1"/>
          </p:cNvSpPr>
          <p:nvPr/>
        </p:nvSpPr>
        <p:spPr bwMode="auto">
          <a:xfrm>
            <a:off x="476250" y="1371600"/>
            <a:ext cx="8020050" cy="1077913"/>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rPr>
              <a:t>Four times one number added to another number is </a:t>
            </a:r>
            <a:br>
              <a:rPr lang="en-US" sz="2400" b="1">
                <a:solidFill>
                  <a:srgbClr val="00539D"/>
                </a:solidFill>
              </a:rPr>
            </a:br>
            <a:r>
              <a:rPr lang="en-US" sz="2400" b="1">
                <a:solidFill>
                  <a:srgbClr val="00539D"/>
                </a:solidFill>
              </a:rPr>
              <a:t>–10. Three times the first number minus the second number is –11. Find the numbers.</a:t>
            </a:r>
          </a:p>
        </p:txBody>
      </p:sp>
      <p:sp>
        <p:nvSpPr>
          <p:cNvPr id="114695" name="Oval 7"/>
          <p:cNvSpPr>
            <a:spLocks noChangeArrowheads="1"/>
          </p:cNvSpPr>
          <p:nvPr/>
        </p:nvSpPr>
        <p:spPr bwMode="auto">
          <a:xfrm>
            <a:off x="847725" y="279082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4696"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4697"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4696"/>
                                        </p:tgtEl>
                                        <p:attrNameLst>
                                          <p:attrName>style.visibility</p:attrName>
                                        </p:attrNameLst>
                                      </p:cBhvr>
                                      <p:to>
                                        <p:strVal val="visible"/>
                                      </p:to>
                                    </p:set>
                                    <p:animEffect transition="in" filter="wipe(left)">
                                      <p:cBhvr>
                                        <p:cTn id="7" dur="500"/>
                                        <p:tgtEl>
                                          <p:spTgt spid="11469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4697"/>
                                        </p:tgtEl>
                                        <p:attrNameLst>
                                          <p:attrName>style.visibility</p:attrName>
                                        </p:attrNameLst>
                                      </p:cBhvr>
                                      <p:to>
                                        <p:strVal val="visible"/>
                                      </p:to>
                                    </p:set>
                                    <p:animEffect transition="in" filter="dissolve">
                                      <p:cBhvr>
                                        <p:cTn id="11" dur="500"/>
                                        <p:tgtEl>
                                          <p:spTgt spid="11469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4694"/>
                                        </p:tgtEl>
                                        <p:attrNameLst>
                                          <p:attrName>style.visibility</p:attrName>
                                        </p:attrNameLst>
                                      </p:cBhvr>
                                      <p:to>
                                        <p:strVal val="visible"/>
                                      </p:to>
                                    </p:set>
                                    <p:animEffect transition="in" filter="wipe(left)">
                                      <p:cBhvr>
                                        <p:cTn id="15" dur="500"/>
                                        <p:tgtEl>
                                          <p:spTgt spid="11469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4693"/>
                                        </p:tgtEl>
                                        <p:attrNameLst>
                                          <p:attrName>style.visibility</p:attrName>
                                        </p:attrNameLst>
                                      </p:cBhvr>
                                      <p:to>
                                        <p:strVal val="visible"/>
                                      </p:to>
                                    </p:set>
                                    <p:animEffect transition="in" filter="wipe(left)">
                                      <p:cBhvr>
                                        <p:cTn id="19" dur="500"/>
                                        <p:tgtEl>
                                          <p:spTgt spid="114693"/>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4695"/>
                                        </p:tgtEl>
                                        <p:attrNameLst>
                                          <p:attrName>style.visibility</p:attrName>
                                        </p:attrNameLst>
                                      </p:cBhvr>
                                      <p:to>
                                        <p:strVal val="visible"/>
                                      </p:to>
                                    </p:set>
                                    <p:animEffect transition="in" filter="wipe(down)">
                                      <p:cBhvr>
                                        <p:cTn id="24" dur="580">
                                          <p:stCondLst>
                                            <p:cond delay="0"/>
                                          </p:stCondLst>
                                        </p:cTn>
                                        <p:tgtEl>
                                          <p:spTgt spid="114695"/>
                                        </p:tgtEl>
                                      </p:cBhvr>
                                    </p:animEffect>
                                    <p:anim calcmode="lin" valueType="num">
                                      <p:cBhvr>
                                        <p:cTn id="25" dur="1822" tmFilter="0,0; 0.14,0.36; 0.43,0.73; 0.71,0.91; 1.0,1.0">
                                          <p:stCondLst>
                                            <p:cond delay="0"/>
                                          </p:stCondLst>
                                        </p:cTn>
                                        <p:tgtEl>
                                          <p:spTgt spid="114695"/>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4695"/>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4695"/>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4695"/>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4695"/>
                                        </p:tgtEl>
                                        <p:attrNameLst>
                                          <p:attrName>ppt_y</p:attrName>
                                        </p:attrNameLst>
                                      </p:cBhvr>
                                      <p:tavLst>
                                        <p:tav tm="0" fmla="#ppt_y-sin(pi*$)/81">
                                          <p:val>
                                            <p:fltVal val="0"/>
                                          </p:val>
                                        </p:tav>
                                        <p:tav tm="100000">
                                          <p:val>
                                            <p:fltVal val="1"/>
                                          </p:val>
                                        </p:tav>
                                      </p:tavLst>
                                    </p:anim>
                                    <p:animScale>
                                      <p:cBhvr>
                                        <p:cTn id="30" dur="26">
                                          <p:stCondLst>
                                            <p:cond delay="650"/>
                                          </p:stCondLst>
                                        </p:cTn>
                                        <p:tgtEl>
                                          <p:spTgt spid="114695"/>
                                        </p:tgtEl>
                                      </p:cBhvr>
                                      <p:to x="100000" y="60000"/>
                                    </p:animScale>
                                    <p:animScale>
                                      <p:cBhvr>
                                        <p:cTn id="31" dur="166" decel="50000">
                                          <p:stCondLst>
                                            <p:cond delay="676"/>
                                          </p:stCondLst>
                                        </p:cTn>
                                        <p:tgtEl>
                                          <p:spTgt spid="114695"/>
                                        </p:tgtEl>
                                      </p:cBhvr>
                                      <p:to x="100000" y="100000"/>
                                    </p:animScale>
                                    <p:animScale>
                                      <p:cBhvr>
                                        <p:cTn id="32" dur="26">
                                          <p:stCondLst>
                                            <p:cond delay="1312"/>
                                          </p:stCondLst>
                                        </p:cTn>
                                        <p:tgtEl>
                                          <p:spTgt spid="114695"/>
                                        </p:tgtEl>
                                      </p:cBhvr>
                                      <p:to x="100000" y="80000"/>
                                    </p:animScale>
                                    <p:animScale>
                                      <p:cBhvr>
                                        <p:cTn id="33" dur="166" decel="50000">
                                          <p:stCondLst>
                                            <p:cond delay="1338"/>
                                          </p:stCondLst>
                                        </p:cTn>
                                        <p:tgtEl>
                                          <p:spTgt spid="114695"/>
                                        </p:tgtEl>
                                      </p:cBhvr>
                                      <p:to x="100000" y="100000"/>
                                    </p:animScale>
                                    <p:animScale>
                                      <p:cBhvr>
                                        <p:cTn id="34" dur="26">
                                          <p:stCondLst>
                                            <p:cond delay="1642"/>
                                          </p:stCondLst>
                                        </p:cTn>
                                        <p:tgtEl>
                                          <p:spTgt spid="114695"/>
                                        </p:tgtEl>
                                      </p:cBhvr>
                                      <p:to x="100000" y="90000"/>
                                    </p:animScale>
                                    <p:animScale>
                                      <p:cBhvr>
                                        <p:cTn id="35" dur="166" decel="50000">
                                          <p:stCondLst>
                                            <p:cond delay="1668"/>
                                          </p:stCondLst>
                                        </p:cTn>
                                        <p:tgtEl>
                                          <p:spTgt spid="114695"/>
                                        </p:tgtEl>
                                      </p:cBhvr>
                                      <p:to x="100000" y="100000"/>
                                    </p:animScale>
                                    <p:animScale>
                                      <p:cBhvr>
                                        <p:cTn id="36" dur="26">
                                          <p:stCondLst>
                                            <p:cond delay="1808"/>
                                          </p:stCondLst>
                                        </p:cTn>
                                        <p:tgtEl>
                                          <p:spTgt spid="114695"/>
                                        </p:tgtEl>
                                      </p:cBhvr>
                                      <p:to x="100000" y="95000"/>
                                    </p:animScale>
                                    <p:animScale>
                                      <p:cBhvr>
                                        <p:cTn id="37" dur="166" decel="50000">
                                          <p:stCondLst>
                                            <p:cond delay="1834"/>
                                          </p:stCondLst>
                                        </p:cTn>
                                        <p:tgtEl>
                                          <p:spTgt spid="11469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3" grpId="0" autoUpdateAnimBg="0"/>
      <p:bldP spid="114694" grpId="0" autoUpdateAnimBg="0"/>
      <p:bldP spid="11469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Example 3</a:t>
            </a:r>
          </a:p>
        </p:txBody>
      </p:sp>
      <p:sp>
        <p:nvSpPr>
          <p:cNvPr id="9219"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Elimination Using Subtraction</a:t>
            </a:r>
          </a:p>
        </p:txBody>
      </p:sp>
      <p:sp>
        <p:nvSpPr>
          <p:cNvPr id="9220" name="Rectangle 4"/>
          <p:cNvSpPr>
            <a:spLocks noChangeArrowheads="1"/>
          </p:cNvSpPr>
          <p:nvPr/>
        </p:nvSpPr>
        <p:spPr bwMode="auto">
          <a:xfrm>
            <a:off x="876300" y="1370013"/>
            <a:ext cx="7705725" cy="1077912"/>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00539D"/>
                </a:solidFill>
              </a:rPr>
              <a:t>Use elimination to solve the system of equations.</a:t>
            </a:r>
            <a:br>
              <a:rPr lang="en-US" sz="2400" b="1">
                <a:solidFill>
                  <a:srgbClr val="00539D"/>
                </a:solidFill>
              </a:rPr>
            </a:br>
            <a:r>
              <a:rPr lang="en-US" sz="2400" b="1">
                <a:solidFill>
                  <a:srgbClr val="00539D"/>
                </a:solidFill>
              </a:rPr>
              <a:t>4</a:t>
            </a:r>
            <a:r>
              <a:rPr lang="en-US" sz="2400" b="1" i="1">
                <a:solidFill>
                  <a:srgbClr val="00539D"/>
                </a:solidFill>
              </a:rPr>
              <a:t>x</a:t>
            </a:r>
            <a:r>
              <a:rPr lang="en-US" sz="2400" b="1">
                <a:solidFill>
                  <a:srgbClr val="00539D"/>
                </a:solidFill>
              </a:rPr>
              <a:t> + 2</a:t>
            </a:r>
            <a:r>
              <a:rPr lang="en-US" sz="2400" b="1" i="1">
                <a:solidFill>
                  <a:srgbClr val="00539D"/>
                </a:solidFill>
              </a:rPr>
              <a:t>y</a:t>
            </a:r>
            <a:r>
              <a:rPr lang="en-US" sz="2400" b="1">
                <a:solidFill>
                  <a:srgbClr val="00539D"/>
                </a:solidFill>
              </a:rPr>
              <a:t> = 28</a:t>
            </a:r>
            <a:br>
              <a:rPr lang="en-US" sz="2400" b="1">
                <a:solidFill>
                  <a:srgbClr val="00539D"/>
                </a:solidFill>
              </a:rPr>
            </a:br>
            <a:r>
              <a:rPr lang="en-US" sz="2400" b="1">
                <a:solidFill>
                  <a:srgbClr val="00539D"/>
                </a:solidFill>
              </a:rPr>
              <a:t>4</a:t>
            </a:r>
            <a:r>
              <a:rPr lang="en-US" sz="2400" b="1" i="1">
                <a:solidFill>
                  <a:srgbClr val="00539D"/>
                </a:solidFill>
              </a:rPr>
              <a:t>x</a:t>
            </a:r>
            <a:r>
              <a:rPr lang="en-US" sz="2400" b="1">
                <a:solidFill>
                  <a:srgbClr val="00539D"/>
                </a:solidFill>
              </a:rPr>
              <a:t> – 3</a:t>
            </a:r>
            <a:r>
              <a:rPr lang="en-US" sz="2400" b="1" i="1">
                <a:solidFill>
                  <a:srgbClr val="00539D"/>
                </a:solidFill>
              </a:rPr>
              <a:t>y</a:t>
            </a:r>
            <a:r>
              <a:rPr lang="en-US" sz="2400" b="1">
                <a:solidFill>
                  <a:srgbClr val="00539D"/>
                </a:solidFill>
              </a:rPr>
              <a:t> = 18</a:t>
            </a:r>
          </a:p>
        </p:txBody>
      </p:sp>
      <p:sp>
        <p:nvSpPr>
          <p:cNvPr id="9221" name="Text Box 5"/>
          <p:cNvSpPr txBox="1">
            <a:spLocks noChangeArrowheads="1"/>
          </p:cNvSpPr>
          <p:nvPr/>
        </p:nvSpPr>
        <p:spPr bwMode="auto">
          <a:xfrm>
            <a:off x="533400" y="2479675"/>
            <a:ext cx="8382000" cy="749300"/>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pPr>
            <a:r>
              <a:rPr lang="en-US" sz="2400">
                <a:ea typeface="Times New Roman" pitchFamily="18" charset="0"/>
                <a:cs typeface="Arial" charset="0"/>
              </a:rPr>
              <a:t>Since the coefficients of the </a:t>
            </a:r>
            <a:r>
              <a:rPr lang="en-US" sz="2400" i="1">
                <a:ea typeface="Times New Roman" pitchFamily="18" charset="0"/>
                <a:cs typeface="Arial" charset="0"/>
              </a:rPr>
              <a:t>x</a:t>
            </a:r>
            <a:r>
              <a:rPr lang="en-US" sz="2400">
                <a:ea typeface="Times New Roman" pitchFamily="18" charset="0"/>
                <a:cs typeface="Arial" charset="0"/>
              </a:rPr>
              <a:t>-terms are the same, you can eliminate the </a:t>
            </a:r>
            <a:r>
              <a:rPr lang="en-US" sz="2400" i="1">
                <a:ea typeface="Times New Roman" pitchFamily="18" charset="0"/>
                <a:cs typeface="Arial" charset="0"/>
              </a:rPr>
              <a:t>x-</a:t>
            </a:r>
            <a:r>
              <a:rPr lang="en-US" sz="2400">
                <a:ea typeface="Times New Roman" pitchFamily="18" charset="0"/>
                <a:cs typeface="Arial" charset="0"/>
              </a:rPr>
              <a:t>terms by subtracting the equations.</a:t>
            </a:r>
          </a:p>
        </p:txBody>
      </p:sp>
      <p:sp>
        <p:nvSpPr>
          <p:cNvPr id="9222" name="Text Box 6"/>
          <p:cNvSpPr txBox="1">
            <a:spLocks noChangeArrowheads="1"/>
          </p:cNvSpPr>
          <p:nvPr/>
        </p:nvSpPr>
        <p:spPr bwMode="auto">
          <a:xfrm>
            <a:off x="533400" y="5608638"/>
            <a:ext cx="8077200" cy="420687"/>
          </a:xfrm>
          <a:prstGeom prst="rect">
            <a:avLst/>
          </a:prstGeom>
          <a:noFill/>
          <a:ln w="9525" algn="ctr">
            <a:noFill/>
            <a:miter lim="800000"/>
            <a:headEnd/>
            <a:tailEnd/>
          </a:ln>
          <a:effectLst/>
        </p:spPr>
        <p:txBody>
          <a:bodyPr>
            <a:spAutoFit/>
          </a:bodyPr>
          <a:lstStyle/>
          <a:p>
            <a:pPr marL="3943350" indent="-3600450">
              <a:lnSpc>
                <a:spcPct val="90000"/>
              </a:lnSpc>
              <a:spcBef>
                <a:spcPct val="20000"/>
              </a:spcBef>
              <a:spcAft>
                <a:spcPct val="20000"/>
              </a:spcAft>
              <a:tabLst>
                <a:tab pos="1714500" algn="r"/>
                <a:tab pos="1885950" algn="l"/>
                <a:tab pos="2209800" algn="l"/>
              </a:tabLst>
            </a:pPr>
            <a:r>
              <a:rPr lang="en-US" sz="2400" i="1">
                <a:solidFill>
                  <a:srgbClr val="000000"/>
                </a:solidFill>
              </a:rPr>
              <a:t>               	y</a:t>
            </a:r>
            <a:r>
              <a:rPr lang="en-US" sz="2400">
                <a:solidFill>
                  <a:srgbClr val="000000"/>
                </a:solidFill>
              </a:rPr>
              <a:t>	=	2	Simplify.</a:t>
            </a:r>
            <a:endParaRPr lang="en-US" sz="2400" i="1">
              <a:solidFill>
                <a:srgbClr val="000000"/>
              </a:solidFill>
            </a:endParaRPr>
          </a:p>
        </p:txBody>
      </p:sp>
      <p:sp>
        <p:nvSpPr>
          <p:cNvPr id="9223" name="Text Box 7"/>
          <p:cNvSpPr txBox="1">
            <a:spLocks noChangeArrowheads="1"/>
          </p:cNvSpPr>
          <p:nvPr/>
        </p:nvSpPr>
        <p:spPr bwMode="auto">
          <a:xfrm>
            <a:off x="4171950" y="3352800"/>
            <a:ext cx="4819650" cy="749300"/>
          </a:xfrm>
          <a:prstGeom prst="rect">
            <a:avLst/>
          </a:prstGeom>
          <a:noFill/>
          <a:ln w="9525" algn="ctr">
            <a:noFill/>
            <a:miter lim="800000"/>
            <a:headEnd/>
            <a:tailEnd/>
          </a:ln>
          <a:effectLst/>
        </p:spPr>
        <p:txBody>
          <a:bodyPr>
            <a:spAutoFit/>
          </a:bodyPr>
          <a:lstStyle/>
          <a:p>
            <a:pPr marL="285750">
              <a:lnSpc>
                <a:spcPct val="90000"/>
              </a:lnSpc>
              <a:spcBef>
                <a:spcPct val="20000"/>
              </a:spcBef>
              <a:spcAft>
                <a:spcPct val="20000"/>
              </a:spcAft>
            </a:pPr>
            <a:r>
              <a:rPr lang="en-US" sz="2400">
                <a:ea typeface="Times New Roman" pitchFamily="18" charset="0"/>
                <a:cs typeface="Arial" charset="0"/>
              </a:rPr>
              <a:t>Write the equations in column form and subtract.</a:t>
            </a:r>
            <a:endParaRPr lang="en-US" sz="2400" i="1">
              <a:ea typeface="Times New Roman" pitchFamily="18" charset="0"/>
              <a:cs typeface="Arial" charset="0"/>
            </a:endParaRPr>
          </a:p>
        </p:txBody>
      </p:sp>
      <p:sp>
        <p:nvSpPr>
          <p:cNvPr id="9224" name="Text Box 8"/>
          <p:cNvSpPr txBox="1">
            <a:spLocks noChangeArrowheads="1"/>
          </p:cNvSpPr>
          <p:nvPr/>
        </p:nvSpPr>
        <p:spPr bwMode="auto">
          <a:xfrm>
            <a:off x="495300" y="4343400"/>
            <a:ext cx="8229600" cy="420688"/>
          </a:xfrm>
          <a:prstGeom prst="rect">
            <a:avLst/>
          </a:prstGeom>
          <a:noFill/>
          <a:ln w="9525" algn="ctr">
            <a:noFill/>
            <a:miter lim="800000"/>
            <a:headEnd/>
            <a:tailEnd/>
          </a:ln>
          <a:effectLst/>
        </p:spPr>
        <p:txBody>
          <a:bodyPr>
            <a:spAutoFit/>
          </a:bodyPr>
          <a:lstStyle/>
          <a:p>
            <a:pPr marL="3943350" indent="-3657600">
              <a:lnSpc>
                <a:spcPct val="90000"/>
              </a:lnSpc>
              <a:spcBef>
                <a:spcPct val="20000"/>
              </a:spcBef>
              <a:spcAft>
                <a:spcPct val="20000"/>
              </a:spcAft>
              <a:tabLst>
                <a:tab pos="1828800" algn="r"/>
                <a:tab pos="1943100" algn="l"/>
                <a:tab pos="2228850" algn="l"/>
              </a:tabLst>
            </a:pPr>
            <a:r>
              <a:rPr lang="en-US" sz="2400">
                <a:ea typeface="Times New Roman" pitchFamily="18" charset="0"/>
                <a:cs typeface="Arial" charset="0"/>
              </a:rPr>
              <a:t>             	5</a:t>
            </a:r>
            <a:r>
              <a:rPr lang="en-US" sz="2400" i="1">
                <a:ea typeface="Times New Roman" pitchFamily="18" charset="0"/>
                <a:cs typeface="Arial" charset="0"/>
              </a:rPr>
              <a:t>y 	</a:t>
            </a:r>
            <a:r>
              <a:rPr lang="en-US" sz="2400">
                <a:ea typeface="Times New Roman" pitchFamily="18" charset="0"/>
                <a:cs typeface="Arial" charset="0"/>
              </a:rPr>
              <a:t>=	10	The </a:t>
            </a:r>
            <a:r>
              <a:rPr lang="en-US" sz="2400" i="1">
                <a:ea typeface="Times New Roman" pitchFamily="18" charset="0"/>
                <a:cs typeface="Arial" charset="0"/>
              </a:rPr>
              <a:t>x</a:t>
            </a:r>
            <a:r>
              <a:rPr lang="en-US" sz="2400">
                <a:ea typeface="Times New Roman" pitchFamily="18" charset="0"/>
                <a:cs typeface="Arial" charset="0"/>
              </a:rPr>
              <a:t> variable is eliminated.</a:t>
            </a:r>
            <a:endParaRPr lang="en-US" sz="2400" i="1">
              <a:ea typeface="Times New Roman" pitchFamily="18" charset="0"/>
              <a:cs typeface="Arial" charset="0"/>
            </a:endParaRPr>
          </a:p>
        </p:txBody>
      </p:sp>
      <p:sp>
        <p:nvSpPr>
          <p:cNvPr id="9225" name="Text Box 9"/>
          <p:cNvSpPr txBox="1">
            <a:spLocks noChangeArrowheads="1"/>
          </p:cNvSpPr>
          <p:nvPr/>
        </p:nvSpPr>
        <p:spPr bwMode="auto">
          <a:xfrm>
            <a:off x="4171950" y="4970463"/>
            <a:ext cx="4819650" cy="420687"/>
          </a:xfrm>
          <a:prstGeom prst="rect">
            <a:avLst/>
          </a:prstGeom>
          <a:noFill/>
          <a:ln w="9525" algn="ctr">
            <a:noFill/>
            <a:miter lim="800000"/>
            <a:headEnd/>
            <a:tailEnd/>
          </a:ln>
          <a:effectLst/>
        </p:spPr>
        <p:txBody>
          <a:bodyPr>
            <a:spAutoFit/>
          </a:bodyPr>
          <a:lstStyle/>
          <a:p>
            <a:pPr marL="285750">
              <a:lnSpc>
                <a:spcPct val="90000"/>
              </a:lnSpc>
              <a:spcBef>
                <a:spcPct val="20000"/>
              </a:spcBef>
              <a:spcAft>
                <a:spcPct val="20000"/>
              </a:spcAft>
            </a:pPr>
            <a:r>
              <a:rPr lang="en-US" sz="2400">
                <a:ea typeface="Times New Roman" pitchFamily="18" charset="0"/>
                <a:cs typeface="Arial" charset="0"/>
              </a:rPr>
              <a:t>Divide each side by 5.</a:t>
            </a:r>
            <a:endParaRPr lang="en-US" sz="2400" i="1">
              <a:ea typeface="Times New Roman" pitchFamily="18" charset="0"/>
              <a:cs typeface="Arial" charset="0"/>
            </a:endParaRPr>
          </a:p>
        </p:txBody>
      </p:sp>
      <p:grpSp>
        <p:nvGrpSpPr>
          <p:cNvPr id="9226" name="Group 10"/>
          <p:cNvGrpSpPr>
            <a:grpSpLocks/>
          </p:cNvGrpSpPr>
          <p:nvPr/>
        </p:nvGrpSpPr>
        <p:grpSpPr bwMode="auto">
          <a:xfrm>
            <a:off x="609600" y="3352800"/>
            <a:ext cx="3733800" cy="896938"/>
            <a:chOff x="384" y="1259"/>
            <a:chExt cx="2352" cy="565"/>
          </a:xfrm>
        </p:grpSpPr>
        <p:sp>
          <p:nvSpPr>
            <p:cNvPr id="9227" name="Line 11"/>
            <p:cNvSpPr>
              <a:spLocks noChangeShapeType="1"/>
            </p:cNvSpPr>
            <p:nvPr/>
          </p:nvSpPr>
          <p:spPr bwMode="auto">
            <a:xfrm>
              <a:off x="624" y="1824"/>
              <a:ext cx="1344" cy="0"/>
            </a:xfrm>
            <a:prstGeom prst="line">
              <a:avLst/>
            </a:prstGeom>
            <a:noFill/>
            <a:ln w="28575">
              <a:solidFill>
                <a:schemeClr val="tx1"/>
              </a:solidFill>
              <a:round/>
              <a:headEnd/>
              <a:tailEnd/>
            </a:ln>
            <a:effectLst/>
          </p:spPr>
          <p:txBody>
            <a:bodyPr>
              <a:spAutoFit/>
            </a:bodyPr>
            <a:lstStyle/>
            <a:p>
              <a:endParaRPr lang="en-US"/>
            </a:p>
          </p:txBody>
        </p:sp>
        <p:sp>
          <p:nvSpPr>
            <p:cNvPr id="9228" name="Text Box 12"/>
            <p:cNvSpPr txBox="1">
              <a:spLocks noChangeArrowheads="1"/>
            </p:cNvSpPr>
            <p:nvPr/>
          </p:nvSpPr>
          <p:spPr bwMode="auto">
            <a:xfrm>
              <a:off x="384" y="1259"/>
              <a:ext cx="2352" cy="472"/>
            </a:xfrm>
            <a:prstGeom prst="rect">
              <a:avLst/>
            </a:prstGeom>
            <a:noFill/>
            <a:ln w="9525" algn="ctr">
              <a:noFill/>
              <a:miter lim="800000"/>
              <a:headEnd/>
              <a:tailEnd/>
            </a:ln>
            <a:effectLst/>
          </p:spPr>
          <p:txBody>
            <a:bodyPr>
              <a:spAutoFit/>
            </a:bodyPr>
            <a:lstStyle/>
            <a:p>
              <a:pPr marL="285750">
                <a:lnSpc>
                  <a:spcPct val="90000"/>
                </a:lnSpc>
                <a:spcBef>
                  <a:spcPct val="20000"/>
                </a:spcBef>
                <a:spcAft>
                  <a:spcPct val="20000"/>
                </a:spcAft>
                <a:tabLst>
                  <a:tab pos="1714500" algn="r"/>
                  <a:tab pos="1828800" algn="l"/>
                  <a:tab pos="2114550" algn="l"/>
                </a:tabLst>
              </a:pPr>
              <a:r>
                <a:rPr lang="en-US" sz="2400">
                  <a:ea typeface="Times New Roman" pitchFamily="18" charset="0"/>
                  <a:cs typeface="Arial" charset="0"/>
                </a:rPr>
                <a:t>     	4</a:t>
              </a:r>
              <a:r>
                <a:rPr lang="en-US" sz="2400" i="1">
                  <a:ea typeface="Times New Roman" pitchFamily="18" charset="0"/>
                  <a:cs typeface="Arial" charset="0"/>
                </a:rPr>
                <a:t>x</a:t>
              </a:r>
              <a:r>
                <a:rPr lang="en-US" sz="2400">
                  <a:ea typeface="Times New Roman" pitchFamily="18" charset="0"/>
                  <a:cs typeface="Arial" charset="0"/>
                </a:rPr>
                <a:t> + 2</a:t>
              </a:r>
              <a:r>
                <a:rPr lang="en-US" sz="2400" i="1">
                  <a:ea typeface="Times New Roman" pitchFamily="18" charset="0"/>
                  <a:cs typeface="Arial" charset="0"/>
                </a:rPr>
                <a:t>y</a:t>
              </a:r>
              <a:r>
                <a:rPr lang="en-US" sz="2400">
                  <a:ea typeface="Times New Roman" pitchFamily="18" charset="0"/>
                  <a:cs typeface="Arial" charset="0"/>
                </a:rPr>
                <a:t>	=	28</a:t>
              </a:r>
              <a:br>
                <a:rPr lang="en-US" sz="2400">
                  <a:ea typeface="Times New Roman" pitchFamily="18" charset="0"/>
                  <a:cs typeface="Arial" charset="0"/>
                </a:rPr>
              </a:br>
              <a:r>
                <a:rPr lang="en-US" sz="2400">
                  <a:ea typeface="Times New Roman" pitchFamily="18" charset="0"/>
                  <a:cs typeface="Arial" charset="0"/>
                </a:rPr>
                <a:t>	(–) 4</a:t>
              </a:r>
              <a:r>
                <a:rPr lang="en-US" sz="2400" i="1">
                  <a:ea typeface="Times New Roman" pitchFamily="18" charset="0"/>
                  <a:cs typeface="Arial" charset="0"/>
                </a:rPr>
                <a:t>x</a:t>
              </a:r>
              <a:r>
                <a:rPr lang="en-US" sz="2400">
                  <a:ea typeface="Times New Roman" pitchFamily="18" charset="0"/>
                  <a:cs typeface="Arial" charset="0"/>
                </a:rPr>
                <a:t> – 3</a:t>
              </a:r>
              <a:r>
                <a:rPr lang="en-US" sz="2400" i="1">
                  <a:ea typeface="Times New Roman" pitchFamily="18" charset="0"/>
                  <a:cs typeface="Arial" charset="0"/>
                </a:rPr>
                <a:t>y</a:t>
              </a:r>
              <a:r>
                <a:rPr lang="en-US" sz="2400">
                  <a:ea typeface="Times New Roman" pitchFamily="18" charset="0"/>
                  <a:cs typeface="Arial" charset="0"/>
                </a:rPr>
                <a:t>	=	18</a:t>
              </a:r>
              <a:endParaRPr lang="en-US" sz="2400" i="1">
                <a:ea typeface="Times New Roman" pitchFamily="18" charset="0"/>
                <a:cs typeface="Arial" charset="0"/>
              </a:endParaRPr>
            </a:p>
          </p:txBody>
        </p:sp>
      </p:grpSp>
      <p:pic>
        <p:nvPicPr>
          <p:cNvPr id="9229" name="Picture 13" descr="GC9_07"/>
          <p:cNvPicPr>
            <a:picLocks noChangeAspect="1" noChangeArrowheads="1"/>
          </p:cNvPicPr>
          <p:nvPr/>
        </p:nvPicPr>
        <p:blipFill>
          <a:blip r:embed="rId3" cstate="print"/>
          <a:srcRect/>
          <a:stretch>
            <a:fillRect/>
          </a:stretch>
        </p:blipFill>
        <p:spPr bwMode="auto">
          <a:xfrm>
            <a:off x="2009775" y="4768850"/>
            <a:ext cx="1189038" cy="787400"/>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20">
                                            <p:txEl>
                                              <p:pRg st="0" end="0"/>
                                            </p:txEl>
                                          </p:spTgt>
                                        </p:tgtEl>
                                        <p:attrNameLst>
                                          <p:attrName>style.visibility</p:attrName>
                                        </p:attrNameLst>
                                      </p:cBhvr>
                                      <p:to>
                                        <p:strVal val="visible"/>
                                      </p:to>
                                    </p:set>
                                    <p:animEffect transition="in" filter="wipe(left)">
                                      <p:cBhvr>
                                        <p:cTn id="7" dur="500"/>
                                        <p:tgtEl>
                                          <p:spTgt spid="92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221">
                                            <p:txEl>
                                              <p:pRg st="0" end="0"/>
                                            </p:txEl>
                                          </p:spTgt>
                                        </p:tgtEl>
                                        <p:attrNameLst>
                                          <p:attrName>style.visibility</p:attrName>
                                        </p:attrNameLst>
                                      </p:cBhvr>
                                      <p:to>
                                        <p:strVal val="visible"/>
                                      </p:to>
                                    </p:set>
                                    <p:animEffect transition="in" filter="wipe(left)">
                                      <p:cBhvr>
                                        <p:cTn id="12" dur="500"/>
                                        <p:tgtEl>
                                          <p:spTgt spid="922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9226"/>
                                        </p:tgtEl>
                                        <p:attrNameLst>
                                          <p:attrName>style.visibility</p:attrName>
                                        </p:attrNameLst>
                                      </p:cBhvr>
                                      <p:to>
                                        <p:strVal val="visible"/>
                                      </p:to>
                                    </p:set>
                                    <p:animEffect transition="in" filter="wipe(up)">
                                      <p:cBhvr>
                                        <p:cTn id="17" dur="500"/>
                                        <p:tgtEl>
                                          <p:spTgt spid="9226"/>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9223">
                                            <p:txEl>
                                              <p:pRg st="0" end="0"/>
                                            </p:txEl>
                                          </p:spTgt>
                                        </p:tgtEl>
                                        <p:attrNameLst>
                                          <p:attrName>style.visibility</p:attrName>
                                        </p:attrNameLst>
                                      </p:cBhvr>
                                      <p:to>
                                        <p:strVal val="visible"/>
                                      </p:to>
                                    </p:set>
                                    <p:animEffect transition="in" filter="wipe(left)">
                                      <p:cBhvr>
                                        <p:cTn id="21" dur="500"/>
                                        <p:tgtEl>
                                          <p:spTgt spid="922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9224">
                                            <p:txEl>
                                              <p:pRg st="0" end="0"/>
                                            </p:txEl>
                                          </p:spTgt>
                                        </p:tgtEl>
                                        <p:attrNameLst>
                                          <p:attrName>style.visibility</p:attrName>
                                        </p:attrNameLst>
                                      </p:cBhvr>
                                      <p:to>
                                        <p:strVal val="visible"/>
                                      </p:to>
                                    </p:set>
                                    <p:animEffect transition="in" filter="wipe(left)">
                                      <p:cBhvr>
                                        <p:cTn id="26" dur="500"/>
                                        <p:tgtEl>
                                          <p:spTgt spid="9224">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9229"/>
                                        </p:tgtEl>
                                        <p:attrNameLst>
                                          <p:attrName>style.visibility</p:attrName>
                                        </p:attrNameLst>
                                      </p:cBhvr>
                                      <p:to>
                                        <p:strVal val="visible"/>
                                      </p:to>
                                    </p:set>
                                    <p:animEffect transition="in" filter="wipe(left)">
                                      <p:cBhvr>
                                        <p:cTn id="31" dur="500"/>
                                        <p:tgtEl>
                                          <p:spTgt spid="9229"/>
                                        </p:tgtEl>
                                      </p:cBhvr>
                                    </p:animEffec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9225">
                                            <p:txEl>
                                              <p:pRg st="0" end="0"/>
                                            </p:txEl>
                                          </p:spTgt>
                                        </p:tgtEl>
                                        <p:attrNameLst>
                                          <p:attrName>style.visibility</p:attrName>
                                        </p:attrNameLst>
                                      </p:cBhvr>
                                      <p:to>
                                        <p:strVal val="visible"/>
                                      </p:to>
                                    </p:set>
                                    <p:animEffect transition="in" filter="wipe(left)">
                                      <p:cBhvr>
                                        <p:cTn id="35" dur="500"/>
                                        <p:tgtEl>
                                          <p:spTgt spid="9225">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9222">
                                            <p:txEl>
                                              <p:pRg st="0" end="0"/>
                                            </p:txEl>
                                          </p:spTgt>
                                        </p:tgtEl>
                                        <p:attrNameLst>
                                          <p:attrName>style.visibility</p:attrName>
                                        </p:attrNameLst>
                                      </p:cBhvr>
                                      <p:to>
                                        <p:strVal val="visible"/>
                                      </p:to>
                                    </p:set>
                                    <p:animEffect transition="in" filter="wipe(left)">
                                      <p:cBhvr>
                                        <p:cTn id="40" dur="500"/>
                                        <p:tgtEl>
                                          <p:spTgt spid="92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uild="p" autoUpdateAnimBg="0" advAuto="0"/>
      <p:bldP spid="9221" grpId="0" build="p" autoUpdateAnimBg="0"/>
      <p:bldP spid="9222" grpId="0" build="p" autoUpdateAnimBg="0"/>
      <p:bldP spid="9223" grpId="0" build="p" autoUpdateAnimBg="0" advAuto="0"/>
      <p:bldP spid="9224" grpId="0" build="p" autoUpdateAnimBg="0"/>
      <p:bldP spid="9225" grpId="0" build="p" autoUpdateAnimBg="0"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Example 3</a:t>
            </a:r>
          </a:p>
        </p:txBody>
      </p:sp>
      <p:sp>
        <p:nvSpPr>
          <p:cNvPr id="91139"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Elimination Using Subtraction</a:t>
            </a:r>
          </a:p>
        </p:txBody>
      </p:sp>
      <p:sp>
        <p:nvSpPr>
          <p:cNvPr id="91140" name="Rectangle 4"/>
          <p:cNvSpPr>
            <a:spLocks noChangeArrowheads="1"/>
          </p:cNvSpPr>
          <p:nvPr/>
        </p:nvSpPr>
        <p:spPr bwMode="auto">
          <a:xfrm>
            <a:off x="876300" y="1370013"/>
            <a:ext cx="8039100" cy="749300"/>
          </a:xfrm>
          <a:prstGeom prst="rect">
            <a:avLst/>
          </a:prstGeom>
          <a:noFill/>
          <a:ln w="9525">
            <a:noFill/>
            <a:miter lim="800000"/>
            <a:headEnd/>
            <a:tailEnd/>
          </a:ln>
          <a:effectLst/>
        </p:spPr>
        <p:txBody>
          <a:bodyPr>
            <a:spAutoFit/>
          </a:bodyPr>
          <a:lstStyle/>
          <a:p>
            <a:pPr>
              <a:lnSpc>
                <a:spcPct val="90000"/>
              </a:lnSpc>
              <a:spcBef>
                <a:spcPct val="20000"/>
              </a:spcBef>
              <a:spcAft>
                <a:spcPct val="20000"/>
              </a:spcAft>
              <a:buClr>
                <a:srgbClr val="FFFFFF"/>
              </a:buClr>
            </a:pPr>
            <a:r>
              <a:rPr lang="en-US" sz="2400"/>
              <a:t>Now substitute 2 for </a:t>
            </a:r>
            <a:r>
              <a:rPr lang="en-US" sz="2400" i="1"/>
              <a:t>y</a:t>
            </a:r>
            <a:r>
              <a:rPr lang="en-US" sz="2400"/>
              <a:t> in either equation to find the value of </a:t>
            </a:r>
            <a:r>
              <a:rPr lang="en-US" sz="2400" i="1"/>
              <a:t>x</a:t>
            </a:r>
            <a:r>
              <a:rPr lang="en-US" sz="2400"/>
              <a:t>.</a:t>
            </a:r>
          </a:p>
        </p:txBody>
      </p:sp>
      <p:sp>
        <p:nvSpPr>
          <p:cNvPr id="91141" name="Rectangle 5"/>
          <p:cNvSpPr>
            <a:spLocks noChangeArrowheads="1"/>
          </p:cNvSpPr>
          <p:nvPr/>
        </p:nvSpPr>
        <p:spPr bwMode="auto">
          <a:xfrm>
            <a:off x="533400" y="5770563"/>
            <a:ext cx="8229600" cy="420687"/>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solution is (6, 2).</a:t>
            </a:r>
          </a:p>
        </p:txBody>
      </p:sp>
      <p:sp>
        <p:nvSpPr>
          <p:cNvPr id="91142" name="Text Box 6"/>
          <p:cNvSpPr txBox="1">
            <a:spLocks noChangeArrowheads="1"/>
          </p:cNvSpPr>
          <p:nvPr/>
        </p:nvSpPr>
        <p:spPr bwMode="auto">
          <a:xfrm>
            <a:off x="533400" y="5286375"/>
            <a:ext cx="8077200" cy="420688"/>
          </a:xfrm>
          <a:prstGeom prst="rect">
            <a:avLst/>
          </a:prstGeom>
          <a:noFill/>
          <a:ln w="9525" algn="ctr">
            <a:noFill/>
            <a:miter lim="800000"/>
            <a:headEnd/>
            <a:tailEnd/>
          </a:ln>
          <a:effectLst/>
        </p:spPr>
        <p:txBody>
          <a:bodyPr>
            <a:spAutoFit/>
          </a:bodyPr>
          <a:lstStyle/>
          <a:p>
            <a:pPr marL="3943350" indent="-3600450">
              <a:lnSpc>
                <a:spcPct val="90000"/>
              </a:lnSpc>
              <a:spcBef>
                <a:spcPct val="20000"/>
              </a:spcBef>
              <a:spcAft>
                <a:spcPct val="20000"/>
              </a:spcAft>
              <a:tabLst>
                <a:tab pos="1943100" algn="r"/>
                <a:tab pos="2057400" algn="l"/>
                <a:tab pos="2343150" algn="l"/>
              </a:tabLst>
            </a:pPr>
            <a:r>
              <a:rPr lang="en-US" sz="2400" i="1">
                <a:solidFill>
                  <a:srgbClr val="000000"/>
                </a:solidFill>
              </a:rPr>
              <a:t>                 	x</a:t>
            </a:r>
            <a:r>
              <a:rPr lang="en-US" sz="2400">
                <a:solidFill>
                  <a:srgbClr val="000000"/>
                </a:solidFill>
              </a:rPr>
              <a:t>	=	6	Simplify.</a:t>
            </a:r>
            <a:endParaRPr lang="en-US" sz="2400" i="1">
              <a:solidFill>
                <a:srgbClr val="000000"/>
              </a:solidFill>
            </a:endParaRPr>
          </a:p>
        </p:txBody>
      </p:sp>
      <p:sp>
        <p:nvSpPr>
          <p:cNvPr id="91143" name="Text Box 7"/>
          <p:cNvSpPr txBox="1">
            <a:spLocks noChangeArrowheads="1"/>
          </p:cNvSpPr>
          <p:nvPr/>
        </p:nvSpPr>
        <p:spPr bwMode="auto">
          <a:xfrm>
            <a:off x="533400" y="2130425"/>
            <a:ext cx="8305800" cy="2319338"/>
          </a:xfrm>
          <a:prstGeom prst="rect">
            <a:avLst/>
          </a:prstGeom>
          <a:noFill/>
          <a:ln w="9525" algn="ctr">
            <a:noFill/>
            <a:miter lim="800000"/>
            <a:headEnd/>
            <a:tailEnd/>
          </a:ln>
          <a:effectLst/>
        </p:spPr>
        <p:txBody>
          <a:bodyPr>
            <a:spAutoFit/>
          </a:bodyPr>
          <a:lstStyle/>
          <a:p>
            <a:pPr marL="3943350" indent="-3657600">
              <a:lnSpc>
                <a:spcPct val="90000"/>
              </a:lnSpc>
              <a:spcBef>
                <a:spcPct val="20000"/>
              </a:spcBef>
              <a:spcAft>
                <a:spcPct val="20000"/>
              </a:spcAft>
              <a:tabLst>
                <a:tab pos="1943100" algn="r"/>
                <a:tab pos="2057400" algn="l"/>
                <a:tab pos="2343150" algn="l"/>
              </a:tabLst>
            </a:pPr>
            <a:r>
              <a:rPr lang="en-US" sz="2400">
                <a:ea typeface="Times New Roman" pitchFamily="18" charset="0"/>
                <a:cs typeface="Arial" charset="0"/>
              </a:rPr>
              <a:t>    	4</a:t>
            </a:r>
            <a:r>
              <a:rPr lang="en-US" sz="2400" i="1">
                <a:ea typeface="Times New Roman" pitchFamily="18" charset="0"/>
                <a:cs typeface="Arial" charset="0"/>
              </a:rPr>
              <a:t>x</a:t>
            </a:r>
            <a:r>
              <a:rPr lang="en-US" sz="2400">
                <a:ea typeface="Times New Roman" pitchFamily="18" charset="0"/>
                <a:cs typeface="Arial" charset="0"/>
              </a:rPr>
              <a:t> – 3</a:t>
            </a:r>
            <a:r>
              <a:rPr lang="en-US" sz="2400" i="1">
                <a:ea typeface="Times New Roman" pitchFamily="18" charset="0"/>
                <a:cs typeface="Arial" charset="0"/>
              </a:rPr>
              <a:t>y</a:t>
            </a:r>
            <a:r>
              <a:rPr lang="en-US" sz="2400">
                <a:ea typeface="Times New Roman" pitchFamily="18" charset="0"/>
                <a:cs typeface="Arial" charset="0"/>
              </a:rPr>
              <a:t>	=	18	Second equation      </a:t>
            </a:r>
          </a:p>
          <a:p>
            <a:pPr marL="3943350" indent="-3657600">
              <a:lnSpc>
                <a:spcPct val="90000"/>
              </a:lnSpc>
              <a:spcBef>
                <a:spcPct val="20000"/>
              </a:spcBef>
              <a:spcAft>
                <a:spcPct val="20000"/>
              </a:spcAft>
              <a:tabLst>
                <a:tab pos="1943100" algn="r"/>
                <a:tab pos="2057400" algn="l"/>
                <a:tab pos="2343150" algn="l"/>
              </a:tabLst>
            </a:pPr>
            <a:r>
              <a:rPr lang="en-US" sz="2400">
                <a:ea typeface="Times New Roman" pitchFamily="18" charset="0"/>
                <a:cs typeface="Arial" charset="0"/>
              </a:rPr>
              <a:t>  	4</a:t>
            </a:r>
            <a:r>
              <a:rPr lang="en-US" sz="2400" i="1">
                <a:ea typeface="Times New Roman" pitchFamily="18" charset="0"/>
                <a:cs typeface="Arial" charset="0"/>
              </a:rPr>
              <a:t>x</a:t>
            </a:r>
            <a:r>
              <a:rPr lang="en-US" sz="2400">
                <a:ea typeface="Times New Roman" pitchFamily="18" charset="0"/>
                <a:cs typeface="Arial" charset="0"/>
              </a:rPr>
              <a:t> – 3(</a:t>
            </a:r>
            <a:r>
              <a:rPr lang="en-US" sz="2400">
                <a:solidFill>
                  <a:srgbClr val="339933"/>
                </a:solidFill>
                <a:ea typeface="Times New Roman" pitchFamily="18" charset="0"/>
                <a:cs typeface="Arial" charset="0"/>
              </a:rPr>
              <a:t>2</a:t>
            </a:r>
            <a:r>
              <a:rPr lang="en-US" sz="2400">
                <a:ea typeface="Times New Roman" pitchFamily="18" charset="0"/>
                <a:cs typeface="Arial" charset="0"/>
              </a:rPr>
              <a:t>)	=	18	</a:t>
            </a:r>
            <a:r>
              <a:rPr lang="en-US" sz="2400" i="1">
                <a:ea typeface="Times New Roman" pitchFamily="18" charset="0"/>
                <a:cs typeface="Arial" charset="0"/>
              </a:rPr>
              <a:t>y = </a:t>
            </a:r>
            <a:r>
              <a:rPr lang="en-US" sz="2400">
                <a:ea typeface="Times New Roman" pitchFamily="18" charset="0"/>
                <a:cs typeface="Arial" charset="0"/>
              </a:rPr>
              <a:t>2</a:t>
            </a:r>
          </a:p>
          <a:p>
            <a:pPr marL="3943350" indent="-3657600">
              <a:lnSpc>
                <a:spcPct val="90000"/>
              </a:lnSpc>
              <a:spcBef>
                <a:spcPct val="20000"/>
              </a:spcBef>
              <a:spcAft>
                <a:spcPct val="20000"/>
              </a:spcAft>
              <a:tabLst>
                <a:tab pos="1943100" algn="r"/>
                <a:tab pos="2057400" algn="l"/>
                <a:tab pos="2343150" algn="l"/>
              </a:tabLst>
            </a:pPr>
            <a:r>
              <a:rPr lang="en-US" sz="2400">
                <a:ea typeface="Times New Roman" pitchFamily="18" charset="0"/>
                <a:cs typeface="Arial" charset="0"/>
              </a:rPr>
              <a:t>      	4</a:t>
            </a:r>
            <a:r>
              <a:rPr lang="en-US" sz="2400" i="1">
                <a:ea typeface="Times New Roman" pitchFamily="18" charset="0"/>
                <a:cs typeface="Arial" charset="0"/>
              </a:rPr>
              <a:t>x</a:t>
            </a:r>
            <a:r>
              <a:rPr lang="en-US" sz="2400">
                <a:ea typeface="Times New Roman" pitchFamily="18" charset="0"/>
                <a:cs typeface="Arial" charset="0"/>
              </a:rPr>
              <a:t> – 6	=	18	Simplify.</a:t>
            </a:r>
          </a:p>
          <a:p>
            <a:pPr marL="3943350" indent="-3657600">
              <a:lnSpc>
                <a:spcPct val="90000"/>
              </a:lnSpc>
              <a:spcBef>
                <a:spcPct val="20000"/>
              </a:spcBef>
              <a:spcAft>
                <a:spcPct val="20000"/>
              </a:spcAft>
              <a:tabLst>
                <a:tab pos="1943100" algn="r"/>
                <a:tab pos="2057400" algn="l"/>
                <a:tab pos="2343150" algn="l"/>
              </a:tabLst>
            </a:pPr>
            <a:r>
              <a:rPr lang="en-US" sz="2400">
                <a:ea typeface="Times New Roman" pitchFamily="18" charset="0"/>
                <a:cs typeface="Arial" charset="0"/>
              </a:rPr>
              <a:t>	4</a:t>
            </a:r>
            <a:r>
              <a:rPr lang="en-US" sz="2400" i="1">
                <a:ea typeface="Times New Roman" pitchFamily="18" charset="0"/>
                <a:cs typeface="Arial" charset="0"/>
              </a:rPr>
              <a:t>x</a:t>
            </a:r>
            <a:r>
              <a:rPr lang="en-US" sz="2400">
                <a:ea typeface="Times New Roman" pitchFamily="18" charset="0"/>
                <a:cs typeface="Arial" charset="0"/>
              </a:rPr>
              <a:t> – 6</a:t>
            </a:r>
            <a:r>
              <a:rPr lang="en-US" sz="2400">
                <a:solidFill>
                  <a:srgbClr val="E01B22"/>
                </a:solidFill>
                <a:ea typeface="Times New Roman" pitchFamily="18" charset="0"/>
                <a:cs typeface="Arial" charset="0"/>
              </a:rPr>
              <a:t> + 6</a:t>
            </a:r>
            <a:r>
              <a:rPr lang="en-US" sz="2400">
                <a:ea typeface="Times New Roman" pitchFamily="18" charset="0"/>
                <a:cs typeface="Arial" charset="0"/>
              </a:rPr>
              <a:t>	=	18 </a:t>
            </a:r>
            <a:r>
              <a:rPr lang="en-US" sz="2400">
                <a:solidFill>
                  <a:srgbClr val="E01B22"/>
                </a:solidFill>
                <a:ea typeface="Times New Roman" pitchFamily="18" charset="0"/>
                <a:cs typeface="Arial" charset="0"/>
              </a:rPr>
              <a:t>+ 6</a:t>
            </a:r>
            <a:r>
              <a:rPr lang="en-US" sz="2400">
                <a:ea typeface="Times New Roman" pitchFamily="18" charset="0"/>
                <a:cs typeface="Arial" charset="0"/>
              </a:rPr>
              <a:t>	Add 6 to each side.</a:t>
            </a:r>
          </a:p>
          <a:p>
            <a:pPr marL="3943350" indent="-3657600">
              <a:lnSpc>
                <a:spcPct val="90000"/>
              </a:lnSpc>
              <a:spcBef>
                <a:spcPct val="20000"/>
              </a:spcBef>
              <a:spcAft>
                <a:spcPct val="20000"/>
              </a:spcAft>
              <a:tabLst>
                <a:tab pos="1943100" algn="r"/>
                <a:tab pos="2057400" algn="l"/>
                <a:tab pos="2343150" algn="l"/>
              </a:tabLst>
            </a:pPr>
            <a:r>
              <a:rPr lang="en-US" sz="2400">
                <a:ea typeface="Times New Roman" pitchFamily="18" charset="0"/>
                <a:cs typeface="Arial" charset="0"/>
              </a:rPr>
              <a:t>              	4</a:t>
            </a:r>
            <a:r>
              <a:rPr lang="en-US" sz="2400" i="1">
                <a:ea typeface="Times New Roman" pitchFamily="18" charset="0"/>
                <a:cs typeface="Arial" charset="0"/>
              </a:rPr>
              <a:t>x</a:t>
            </a:r>
            <a:r>
              <a:rPr lang="en-US" sz="2400">
                <a:ea typeface="Times New Roman" pitchFamily="18" charset="0"/>
                <a:cs typeface="Arial" charset="0"/>
              </a:rPr>
              <a:t>	=	24	Simplify.</a:t>
            </a:r>
          </a:p>
        </p:txBody>
      </p:sp>
      <p:sp>
        <p:nvSpPr>
          <p:cNvPr id="91144" name="Text Box 8"/>
          <p:cNvSpPr txBox="1">
            <a:spLocks noChangeArrowheads="1"/>
          </p:cNvSpPr>
          <p:nvPr/>
        </p:nvSpPr>
        <p:spPr bwMode="auto">
          <a:xfrm>
            <a:off x="4171950" y="4703763"/>
            <a:ext cx="4819650" cy="420687"/>
          </a:xfrm>
          <a:prstGeom prst="rect">
            <a:avLst/>
          </a:prstGeom>
          <a:noFill/>
          <a:ln w="9525" algn="ctr">
            <a:noFill/>
            <a:miter lim="800000"/>
            <a:headEnd/>
            <a:tailEnd/>
          </a:ln>
          <a:effectLst/>
        </p:spPr>
        <p:txBody>
          <a:bodyPr>
            <a:spAutoFit/>
          </a:bodyPr>
          <a:lstStyle/>
          <a:p>
            <a:pPr marL="285750">
              <a:lnSpc>
                <a:spcPct val="90000"/>
              </a:lnSpc>
              <a:spcBef>
                <a:spcPct val="20000"/>
              </a:spcBef>
              <a:spcAft>
                <a:spcPct val="20000"/>
              </a:spcAft>
            </a:pPr>
            <a:r>
              <a:rPr lang="en-US" sz="2400">
                <a:ea typeface="Times New Roman" pitchFamily="18" charset="0"/>
                <a:cs typeface="Arial" charset="0"/>
              </a:rPr>
              <a:t>Divide each side by 4.</a:t>
            </a:r>
            <a:endParaRPr lang="en-US" sz="2400" i="1">
              <a:ea typeface="Times New Roman" pitchFamily="18" charset="0"/>
              <a:cs typeface="Arial" charset="0"/>
            </a:endParaRPr>
          </a:p>
        </p:txBody>
      </p:sp>
      <p:pic>
        <p:nvPicPr>
          <p:cNvPr id="91145" name="Picture 9" descr="ALG01_267"/>
          <p:cNvPicPr>
            <a:picLocks noChangeAspect="1" noChangeArrowheads="1"/>
          </p:cNvPicPr>
          <p:nvPr/>
        </p:nvPicPr>
        <p:blipFill>
          <a:blip r:embed="rId3" cstate="print"/>
          <a:srcRect l="34059" t="65866" r="15445" b="12721"/>
          <a:stretch>
            <a:fillRect/>
          </a:stretch>
        </p:blipFill>
        <p:spPr bwMode="auto">
          <a:xfrm>
            <a:off x="2138363" y="4514850"/>
            <a:ext cx="1243012" cy="738188"/>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1140">
                                            <p:txEl>
                                              <p:pRg st="0" end="0"/>
                                            </p:txEl>
                                          </p:spTgt>
                                        </p:tgtEl>
                                        <p:attrNameLst>
                                          <p:attrName>style.visibility</p:attrName>
                                        </p:attrNameLst>
                                      </p:cBhvr>
                                      <p:to>
                                        <p:strVal val="visible"/>
                                      </p:to>
                                    </p:set>
                                    <p:animEffect transition="in" filter="wipe(left)">
                                      <p:cBhvr>
                                        <p:cTn id="7" dur="500"/>
                                        <p:tgtEl>
                                          <p:spTgt spid="9114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1143">
                                            <p:txEl>
                                              <p:pRg st="0" end="0"/>
                                            </p:txEl>
                                          </p:spTgt>
                                        </p:tgtEl>
                                        <p:attrNameLst>
                                          <p:attrName>style.visibility</p:attrName>
                                        </p:attrNameLst>
                                      </p:cBhvr>
                                      <p:to>
                                        <p:strVal val="visible"/>
                                      </p:to>
                                    </p:set>
                                    <p:animEffect transition="in" filter="wipe(left)">
                                      <p:cBhvr>
                                        <p:cTn id="12" dur="500"/>
                                        <p:tgtEl>
                                          <p:spTgt spid="9114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1143">
                                            <p:txEl>
                                              <p:pRg st="1" end="1"/>
                                            </p:txEl>
                                          </p:spTgt>
                                        </p:tgtEl>
                                        <p:attrNameLst>
                                          <p:attrName>style.visibility</p:attrName>
                                        </p:attrNameLst>
                                      </p:cBhvr>
                                      <p:to>
                                        <p:strVal val="visible"/>
                                      </p:to>
                                    </p:set>
                                    <p:animEffect transition="in" filter="wipe(left)">
                                      <p:cBhvr>
                                        <p:cTn id="17" dur="500"/>
                                        <p:tgtEl>
                                          <p:spTgt spid="9114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1143">
                                            <p:txEl>
                                              <p:pRg st="2" end="2"/>
                                            </p:txEl>
                                          </p:spTgt>
                                        </p:tgtEl>
                                        <p:attrNameLst>
                                          <p:attrName>style.visibility</p:attrName>
                                        </p:attrNameLst>
                                      </p:cBhvr>
                                      <p:to>
                                        <p:strVal val="visible"/>
                                      </p:to>
                                    </p:set>
                                    <p:animEffect transition="in" filter="wipe(left)">
                                      <p:cBhvr>
                                        <p:cTn id="22" dur="500"/>
                                        <p:tgtEl>
                                          <p:spTgt spid="9114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1143">
                                            <p:txEl>
                                              <p:pRg st="3" end="3"/>
                                            </p:txEl>
                                          </p:spTgt>
                                        </p:tgtEl>
                                        <p:attrNameLst>
                                          <p:attrName>style.visibility</p:attrName>
                                        </p:attrNameLst>
                                      </p:cBhvr>
                                      <p:to>
                                        <p:strVal val="visible"/>
                                      </p:to>
                                    </p:set>
                                    <p:animEffect transition="in" filter="wipe(left)">
                                      <p:cBhvr>
                                        <p:cTn id="27" dur="500"/>
                                        <p:tgtEl>
                                          <p:spTgt spid="9114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1143">
                                            <p:txEl>
                                              <p:pRg st="4" end="4"/>
                                            </p:txEl>
                                          </p:spTgt>
                                        </p:tgtEl>
                                        <p:attrNameLst>
                                          <p:attrName>style.visibility</p:attrName>
                                        </p:attrNameLst>
                                      </p:cBhvr>
                                      <p:to>
                                        <p:strVal val="visible"/>
                                      </p:to>
                                    </p:set>
                                    <p:animEffect transition="in" filter="wipe(left)">
                                      <p:cBhvr>
                                        <p:cTn id="32" dur="500"/>
                                        <p:tgtEl>
                                          <p:spTgt spid="9114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91145"/>
                                        </p:tgtEl>
                                        <p:attrNameLst>
                                          <p:attrName>style.visibility</p:attrName>
                                        </p:attrNameLst>
                                      </p:cBhvr>
                                      <p:to>
                                        <p:strVal val="visible"/>
                                      </p:to>
                                    </p:set>
                                    <p:animEffect transition="in" filter="wipe(left)">
                                      <p:cBhvr>
                                        <p:cTn id="37" dur="500"/>
                                        <p:tgtEl>
                                          <p:spTgt spid="91145"/>
                                        </p:tgtEl>
                                      </p:cBhvr>
                                    </p:animEffect>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91144">
                                            <p:txEl>
                                              <p:pRg st="0" end="0"/>
                                            </p:txEl>
                                          </p:spTgt>
                                        </p:tgtEl>
                                        <p:attrNameLst>
                                          <p:attrName>style.visibility</p:attrName>
                                        </p:attrNameLst>
                                      </p:cBhvr>
                                      <p:to>
                                        <p:strVal val="visible"/>
                                      </p:to>
                                    </p:set>
                                    <p:animEffect transition="in" filter="wipe(left)">
                                      <p:cBhvr>
                                        <p:cTn id="41" dur="500"/>
                                        <p:tgtEl>
                                          <p:spTgt spid="91144">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91142">
                                            <p:txEl>
                                              <p:pRg st="0" end="0"/>
                                            </p:txEl>
                                          </p:spTgt>
                                        </p:tgtEl>
                                        <p:attrNameLst>
                                          <p:attrName>style.visibility</p:attrName>
                                        </p:attrNameLst>
                                      </p:cBhvr>
                                      <p:to>
                                        <p:strVal val="visible"/>
                                      </p:to>
                                    </p:set>
                                    <p:animEffect transition="in" filter="wipe(left)">
                                      <p:cBhvr>
                                        <p:cTn id="46" dur="500"/>
                                        <p:tgtEl>
                                          <p:spTgt spid="91142">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91141">
                                            <p:txEl>
                                              <p:pRg st="0" end="0"/>
                                            </p:txEl>
                                          </p:spTgt>
                                        </p:tgtEl>
                                        <p:attrNameLst>
                                          <p:attrName>style.visibility</p:attrName>
                                        </p:attrNameLst>
                                      </p:cBhvr>
                                      <p:to>
                                        <p:strVal val="visible"/>
                                      </p:to>
                                    </p:set>
                                    <p:animEffect transition="in" filter="wipe(left)">
                                      <p:cBhvr>
                                        <p:cTn id="51" dur="500"/>
                                        <p:tgtEl>
                                          <p:spTgt spid="9114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0" grpId="0" build="p" autoUpdateAnimBg="0" advAuto="0"/>
      <p:bldP spid="91141" grpId="0" build="p" autoUpdateAnimBg="0"/>
      <p:bldP spid="91142" grpId="0" build="p" autoUpdateAnimBg="0"/>
      <p:bldP spid="91143" grpId="0" build="p" autoUpdateAnimBg="0"/>
      <p:bldP spid="91144" grpId="0" build="p" autoUpdateAnimBg="0"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PQuestion"/>
          <p:cNvSpPr>
            <a:spLocks noGrp="1" noChangeArrowheads="1"/>
          </p:cNvSpPr>
          <p:nvPr>
            <p:ph type="title"/>
          </p:nvPr>
        </p:nvSpPr>
        <p:spPr/>
        <p:txBody>
          <a:bodyPr/>
          <a:lstStyle/>
          <a:p>
            <a:r>
              <a:rPr lang="en-US"/>
              <a:t>Example 3</a:t>
            </a:r>
          </a:p>
        </p:txBody>
      </p:sp>
      <p:sp>
        <p:nvSpPr>
          <p:cNvPr id="115718" name="TPQuestion"/>
          <p:cNvSpPr>
            <a:spLocks noChangeArrowheads="1"/>
          </p:cNvSpPr>
          <p:nvPr/>
        </p:nvSpPr>
        <p:spPr bwMode="auto">
          <a:xfrm>
            <a:off x="476250" y="1371600"/>
            <a:ext cx="8020050" cy="1077913"/>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rPr>
              <a:t>Use elimination to solve the system of equations.</a:t>
            </a:r>
            <a:br>
              <a:rPr lang="en-US" sz="2400" b="1">
                <a:solidFill>
                  <a:srgbClr val="00539D"/>
                </a:solidFill>
              </a:rPr>
            </a:br>
            <a:r>
              <a:rPr lang="en-US" sz="2400" b="1">
                <a:solidFill>
                  <a:srgbClr val="00539D"/>
                </a:solidFill>
              </a:rPr>
              <a:t>9</a:t>
            </a:r>
            <a:r>
              <a:rPr lang="en-US" sz="2400" b="1" i="1">
                <a:solidFill>
                  <a:srgbClr val="00539D"/>
                </a:solidFill>
              </a:rPr>
              <a:t>x</a:t>
            </a:r>
            <a:r>
              <a:rPr lang="en-US" sz="2400" b="1">
                <a:solidFill>
                  <a:srgbClr val="00539D"/>
                </a:solidFill>
              </a:rPr>
              <a:t> – 2</a:t>
            </a:r>
            <a:r>
              <a:rPr lang="en-US" sz="2400" b="1" i="1">
                <a:solidFill>
                  <a:srgbClr val="00539D"/>
                </a:solidFill>
              </a:rPr>
              <a:t>y</a:t>
            </a:r>
            <a:r>
              <a:rPr lang="en-US" sz="2400" b="1">
                <a:solidFill>
                  <a:srgbClr val="00539D"/>
                </a:solidFill>
              </a:rPr>
              <a:t> = 30</a:t>
            </a:r>
            <a:br>
              <a:rPr lang="en-US" sz="2400" b="1">
                <a:solidFill>
                  <a:srgbClr val="00539D"/>
                </a:solidFill>
              </a:rPr>
            </a:br>
            <a:r>
              <a:rPr lang="en-US" sz="2400" b="1">
                <a:solidFill>
                  <a:srgbClr val="00539D"/>
                </a:solidFill>
              </a:rPr>
              <a:t>  </a:t>
            </a:r>
            <a:r>
              <a:rPr lang="en-US" sz="2400" b="1" i="1">
                <a:solidFill>
                  <a:srgbClr val="00539D"/>
                </a:solidFill>
              </a:rPr>
              <a:t>x</a:t>
            </a:r>
            <a:r>
              <a:rPr lang="en-US" sz="2400" b="1">
                <a:solidFill>
                  <a:srgbClr val="00539D"/>
                </a:solidFill>
              </a:rPr>
              <a:t> – 2</a:t>
            </a:r>
            <a:r>
              <a:rPr lang="en-US" sz="2400" b="1" i="1">
                <a:solidFill>
                  <a:srgbClr val="00539D"/>
                </a:solidFill>
              </a:rPr>
              <a:t>y</a:t>
            </a:r>
            <a:r>
              <a:rPr lang="en-US" sz="2400" b="1">
                <a:solidFill>
                  <a:srgbClr val="00539D"/>
                </a:solidFill>
              </a:rPr>
              <a:t> = 14</a:t>
            </a:r>
          </a:p>
        </p:txBody>
      </p:sp>
      <p:sp>
        <p:nvSpPr>
          <p:cNvPr id="115719" name="Oval 7"/>
          <p:cNvSpPr>
            <a:spLocks noChangeArrowheads="1"/>
          </p:cNvSpPr>
          <p:nvPr/>
        </p:nvSpPr>
        <p:spPr bwMode="auto">
          <a:xfrm>
            <a:off x="904875" y="546735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5720"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5721"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5723" name="TPAnswers"/>
          <p:cNvSpPr>
            <a:spLocks noChangeArrowheads="1"/>
          </p:cNvSpPr>
          <p:nvPr>
            <p:custDataLst>
              <p:tags r:id="rId2"/>
            </p:custDataLst>
          </p:nvPr>
        </p:nvSpPr>
        <p:spPr bwMode="auto">
          <a:xfrm>
            <a:off x="914400" y="268605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ym typeface="Symbol" pitchFamily="18" charset="2"/>
              </a:rPr>
              <a:t>	(2, 2)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ym typeface="Symbol" pitchFamily="18" charset="2"/>
              </a:rPr>
              <a:t>	(–6, –6)</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ym typeface="Symbol" pitchFamily="18" charset="2"/>
              </a:rPr>
              <a:t>	(–6,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ym typeface="Symbol" pitchFamily="18" charset="2"/>
              </a:rPr>
              <a:t>	(2, –6)</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5720"/>
                                        </p:tgtEl>
                                        <p:attrNameLst>
                                          <p:attrName>style.visibility</p:attrName>
                                        </p:attrNameLst>
                                      </p:cBhvr>
                                      <p:to>
                                        <p:strVal val="visible"/>
                                      </p:to>
                                    </p:set>
                                    <p:animEffect transition="in" filter="wipe(left)">
                                      <p:cBhvr>
                                        <p:cTn id="7" dur="500"/>
                                        <p:tgtEl>
                                          <p:spTgt spid="11572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5721"/>
                                        </p:tgtEl>
                                        <p:attrNameLst>
                                          <p:attrName>style.visibility</p:attrName>
                                        </p:attrNameLst>
                                      </p:cBhvr>
                                      <p:to>
                                        <p:strVal val="visible"/>
                                      </p:to>
                                    </p:set>
                                    <p:animEffect transition="in" filter="dissolve">
                                      <p:cBhvr>
                                        <p:cTn id="11" dur="500"/>
                                        <p:tgtEl>
                                          <p:spTgt spid="1157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5718"/>
                                        </p:tgtEl>
                                        <p:attrNameLst>
                                          <p:attrName>style.visibility</p:attrName>
                                        </p:attrNameLst>
                                      </p:cBhvr>
                                      <p:to>
                                        <p:strVal val="visible"/>
                                      </p:to>
                                    </p:set>
                                    <p:animEffect transition="in" filter="wipe(left)">
                                      <p:cBhvr>
                                        <p:cTn id="15" dur="500"/>
                                        <p:tgtEl>
                                          <p:spTgt spid="11571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5723"/>
                                        </p:tgtEl>
                                        <p:attrNameLst>
                                          <p:attrName>style.visibility</p:attrName>
                                        </p:attrNameLst>
                                      </p:cBhvr>
                                      <p:to>
                                        <p:strVal val="visible"/>
                                      </p:to>
                                    </p:set>
                                    <p:animEffect transition="in" filter="wipe(left)">
                                      <p:cBhvr>
                                        <p:cTn id="19" dur="500"/>
                                        <p:tgtEl>
                                          <p:spTgt spid="115723"/>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5719"/>
                                        </p:tgtEl>
                                        <p:attrNameLst>
                                          <p:attrName>style.visibility</p:attrName>
                                        </p:attrNameLst>
                                      </p:cBhvr>
                                      <p:to>
                                        <p:strVal val="visible"/>
                                      </p:to>
                                    </p:set>
                                    <p:animEffect transition="in" filter="wipe(down)">
                                      <p:cBhvr>
                                        <p:cTn id="24" dur="580">
                                          <p:stCondLst>
                                            <p:cond delay="0"/>
                                          </p:stCondLst>
                                        </p:cTn>
                                        <p:tgtEl>
                                          <p:spTgt spid="115719"/>
                                        </p:tgtEl>
                                      </p:cBhvr>
                                    </p:animEffect>
                                    <p:anim calcmode="lin" valueType="num">
                                      <p:cBhvr>
                                        <p:cTn id="25" dur="1822" tmFilter="0,0; 0.14,0.36; 0.43,0.73; 0.71,0.91; 1.0,1.0">
                                          <p:stCondLst>
                                            <p:cond delay="0"/>
                                          </p:stCondLst>
                                        </p:cTn>
                                        <p:tgtEl>
                                          <p:spTgt spid="115719"/>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5719"/>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5719"/>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5719"/>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5719"/>
                                        </p:tgtEl>
                                        <p:attrNameLst>
                                          <p:attrName>ppt_y</p:attrName>
                                        </p:attrNameLst>
                                      </p:cBhvr>
                                      <p:tavLst>
                                        <p:tav tm="0" fmla="#ppt_y-sin(pi*$)/81">
                                          <p:val>
                                            <p:fltVal val="0"/>
                                          </p:val>
                                        </p:tav>
                                        <p:tav tm="100000">
                                          <p:val>
                                            <p:fltVal val="1"/>
                                          </p:val>
                                        </p:tav>
                                      </p:tavLst>
                                    </p:anim>
                                    <p:animScale>
                                      <p:cBhvr>
                                        <p:cTn id="30" dur="26">
                                          <p:stCondLst>
                                            <p:cond delay="650"/>
                                          </p:stCondLst>
                                        </p:cTn>
                                        <p:tgtEl>
                                          <p:spTgt spid="115719"/>
                                        </p:tgtEl>
                                      </p:cBhvr>
                                      <p:to x="100000" y="60000"/>
                                    </p:animScale>
                                    <p:animScale>
                                      <p:cBhvr>
                                        <p:cTn id="31" dur="166" decel="50000">
                                          <p:stCondLst>
                                            <p:cond delay="676"/>
                                          </p:stCondLst>
                                        </p:cTn>
                                        <p:tgtEl>
                                          <p:spTgt spid="115719"/>
                                        </p:tgtEl>
                                      </p:cBhvr>
                                      <p:to x="100000" y="100000"/>
                                    </p:animScale>
                                    <p:animScale>
                                      <p:cBhvr>
                                        <p:cTn id="32" dur="26">
                                          <p:stCondLst>
                                            <p:cond delay="1312"/>
                                          </p:stCondLst>
                                        </p:cTn>
                                        <p:tgtEl>
                                          <p:spTgt spid="115719"/>
                                        </p:tgtEl>
                                      </p:cBhvr>
                                      <p:to x="100000" y="80000"/>
                                    </p:animScale>
                                    <p:animScale>
                                      <p:cBhvr>
                                        <p:cTn id="33" dur="166" decel="50000">
                                          <p:stCondLst>
                                            <p:cond delay="1338"/>
                                          </p:stCondLst>
                                        </p:cTn>
                                        <p:tgtEl>
                                          <p:spTgt spid="115719"/>
                                        </p:tgtEl>
                                      </p:cBhvr>
                                      <p:to x="100000" y="100000"/>
                                    </p:animScale>
                                    <p:animScale>
                                      <p:cBhvr>
                                        <p:cTn id="34" dur="26">
                                          <p:stCondLst>
                                            <p:cond delay="1642"/>
                                          </p:stCondLst>
                                        </p:cTn>
                                        <p:tgtEl>
                                          <p:spTgt spid="115719"/>
                                        </p:tgtEl>
                                      </p:cBhvr>
                                      <p:to x="100000" y="90000"/>
                                    </p:animScale>
                                    <p:animScale>
                                      <p:cBhvr>
                                        <p:cTn id="35" dur="166" decel="50000">
                                          <p:stCondLst>
                                            <p:cond delay="1668"/>
                                          </p:stCondLst>
                                        </p:cTn>
                                        <p:tgtEl>
                                          <p:spTgt spid="115719"/>
                                        </p:tgtEl>
                                      </p:cBhvr>
                                      <p:to x="100000" y="100000"/>
                                    </p:animScale>
                                    <p:animScale>
                                      <p:cBhvr>
                                        <p:cTn id="36" dur="26">
                                          <p:stCondLst>
                                            <p:cond delay="1808"/>
                                          </p:stCondLst>
                                        </p:cTn>
                                        <p:tgtEl>
                                          <p:spTgt spid="115719"/>
                                        </p:tgtEl>
                                      </p:cBhvr>
                                      <p:to x="100000" y="95000"/>
                                    </p:animScale>
                                    <p:animScale>
                                      <p:cBhvr>
                                        <p:cTn id="37" dur="166" decel="50000">
                                          <p:stCondLst>
                                            <p:cond delay="1834"/>
                                          </p:stCondLst>
                                        </p:cTn>
                                        <p:tgtEl>
                                          <p:spTgt spid="1157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8" grpId="0" autoUpdateAnimBg="0"/>
      <p:bldP spid="115719" grpId="0" animBg="1"/>
      <p:bldP spid="115723"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Example 4</a:t>
            </a:r>
          </a:p>
        </p:txBody>
      </p:sp>
      <p:sp>
        <p:nvSpPr>
          <p:cNvPr id="93187" name="Text Box 3"/>
          <p:cNvSpPr txBox="1">
            <a:spLocks noChangeArrowheads="1"/>
          </p:cNvSpPr>
          <p:nvPr/>
        </p:nvSpPr>
        <p:spPr bwMode="auto">
          <a:xfrm>
            <a:off x="4324350" y="771525"/>
            <a:ext cx="4286250" cy="7016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Write and Solve a System of Equations</a:t>
            </a:r>
          </a:p>
        </p:txBody>
      </p:sp>
      <p:sp>
        <p:nvSpPr>
          <p:cNvPr id="93188" name="Rectangle 4"/>
          <p:cNvSpPr>
            <a:spLocks noChangeArrowheads="1"/>
          </p:cNvSpPr>
          <p:nvPr/>
        </p:nvSpPr>
        <p:spPr bwMode="auto">
          <a:xfrm>
            <a:off x="876300" y="1370013"/>
            <a:ext cx="7705725" cy="2392362"/>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rPr>
              <a:t>RENTALS</a:t>
            </a:r>
            <a:r>
              <a:rPr lang="en-US" sz="2400" b="1"/>
              <a:t>  </a:t>
            </a:r>
            <a:r>
              <a:rPr lang="en-US" sz="2400" b="1">
                <a:solidFill>
                  <a:srgbClr val="00539D"/>
                </a:solidFill>
              </a:rPr>
              <a:t>A hardware store earned $956.50 from renting ladders and power tools last week. The store charged 36 days for ladders and 85 days for power tools. This week the store charged 36 days for ladders, 70 days for power tools, and earned $829. How much does the store charge per day for ladders and for power tools?</a:t>
            </a:r>
          </a:p>
        </p:txBody>
      </p:sp>
      <p:sp>
        <p:nvSpPr>
          <p:cNvPr id="93189" name="Text Box 5"/>
          <p:cNvSpPr txBox="1">
            <a:spLocks noChangeArrowheads="1"/>
          </p:cNvSpPr>
          <p:nvPr/>
        </p:nvSpPr>
        <p:spPr bwMode="auto">
          <a:xfrm>
            <a:off x="533400" y="3868738"/>
            <a:ext cx="7924800" cy="1077912"/>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tabLst>
                <a:tab pos="2400300" algn="l"/>
              </a:tabLst>
            </a:pPr>
            <a:r>
              <a:rPr lang="en-US" sz="2400" b="1">
                <a:solidFill>
                  <a:srgbClr val="00539D"/>
                </a:solidFill>
                <a:ea typeface="Times New Roman" pitchFamily="18" charset="0"/>
                <a:cs typeface="Arial" charset="0"/>
              </a:rPr>
              <a:t>Understand	</a:t>
            </a:r>
            <a:r>
              <a:rPr lang="en-US" sz="2400">
                <a:ea typeface="Times New Roman" pitchFamily="18" charset="0"/>
                <a:cs typeface="Arial" charset="0"/>
              </a:rPr>
              <a:t>You know the number of days the</a:t>
            </a:r>
            <a:br>
              <a:rPr lang="en-US" sz="2400">
                <a:ea typeface="Times New Roman" pitchFamily="18" charset="0"/>
                <a:cs typeface="Arial" charset="0"/>
              </a:rPr>
            </a:br>
            <a:r>
              <a:rPr lang="en-US" sz="2400">
                <a:ea typeface="Times New Roman" pitchFamily="18" charset="0"/>
                <a:cs typeface="Arial" charset="0"/>
              </a:rPr>
              <a:t>	ladders and power tools were rented</a:t>
            </a:r>
            <a:br>
              <a:rPr lang="en-US" sz="2400">
                <a:ea typeface="Times New Roman" pitchFamily="18" charset="0"/>
                <a:cs typeface="Arial" charset="0"/>
              </a:rPr>
            </a:br>
            <a:r>
              <a:rPr lang="en-US" sz="2400">
                <a:ea typeface="Times New Roman" pitchFamily="18" charset="0"/>
                <a:cs typeface="Arial" charset="0"/>
              </a:rPr>
              <a:t>	and the total cost for each.</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3188">
                                            <p:txEl>
                                              <p:pRg st="0" end="0"/>
                                            </p:txEl>
                                          </p:spTgt>
                                        </p:tgtEl>
                                        <p:attrNameLst>
                                          <p:attrName>style.visibility</p:attrName>
                                        </p:attrNameLst>
                                      </p:cBhvr>
                                      <p:to>
                                        <p:strVal val="visible"/>
                                      </p:to>
                                    </p:set>
                                    <p:animEffect transition="in" filter="wipe(left)">
                                      <p:cBhvr>
                                        <p:cTn id="7" dur="500"/>
                                        <p:tgtEl>
                                          <p:spTgt spid="9318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3189">
                                            <p:txEl>
                                              <p:pRg st="0" end="0"/>
                                            </p:txEl>
                                          </p:spTgt>
                                        </p:tgtEl>
                                        <p:attrNameLst>
                                          <p:attrName>style.visibility</p:attrName>
                                        </p:attrNameLst>
                                      </p:cBhvr>
                                      <p:to>
                                        <p:strVal val="visible"/>
                                      </p:to>
                                    </p:set>
                                    <p:animEffect transition="in" filter="wipe(left)">
                                      <p:cBhvr>
                                        <p:cTn id="12" dur="500"/>
                                        <p:tgtEl>
                                          <p:spTgt spid="9318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8" grpId="0" build="p" autoUpdateAnimBg="0" advAuto="0"/>
      <p:bldP spid="93189"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r>
              <a:rPr lang="en-US"/>
              <a:t>Example 4</a:t>
            </a:r>
          </a:p>
        </p:txBody>
      </p:sp>
      <p:sp>
        <p:nvSpPr>
          <p:cNvPr id="125955" name="Text Box 3"/>
          <p:cNvSpPr txBox="1">
            <a:spLocks noChangeArrowheads="1"/>
          </p:cNvSpPr>
          <p:nvPr/>
        </p:nvSpPr>
        <p:spPr bwMode="auto">
          <a:xfrm>
            <a:off x="4324350" y="771525"/>
            <a:ext cx="4286250" cy="7016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Write and Solve a System of Equations</a:t>
            </a:r>
          </a:p>
        </p:txBody>
      </p:sp>
      <p:sp>
        <p:nvSpPr>
          <p:cNvPr id="125957" name="Text Box 5"/>
          <p:cNvSpPr txBox="1">
            <a:spLocks noChangeArrowheads="1"/>
          </p:cNvSpPr>
          <p:nvPr/>
        </p:nvSpPr>
        <p:spPr bwMode="auto">
          <a:xfrm>
            <a:off x="533400" y="1381125"/>
            <a:ext cx="7924800" cy="1077913"/>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tabLst>
                <a:tab pos="2400300" algn="l"/>
              </a:tabLst>
            </a:pPr>
            <a:r>
              <a:rPr lang="en-US" sz="2400" b="1">
                <a:solidFill>
                  <a:srgbClr val="00539D"/>
                </a:solidFill>
                <a:ea typeface="Times New Roman" pitchFamily="18" charset="0"/>
                <a:cs typeface="Arial" charset="0"/>
              </a:rPr>
              <a:t>Plan</a:t>
            </a:r>
            <a:r>
              <a:rPr lang="en-US" sz="2400">
                <a:ea typeface="Times New Roman" pitchFamily="18" charset="0"/>
                <a:cs typeface="Arial" charset="0"/>
              </a:rPr>
              <a:t>	Let </a:t>
            </a:r>
            <a:r>
              <a:rPr lang="en-US" sz="2400" i="1">
                <a:ea typeface="Times New Roman" pitchFamily="18" charset="0"/>
                <a:cs typeface="Arial" charset="0"/>
              </a:rPr>
              <a:t>x</a:t>
            </a:r>
            <a:r>
              <a:rPr lang="en-US" sz="2400">
                <a:ea typeface="Times New Roman" pitchFamily="18" charset="0"/>
                <a:cs typeface="Arial" charset="0"/>
              </a:rPr>
              <a:t> = the cost per day for ladders </a:t>
            </a:r>
            <a:br>
              <a:rPr lang="en-US" sz="2400">
                <a:ea typeface="Times New Roman" pitchFamily="18" charset="0"/>
                <a:cs typeface="Arial" charset="0"/>
              </a:rPr>
            </a:br>
            <a:r>
              <a:rPr lang="en-US" sz="2400">
                <a:ea typeface="Times New Roman" pitchFamily="18" charset="0"/>
                <a:cs typeface="Arial" charset="0"/>
              </a:rPr>
              <a:t>	rented and </a:t>
            </a:r>
            <a:r>
              <a:rPr lang="en-US" sz="2400" i="1">
                <a:ea typeface="Times New Roman" pitchFamily="18" charset="0"/>
                <a:cs typeface="Arial" charset="0"/>
              </a:rPr>
              <a:t>y</a:t>
            </a:r>
            <a:r>
              <a:rPr lang="en-US" sz="2400">
                <a:ea typeface="Times New Roman" pitchFamily="18" charset="0"/>
                <a:cs typeface="Arial" charset="0"/>
              </a:rPr>
              <a:t> = the cost per day for </a:t>
            </a:r>
            <a:br>
              <a:rPr lang="en-US" sz="2400">
                <a:ea typeface="Times New Roman" pitchFamily="18" charset="0"/>
                <a:cs typeface="Arial" charset="0"/>
              </a:rPr>
            </a:br>
            <a:r>
              <a:rPr lang="en-US" sz="2400">
                <a:ea typeface="Times New Roman" pitchFamily="18" charset="0"/>
                <a:cs typeface="Arial" charset="0"/>
              </a:rPr>
              <a:t>	power tools rented.</a:t>
            </a:r>
          </a:p>
        </p:txBody>
      </p:sp>
      <p:sp>
        <p:nvSpPr>
          <p:cNvPr id="125958" name="Text Box 6"/>
          <p:cNvSpPr txBox="1">
            <a:spLocks noChangeArrowheads="1"/>
          </p:cNvSpPr>
          <p:nvPr/>
        </p:nvSpPr>
        <p:spPr bwMode="auto">
          <a:xfrm>
            <a:off x="533400" y="2624138"/>
            <a:ext cx="7924800" cy="1370012"/>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tabLst>
                <a:tab pos="685800" algn="l"/>
                <a:tab pos="2000250" algn="l"/>
                <a:tab pos="2743200" algn="l"/>
                <a:tab pos="3429000" algn="l"/>
                <a:tab pos="4914900" algn="l"/>
                <a:tab pos="5600700" algn="l"/>
                <a:tab pos="5943600" algn="l"/>
              </a:tabLst>
            </a:pPr>
            <a:r>
              <a:rPr lang="en-US" sz="2400" b="1">
                <a:solidFill>
                  <a:srgbClr val="00539D"/>
                </a:solidFill>
                <a:ea typeface="Times New Roman" pitchFamily="18" charset="0"/>
                <a:cs typeface="Arial" charset="0"/>
              </a:rPr>
              <a:t>Ladders</a:t>
            </a:r>
            <a:r>
              <a:rPr lang="en-US" sz="2400" b="1">
                <a:ea typeface="Times New Roman" pitchFamily="18" charset="0"/>
                <a:cs typeface="Arial" charset="0"/>
              </a:rPr>
              <a:t>		</a:t>
            </a:r>
            <a:r>
              <a:rPr lang="en-US" sz="2400" b="1">
                <a:solidFill>
                  <a:srgbClr val="00539D"/>
                </a:solidFill>
                <a:ea typeface="Times New Roman" pitchFamily="18" charset="0"/>
                <a:cs typeface="Arial" charset="0"/>
              </a:rPr>
              <a:t>Power Tools</a:t>
            </a:r>
            <a:r>
              <a:rPr lang="en-US" sz="2400" b="1">
                <a:ea typeface="Times New Roman" pitchFamily="18" charset="0"/>
                <a:cs typeface="Arial" charset="0"/>
              </a:rPr>
              <a:t>		</a:t>
            </a:r>
            <a:r>
              <a:rPr lang="en-US" sz="2400" b="1">
                <a:solidFill>
                  <a:srgbClr val="00539D"/>
                </a:solidFill>
                <a:ea typeface="Times New Roman" pitchFamily="18" charset="0"/>
                <a:cs typeface="Arial" charset="0"/>
              </a:rPr>
              <a:t>Earnings</a:t>
            </a:r>
            <a:endParaRPr lang="en-US" sz="2400">
              <a:solidFill>
                <a:srgbClr val="00539D"/>
              </a:solidFill>
              <a:ea typeface="Times New Roman" pitchFamily="18" charset="0"/>
              <a:cs typeface="Arial" charset="0"/>
            </a:endParaRPr>
          </a:p>
          <a:p>
            <a:pPr marL="342900">
              <a:lnSpc>
                <a:spcPct val="90000"/>
              </a:lnSpc>
              <a:spcBef>
                <a:spcPct val="20000"/>
              </a:spcBef>
              <a:spcAft>
                <a:spcPct val="20000"/>
              </a:spcAft>
              <a:buClr>
                <a:srgbClr val="FFFFFF"/>
              </a:buClr>
              <a:tabLst>
                <a:tab pos="685800" algn="l"/>
                <a:tab pos="2000250" algn="l"/>
                <a:tab pos="2743200" algn="l"/>
                <a:tab pos="3429000" algn="l"/>
                <a:tab pos="4914900" algn="l"/>
                <a:tab pos="5600700" algn="l"/>
                <a:tab pos="5943600" algn="l"/>
              </a:tabLst>
            </a:pPr>
            <a:r>
              <a:rPr lang="en-US" sz="2400">
                <a:ea typeface="Times New Roman" pitchFamily="18" charset="0"/>
                <a:cs typeface="Arial" charset="0"/>
              </a:rPr>
              <a:t>	36</a:t>
            </a:r>
            <a:r>
              <a:rPr lang="en-US" sz="2400" i="1">
                <a:ea typeface="Times New Roman" pitchFamily="18" charset="0"/>
                <a:cs typeface="Arial" charset="0"/>
              </a:rPr>
              <a:t>x	</a:t>
            </a:r>
            <a:r>
              <a:rPr lang="en-US" sz="2400">
                <a:ea typeface="Times New Roman" pitchFamily="18" charset="0"/>
                <a:cs typeface="Arial" charset="0"/>
              </a:rPr>
              <a:t>+		85</a:t>
            </a:r>
            <a:r>
              <a:rPr lang="en-US" sz="2400" i="1">
                <a:ea typeface="Times New Roman" pitchFamily="18" charset="0"/>
                <a:cs typeface="Arial" charset="0"/>
              </a:rPr>
              <a:t>y	</a:t>
            </a:r>
            <a:r>
              <a:rPr lang="en-US" sz="2400">
                <a:ea typeface="Times New Roman" pitchFamily="18" charset="0"/>
                <a:cs typeface="Arial" charset="0"/>
              </a:rPr>
              <a:t>=		956.50</a:t>
            </a:r>
          </a:p>
          <a:p>
            <a:pPr marL="342900">
              <a:lnSpc>
                <a:spcPct val="90000"/>
              </a:lnSpc>
              <a:spcBef>
                <a:spcPct val="20000"/>
              </a:spcBef>
              <a:spcAft>
                <a:spcPct val="20000"/>
              </a:spcAft>
              <a:buClr>
                <a:srgbClr val="FFFFFF"/>
              </a:buClr>
              <a:tabLst>
                <a:tab pos="685800" algn="l"/>
                <a:tab pos="2000250" algn="l"/>
                <a:tab pos="2743200" algn="l"/>
                <a:tab pos="3429000" algn="l"/>
                <a:tab pos="4914900" algn="l"/>
                <a:tab pos="5600700" algn="l"/>
                <a:tab pos="5943600" algn="l"/>
              </a:tabLst>
            </a:pPr>
            <a:r>
              <a:rPr lang="en-US" sz="2400">
                <a:ea typeface="Times New Roman" pitchFamily="18" charset="0"/>
                <a:cs typeface="Arial" charset="0"/>
              </a:rPr>
              <a:t>	36</a:t>
            </a:r>
            <a:r>
              <a:rPr lang="en-US" sz="2400" i="1">
                <a:ea typeface="Times New Roman" pitchFamily="18" charset="0"/>
                <a:cs typeface="Arial" charset="0"/>
              </a:rPr>
              <a:t>x	</a:t>
            </a:r>
            <a:r>
              <a:rPr lang="en-US" sz="2400">
                <a:ea typeface="Times New Roman" pitchFamily="18" charset="0"/>
                <a:cs typeface="Arial" charset="0"/>
              </a:rPr>
              <a:t>+		70</a:t>
            </a:r>
            <a:r>
              <a:rPr lang="en-US" sz="2400" i="1">
                <a:ea typeface="Times New Roman" pitchFamily="18" charset="0"/>
                <a:cs typeface="Arial" charset="0"/>
              </a:rPr>
              <a:t>y	</a:t>
            </a:r>
            <a:r>
              <a:rPr lang="en-US" sz="2400">
                <a:ea typeface="Times New Roman" pitchFamily="18" charset="0"/>
                <a:cs typeface="Arial" charset="0"/>
              </a:rPr>
              <a:t>=		  829</a:t>
            </a:r>
            <a:endParaRPr lang="en-US" sz="2400" b="1">
              <a:ea typeface="Times New Roman" pitchFamily="18" charset="0"/>
              <a:cs typeface="Arial" charset="0"/>
            </a:endParaRPr>
          </a:p>
        </p:txBody>
      </p:sp>
      <p:sp>
        <p:nvSpPr>
          <p:cNvPr id="125959" name="Text Box 7"/>
          <p:cNvSpPr txBox="1">
            <a:spLocks noChangeArrowheads="1"/>
          </p:cNvSpPr>
          <p:nvPr/>
        </p:nvSpPr>
        <p:spPr bwMode="auto">
          <a:xfrm>
            <a:off x="533400" y="4159250"/>
            <a:ext cx="7924800" cy="1077913"/>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tabLst>
                <a:tab pos="2400300" algn="l"/>
              </a:tabLst>
            </a:pPr>
            <a:r>
              <a:rPr lang="en-US" sz="2400" b="1">
                <a:solidFill>
                  <a:srgbClr val="00539D"/>
                </a:solidFill>
                <a:ea typeface="Times New Roman" pitchFamily="18" charset="0"/>
                <a:cs typeface="Arial" charset="0"/>
              </a:rPr>
              <a:t>Solve</a:t>
            </a:r>
            <a:r>
              <a:rPr lang="en-US" sz="2400">
                <a:ea typeface="Times New Roman" pitchFamily="18" charset="0"/>
                <a:cs typeface="Arial" charset="0"/>
              </a:rPr>
              <a:t>	Subtract the equations to eliminate one</a:t>
            </a:r>
            <a:br>
              <a:rPr lang="en-US" sz="2400">
                <a:ea typeface="Times New Roman" pitchFamily="18" charset="0"/>
                <a:cs typeface="Arial" charset="0"/>
              </a:rPr>
            </a:br>
            <a:r>
              <a:rPr lang="en-US" sz="2400">
                <a:ea typeface="Times New Roman" pitchFamily="18" charset="0"/>
                <a:cs typeface="Arial" charset="0"/>
              </a:rPr>
              <a:t>	of the variables. Then solve for the</a:t>
            </a:r>
            <a:br>
              <a:rPr lang="en-US" sz="2400">
                <a:ea typeface="Times New Roman" pitchFamily="18" charset="0"/>
                <a:cs typeface="Arial" charset="0"/>
              </a:rPr>
            </a:br>
            <a:r>
              <a:rPr lang="en-US" sz="2400">
                <a:ea typeface="Times New Roman" pitchFamily="18" charset="0"/>
                <a:cs typeface="Arial" charset="0"/>
              </a:rPr>
              <a:t>	other variable.</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5957">
                                            <p:txEl>
                                              <p:pRg st="0" end="0"/>
                                            </p:txEl>
                                          </p:spTgt>
                                        </p:tgtEl>
                                        <p:attrNameLst>
                                          <p:attrName>style.visibility</p:attrName>
                                        </p:attrNameLst>
                                      </p:cBhvr>
                                      <p:to>
                                        <p:strVal val="visible"/>
                                      </p:to>
                                    </p:set>
                                    <p:animEffect transition="in" filter="wipe(left)">
                                      <p:cBhvr>
                                        <p:cTn id="7" dur="500"/>
                                        <p:tgtEl>
                                          <p:spTgt spid="12595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5958">
                                            <p:txEl>
                                              <p:pRg st="0" end="0"/>
                                            </p:txEl>
                                          </p:spTgt>
                                        </p:tgtEl>
                                        <p:attrNameLst>
                                          <p:attrName>style.visibility</p:attrName>
                                        </p:attrNameLst>
                                      </p:cBhvr>
                                      <p:to>
                                        <p:strVal val="visible"/>
                                      </p:to>
                                    </p:set>
                                    <p:animEffect transition="in" filter="wipe(left)">
                                      <p:cBhvr>
                                        <p:cTn id="12" dur="500"/>
                                        <p:tgtEl>
                                          <p:spTgt spid="12595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5958">
                                            <p:txEl>
                                              <p:pRg st="1" end="1"/>
                                            </p:txEl>
                                          </p:spTgt>
                                        </p:tgtEl>
                                        <p:attrNameLst>
                                          <p:attrName>style.visibility</p:attrName>
                                        </p:attrNameLst>
                                      </p:cBhvr>
                                      <p:to>
                                        <p:strVal val="visible"/>
                                      </p:to>
                                    </p:set>
                                    <p:animEffect transition="in" filter="wipe(left)">
                                      <p:cBhvr>
                                        <p:cTn id="17" dur="500"/>
                                        <p:tgtEl>
                                          <p:spTgt spid="12595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5958">
                                            <p:txEl>
                                              <p:pRg st="2" end="2"/>
                                            </p:txEl>
                                          </p:spTgt>
                                        </p:tgtEl>
                                        <p:attrNameLst>
                                          <p:attrName>style.visibility</p:attrName>
                                        </p:attrNameLst>
                                      </p:cBhvr>
                                      <p:to>
                                        <p:strVal val="visible"/>
                                      </p:to>
                                    </p:set>
                                    <p:animEffect transition="in" filter="wipe(left)">
                                      <p:cBhvr>
                                        <p:cTn id="22" dur="500"/>
                                        <p:tgtEl>
                                          <p:spTgt spid="12595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5959">
                                            <p:txEl>
                                              <p:pRg st="0" end="0"/>
                                            </p:txEl>
                                          </p:spTgt>
                                        </p:tgtEl>
                                        <p:attrNameLst>
                                          <p:attrName>style.visibility</p:attrName>
                                        </p:attrNameLst>
                                      </p:cBhvr>
                                      <p:to>
                                        <p:strVal val="visible"/>
                                      </p:to>
                                    </p:set>
                                    <p:animEffect transition="in" filter="wipe(left)">
                                      <p:cBhvr>
                                        <p:cTn id="27" dur="500"/>
                                        <p:tgtEl>
                                          <p:spTgt spid="1259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7" grpId="0" build="p" autoUpdateAnimBg="0"/>
      <p:bldP spid="125958" grpId="0" uiExpand="1" build="p" autoUpdateAnimBg="0"/>
      <p:bldP spid="125959"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t>Example 4</a:t>
            </a:r>
          </a:p>
        </p:txBody>
      </p:sp>
      <p:sp>
        <p:nvSpPr>
          <p:cNvPr id="94211" name="Text Box 3"/>
          <p:cNvSpPr txBox="1">
            <a:spLocks noChangeArrowheads="1"/>
          </p:cNvSpPr>
          <p:nvPr/>
        </p:nvSpPr>
        <p:spPr bwMode="auto">
          <a:xfrm>
            <a:off x="4324350" y="771525"/>
            <a:ext cx="4286250" cy="701675"/>
          </a:xfrm>
          <a:prstGeom prst="rect">
            <a:avLst/>
          </a:prstGeom>
          <a:noFill/>
          <a:ln w="9525">
            <a:noFill/>
            <a:miter lim="800000"/>
            <a:headEnd/>
            <a:tailEnd/>
          </a:ln>
          <a:effectLst/>
        </p:spPr>
        <p:txBody>
          <a:bodyPr/>
          <a:lstStyle/>
          <a:p>
            <a:pPr>
              <a:spcBef>
                <a:spcPct val="50000"/>
              </a:spcBef>
            </a:pPr>
            <a:r>
              <a:rPr lang="en-US" sz="2000" b="1">
                <a:solidFill>
                  <a:srgbClr val="EC1D24"/>
                </a:solidFill>
              </a:rPr>
              <a:t>Write and Solve a System of Equations</a:t>
            </a:r>
          </a:p>
        </p:txBody>
      </p:sp>
      <p:sp>
        <p:nvSpPr>
          <p:cNvPr id="94213" name="Text Box 5"/>
          <p:cNvSpPr txBox="1">
            <a:spLocks noChangeArrowheads="1"/>
          </p:cNvSpPr>
          <p:nvPr/>
        </p:nvSpPr>
        <p:spPr bwMode="auto">
          <a:xfrm>
            <a:off x="4486275" y="1722438"/>
            <a:ext cx="4267200" cy="749300"/>
          </a:xfrm>
          <a:prstGeom prst="rect">
            <a:avLst/>
          </a:prstGeom>
          <a:noFill/>
          <a:ln w="9525" algn="ctr">
            <a:noFill/>
            <a:miter lim="800000"/>
            <a:headEnd/>
            <a:tailEnd/>
          </a:ln>
          <a:effectLst/>
        </p:spPr>
        <p:txBody>
          <a:bodyPr>
            <a:spAutoFit/>
          </a:bodyPr>
          <a:lstStyle/>
          <a:p>
            <a:pPr marL="285750">
              <a:lnSpc>
                <a:spcPct val="90000"/>
              </a:lnSpc>
              <a:spcBef>
                <a:spcPct val="20000"/>
              </a:spcBef>
              <a:spcAft>
                <a:spcPct val="20000"/>
              </a:spcAft>
            </a:pPr>
            <a:r>
              <a:rPr lang="en-US" sz="2400">
                <a:ea typeface="Times New Roman" pitchFamily="18" charset="0"/>
                <a:cs typeface="Arial" charset="0"/>
              </a:rPr>
              <a:t>Write the equations vertically.</a:t>
            </a:r>
          </a:p>
        </p:txBody>
      </p:sp>
      <p:sp>
        <p:nvSpPr>
          <p:cNvPr id="94214" name="Text Box 6"/>
          <p:cNvSpPr txBox="1">
            <a:spLocks noChangeArrowheads="1"/>
          </p:cNvSpPr>
          <p:nvPr/>
        </p:nvSpPr>
        <p:spPr bwMode="auto">
          <a:xfrm>
            <a:off x="685800" y="3846513"/>
            <a:ext cx="7753350" cy="420687"/>
          </a:xfrm>
          <a:prstGeom prst="rect">
            <a:avLst/>
          </a:prstGeom>
          <a:noFill/>
          <a:ln w="9525" algn="ctr">
            <a:noFill/>
            <a:miter lim="800000"/>
            <a:headEnd/>
            <a:tailEnd/>
          </a:ln>
          <a:effectLst/>
        </p:spPr>
        <p:txBody>
          <a:bodyPr>
            <a:spAutoFit/>
          </a:bodyPr>
          <a:lstStyle/>
          <a:p>
            <a:pPr marL="285750">
              <a:lnSpc>
                <a:spcPct val="90000"/>
              </a:lnSpc>
              <a:spcBef>
                <a:spcPct val="20000"/>
              </a:spcBef>
              <a:spcAft>
                <a:spcPct val="20000"/>
              </a:spcAft>
            </a:pPr>
            <a:r>
              <a:rPr lang="en-US" sz="2400">
                <a:ea typeface="Times New Roman" pitchFamily="18" charset="0"/>
                <a:cs typeface="Arial" charset="0"/>
              </a:rPr>
              <a:t>Now substitute 8.5 for </a:t>
            </a:r>
            <a:r>
              <a:rPr lang="en-US" sz="2400" i="1">
                <a:ea typeface="Times New Roman" pitchFamily="18" charset="0"/>
                <a:cs typeface="Arial" charset="0"/>
              </a:rPr>
              <a:t>y </a:t>
            </a:r>
            <a:r>
              <a:rPr lang="en-US" sz="2400">
                <a:ea typeface="Times New Roman" pitchFamily="18" charset="0"/>
                <a:cs typeface="Arial" charset="0"/>
              </a:rPr>
              <a:t>in either equation.</a:t>
            </a:r>
            <a:endParaRPr lang="en-US" sz="2400" i="1">
              <a:ea typeface="Times New Roman" pitchFamily="18" charset="0"/>
              <a:cs typeface="Arial" charset="0"/>
            </a:endParaRPr>
          </a:p>
        </p:txBody>
      </p:sp>
      <p:sp>
        <p:nvSpPr>
          <p:cNvPr id="94217" name="Line 9"/>
          <p:cNvSpPr>
            <a:spLocks noChangeShapeType="1"/>
          </p:cNvSpPr>
          <p:nvPr/>
        </p:nvSpPr>
        <p:spPr bwMode="auto">
          <a:xfrm>
            <a:off x="762000" y="2551113"/>
            <a:ext cx="3429000" cy="0"/>
          </a:xfrm>
          <a:prstGeom prst="line">
            <a:avLst/>
          </a:prstGeom>
          <a:noFill/>
          <a:ln w="28575">
            <a:solidFill>
              <a:schemeClr val="tx1"/>
            </a:solidFill>
            <a:round/>
            <a:headEnd/>
            <a:tailEnd/>
          </a:ln>
          <a:effectLst/>
        </p:spPr>
        <p:txBody>
          <a:bodyPr>
            <a:spAutoFit/>
          </a:bodyPr>
          <a:lstStyle/>
          <a:p>
            <a:endParaRPr lang="en-US"/>
          </a:p>
        </p:txBody>
      </p:sp>
      <p:sp>
        <p:nvSpPr>
          <p:cNvPr id="94220" name="Text Box 12"/>
          <p:cNvSpPr txBox="1">
            <a:spLocks noChangeArrowheads="1"/>
          </p:cNvSpPr>
          <p:nvPr/>
        </p:nvSpPr>
        <p:spPr bwMode="auto">
          <a:xfrm>
            <a:off x="533400" y="1665288"/>
            <a:ext cx="8191500" cy="895350"/>
          </a:xfrm>
          <a:prstGeom prst="rect">
            <a:avLst/>
          </a:prstGeom>
          <a:noFill/>
          <a:ln w="9525" algn="ctr">
            <a:noFill/>
            <a:miter lim="800000"/>
            <a:headEnd/>
            <a:tailEnd/>
          </a:ln>
          <a:effectLst/>
        </p:spPr>
        <p:txBody>
          <a:bodyPr>
            <a:spAutoFit/>
          </a:bodyPr>
          <a:lstStyle/>
          <a:p>
            <a:pPr marL="114300">
              <a:lnSpc>
                <a:spcPct val="90000"/>
              </a:lnSpc>
              <a:spcBef>
                <a:spcPct val="20000"/>
              </a:spcBef>
              <a:spcAft>
                <a:spcPct val="20000"/>
              </a:spcAft>
              <a:buClr>
                <a:srgbClr val="FFFFFF"/>
              </a:buClr>
              <a:tabLst>
                <a:tab pos="685800" algn="l"/>
                <a:tab pos="1314450" algn="l"/>
                <a:tab pos="1600200" algn="l"/>
                <a:tab pos="2228850" algn="l"/>
                <a:tab pos="2571750" algn="l"/>
                <a:tab pos="5486400" algn="l"/>
              </a:tabLst>
            </a:pPr>
            <a:r>
              <a:rPr lang="en-US" sz="2400">
                <a:ea typeface="Times New Roman" pitchFamily="18" charset="0"/>
                <a:cs typeface="Arial" charset="0"/>
              </a:rPr>
              <a:t>	36</a:t>
            </a:r>
            <a:r>
              <a:rPr lang="en-US" sz="2400" i="1">
                <a:ea typeface="Times New Roman" pitchFamily="18" charset="0"/>
                <a:cs typeface="Arial" charset="0"/>
              </a:rPr>
              <a:t>x	</a:t>
            </a:r>
            <a:r>
              <a:rPr lang="en-US" sz="2400">
                <a:ea typeface="Times New Roman" pitchFamily="18" charset="0"/>
                <a:cs typeface="Arial" charset="0"/>
              </a:rPr>
              <a:t>+	85</a:t>
            </a:r>
            <a:r>
              <a:rPr lang="en-US" sz="2400" i="1">
                <a:ea typeface="Times New Roman" pitchFamily="18" charset="0"/>
                <a:cs typeface="Arial" charset="0"/>
              </a:rPr>
              <a:t>y	</a:t>
            </a:r>
            <a:r>
              <a:rPr lang="en-US" sz="2400">
                <a:ea typeface="Times New Roman" pitchFamily="18" charset="0"/>
                <a:cs typeface="Arial" charset="0"/>
              </a:rPr>
              <a:t>=	956.50</a:t>
            </a:r>
          </a:p>
          <a:p>
            <a:pPr marL="114300">
              <a:lnSpc>
                <a:spcPct val="90000"/>
              </a:lnSpc>
              <a:spcBef>
                <a:spcPct val="20000"/>
              </a:spcBef>
              <a:spcAft>
                <a:spcPct val="20000"/>
              </a:spcAft>
              <a:buClr>
                <a:srgbClr val="FFFFFF"/>
              </a:buClr>
              <a:tabLst>
                <a:tab pos="685800" algn="l"/>
                <a:tab pos="1314450" algn="l"/>
                <a:tab pos="1600200" algn="l"/>
                <a:tab pos="2228850" algn="l"/>
                <a:tab pos="2571750" algn="l"/>
                <a:tab pos="5486400" algn="l"/>
              </a:tabLst>
            </a:pPr>
            <a:r>
              <a:rPr lang="en-US" sz="2400">
                <a:ea typeface="Times New Roman" pitchFamily="18" charset="0"/>
                <a:cs typeface="Arial" charset="0"/>
              </a:rPr>
              <a:t>(–)	36</a:t>
            </a:r>
            <a:r>
              <a:rPr lang="en-US" sz="2400" i="1">
                <a:ea typeface="Times New Roman" pitchFamily="18" charset="0"/>
                <a:cs typeface="Arial" charset="0"/>
              </a:rPr>
              <a:t>x	</a:t>
            </a:r>
            <a:r>
              <a:rPr lang="en-US" sz="2400">
                <a:ea typeface="Times New Roman" pitchFamily="18" charset="0"/>
                <a:cs typeface="Arial" charset="0"/>
              </a:rPr>
              <a:t>+	70</a:t>
            </a:r>
            <a:r>
              <a:rPr lang="en-US" sz="2400" i="1">
                <a:ea typeface="Times New Roman" pitchFamily="18" charset="0"/>
                <a:cs typeface="Arial" charset="0"/>
              </a:rPr>
              <a:t>y	</a:t>
            </a:r>
            <a:r>
              <a:rPr lang="en-US" sz="2400">
                <a:ea typeface="Times New Roman" pitchFamily="18" charset="0"/>
                <a:cs typeface="Arial" charset="0"/>
              </a:rPr>
              <a:t>=	829</a:t>
            </a:r>
            <a:endParaRPr lang="en-US" sz="2400" b="1">
              <a:ea typeface="Times New Roman" pitchFamily="18" charset="0"/>
              <a:cs typeface="Arial" charset="0"/>
            </a:endParaRPr>
          </a:p>
        </p:txBody>
      </p:sp>
      <p:sp>
        <p:nvSpPr>
          <p:cNvPr id="94221" name="Text Box 13"/>
          <p:cNvSpPr txBox="1">
            <a:spLocks noChangeArrowheads="1"/>
          </p:cNvSpPr>
          <p:nvPr/>
        </p:nvSpPr>
        <p:spPr bwMode="auto">
          <a:xfrm>
            <a:off x="657225" y="2693988"/>
            <a:ext cx="7772400" cy="895350"/>
          </a:xfrm>
          <a:prstGeom prst="rect">
            <a:avLst/>
          </a:prstGeom>
          <a:noFill/>
          <a:ln w="9525" algn="ctr">
            <a:noFill/>
            <a:miter lim="800000"/>
            <a:headEnd/>
            <a:tailEnd/>
          </a:ln>
          <a:effectLst/>
        </p:spPr>
        <p:txBody>
          <a:bodyPr>
            <a:spAutoFit/>
          </a:bodyPr>
          <a:lstStyle/>
          <a:p>
            <a:pPr marL="114300">
              <a:lnSpc>
                <a:spcPct val="90000"/>
              </a:lnSpc>
              <a:spcBef>
                <a:spcPct val="20000"/>
              </a:spcBef>
              <a:spcAft>
                <a:spcPct val="20000"/>
              </a:spcAft>
              <a:buClr>
                <a:srgbClr val="FFFFFF"/>
              </a:buClr>
              <a:tabLst>
                <a:tab pos="685800" algn="l"/>
                <a:tab pos="1028700" algn="l"/>
                <a:tab pos="1485900" algn="l"/>
                <a:tab pos="2114550" algn="l"/>
                <a:tab pos="2457450" algn="l"/>
                <a:tab pos="4114800" algn="l"/>
              </a:tabLst>
            </a:pPr>
            <a:r>
              <a:rPr lang="en-US" sz="2400">
                <a:ea typeface="Times New Roman" pitchFamily="18" charset="0"/>
                <a:cs typeface="Arial" charset="0"/>
              </a:rPr>
              <a:t>			15</a:t>
            </a:r>
            <a:r>
              <a:rPr lang="en-US" sz="2400" i="1">
                <a:ea typeface="Times New Roman" pitchFamily="18" charset="0"/>
                <a:cs typeface="Arial" charset="0"/>
              </a:rPr>
              <a:t>y	</a:t>
            </a:r>
            <a:r>
              <a:rPr lang="en-US" sz="2400">
                <a:ea typeface="Times New Roman" pitchFamily="18" charset="0"/>
                <a:cs typeface="Arial" charset="0"/>
              </a:rPr>
              <a:t>=	127.5	Subtract.</a:t>
            </a:r>
          </a:p>
          <a:p>
            <a:pPr marL="114300">
              <a:lnSpc>
                <a:spcPct val="90000"/>
              </a:lnSpc>
              <a:spcBef>
                <a:spcPct val="20000"/>
              </a:spcBef>
              <a:spcAft>
                <a:spcPct val="20000"/>
              </a:spcAft>
              <a:buClr>
                <a:srgbClr val="FFFFFF"/>
              </a:buClr>
              <a:tabLst>
                <a:tab pos="685800" algn="l"/>
                <a:tab pos="1028700" algn="l"/>
                <a:tab pos="1485900" algn="l"/>
                <a:tab pos="2114550" algn="l"/>
                <a:tab pos="2457450" algn="l"/>
                <a:tab pos="4114800" algn="l"/>
              </a:tabLst>
            </a:pPr>
            <a:r>
              <a:rPr lang="en-US" sz="2400">
                <a:ea typeface="Times New Roman" pitchFamily="18" charset="0"/>
                <a:cs typeface="Arial" charset="0"/>
              </a:rPr>
              <a:t>			    </a:t>
            </a:r>
            <a:r>
              <a:rPr lang="en-US" sz="2400" i="1">
                <a:ea typeface="Times New Roman" pitchFamily="18" charset="0"/>
                <a:cs typeface="Arial" charset="0"/>
              </a:rPr>
              <a:t>y	</a:t>
            </a:r>
            <a:r>
              <a:rPr lang="en-US" sz="2400">
                <a:ea typeface="Times New Roman" pitchFamily="18" charset="0"/>
                <a:cs typeface="Arial" charset="0"/>
              </a:rPr>
              <a:t>=	8.5	Divide each side by 15.</a:t>
            </a:r>
            <a:endParaRPr lang="en-US" sz="2400" b="1">
              <a:ea typeface="Times New Roman" pitchFamily="18" charset="0"/>
              <a:cs typeface="Arial" charset="0"/>
            </a:endParaRP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4220">
                                            <p:txEl>
                                              <p:pRg st="0" end="0"/>
                                            </p:txEl>
                                          </p:spTgt>
                                        </p:tgtEl>
                                        <p:attrNameLst>
                                          <p:attrName>style.visibility</p:attrName>
                                        </p:attrNameLst>
                                      </p:cBhvr>
                                      <p:to>
                                        <p:strVal val="visible"/>
                                      </p:to>
                                    </p:set>
                                    <p:animEffect transition="in" filter="wipe(left)">
                                      <p:cBhvr>
                                        <p:cTn id="7" dur="500"/>
                                        <p:tgtEl>
                                          <p:spTgt spid="94220">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4220">
                                            <p:txEl>
                                              <p:pRg st="1" end="1"/>
                                            </p:txEl>
                                          </p:spTgt>
                                        </p:tgtEl>
                                        <p:attrNameLst>
                                          <p:attrName>style.visibility</p:attrName>
                                        </p:attrNameLst>
                                      </p:cBhvr>
                                      <p:to>
                                        <p:strVal val="visible"/>
                                      </p:to>
                                    </p:set>
                                    <p:animEffect transition="in" filter="wipe(left)">
                                      <p:cBhvr>
                                        <p:cTn id="11" dur="500"/>
                                        <p:tgtEl>
                                          <p:spTgt spid="94220">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4217"/>
                                        </p:tgtEl>
                                        <p:attrNameLst>
                                          <p:attrName>style.visibility</p:attrName>
                                        </p:attrNameLst>
                                      </p:cBhvr>
                                      <p:to>
                                        <p:strVal val="visible"/>
                                      </p:to>
                                    </p:set>
                                    <p:animEffect transition="in" filter="wipe(left)">
                                      <p:cBhvr>
                                        <p:cTn id="15" dur="500"/>
                                        <p:tgtEl>
                                          <p:spTgt spid="9421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94213">
                                            <p:txEl>
                                              <p:pRg st="0" end="0"/>
                                            </p:txEl>
                                          </p:spTgt>
                                        </p:tgtEl>
                                        <p:attrNameLst>
                                          <p:attrName>style.visibility</p:attrName>
                                        </p:attrNameLst>
                                      </p:cBhvr>
                                      <p:to>
                                        <p:strVal val="visible"/>
                                      </p:to>
                                    </p:set>
                                    <p:animEffect transition="in" filter="wipe(left)">
                                      <p:cBhvr>
                                        <p:cTn id="19" dur="500"/>
                                        <p:tgtEl>
                                          <p:spTgt spid="9421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94221">
                                            <p:txEl>
                                              <p:pRg st="0" end="0"/>
                                            </p:txEl>
                                          </p:spTgt>
                                        </p:tgtEl>
                                        <p:attrNameLst>
                                          <p:attrName>style.visibility</p:attrName>
                                        </p:attrNameLst>
                                      </p:cBhvr>
                                      <p:to>
                                        <p:strVal val="visible"/>
                                      </p:to>
                                    </p:set>
                                    <p:animEffect transition="in" filter="wipe(left)">
                                      <p:cBhvr>
                                        <p:cTn id="24" dur="500"/>
                                        <p:tgtEl>
                                          <p:spTgt spid="94221">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94221">
                                            <p:txEl>
                                              <p:pRg st="1" end="1"/>
                                            </p:txEl>
                                          </p:spTgt>
                                        </p:tgtEl>
                                        <p:attrNameLst>
                                          <p:attrName>style.visibility</p:attrName>
                                        </p:attrNameLst>
                                      </p:cBhvr>
                                      <p:to>
                                        <p:strVal val="visible"/>
                                      </p:to>
                                    </p:set>
                                    <p:animEffect transition="in" filter="wipe(left)">
                                      <p:cBhvr>
                                        <p:cTn id="29" dur="500"/>
                                        <p:tgtEl>
                                          <p:spTgt spid="94221">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94214">
                                            <p:txEl>
                                              <p:pRg st="0" end="0"/>
                                            </p:txEl>
                                          </p:spTgt>
                                        </p:tgtEl>
                                        <p:attrNameLst>
                                          <p:attrName>style.visibility</p:attrName>
                                        </p:attrNameLst>
                                      </p:cBhvr>
                                      <p:to>
                                        <p:strVal val="visible"/>
                                      </p:to>
                                    </p:set>
                                    <p:animEffect transition="in" filter="wipe(left)">
                                      <p:cBhvr>
                                        <p:cTn id="34" dur="500"/>
                                        <p:tgtEl>
                                          <p:spTgt spid="942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3" grpId="0" build="p" autoUpdateAnimBg="0" advAuto="0"/>
      <p:bldP spid="94214" grpId="0" build="p" autoUpdateAnimBg="0"/>
      <p:bldP spid="94217" grpId="0" animBg="1"/>
      <p:bldP spid="94220" grpId="0" uiExpand="1" build="p" autoUpdateAnimBg="0"/>
      <p:bldP spid="94221" grpId="0" uiExpand="1"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a:t>Example 4</a:t>
            </a:r>
          </a:p>
        </p:txBody>
      </p:sp>
      <p:sp>
        <p:nvSpPr>
          <p:cNvPr id="123907" name="Text Box 3"/>
          <p:cNvSpPr txBox="1">
            <a:spLocks noChangeArrowheads="1"/>
          </p:cNvSpPr>
          <p:nvPr/>
        </p:nvSpPr>
        <p:spPr bwMode="auto">
          <a:xfrm>
            <a:off x="4324350" y="771525"/>
            <a:ext cx="4286250" cy="701675"/>
          </a:xfrm>
          <a:prstGeom prst="rect">
            <a:avLst/>
          </a:prstGeom>
          <a:noFill/>
          <a:ln w="9525">
            <a:noFill/>
            <a:miter lim="800000"/>
            <a:headEnd/>
            <a:tailEnd/>
          </a:ln>
          <a:effectLst/>
        </p:spPr>
        <p:txBody>
          <a:bodyPr/>
          <a:lstStyle/>
          <a:p>
            <a:pPr>
              <a:spcBef>
                <a:spcPct val="50000"/>
              </a:spcBef>
            </a:pPr>
            <a:r>
              <a:rPr lang="en-US" sz="2000" b="1">
                <a:solidFill>
                  <a:srgbClr val="EC1D24"/>
                </a:solidFill>
              </a:rPr>
              <a:t>Write and Solve a System of Equations</a:t>
            </a:r>
          </a:p>
        </p:txBody>
      </p:sp>
      <p:sp>
        <p:nvSpPr>
          <p:cNvPr id="123908" name="Text Box 4"/>
          <p:cNvSpPr txBox="1">
            <a:spLocks noChangeArrowheads="1"/>
          </p:cNvSpPr>
          <p:nvPr/>
        </p:nvSpPr>
        <p:spPr bwMode="auto">
          <a:xfrm>
            <a:off x="533400" y="1371600"/>
            <a:ext cx="7934325" cy="2647950"/>
          </a:xfrm>
          <a:prstGeom prst="rect">
            <a:avLst/>
          </a:prstGeom>
          <a:noFill/>
          <a:ln w="9525" algn="ctr">
            <a:noFill/>
            <a:miter lim="800000"/>
            <a:headEnd/>
            <a:tailEnd/>
          </a:ln>
          <a:effectLst/>
        </p:spPr>
        <p:txBody>
          <a:bodyPr>
            <a:spAutoFit/>
          </a:bodyPr>
          <a:lstStyle/>
          <a:p>
            <a:pPr marL="285750">
              <a:lnSpc>
                <a:spcPct val="90000"/>
              </a:lnSpc>
              <a:spcBef>
                <a:spcPct val="20000"/>
              </a:spcBef>
              <a:spcAft>
                <a:spcPct val="20000"/>
              </a:spcAft>
              <a:tabLst>
                <a:tab pos="2457450" algn="r"/>
                <a:tab pos="2571750" algn="l"/>
                <a:tab pos="2857500" algn="l"/>
                <a:tab pos="4457700" algn="l"/>
              </a:tabLst>
            </a:pPr>
            <a:r>
              <a:rPr lang="en-US" sz="2400">
                <a:ea typeface="Times New Roman" pitchFamily="18" charset="0"/>
                <a:cs typeface="Arial" charset="0"/>
              </a:rPr>
              <a:t>    	36</a:t>
            </a:r>
            <a:r>
              <a:rPr lang="en-US" sz="2400" i="1">
                <a:ea typeface="Times New Roman" pitchFamily="18" charset="0"/>
                <a:cs typeface="Arial" charset="0"/>
              </a:rPr>
              <a:t>x</a:t>
            </a:r>
            <a:r>
              <a:rPr lang="en-US" sz="2400">
                <a:ea typeface="Times New Roman" pitchFamily="18" charset="0"/>
                <a:cs typeface="Arial" charset="0"/>
              </a:rPr>
              <a:t> + 85</a:t>
            </a:r>
            <a:r>
              <a:rPr lang="en-US" sz="2400" i="1">
                <a:solidFill>
                  <a:srgbClr val="E01B22"/>
                </a:solidFill>
                <a:ea typeface="Times New Roman" pitchFamily="18" charset="0"/>
                <a:cs typeface="Arial" charset="0"/>
              </a:rPr>
              <a:t>y</a:t>
            </a:r>
            <a:r>
              <a:rPr lang="en-US" sz="2400">
                <a:ea typeface="Times New Roman" pitchFamily="18" charset="0"/>
                <a:cs typeface="Arial" charset="0"/>
              </a:rPr>
              <a:t>	=	956.50	First equation      </a:t>
            </a:r>
          </a:p>
          <a:p>
            <a:pPr marL="285750">
              <a:lnSpc>
                <a:spcPct val="90000"/>
              </a:lnSpc>
              <a:spcBef>
                <a:spcPct val="20000"/>
              </a:spcBef>
              <a:spcAft>
                <a:spcPct val="20000"/>
              </a:spcAft>
              <a:tabLst>
                <a:tab pos="2457450" algn="r"/>
                <a:tab pos="2571750" algn="l"/>
                <a:tab pos="2857500" algn="l"/>
                <a:tab pos="4457700" algn="l"/>
              </a:tabLst>
            </a:pPr>
            <a:r>
              <a:rPr lang="en-US" sz="2400">
                <a:ea typeface="Times New Roman" pitchFamily="18" charset="0"/>
                <a:cs typeface="Arial" charset="0"/>
              </a:rPr>
              <a:t>  	36</a:t>
            </a:r>
            <a:r>
              <a:rPr lang="en-US" sz="2400" i="1">
                <a:ea typeface="Times New Roman" pitchFamily="18" charset="0"/>
                <a:cs typeface="Arial" charset="0"/>
              </a:rPr>
              <a:t>x</a:t>
            </a:r>
            <a:r>
              <a:rPr lang="en-US" sz="2400">
                <a:ea typeface="Times New Roman" pitchFamily="18" charset="0"/>
                <a:cs typeface="Arial" charset="0"/>
              </a:rPr>
              <a:t> + 85</a:t>
            </a:r>
            <a:r>
              <a:rPr lang="en-US" sz="2400">
                <a:solidFill>
                  <a:srgbClr val="E01B22"/>
                </a:solidFill>
                <a:ea typeface="Times New Roman" pitchFamily="18" charset="0"/>
                <a:cs typeface="Arial" charset="0"/>
              </a:rPr>
              <a:t>(8.5)</a:t>
            </a:r>
            <a:r>
              <a:rPr lang="en-US" sz="2400">
                <a:ea typeface="Times New Roman" pitchFamily="18" charset="0"/>
                <a:cs typeface="Arial" charset="0"/>
              </a:rPr>
              <a:t>	=	956.50	Substitute 8.5 for </a:t>
            </a:r>
            <a:r>
              <a:rPr lang="en-US" sz="2400" i="1">
                <a:ea typeface="Times New Roman" pitchFamily="18" charset="0"/>
                <a:cs typeface="Arial" charset="0"/>
              </a:rPr>
              <a:t>y</a:t>
            </a:r>
            <a:r>
              <a:rPr lang="en-US" sz="2400">
                <a:ea typeface="Times New Roman" pitchFamily="18" charset="0"/>
                <a:cs typeface="Arial" charset="0"/>
              </a:rPr>
              <a:t>.</a:t>
            </a:r>
          </a:p>
          <a:p>
            <a:pPr marL="285750">
              <a:lnSpc>
                <a:spcPct val="90000"/>
              </a:lnSpc>
              <a:spcBef>
                <a:spcPct val="20000"/>
              </a:spcBef>
              <a:spcAft>
                <a:spcPct val="20000"/>
              </a:spcAft>
              <a:tabLst>
                <a:tab pos="2457450" algn="r"/>
                <a:tab pos="2571750" algn="l"/>
                <a:tab pos="2857500" algn="l"/>
                <a:tab pos="4457700" algn="l"/>
              </a:tabLst>
            </a:pPr>
            <a:r>
              <a:rPr lang="en-US" sz="2400">
                <a:ea typeface="Times New Roman" pitchFamily="18" charset="0"/>
                <a:cs typeface="Arial" charset="0"/>
              </a:rPr>
              <a:t>      	36</a:t>
            </a:r>
            <a:r>
              <a:rPr lang="en-US" sz="2400" i="1">
                <a:ea typeface="Times New Roman" pitchFamily="18" charset="0"/>
                <a:cs typeface="Arial" charset="0"/>
              </a:rPr>
              <a:t>x</a:t>
            </a:r>
            <a:r>
              <a:rPr lang="en-US" sz="2400">
                <a:ea typeface="Times New Roman" pitchFamily="18" charset="0"/>
                <a:cs typeface="Arial" charset="0"/>
              </a:rPr>
              <a:t> + 722.5	=	956.50	Simplify.</a:t>
            </a:r>
          </a:p>
          <a:p>
            <a:pPr marL="285750">
              <a:lnSpc>
                <a:spcPct val="90000"/>
              </a:lnSpc>
              <a:spcBef>
                <a:spcPct val="20000"/>
              </a:spcBef>
              <a:spcAft>
                <a:spcPct val="20000"/>
              </a:spcAft>
              <a:tabLst>
                <a:tab pos="2457450" algn="r"/>
                <a:tab pos="2571750" algn="l"/>
                <a:tab pos="2857500" algn="l"/>
                <a:tab pos="4457700" algn="l"/>
              </a:tabLst>
            </a:pPr>
            <a:r>
              <a:rPr lang="en-US" sz="2400">
                <a:ea typeface="Times New Roman" pitchFamily="18" charset="0"/>
                <a:cs typeface="Arial" charset="0"/>
              </a:rPr>
              <a:t>	36</a:t>
            </a:r>
            <a:r>
              <a:rPr lang="en-US" sz="2400" i="1">
                <a:ea typeface="Times New Roman" pitchFamily="18" charset="0"/>
                <a:cs typeface="Arial" charset="0"/>
              </a:rPr>
              <a:t>x</a:t>
            </a:r>
            <a:r>
              <a:rPr lang="en-US" sz="2400">
                <a:ea typeface="Times New Roman" pitchFamily="18" charset="0"/>
                <a:cs typeface="Arial" charset="0"/>
              </a:rPr>
              <a:t>	=	234	Subtract 722.5 from</a:t>
            </a:r>
            <a:br>
              <a:rPr lang="en-US" sz="2400">
                <a:ea typeface="Times New Roman" pitchFamily="18" charset="0"/>
                <a:cs typeface="Arial" charset="0"/>
              </a:rPr>
            </a:br>
            <a:r>
              <a:rPr lang="en-US" sz="2400">
                <a:ea typeface="Times New Roman" pitchFamily="18" charset="0"/>
                <a:cs typeface="Arial" charset="0"/>
              </a:rPr>
              <a:t>				each side.</a:t>
            </a:r>
          </a:p>
          <a:p>
            <a:pPr marL="285750">
              <a:lnSpc>
                <a:spcPct val="90000"/>
              </a:lnSpc>
              <a:spcBef>
                <a:spcPct val="20000"/>
              </a:spcBef>
              <a:spcAft>
                <a:spcPct val="20000"/>
              </a:spcAft>
              <a:tabLst>
                <a:tab pos="2457450" algn="r"/>
                <a:tab pos="2571750" algn="l"/>
                <a:tab pos="2857500" algn="l"/>
                <a:tab pos="4457700" algn="l"/>
              </a:tabLst>
            </a:pPr>
            <a:r>
              <a:rPr lang="en-US" sz="2400">
                <a:ea typeface="Times New Roman" pitchFamily="18" charset="0"/>
                <a:cs typeface="Arial" charset="0"/>
              </a:rPr>
              <a:t>              	</a:t>
            </a:r>
            <a:r>
              <a:rPr lang="en-US" sz="2400" i="1">
                <a:ea typeface="Times New Roman" pitchFamily="18" charset="0"/>
                <a:cs typeface="Arial" charset="0"/>
              </a:rPr>
              <a:t>x</a:t>
            </a:r>
            <a:r>
              <a:rPr lang="en-US" sz="2400">
                <a:ea typeface="Times New Roman" pitchFamily="18" charset="0"/>
                <a:cs typeface="Arial" charset="0"/>
              </a:rPr>
              <a:t>	=	6.5	Divide each side by 36.</a:t>
            </a:r>
          </a:p>
        </p:txBody>
      </p:sp>
      <p:sp>
        <p:nvSpPr>
          <p:cNvPr id="123909" name="Rectangle 5"/>
          <p:cNvSpPr>
            <a:spLocks noChangeArrowheads="1"/>
          </p:cNvSpPr>
          <p:nvPr/>
        </p:nvSpPr>
        <p:spPr bwMode="auto">
          <a:xfrm>
            <a:off x="533400" y="4165600"/>
            <a:ext cx="8229600" cy="749300"/>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store charges $6.50 per day for ladders and $8.50 per day for power tools.</a:t>
            </a:r>
          </a:p>
        </p:txBody>
      </p:sp>
      <p:sp>
        <p:nvSpPr>
          <p:cNvPr id="123910" name="Rectangle 6"/>
          <p:cNvSpPr>
            <a:spLocks noChangeArrowheads="1"/>
          </p:cNvSpPr>
          <p:nvPr/>
        </p:nvSpPr>
        <p:spPr bwMode="auto">
          <a:xfrm>
            <a:off x="533400" y="5070475"/>
            <a:ext cx="8229600" cy="1077913"/>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Check</a:t>
            </a:r>
            <a:r>
              <a:rPr lang="en-US" sz="2400">
                <a:solidFill>
                  <a:srgbClr val="E01B22"/>
                </a:solidFill>
              </a:rPr>
              <a:t> 	</a:t>
            </a:r>
            <a:r>
              <a:rPr lang="en-US" sz="2400"/>
              <a:t>Substitute both values into the other equation to see if the equation holds true. If </a:t>
            </a:r>
            <a:r>
              <a:rPr lang="en-US" sz="2400" i="1"/>
              <a:t>x</a:t>
            </a:r>
            <a:r>
              <a:rPr lang="en-US" sz="2400"/>
              <a:t> = 6.5 and </a:t>
            </a:r>
            <a:r>
              <a:rPr lang="en-US" sz="2400" i="1"/>
              <a:t>y</a:t>
            </a:r>
            <a:r>
              <a:rPr lang="en-US" sz="2400"/>
              <a:t> = 8.5, then 36(6.5) + 70(8.5) = 829.</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3908">
                                            <p:txEl>
                                              <p:pRg st="0" end="0"/>
                                            </p:txEl>
                                          </p:spTgt>
                                        </p:tgtEl>
                                        <p:attrNameLst>
                                          <p:attrName>style.visibility</p:attrName>
                                        </p:attrNameLst>
                                      </p:cBhvr>
                                      <p:to>
                                        <p:strVal val="visible"/>
                                      </p:to>
                                    </p:set>
                                    <p:animEffect transition="in" filter="wipe(left)">
                                      <p:cBhvr>
                                        <p:cTn id="7" dur="500"/>
                                        <p:tgtEl>
                                          <p:spTgt spid="12390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3908">
                                            <p:txEl>
                                              <p:pRg st="1" end="1"/>
                                            </p:txEl>
                                          </p:spTgt>
                                        </p:tgtEl>
                                        <p:attrNameLst>
                                          <p:attrName>style.visibility</p:attrName>
                                        </p:attrNameLst>
                                      </p:cBhvr>
                                      <p:to>
                                        <p:strVal val="visible"/>
                                      </p:to>
                                    </p:set>
                                    <p:animEffect transition="in" filter="wipe(left)">
                                      <p:cBhvr>
                                        <p:cTn id="12" dur="500"/>
                                        <p:tgtEl>
                                          <p:spTgt spid="12390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3908">
                                            <p:txEl>
                                              <p:pRg st="2" end="2"/>
                                            </p:txEl>
                                          </p:spTgt>
                                        </p:tgtEl>
                                        <p:attrNameLst>
                                          <p:attrName>style.visibility</p:attrName>
                                        </p:attrNameLst>
                                      </p:cBhvr>
                                      <p:to>
                                        <p:strVal val="visible"/>
                                      </p:to>
                                    </p:set>
                                    <p:animEffect transition="in" filter="wipe(left)">
                                      <p:cBhvr>
                                        <p:cTn id="17" dur="500"/>
                                        <p:tgtEl>
                                          <p:spTgt spid="12390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3908">
                                            <p:txEl>
                                              <p:pRg st="3" end="3"/>
                                            </p:txEl>
                                          </p:spTgt>
                                        </p:tgtEl>
                                        <p:attrNameLst>
                                          <p:attrName>style.visibility</p:attrName>
                                        </p:attrNameLst>
                                      </p:cBhvr>
                                      <p:to>
                                        <p:strVal val="visible"/>
                                      </p:to>
                                    </p:set>
                                    <p:animEffect transition="in" filter="wipe(left)">
                                      <p:cBhvr>
                                        <p:cTn id="22" dur="500"/>
                                        <p:tgtEl>
                                          <p:spTgt spid="12390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3908">
                                            <p:txEl>
                                              <p:pRg st="4" end="4"/>
                                            </p:txEl>
                                          </p:spTgt>
                                        </p:tgtEl>
                                        <p:attrNameLst>
                                          <p:attrName>style.visibility</p:attrName>
                                        </p:attrNameLst>
                                      </p:cBhvr>
                                      <p:to>
                                        <p:strVal val="visible"/>
                                      </p:to>
                                    </p:set>
                                    <p:animEffect transition="in" filter="wipe(left)">
                                      <p:cBhvr>
                                        <p:cTn id="27" dur="500"/>
                                        <p:tgtEl>
                                          <p:spTgt spid="12390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3909">
                                            <p:txEl>
                                              <p:pRg st="0" end="0"/>
                                            </p:txEl>
                                          </p:spTgt>
                                        </p:tgtEl>
                                        <p:attrNameLst>
                                          <p:attrName>style.visibility</p:attrName>
                                        </p:attrNameLst>
                                      </p:cBhvr>
                                      <p:to>
                                        <p:strVal val="visible"/>
                                      </p:to>
                                    </p:set>
                                    <p:animEffect transition="in" filter="wipe(left)">
                                      <p:cBhvr>
                                        <p:cTn id="32" dur="500"/>
                                        <p:tgtEl>
                                          <p:spTgt spid="123909">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23910">
                                            <p:txEl>
                                              <p:pRg st="0" end="0"/>
                                            </p:txEl>
                                          </p:spTgt>
                                        </p:tgtEl>
                                        <p:attrNameLst>
                                          <p:attrName>style.visibility</p:attrName>
                                        </p:attrNameLst>
                                      </p:cBhvr>
                                      <p:to>
                                        <p:strVal val="visible"/>
                                      </p:to>
                                    </p:set>
                                    <p:animEffect transition="in" filter="wipe(left)">
                                      <p:cBhvr>
                                        <p:cTn id="37" dur="500"/>
                                        <p:tgtEl>
                                          <p:spTgt spid="1239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8" grpId="0" uiExpand="1" build="p" autoUpdateAnimBg="0"/>
      <p:bldP spid="123909" grpId="0" build="p" autoUpdateAnimBg="0"/>
      <p:bldP spid="123910"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TPQuestion"/>
          <p:cNvSpPr>
            <a:spLocks noGrp="1" noChangeArrowheads="1"/>
          </p:cNvSpPr>
          <p:nvPr>
            <p:ph type="title"/>
          </p:nvPr>
        </p:nvSpPr>
        <p:spPr/>
        <p:txBody>
          <a:bodyPr/>
          <a:lstStyle/>
          <a:p>
            <a:r>
              <a:rPr lang="en-US"/>
              <a:t>Example 4</a:t>
            </a:r>
          </a:p>
        </p:txBody>
      </p:sp>
      <p:sp>
        <p:nvSpPr>
          <p:cNvPr id="116741" name="TPAnswers"/>
          <p:cNvSpPr>
            <a:spLocks noChangeArrowheads="1"/>
          </p:cNvSpPr>
          <p:nvPr>
            <p:custDataLst>
              <p:tags r:id="rId2"/>
            </p:custDataLst>
          </p:nvPr>
        </p:nvSpPr>
        <p:spPr bwMode="auto">
          <a:xfrm>
            <a:off x="857250" y="3851275"/>
            <a:ext cx="5362575" cy="2282825"/>
          </a:xfrm>
          <a:prstGeom prst="rect">
            <a:avLst/>
          </a:prstGeom>
          <a:noFill/>
          <a:ln w="9525">
            <a:noFill/>
            <a:miter lim="800000"/>
            <a:headEnd/>
            <a:tailEnd/>
          </a:ln>
          <a:effectLst/>
        </p:spPr>
        <p:txBody>
          <a:bodyPr>
            <a:spAutoFit/>
          </a:bodyPr>
          <a:lstStyle/>
          <a:p>
            <a:pPr marL="533400" indent="-533400">
              <a:lnSpc>
                <a:spcPct val="90000"/>
              </a:lnSpc>
              <a:spcBef>
                <a:spcPct val="40000"/>
              </a:spcBef>
              <a:spcAft>
                <a:spcPct val="4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Marcus: $22.00, Anisa: $21.65</a:t>
            </a:r>
          </a:p>
          <a:p>
            <a:pPr marL="533400" indent="-533400">
              <a:lnSpc>
                <a:spcPct val="90000"/>
              </a:lnSpc>
              <a:spcBef>
                <a:spcPct val="40000"/>
              </a:spcBef>
              <a:spcAft>
                <a:spcPct val="4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Marcus: $21.00, Anisa: $22.50</a:t>
            </a:r>
          </a:p>
          <a:p>
            <a:pPr marL="533400" indent="-533400">
              <a:lnSpc>
                <a:spcPct val="90000"/>
              </a:lnSpc>
              <a:spcBef>
                <a:spcPct val="40000"/>
              </a:spcBef>
              <a:spcAft>
                <a:spcPct val="4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Marcus: $24.00, Anisa: $20.00</a:t>
            </a:r>
          </a:p>
          <a:p>
            <a:pPr marL="533400" indent="-533400">
              <a:lnSpc>
                <a:spcPct val="90000"/>
              </a:lnSpc>
              <a:spcBef>
                <a:spcPct val="40000"/>
              </a:spcBef>
              <a:spcAft>
                <a:spcPct val="4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Marcus: $20.75, Anisa: $22.75</a:t>
            </a:r>
          </a:p>
        </p:txBody>
      </p:sp>
      <p:sp>
        <p:nvSpPr>
          <p:cNvPr id="116742" name="TPQuestion"/>
          <p:cNvSpPr>
            <a:spLocks noChangeArrowheads="1"/>
          </p:cNvSpPr>
          <p:nvPr/>
        </p:nvSpPr>
        <p:spPr bwMode="auto">
          <a:xfrm>
            <a:off x="476250" y="1370013"/>
            <a:ext cx="8020050" cy="2392362"/>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cs typeface="Times New Roman" pitchFamily="18" charset="0"/>
              </a:rPr>
              <a:t>FUNDRAISING</a:t>
            </a:r>
            <a:r>
              <a:rPr lang="en-US" sz="2400" b="1">
                <a:solidFill>
                  <a:srgbClr val="00539D"/>
                </a:solidFill>
                <a:cs typeface="Times New Roman" pitchFamily="18" charset="0"/>
              </a:rPr>
              <a:t>  </a:t>
            </a:r>
            <a:r>
              <a:rPr lang="en-US" sz="2400" b="1">
                <a:solidFill>
                  <a:srgbClr val="00539D"/>
                </a:solidFill>
              </a:rPr>
              <a:t>For a school fundraiser, Marcus and Anisa participated in a walk-a-thon. In the morning, Marcus walked 11 miles and Anisa walked 13. Together they raised $523.50. After lunch, Marcus walked 14 miles and Anisa walked 13. In the afternoon they raised $586.50. How much did each raise per mile of the walk-a-thon?</a:t>
            </a:r>
          </a:p>
        </p:txBody>
      </p:sp>
      <p:sp>
        <p:nvSpPr>
          <p:cNvPr id="116743" name="Oval 7"/>
          <p:cNvSpPr>
            <a:spLocks noChangeArrowheads="1"/>
          </p:cNvSpPr>
          <p:nvPr/>
        </p:nvSpPr>
        <p:spPr bwMode="auto">
          <a:xfrm>
            <a:off x="847725" y="444817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6744" name="Picture 8" descr="Check Progress"/>
          <p:cNvPicPr>
            <a:picLocks noChangeAspect="1" noChangeArrowheads="1"/>
          </p:cNvPicPr>
          <p:nvPr/>
        </p:nvPicPr>
        <p:blipFill>
          <a:blip r:embed="rId4" cstate="print"/>
          <a:srcRect/>
          <a:stretch>
            <a:fillRect/>
          </a:stretch>
        </p:blipFill>
        <p:spPr bwMode="auto">
          <a:xfrm>
            <a:off x="4316413" y="712788"/>
            <a:ext cx="2846387" cy="511175"/>
          </a:xfrm>
          <a:prstGeom prst="rect">
            <a:avLst/>
          </a:prstGeom>
          <a:noFill/>
        </p:spPr>
      </p:pic>
      <p:pic>
        <p:nvPicPr>
          <p:cNvPr id="116745"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6744"/>
                                        </p:tgtEl>
                                        <p:attrNameLst>
                                          <p:attrName>style.visibility</p:attrName>
                                        </p:attrNameLst>
                                      </p:cBhvr>
                                      <p:to>
                                        <p:strVal val="visible"/>
                                      </p:to>
                                    </p:set>
                                    <p:animEffect transition="in" filter="wipe(left)">
                                      <p:cBhvr>
                                        <p:cTn id="7" dur="500"/>
                                        <p:tgtEl>
                                          <p:spTgt spid="11674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6745"/>
                                        </p:tgtEl>
                                        <p:attrNameLst>
                                          <p:attrName>style.visibility</p:attrName>
                                        </p:attrNameLst>
                                      </p:cBhvr>
                                      <p:to>
                                        <p:strVal val="visible"/>
                                      </p:to>
                                    </p:set>
                                    <p:animEffect transition="in" filter="dissolve">
                                      <p:cBhvr>
                                        <p:cTn id="11" dur="500"/>
                                        <p:tgtEl>
                                          <p:spTgt spid="11674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6742"/>
                                        </p:tgtEl>
                                        <p:attrNameLst>
                                          <p:attrName>style.visibility</p:attrName>
                                        </p:attrNameLst>
                                      </p:cBhvr>
                                      <p:to>
                                        <p:strVal val="visible"/>
                                      </p:to>
                                    </p:set>
                                    <p:animEffect transition="in" filter="wipe(left)">
                                      <p:cBhvr>
                                        <p:cTn id="15" dur="500"/>
                                        <p:tgtEl>
                                          <p:spTgt spid="11674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6741"/>
                                        </p:tgtEl>
                                        <p:attrNameLst>
                                          <p:attrName>style.visibility</p:attrName>
                                        </p:attrNameLst>
                                      </p:cBhvr>
                                      <p:to>
                                        <p:strVal val="visible"/>
                                      </p:to>
                                    </p:set>
                                    <p:animEffect transition="in" filter="wipe(left)">
                                      <p:cBhvr>
                                        <p:cTn id="19" dur="500"/>
                                        <p:tgtEl>
                                          <p:spTgt spid="116741"/>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6743"/>
                                        </p:tgtEl>
                                        <p:attrNameLst>
                                          <p:attrName>style.visibility</p:attrName>
                                        </p:attrNameLst>
                                      </p:cBhvr>
                                      <p:to>
                                        <p:strVal val="visible"/>
                                      </p:to>
                                    </p:set>
                                    <p:animEffect transition="in" filter="wipe(down)">
                                      <p:cBhvr>
                                        <p:cTn id="24" dur="580">
                                          <p:stCondLst>
                                            <p:cond delay="0"/>
                                          </p:stCondLst>
                                        </p:cTn>
                                        <p:tgtEl>
                                          <p:spTgt spid="116743"/>
                                        </p:tgtEl>
                                      </p:cBhvr>
                                    </p:animEffect>
                                    <p:anim calcmode="lin" valueType="num">
                                      <p:cBhvr>
                                        <p:cTn id="25" dur="1822" tmFilter="0,0; 0.14,0.36; 0.43,0.73; 0.71,0.91; 1.0,1.0">
                                          <p:stCondLst>
                                            <p:cond delay="0"/>
                                          </p:stCondLst>
                                        </p:cTn>
                                        <p:tgtEl>
                                          <p:spTgt spid="116743"/>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6743"/>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6743"/>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6743"/>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6743"/>
                                        </p:tgtEl>
                                        <p:attrNameLst>
                                          <p:attrName>ppt_y</p:attrName>
                                        </p:attrNameLst>
                                      </p:cBhvr>
                                      <p:tavLst>
                                        <p:tav tm="0" fmla="#ppt_y-sin(pi*$)/81">
                                          <p:val>
                                            <p:fltVal val="0"/>
                                          </p:val>
                                        </p:tav>
                                        <p:tav tm="100000">
                                          <p:val>
                                            <p:fltVal val="1"/>
                                          </p:val>
                                        </p:tav>
                                      </p:tavLst>
                                    </p:anim>
                                    <p:animScale>
                                      <p:cBhvr>
                                        <p:cTn id="30" dur="26">
                                          <p:stCondLst>
                                            <p:cond delay="650"/>
                                          </p:stCondLst>
                                        </p:cTn>
                                        <p:tgtEl>
                                          <p:spTgt spid="116743"/>
                                        </p:tgtEl>
                                      </p:cBhvr>
                                      <p:to x="100000" y="60000"/>
                                    </p:animScale>
                                    <p:animScale>
                                      <p:cBhvr>
                                        <p:cTn id="31" dur="166" decel="50000">
                                          <p:stCondLst>
                                            <p:cond delay="676"/>
                                          </p:stCondLst>
                                        </p:cTn>
                                        <p:tgtEl>
                                          <p:spTgt spid="116743"/>
                                        </p:tgtEl>
                                      </p:cBhvr>
                                      <p:to x="100000" y="100000"/>
                                    </p:animScale>
                                    <p:animScale>
                                      <p:cBhvr>
                                        <p:cTn id="32" dur="26">
                                          <p:stCondLst>
                                            <p:cond delay="1312"/>
                                          </p:stCondLst>
                                        </p:cTn>
                                        <p:tgtEl>
                                          <p:spTgt spid="116743"/>
                                        </p:tgtEl>
                                      </p:cBhvr>
                                      <p:to x="100000" y="80000"/>
                                    </p:animScale>
                                    <p:animScale>
                                      <p:cBhvr>
                                        <p:cTn id="33" dur="166" decel="50000">
                                          <p:stCondLst>
                                            <p:cond delay="1338"/>
                                          </p:stCondLst>
                                        </p:cTn>
                                        <p:tgtEl>
                                          <p:spTgt spid="116743"/>
                                        </p:tgtEl>
                                      </p:cBhvr>
                                      <p:to x="100000" y="100000"/>
                                    </p:animScale>
                                    <p:animScale>
                                      <p:cBhvr>
                                        <p:cTn id="34" dur="26">
                                          <p:stCondLst>
                                            <p:cond delay="1642"/>
                                          </p:stCondLst>
                                        </p:cTn>
                                        <p:tgtEl>
                                          <p:spTgt spid="116743"/>
                                        </p:tgtEl>
                                      </p:cBhvr>
                                      <p:to x="100000" y="90000"/>
                                    </p:animScale>
                                    <p:animScale>
                                      <p:cBhvr>
                                        <p:cTn id="35" dur="166" decel="50000">
                                          <p:stCondLst>
                                            <p:cond delay="1668"/>
                                          </p:stCondLst>
                                        </p:cTn>
                                        <p:tgtEl>
                                          <p:spTgt spid="116743"/>
                                        </p:tgtEl>
                                      </p:cBhvr>
                                      <p:to x="100000" y="100000"/>
                                    </p:animScale>
                                    <p:animScale>
                                      <p:cBhvr>
                                        <p:cTn id="36" dur="26">
                                          <p:stCondLst>
                                            <p:cond delay="1808"/>
                                          </p:stCondLst>
                                        </p:cTn>
                                        <p:tgtEl>
                                          <p:spTgt spid="116743"/>
                                        </p:tgtEl>
                                      </p:cBhvr>
                                      <p:to x="100000" y="95000"/>
                                    </p:animScale>
                                    <p:animScale>
                                      <p:cBhvr>
                                        <p:cTn id="37" dur="166" decel="50000">
                                          <p:stCondLst>
                                            <p:cond delay="1834"/>
                                          </p:stCondLst>
                                        </p:cTn>
                                        <p:tgtEl>
                                          <p:spTgt spid="11674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1" grpId="0" autoUpdateAnimBg="0"/>
      <p:bldP spid="116742" grpId="0" autoUpdateAnimBg="0"/>
      <p:bldP spid="11674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End of the Lesson</a:t>
            </a:r>
          </a:p>
        </p:txBody>
      </p:sp>
    </p:spTree>
    <p:custDataLst>
      <p:tags r:id="rId1"/>
    </p:custDataLst>
  </p:cSld>
  <p:clrMapOvr>
    <a:masterClrMapping/>
  </p:clrMapOvr>
  <p:transition advClick="0">
    <p:zo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USESECONDARYMONITOR" val="True"/>
  <p:tag name="BULLETTYPE" val="1"/>
  <p:tag name="RESPCOUNTERSTYLE" val="-1"/>
  <p:tag name="INPUTSOURCE" val="1"/>
  <p:tag name="BACKUPSESSIONS" val="True"/>
  <p:tag name="REVIEWONLY" val="False"/>
  <p:tag name="PARTICIPANTSINLEADERBOARD" val="5"/>
  <p:tag name="BUBBLESIZEVISIBLE" val="True"/>
  <p:tag name="CUSTOMGRIDBACKCOLOR" val="-2830136"/>
  <p:tag name="CUSTOMCELLBACKCOLOR3" val="-268652"/>
  <p:tag name="DISPLAYDEVICENUMBER" val="True"/>
  <p:tag name="AUTOSIZEGRID" val="True"/>
  <p:tag name="CHARTCOLORS" val="1"/>
  <p:tag name="MULTIRESPDIVISOR" val="1"/>
  <p:tag name="CORRECTPOINTVALUE" val="100"/>
  <p:tag name="ZEROBASED" val="False"/>
  <p:tag name="SHOWBARVISIBLE" val="True"/>
  <p:tag name="REQUIREPASSWORD" val="False"/>
  <p:tag name="RESPCOUNTERFORMAT" val="0"/>
  <p:tag name="NUMRESPONSES" val="1"/>
  <p:tag name="AUTOADVANCE" val="False"/>
  <p:tag name="TEAMSINLEADERBOARD" val="5"/>
  <p:tag name="BUBBLEGROUPING" val="3"/>
  <p:tag name="CUSTOMCELLBACKCOLOR2" val="-13395457"/>
  <p:tag name="DISPLAYDEVICEID" val="True"/>
  <p:tag name="GRIDPOSITION" val="1"/>
  <p:tag name="INCLUDENONRESPONDERS" val="False"/>
  <p:tag name="INCORRECTPOINTVALUE" val="0"/>
  <p:tag name="CHARTSCALE" val="True"/>
  <p:tag name="DEFAULTPORT" val="1001"/>
  <p:tag name="RESPTABLESTYLE" val="-1"/>
  <p:tag name="BACKUPMAINTENANCE" val="7"/>
  <p:tag name="STDCHART" val="1"/>
  <p:tag name="DEFAULTNUMTEAMS" val="5"/>
  <p:tag name="USESCHEMECOLORS" val="True"/>
  <p:tag name="GRIDSIZE" val="{Width=800, Height=600}"/>
  <p:tag name="PARTLISTDEFAULT" val="0"/>
  <p:tag name="ADDINALWAYSLOADED" val="False"/>
  <p:tag name="ENABLEPRESENTERVPAD" val="False"/>
  <p:tag name="COUNTDOWNSECONDS" val="10"/>
  <p:tag name="ROTATIONINTERVAL" val="2"/>
  <p:tag name="BUBBLEVALUEFORMAT" val="0.0"/>
  <p:tag name="DISPLAYNAME" val="True"/>
  <p:tag name="CHARTLABELS" val="0"/>
  <p:tag name="REALTIMEBACKUP" val="False"/>
  <p:tag name="ANSWERNOWSTYLE" val="-1"/>
  <p:tag name="ALLOWDUPLICATES" val="False"/>
  <p:tag name="BUBBLENAMEVISIBLE" val="True"/>
  <p:tag name="GRIDOPACITY" val="90"/>
  <p:tag name="INCLUDEPPT" val="True"/>
  <p:tag name="EXPANDSHOWBAR" val="True"/>
  <p:tag name="CHARTVALUEFORMAT" val="0%"/>
  <p:tag name="CUSTOMCELLBACKCOLOR1" val="-657956"/>
  <p:tag name="RESETCHARTS" val="True"/>
  <p:tag name="ANSWERNOWTEXT" val="Answer Now"/>
  <p:tag name="MAXRESPONDERS" val="5"/>
  <p:tag name="POLLINGCYCLE" val="2"/>
  <p:tag name="COUNTDOWNSTYLE" val="-1"/>
  <p:tag name="CUSTOMCELLBACKCOLOR4" val="-8355712"/>
  <p:tag name="TPVERSION" val="2006"/>
  <p:tag name="GRIDROTATIONINTERVAL" val="2"/>
  <p:tag name="AUTOUPDATEALIASES" val="True"/>
  <p:tag name="USEENTERPRISEMANAGER" val="False"/>
  <p:tag name="CUSTOMCELLFORECOLOR" val="-16777216"/>
  <p:tag name="AUTOADJUSTPARTRANGE" val="True"/>
  <p:tag name="ALLOWUSERFEEDBACK" val="Tru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SLIDEGUID" val="3D59312F1C974886B2A6CB789348A99A"/>
  <p:tag name="SLIDEID" val="3D59312F1C974886B2A6CB789348A99A"/>
  <p:tag name="SLIDEORDER" val="1"/>
  <p:tag name="SLIDETYPE" val="Q"/>
  <p:tag name="DEMOGRAPHIC" val="False"/>
  <p:tag name="TEAMASSIGN" val="False"/>
  <p:tag name="SPEEDSCORING" val="False"/>
  <p:tag name="CORRECTPOINTVALUE" val="100"/>
  <p:tag name="INCORRECTPOINTVALUE" val="0"/>
  <p:tag name="ZEROBASED" val="False"/>
  <p:tag name="DELIMITERS" val="3.1"/>
  <p:tag name="VALUES" val="Correct¤Incorrect¤Incorrect¤Incorrect"/>
  <p:tag name="QUESTIONALIAS" val="5-Minute Check 1"/>
  <p:tag name="ANSWERSALIAS" val="A¤B¤C¤D"/>
  <p:tag name="RESPONSESGATHERED" val="False"/>
</p:tagLst>
</file>

<file path=ppt/tags/tag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2"/>
  <p:tag name="SLIDEGUID" val="F98663D27C4C4D02A75C7DD64C04FBC7"/>
  <p:tag name="VALUES" val="Incorrect¤Incorrect¤Incorrect¤Correct"/>
  <p:tag name="QUESTIONALIAS" val="5-Minute Check 2"/>
  <p:tag name="ANSWERSALIAS" val="A¤B¤C¤D"/>
  <p:tag name="RESPONSESGATHERED" val="False"/>
</p:tagLst>
</file>

<file path=ppt/tags/tag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8.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3"/>
  <p:tag name="SLIDEGUID" val="0F4D12760163481484E7D16911DB5168"/>
  <p:tag name="VALUES" val="Incorrect¤Incorrect¤Correct¤Incorrect"/>
  <p:tag name="QUESTIONALIAS" val="5-Minute Check 3"/>
  <p:tag name="ANSWERSALIAS" val="A¤B¤C¤D"/>
  <p:tag name="RESPONSESGATHERED" val="False"/>
</p:tagLst>
</file>

<file path=ppt/tags/tag9.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4"/>
  <p:tag name="SLIDEGUID" val="B118CCF1E7ED49C5B4EB7FC77E344CD3"/>
  <p:tag name="VALUES" val="Incorrect¤Correct¤Incorrect¤Incorrect"/>
  <p:tag name="QUESTIONALIAS" val="5-Minute Check 4"/>
  <p:tag name="ANSWERSALIAS" val="A¤B¤C¤D"/>
  <p:tag name="RESPONSESGATHERED" val="False"/>
</p:tagLst>
</file>

<file path=ppt/tags/tag1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5"/>
  <p:tag name="SLIDEGUID" val="850FC0573EE544698790B5583350D9D9"/>
  <p:tag name="VALUES" val="Incorrect¤Incorrect¤Correct¤Incorrect"/>
  <p:tag name="QUESTIONALIAS" val="5-Minute Check 5"/>
  <p:tag name="ANSWERSALIAS" val="A¤B¤C¤D"/>
  <p:tag name="RESPONSESGATHERED" val="False"/>
</p:tagLst>
</file>

<file path=ppt/tags/tag1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4.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BBE9F558014749EA926E93B55DC45EAE"/>
  <p:tag name="VALUES" val="Incorrect¤Incorrect¤Incorrect¤Correct"/>
  <p:tag name="RESPONSESGATHERED" val="False"/>
  <p:tag name="QUESTIONALIAS" val="5-Minute Check 6"/>
  <p:tag name="ANSWERSALIAS" val="A¤B¤C¤D"/>
</p:tagLst>
</file>

<file path=ppt/tags/tag1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10402C18D5024B34B2D5723FE403CB47"/>
  <p:tag name="VALUES" val="Incorrect¤Correct¤Incorrect¤Incorrect"/>
  <p:tag name="QUESTIONALIAS" val="Example 1"/>
  <p:tag name="ANSWERSALIAS" val="A¤B¤C¤D"/>
  <p:tag name="RESPONSESGATHERED" val="False"/>
</p:tagLst>
</file>

<file path=ppt/tags/tag2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7.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763036F1F41841B5A1B0F85EC6EBD574"/>
  <p:tag name="VALUES" val="Correct¤Incorrect¤Incorrect¤Incorrect"/>
  <p:tag name="QUESTIONALIAS" val="Example 2"/>
  <p:tag name="ANSWERSALIAS" val="A¤B¤C¤D"/>
  <p:tag name="RESPONSESGATHERED" val="False"/>
</p:tagLst>
</file>

<file path=ppt/tags/tag28.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1.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A374C315D0D94FC1A78229D8376ED540"/>
  <p:tag name="VALUES" val="Incorrect¤Incorrect¤Incorrect¤Correct"/>
  <p:tag name="QUESTIONALIAS" val="Example 3"/>
  <p:tag name="ANSWERSALIAS" val="A¤B¤C¤D"/>
  <p:tag name="RESPONSESGATHERED" val="False"/>
</p:tagLst>
</file>

<file path=ppt/tags/tag32.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7.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05E72300D2AA48239E797BC23141D212"/>
  <p:tag name="VALUES" val="Incorrect¤Correct¤Incorrect¤Incorrect"/>
  <p:tag name="QUESTIONALIAS" val="Example 4"/>
  <p:tag name="ANSWERSALIAS" val="A¤B¤C¤D"/>
  <p:tag name="RESPONSESGATHERED" val="False"/>
</p:tagLst>
</file>

<file path=ppt/tags/tag38.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3_Default Design">
  <a:themeElements>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Default Design">
  <a:themeElements>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6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Default Design">
  <a:themeElements>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7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Default Design">
  <a:themeElements>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8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Default Design">
  <a:themeElements>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9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Default Design">
  <a:themeElements>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0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1_Default Design">
  <a:themeElements>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1467</TotalTime>
  <Words>865</Words>
  <Application>Microsoft Office PowerPoint</Application>
  <PresentationFormat>On-screen Show (4:3)</PresentationFormat>
  <Paragraphs>197</Paragraphs>
  <Slides>28</Slides>
  <Notes>0</Notes>
  <HiddenSlides>0</HiddenSlides>
  <MMClips>0</MMClips>
  <ScaleCrop>false</ScaleCrop>
  <HeadingPairs>
    <vt:vector size="6" baseType="variant">
      <vt:variant>
        <vt:lpstr>Fonts Used</vt:lpstr>
      </vt:variant>
      <vt:variant>
        <vt:i4>3</vt:i4>
      </vt:variant>
      <vt:variant>
        <vt:lpstr>Theme</vt:lpstr>
      </vt:variant>
      <vt:variant>
        <vt:i4>10</vt:i4>
      </vt:variant>
      <vt:variant>
        <vt:lpstr>Slide Titles</vt:lpstr>
      </vt:variant>
      <vt:variant>
        <vt:i4>28</vt:i4>
      </vt:variant>
    </vt:vector>
  </HeadingPairs>
  <TitlesOfParts>
    <vt:vector size="41" baseType="lpstr">
      <vt:lpstr>Arial</vt:lpstr>
      <vt:lpstr>Symbol</vt:lpstr>
      <vt:lpstr>Times New Roman</vt:lpstr>
      <vt:lpstr>3_Default Design</vt:lpstr>
      <vt:lpstr>4_Default Design</vt:lpstr>
      <vt:lpstr>2_Default Design</vt:lpstr>
      <vt:lpstr>5_Default Design</vt:lpstr>
      <vt:lpstr>6_Default Design</vt:lpstr>
      <vt:lpstr>7_Default Design</vt:lpstr>
      <vt:lpstr>8_Default Design</vt:lpstr>
      <vt:lpstr>9_Default Design</vt:lpstr>
      <vt:lpstr>10_Default Design</vt:lpstr>
      <vt:lpstr>11_Default Design</vt:lpstr>
      <vt:lpstr>Splash Screen</vt:lpstr>
      <vt:lpstr>Lesson Menu</vt:lpstr>
      <vt:lpstr>5-Minute Check 1</vt:lpstr>
      <vt:lpstr>5-Minute Check 2</vt:lpstr>
      <vt:lpstr>5-Minute Check 3</vt:lpstr>
      <vt:lpstr>5-Minute Check 4</vt:lpstr>
      <vt:lpstr>5-Minute Check 5</vt:lpstr>
      <vt:lpstr>5-Minute Check 6</vt:lpstr>
      <vt:lpstr>CCSS</vt:lpstr>
      <vt:lpstr>Then/Now</vt:lpstr>
      <vt:lpstr>Vocabulary</vt:lpstr>
      <vt:lpstr>Concept</vt:lpstr>
      <vt:lpstr>Example 1</vt:lpstr>
      <vt:lpstr>Example 1</vt:lpstr>
      <vt:lpstr>Example 1</vt:lpstr>
      <vt:lpstr>Example 2</vt:lpstr>
      <vt:lpstr>Example 2</vt:lpstr>
      <vt:lpstr>Example 2</vt:lpstr>
      <vt:lpstr>Example 2</vt:lpstr>
      <vt:lpstr>Example 3</vt:lpstr>
      <vt:lpstr>Example 3</vt:lpstr>
      <vt:lpstr>Example 3</vt:lpstr>
      <vt:lpstr>Example 4</vt:lpstr>
      <vt:lpstr>Example 4</vt:lpstr>
      <vt:lpstr>Example 4</vt:lpstr>
      <vt:lpstr>Example 4</vt:lpstr>
      <vt:lpstr>Example 4</vt:lpstr>
      <vt:lpstr>End of the Lesson</vt:lpstr>
    </vt:vector>
  </TitlesOfParts>
  <Company>Madeira Station LLC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Glencoe Algebra 1</dc:title>
  <dc:creator>Tim Chavel</dc:creator>
  <cp:lastModifiedBy>tchavel</cp:lastModifiedBy>
  <cp:revision>97</cp:revision>
  <dcterms:created xsi:type="dcterms:W3CDTF">2007-12-06T14:31:51Z</dcterms:created>
  <dcterms:modified xsi:type="dcterms:W3CDTF">2015-12-17T12:55:44Z</dcterms:modified>
</cp:coreProperties>
</file>