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302" r:id="rId21"/>
    <p:sldId id="259" r:id="rId22"/>
    <p:sldId id="288" r:id="rId23"/>
    <p:sldId id="308" r:id="rId24"/>
    <p:sldId id="260" r:id="rId25"/>
    <p:sldId id="261" r:id="rId26"/>
    <p:sldId id="316" r:id="rId27"/>
    <p:sldId id="317" r:id="rId28"/>
    <p:sldId id="309" r:id="rId29"/>
    <p:sldId id="263" r:id="rId30"/>
    <p:sldId id="291" r:id="rId31"/>
    <p:sldId id="318" r:id="rId32"/>
    <p:sldId id="310" r:id="rId33"/>
    <p:sldId id="275" r:id="rId34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6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6–3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6_04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6_04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6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6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8" name="Picture 18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06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6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6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6_04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6_04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9.xml"/><Relationship Id="rId7" Type="http://schemas.openxmlformats.org/officeDocument/2006/relationships/slide" Target="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9.jpe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9.jpe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9.jpe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6_04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6–3)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Key Concept:  Solving by Elimination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Multiply One Equation to Eliminate a Variable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Multiply Both Equations to Eliminate a Variable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3:	Real-World Example: Solve a System of Equations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–1)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(–2,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(4, –3)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(5, –2)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elimination to 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9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7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048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19175" y="3098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(3, –2)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(2, –3)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(1, 3)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(–1, 2)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elimination to 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–8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485775" y="41148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Use elimination to solve the system of equations.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2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–2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965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0" name="Group 12"/>
          <p:cNvGrpSpPr>
            <a:grpSpLocks/>
          </p:cNvGrpSpPr>
          <p:nvPr/>
        </p:nvGrpSpPr>
        <p:grpSpPr bwMode="auto">
          <a:xfrm>
            <a:off x="1066800" y="2876550"/>
            <a:ext cx="2790825" cy="3371850"/>
            <a:chOff x="672" y="1812"/>
            <a:chExt cx="1758" cy="2124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0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(0, 1)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(–1, 3)</a:t>
              </a:r>
            </a:p>
          </p:txBody>
        </p:sp>
        <p:pic>
          <p:nvPicPr>
            <p:cNvPr id="109578" name="Picture 10" descr="6-4-3"/>
            <p:cNvPicPr>
              <a:picLocks noChangeAspect="1" noChangeArrowheads="1"/>
            </p:cNvPicPr>
            <p:nvPr/>
          </p:nvPicPr>
          <p:blipFill>
            <a:blip r:embed="rId5" cstate="print"/>
            <a:srcRect b="49911"/>
            <a:stretch>
              <a:fillRect/>
            </a:stretch>
          </p:blipFill>
          <p:spPr bwMode="auto">
            <a:xfrm>
              <a:off x="1044" y="1812"/>
              <a:ext cx="795" cy="568"/>
            </a:xfrm>
            <a:prstGeom prst="rect">
              <a:avLst/>
            </a:prstGeom>
            <a:noFill/>
          </p:spPr>
        </p:pic>
        <p:pic>
          <p:nvPicPr>
            <p:cNvPr id="109579" name="Picture 11" descr="6-4-3"/>
            <p:cNvPicPr>
              <a:picLocks noChangeAspect="1" noChangeArrowheads="1"/>
            </p:cNvPicPr>
            <p:nvPr/>
          </p:nvPicPr>
          <p:blipFill>
            <a:blip r:embed="rId5" cstate="print"/>
            <a:srcRect t="53439"/>
            <a:stretch>
              <a:fillRect/>
            </a:stretch>
          </p:blipFill>
          <p:spPr bwMode="auto">
            <a:xfrm>
              <a:off x="1044" y="2976"/>
              <a:ext cx="795" cy="52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67, 84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69, 82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71, 80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72, 79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two numbers that have a sum of 151 and a difference of 7.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5959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24200"/>
            <a:ext cx="3962400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  <a:buFontTx/>
              <a:buAutoNum type="alphaUcPeriod"/>
            </a:pP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pennants = $1.50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pom poms = $2.25</a:t>
            </a:r>
          </a:p>
          <a:p>
            <a:pPr marL="609600" indent="-6096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pennants = $1.25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pom poms = $2.00</a:t>
            </a:r>
          </a:p>
          <a:p>
            <a:pPr marL="609600" indent="-6096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pennants = $1.10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pom poms = $2.10</a:t>
            </a:r>
          </a:p>
          <a:p>
            <a:pPr marL="609600" indent="-609600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pennants = $1.00</a:t>
            </a:r>
            <a:br>
              <a:rPr lang="pt-BR" sz="2400" b="1">
                <a:solidFill>
                  <a:srgbClr val="000000"/>
                </a:solidFill>
                <a:sym typeface="Symbol" pitchFamily="18" charset="2"/>
              </a:rPr>
            </a:b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pom poms = $1.50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The student council sold pennants and pom-poms. The pom-poms cost $0.75 more than the pennants. Two pennants and two pom-poms cost $6.50. What are the prices for the pennants and the pom-poms?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40386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276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(6, –3)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(9, –2)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(3, 1)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(–3, 6)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the system of equations below by using the elimination method.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15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15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3378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A.REI.5 Prove that, given a system of two equations in two variables, replacing one equation by the sum of that equation and a multiple of the other produces a system with the same solutions.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A.REI.6 Solve systems of linear equations exactly and approximately (e.g., with graphs), focusing on pairs of linear equations in two variables.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/>
              <a:t>1 Make sense of problems and persevere in solving 	them.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/>
              <a:t>You used elimination with addition and subtraction to solve systems of equations.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systems of equations by using elimination with multiplication.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3175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real-world problems involving systems of equations.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6-0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2590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One Equation to Eliminate a Variable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370013"/>
            <a:ext cx="77057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Use elimination to solve the system of equations.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23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3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+ 2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37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533650"/>
            <a:ext cx="814387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Multiply the first equation by –2 so the coefficients of the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terms are additive inverses. Then add the equations.</a:t>
            </a:r>
          </a:p>
        </p:txBody>
      </p:sp>
      <p:sp>
        <p:nvSpPr>
          <p:cNvPr id="5905" name="Text Box 785"/>
          <p:cNvSpPr txBox="1">
            <a:spLocks noChangeArrowheads="1"/>
          </p:cNvSpPr>
          <p:nvPr/>
        </p:nvSpPr>
        <p:spPr bwMode="auto">
          <a:xfrm>
            <a:off x="533400" y="3384550"/>
            <a:ext cx="24384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2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 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= 23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3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+ 2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= 37</a:t>
            </a:r>
          </a:p>
        </p:txBody>
      </p:sp>
      <p:sp>
        <p:nvSpPr>
          <p:cNvPr id="5906" name="Text Box 786"/>
          <p:cNvSpPr txBox="1">
            <a:spLocks noChangeArrowheads="1"/>
          </p:cNvSpPr>
          <p:nvPr/>
        </p:nvSpPr>
        <p:spPr bwMode="auto">
          <a:xfrm>
            <a:off x="2390775" y="4343400"/>
            <a:ext cx="6553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14700" indent="-2971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114550" algn="r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 –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        =   –9	Add the equations.    </a:t>
            </a:r>
          </a:p>
        </p:txBody>
      </p:sp>
      <p:grpSp>
        <p:nvGrpSpPr>
          <p:cNvPr id="5907" name="Group 787"/>
          <p:cNvGrpSpPr>
            <a:grpSpLocks/>
          </p:cNvGrpSpPr>
          <p:nvPr/>
        </p:nvGrpSpPr>
        <p:grpSpPr bwMode="auto">
          <a:xfrm>
            <a:off x="2971800" y="3384550"/>
            <a:ext cx="6172200" cy="901700"/>
            <a:chOff x="1728" y="2216"/>
            <a:chExt cx="3888" cy="568"/>
          </a:xfrm>
        </p:grpSpPr>
        <p:sp>
          <p:nvSpPr>
            <p:cNvPr id="5908" name="Text Box 788"/>
            <p:cNvSpPr txBox="1">
              <a:spLocks noChangeArrowheads="1"/>
            </p:cNvSpPr>
            <p:nvPr/>
          </p:nvSpPr>
          <p:spPr bwMode="auto">
            <a:xfrm>
              <a:off x="1728" y="2216"/>
              <a:ext cx="3888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743200" indent="-27432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485900" algn="r"/>
                  <a:tab pos="1600200" algn="l"/>
                  <a:tab pos="1885950" algn="l"/>
                </a:tabLst>
              </a:pPr>
              <a:r>
                <a:rPr lang="en-US" sz="2400">
                  <a:ea typeface="Times New Roman" pitchFamily="18" charset="0"/>
                  <a:cs typeface="Arial" charset="0"/>
                </a:rPr>
                <a:t>   	–4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charset="0"/>
                </a:rPr>
                <a:t> – 2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charset="0"/>
                </a:rPr>
                <a:t>	=	–46	Multiply by –2.</a:t>
              </a:r>
            </a:p>
            <a:p>
              <a:pPr marL="2743200" indent="-27432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485900" algn="r"/>
                  <a:tab pos="1600200" algn="l"/>
                  <a:tab pos="1885950" algn="l"/>
                </a:tabLst>
              </a:pPr>
              <a:r>
                <a:rPr lang="en-US" sz="2400">
                  <a:ea typeface="Times New Roman" pitchFamily="18" charset="0"/>
                  <a:cs typeface="Arial" charset="0"/>
                </a:rPr>
                <a:t>	(+) 3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charset="0"/>
                </a:rPr>
                <a:t> + 2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charset="0"/>
                </a:rPr>
                <a:t>	= 	  37</a:t>
              </a:r>
            </a:p>
          </p:txBody>
        </p:sp>
        <p:sp>
          <p:nvSpPr>
            <p:cNvPr id="5909" name="Line 789"/>
            <p:cNvSpPr>
              <a:spLocks noChangeShapeType="1"/>
            </p:cNvSpPr>
            <p:nvPr/>
          </p:nvSpPr>
          <p:spPr bwMode="auto">
            <a:xfrm>
              <a:off x="1776" y="2784"/>
              <a:ext cx="14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5910" name="Line 790"/>
          <p:cNvSpPr>
            <a:spLocks noChangeShapeType="1"/>
          </p:cNvSpPr>
          <p:nvPr/>
        </p:nvSpPr>
        <p:spPr bwMode="auto">
          <a:xfrm>
            <a:off x="2743200" y="3600450"/>
            <a:ext cx="352425" cy="0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5911" name="Picture 791" descr="ALG01_2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2900" y="4781550"/>
            <a:ext cx="1216025" cy="784225"/>
          </a:xfrm>
          <a:prstGeom prst="rect">
            <a:avLst/>
          </a:prstGeom>
          <a:noFill/>
        </p:spPr>
      </p:pic>
      <p:sp>
        <p:nvSpPr>
          <p:cNvPr id="5912" name="Text Box 792"/>
          <p:cNvSpPr txBox="1">
            <a:spLocks noChangeArrowheads="1"/>
          </p:cNvSpPr>
          <p:nvPr/>
        </p:nvSpPr>
        <p:spPr bwMode="auto">
          <a:xfrm>
            <a:off x="5410200" y="4829175"/>
            <a:ext cx="3505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Divide each side 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>
                <a:ea typeface="Times New Roman" pitchFamily="18" charset="0"/>
                <a:cs typeface="Arial" charset="0"/>
              </a:rPr>
              <a:t>by –1.</a:t>
            </a:r>
            <a:endParaRPr lang="en-US" sz="2400" i="1">
              <a:ea typeface="Times New Roman" pitchFamily="18" charset="0"/>
              <a:cs typeface="Arial" charset="0"/>
            </a:endParaRPr>
          </a:p>
        </p:txBody>
      </p:sp>
      <p:sp>
        <p:nvSpPr>
          <p:cNvPr id="5913" name="Rectangle 793"/>
          <p:cNvSpPr>
            <a:spLocks noChangeArrowheads="1"/>
          </p:cNvSpPr>
          <p:nvPr/>
        </p:nvSpPr>
        <p:spPr bwMode="auto">
          <a:xfrm>
            <a:off x="876300" y="5695950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800600" indent="-4800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600450" algn="r"/>
                <a:tab pos="3714750" algn="l"/>
                <a:tab pos="4000500" algn="l"/>
              </a:tabLs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                                       	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	=	9	Simplify.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  <p:bldP spid="5906" grpId="0" build="p" autoUpdateAnimBg="0"/>
      <p:bldP spid="5910" grpId="0" animBg="1"/>
      <p:bldP spid="5912" grpId="0" build="p" autoUpdateAnimBg="0" advAuto="0"/>
      <p:bldP spid="591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One Equation to Eliminate a Variable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533400" y="1381125"/>
            <a:ext cx="8382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Now substitute 9 for 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in either equation to find the 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>
                <a:ea typeface="Times New Roman" pitchFamily="18" charset="0"/>
                <a:cs typeface="Arial" charset="0"/>
              </a:rPr>
              <a:t>value of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.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533400" y="4733925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is (9, 5).</a:t>
            </a:r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533400" y="2155825"/>
            <a:ext cx="8382000" cy="2319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943100" algn="r"/>
                <a:tab pos="2057400" algn="l"/>
                <a:tab pos="2343150" algn="l"/>
                <a:tab pos="42291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	2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23	First equation      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943100" algn="r"/>
                <a:tab pos="2057400" algn="l"/>
                <a:tab pos="2343150" algn="l"/>
                <a:tab pos="42291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	2(9) +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23	</a:t>
            </a:r>
            <a:r>
              <a:rPr lang="en-US" sz="2400" i="1">
                <a:ea typeface="Times New Roman" pitchFamily="18" charset="0"/>
                <a:cs typeface="Arial" charset="0"/>
              </a:rPr>
              <a:t>x = </a:t>
            </a:r>
            <a:r>
              <a:rPr lang="en-US" sz="2400">
                <a:ea typeface="Times New Roman" pitchFamily="18" charset="0"/>
                <a:cs typeface="Arial" charset="0"/>
              </a:rPr>
              <a:t>9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943100" algn="r"/>
                <a:tab pos="2057400" algn="l"/>
                <a:tab pos="2343150" algn="l"/>
                <a:tab pos="42291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	18 +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23	Simplify.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943100" algn="r"/>
                <a:tab pos="2057400" algn="l"/>
                <a:tab pos="2343150" algn="l"/>
                <a:tab pos="42291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18 + 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– 18</a:t>
            </a:r>
            <a:r>
              <a:rPr lang="en-US" sz="2400">
                <a:ea typeface="Times New Roman" pitchFamily="18" charset="0"/>
                <a:cs typeface="Arial" charset="0"/>
              </a:rPr>
              <a:t>	=	23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– 18</a:t>
            </a:r>
            <a:r>
              <a:rPr lang="en-US" sz="2400">
                <a:ea typeface="Times New Roman" pitchFamily="18" charset="0"/>
                <a:cs typeface="Arial" charset="0"/>
              </a:rPr>
              <a:t>	Subtract 18 from each 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943100" algn="r"/>
                <a:tab pos="2057400" algn="l"/>
                <a:tab pos="2343150" algn="l"/>
                <a:tab pos="42291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        	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5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6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build="p" autoUpdateAnimBg="0" advAuto="0"/>
      <p:bldP spid="86026" grpId="0" build="p" autoUpdateAnimBg="0"/>
      <p:bldP spid="8602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37160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Use elimination to solve the system of equations.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+ 7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12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3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5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10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7940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(1, 5)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(5, 1)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(5, 5)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(1, 1)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47725" y="37052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0" grpId="0" autoUpdateAnimBg="0"/>
      <p:bldP spid="113676" grpId="0" autoUpdateAnimBg="0"/>
      <p:bldP spid="1136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Both Equations to Eliminate a Variable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370013"/>
            <a:ext cx="77057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Use elimination to solve the system of equations.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4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+ 3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8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3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5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–23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493963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Method 1</a:t>
            </a:r>
            <a:r>
              <a:rPr lang="en-US" sz="2400">
                <a:ea typeface="Times New Roman" pitchFamily="18" charset="0"/>
                <a:cs typeface="Arial" charset="0"/>
              </a:rPr>
              <a:t>  Eliminate 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.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33400" y="2990850"/>
            <a:ext cx="24384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+ 3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= 8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3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– 5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= –23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362200" y="4044950"/>
            <a:ext cx="6553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86200" indent="-3543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819400" algn="r"/>
                <a:tab pos="2914650" algn="l"/>
                <a:tab pos="32004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               	29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116	Add the equations.    </a:t>
            </a:r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2895600" y="3206750"/>
            <a:ext cx="352425" cy="0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972175" y="4919663"/>
            <a:ext cx="2743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Divide each side 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>
                <a:ea typeface="Times New Roman" pitchFamily="18" charset="0"/>
                <a:cs typeface="Arial" charset="0"/>
              </a:rPr>
              <a:t>by 29.</a:t>
            </a:r>
            <a:endParaRPr lang="en-US" sz="2400" i="1">
              <a:ea typeface="Times New Roman" pitchFamily="18" charset="0"/>
              <a:cs typeface="Arial" charset="0"/>
            </a:endParaRP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>
            <a:off x="2895600" y="3657600"/>
            <a:ext cx="352425" cy="0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6156" name="Group 12"/>
          <p:cNvGrpSpPr>
            <a:grpSpLocks/>
          </p:cNvGrpSpPr>
          <p:nvPr/>
        </p:nvGrpSpPr>
        <p:grpSpPr bwMode="auto">
          <a:xfrm>
            <a:off x="3276600" y="2990850"/>
            <a:ext cx="5638800" cy="914400"/>
            <a:chOff x="2064" y="1968"/>
            <a:chExt cx="3552" cy="576"/>
          </a:xfrm>
        </p:grpSpPr>
        <p:sp>
          <p:nvSpPr>
            <p:cNvPr id="6157" name="Text Box 13"/>
            <p:cNvSpPr txBox="1">
              <a:spLocks noChangeArrowheads="1"/>
            </p:cNvSpPr>
            <p:nvPr/>
          </p:nvSpPr>
          <p:spPr bwMode="auto">
            <a:xfrm>
              <a:off x="2064" y="1968"/>
              <a:ext cx="3552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971800" indent="-29718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885950" algn="r"/>
                  <a:tab pos="2000250" algn="l"/>
                  <a:tab pos="2286000" algn="l"/>
                </a:tabLst>
              </a:pPr>
              <a:r>
                <a:rPr lang="en-US" sz="2400">
                  <a:ea typeface="Times New Roman" pitchFamily="18" charset="0"/>
                  <a:cs typeface="Arial" charset="0"/>
                </a:rPr>
                <a:t>      	12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charset="0"/>
                </a:rPr>
                <a:t> +   9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charset="0"/>
                </a:rPr>
                <a:t>	=	24	Multiply by 3.</a:t>
              </a:r>
            </a:p>
            <a:p>
              <a:pPr marL="2971800" indent="-29718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885950" algn="r"/>
                  <a:tab pos="2000250" algn="l"/>
                  <a:tab pos="2286000" algn="l"/>
                </a:tabLst>
              </a:pPr>
              <a:r>
                <a:rPr lang="en-US" sz="2400">
                  <a:ea typeface="Times New Roman" pitchFamily="18" charset="0"/>
                  <a:cs typeface="Arial" charset="0"/>
                </a:rPr>
                <a:t>	(+)–12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charset="0"/>
                </a:rPr>
                <a:t> + 20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charset="0"/>
                </a:rPr>
                <a:t>	= 	92	Multiply by –4.</a:t>
              </a:r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2160" y="2544"/>
              <a:ext cx="16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pic>
        <p:nvPicPr>
          <p:cNvPr id="6159" name="Picture 15" descr="ALG01_2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188" y="4738688"/>
            <a:ext cx="1544637" cy="784225"/>
          </a:xfrm>
          <a:prstGeom prst="rect">
            <a:avLst/>
          </a:prstGeom>
          <a:noFill/>
        </p:spPr>
      </p:pic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2362200" y="5694363"/>
            <a:ext cx="6553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86200" indent="-3543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838450" algn="r"/>
                <a:tab pos="2943225" algn="l"/>
                <a:tab pos="3248025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                	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4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1" grpId="0" build="p" autoUpdateAnimBg="0"/>
      <p:bldP spid="6152" grpId="0" build="p" autoUpdateAnimBg="0"/>
      <p:bldP spid="6153" grpId="0" animBg="1"/>
      <p:bldP spid="6154" grpId="0" build="p" autoUpdateAnimBg="0" advAuto="0"/>
      <p:bldP spid="6155" grpId="0" animBg="1"/>
      <p:bldP spid="6160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Both Equations to Eliminate a Variable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76300" y="13700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/>
              <a:t>Now substitute 4 for </a:t>
            </a:r>
            <a:r>
              <a:rPr lang="en-US" sz="2400" i="1"/>
              <a:t>y</a:t>
            </a:r>
            <a:r>
              <a:rPr lang="en-US" sz="2400"/>
              <a:t> in either equation to find </a:t>
            </a:r>
            <a:r>
              <a:rPr lang="en-US" sz="2400" i="1"/>
              <a:t>x</a:t>
            </a:r>
            <a:r>
              <a:rPr lang="en-US" sz="2400"/>
              <a:t>.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533400" y="561816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is (–1, 4).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3400" y="1924050"/>
            <a:ext cx="8382000" cy="2319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57400" algn="r"/>
                <a:tab pos="2171700" algn="l"/>
                <a:tab pos="2457450" algn="l"/>
                <a:tab pos="43434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	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+ 3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8	First equation      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57400" algn="r"/>
                <a:tab pos="2171700" algn="l"/>
                <a:tab pos="2457450" algn="l"/>
                <a:tab pos="43434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	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+ 3(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4</a:t>
            </a:r>
            <a:r>
              <a:rPr lang="en-US" sz="2400">
                <a:ea typeface="Times New Roman" pitchFamily="18" charset="0"/>
                <a:cs typeface="Arial" charset="0"/>
              </a:rPr>
              <a:t>)</a:t>
            </a:r>
            <a:r>
              <a:rPr lang="en-US" sz="2400" i="1">
                <a:ea typeface="Times New Roman" pitchFamily="18" charset="0"/>
                <a:cs typeface="Arial" charset="0"/>
              </a:rPr>
              <a:t>	</a:t>
            </a:r>
            <a:r>
              <a:rPr lang="en-US" sz="2400">
                <a:ea typeface="Times New Roman" pitchFamily="18" charset="0"/>
                <a:cs typeface="Arial" charset="0"/>
              </a:rPr>
              <a:t>=	8	</a:t>
            </a:r>
            <a:r>
              <a:rPr lang="en-US" sz="2400" i="1">
                <a:ea typeface="Times New Roman" pitchFamily="18" charset="0"/>
                <a:cs typeface="Arial" charset="0"/>
              </a:rPr>
              <a:t>y = </a:t>
            </a:r>
            <a:r>
              <a:rPr lang="en-US" sz="2400">
                <a:ea typeface="Times New Roman" pitchFamily="18" charset="0"/>
                <a:cs typeface="Arial" charset="0"/>
              </a:rPr>
              <a:t>4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57400" algn="r"/>
                <a:tab pos="2171700" algn="l"/>
                <a:tab pos="2457450" algn="l"/>
                <a:tab pos="43434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	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+ 12	=	8	Simplify.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57400" algn="r"/>
                <a:tab pos="2171700" algn="l"/>
                <a:tab pos="2457450" algn="l"/>
                <a:tab pos="43434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+ 12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– 12</a:t>
            </a:r>
            <a:r>
              <a:rPr lang="en-US" sz="2400">
                <a:ea typeface="Times New Roman" pitchFamily="18" charset="0"/>
                <a:cs typeface="Arial" charset="0"/>
              </a:rPr>
              <a:t>	=	8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– 12</a:t>
            </a:r>
            <a:r>
              <a:rPr lang="en-US" sz="2400">
                <a:ea typeface="Times New Roman" pitchFamily="18" charset="0"/>
                <a:cs typeface="Arial" charset="0"/>
              </a:rPr>
              <a:t>	Subtract 12 from each 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57400" algn="r"/>
                <a:tab pos="2171700" algn="l"/>
                <a:tab pos="2457450" algn="l"/>
                <a:tab pos="43434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        	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	=	–4	Simplify.</a:t>
            </a:r>
          </a:p>
        </p:txBody>
      </p:sp>
      <p:pic>
        <p:nvPicPr>
          <p:cNvPr id="7176" name="Picture 8" descr="ALG01_270"/>
          <p:cNvPicPr>
            <a:picLocks noChangeAspect="1" noChangeArrowheads="1"/>
          </p:cNvPicPr>
          <p:nvPr/>
        </p:nvPicPr>
        <p:blipFill>
          <a:blip r:embed="rId3" cstate="print"/>
          <a:srcRect l="42607" t="66573" r="14381" b="11166"/>
          <a:stretch>
            <a:fillRect/>
          </a:stretch>
        </p:blipFill>
        <p:spPr bwMode="auto">
          <a:xfrm>
            <a:off x="2295525" y="4267200"/>
            <a:ext cx="1160463" cy="763588"/>
          </a:xfrm>
          <a:prstGeom prst="rect">
            <a:avLst/>
          </a:prstGeom>
          <a:noFill/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152900" y="4451350"/>
            <a:ext cx="47625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Divide each side by 4.</a:t>
            </a:r>
            <a:endParaRPr lang="en-US" sz="2400" i="1">
              <a:ea typeface="Times New Roman" pitchFamily="18" charset="0"/>
              <a:cs typeface="Arial" charset="0"/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533400" y="5137150"/>
            <a:ext cx="6553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343400" indent="-40005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057400" algn="r"/>
                <a:tab pos="2171700" algn="l"/>
                <a:tab pos="245745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         	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	=	–1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 autoUpdateAnimBg="0" advAuto="0"/>
      <p:bldP spid="7174" grpId="0" build="p" autoUpdateAnimBg="0"/>
      <p:bldP spid="7175" grpId="0" build="p" autoUpdateAnimBg="0"/>
      <p:bldP spid="7177" grpId="0" build="p" autoUpdateAnimBg="0" advAuto="0"/>
      <p:bldP spid="7178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Both Equations to Eliminate a Variable</a:t>
            </a:r>
          </a:p>
        </p:txBody>
      </p:sp>
      <p:sp>
        <p:nvSpPr>
          <p:cNvPr id="121866" name="Rectangle 10"/>
          <p:cNvSpPr>
            <a:spLocks noChangeArrowheads="1"/>
          </p:cNvSpPr>
          <p:nvPr/>
        </p:nvSpPr>
        <p:spPr bwMode="auto">
          <a:xfrm>
            <a:off x="876300" y="1379538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Method 2</a:t>
            </a:r>
            <a:r>
              <a:rPr lang="en-US" sz="2400"/>
              <a:t>  Eliminate </a:t>
            </a:r>
            <a:r>
              <a:rPr lang="en-US" sz="2400" i="1"/>
              <a:t>y</a:t>
            </a:r>
            <a:r>
              <a:rPr lang="en-US" sz="2400"/>
              <a:t>.</a:t>
            </a:r>
          </a:p>
        </p:txBody>
      </p:sp>
      <p:sp>
        <p:nvSpPr>
          <p:cNvPr id="121867" name="Text Box 11"/>
          <p:cNvSpPr txBox="1">
            <a:spLocks noChangeArrowheads="1"/>
          </p:cNvSpPr>
          <p:nvPr/>
        </p:nvSpPr>
        <p:spPr bwMode="auto">
          <a:xfrm>
            <a:off x="533400" y="1933575"/>
            <a:ext cx="24384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+ 3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= 8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3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– 5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= –23</a:t>
            </a:r>
          </a:p>
        </p:txBody>
      </p:sp>
      <p:sp>
        <p:nvSpPr>
          <p:cNvPr id="121868" name="Text Box 12"/>
          <p:cNvSpPr txBox="1">
            <a:spLocks noChangeArrowheads="1"/>
          </p:cNvSpPr>
          <p:nvPr/>
        </p:nvSpPr>
        <p:spPr bwMode="auto">
          <a:xfrm>
            <a:off x="2362200" y="2987675"/>
            <a:ext cx="6553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86200" indent="-3543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743200" algn="r"/>
                <a:tab pos="2857500" algn="l"/>
                <a:tab pos="314325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     29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       		=	–29	Add the equations.    </a:t>
            </a:r>
          </a:p>
        </p:txBody>
      </p:sp>
      <p:sp>
        <p:nvSpPr>
          <p:cNvPr id="121869" name="Line 13"/>
          <p:cNvSpPr>
            <a:spLocks noChangeShapeType="1"/>
          </p:cNvSpPr>
          <p:nvPr/>
        </p:nvSpPr>
        <p:spPr bwMode="auto">
          <a:xfrm>
            <a:off x="2895600" y="2149475"/>
            <a:ext cx="352425" cy="0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1870" name="Text Box 14"/>
          <p:cNvSpPr txBox="1">
            <a:spLocks noChangeArrowheads="1"/>
          </p:cNvSpPr>
          <p:nvPr/>
        </p:nvSpPr>
        <p:spPr bwMode="auto">
          <a:xfrm>
            <a:off x="5972175" y="3781425"/>
            <a:ext cx="2743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Divide each side </a:t>
            </a:r>
            <a:br>
              <a:rPr lang="en-US" sz="2400">
                <a:ea typeface="Times New Roman" pitchFamily="18" charset="0"/>
                <a:cs typeface="Arial" charset="0"/>
              </a:rPr>
            </a:br>
            <a:r>
              <a:rPr lang="en-US" sz="2400">
                <a:ea typeface="Times New Roman" pitchFamily="18" charset="0"/>
                <a:cs typeface="Arial" charset="0"/>
              </a:rPr>
              <a:t>by 29.</a:t>
            </a:r>
            <a:endParaRPr lang="en-US" sz="2400" i="1">
              <a:ea typeface="Times New Roman" pitchFamily="18" charset="0"/>
              <a:cs typeface="Arial" charset="0"/>
            </a:endParaRPr>
          </a:p>
        </p:txBody>
      </p:sp>
      <p:sp>
        <p:nvSpPr>
          <p:cNvPr id="121871" name="Line 15"/>
          <p:cNvSpPr>
            <a:spLocks noChangeShapeType="1"/>
          </p:cNvSpPr>
          <p:nvPr/>
        </p:nvSpPr>
        <p:spPr bwMode="auto">
          <a:xfrm>
            <a:off x="2895600" y="2600325"/>
            <a:ext cx="352425" cy="0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21872" name="Group 16"/>
          <p:cNvGrpSpPr>
            <a:grpSpLocks/>
          </p:cNvGrpSpPr>
          <p:nvPr/>
        </p:nvGrpSpPr>
        <p:grpSpPr bwMode="auto">
          <a:xfrm>
            <a:off x="3276600" y="1933575"/>
            <a:ext cx="5638800" cy="914400"/>
            <a:chOff x="2064" y="1968"/>
            <a:chExt cx="3552" cy="576"/>
          </a:xfrm>
        </p:grpSpPr>
        <p:sp>
          <p:nvSpPr>
            <p:cNvPr id="121873" name="Text Box 17"/>
            <p:cNvSpPr txBox="1">
              <a:spLocks noChangeArrowheads="1"/>
            </p:cNvSpPr>
            <p:nvPr/>
          </p:nvSpPr>
          <p:spPr bwMode="auto">
            <a:xfrm>
              <a:off x="2064" y="1968"/>
              <a:ext cx="3552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971800" indent="-29718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828800" algn="r"/>
                  <a:tab pos="1943100" algn="l"/>
                  <a:tab pos="2228850" algn="l"/>
                </a:tabLst>
              </a:pPr>
              <a:r>
                <a:rPr lang="en-US" sz="2400">
                  <a:ea typeface="Times New Roman" pitchFamily="18" charset="0"/>
                  <a:cs typeface="Arial" charset="0"/>
                </a:rPr>
                <a:t>     	20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charset="0"/>
                </a:rPr>
                <a:t> + 15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charset="0"/>
                </a:rPr>
                <a:t>	=	  40	Multiply by 5.</a:t>
              </a:r>
            </a:p>
            <a:p>
              <a:pPr marL="2971800" indent="-29718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828800" algn="r"/>
                  <a:tab pos="1943100" algn="l"/>
                  <a:tab pos="2228850" algn="l"/>
                </a:tabLst>
              </a:pPr>
              <a:r>
                <a:rPr lang="en-US" sz="2400">
                  <a:ea typeface="Times New Roman" pitchFamily="18" charset="0"/>
                  <a:cs typeface="Arial" charset="0"/>
                </a:rPr>
                <a:t>	(+)  9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charset="0"/>
                </a:rPr>
                <a:t> – 15</a:t>
              </a:r>
              <a:r>
                <a:rPr lang="en-US" sz="2400" i="1">
                  <a:ea typeface="Times New Roman" pitchFamily="18" charset="0"/>
                  <a:cs typeface="Arial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charset="0"/>
                </a:rPr>
                <a:t>	=	–69	Multiply by 3.</a:t>
              </a:r>
            </a:p>
          </p:txBody>
        </p:sp>
        <p:sp>
          <p:nvSpPr>
            <p:cNvPr id="121874" name="Line 18"/>
            <p:cNvSpPr>
              <a:spLocks noChangeShapeType="1"/>
            </p:cNvSpPr>
            <p:nvPr/>
          </p:nvSpPr>
          <p:spPr bwMode="auto">
            <a:xfrm>
              <a:off x="2160" y="2544"/>
              <a:ext cx="16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21875" name="Text Box 19"/>
          <p:cNvSpPr txBox="1">
            <a:spLocks noChangeArrowheads="1"/>
          </p:cNvSpPr>
          <p:nvPr/>
        </p:nvSpPr>
        <p:spPr bwMode="auto">
          <a:xfrm>
            <a:off x="2362200" y="4722813"/>
            <a:ext cx="6553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86200" indent="-3543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                           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= –1	Simplify.</a:t>
            </a:r>
          </a:p>
        </p:txBody>
      </p:sp>
      <p:pic>
        <p:nvPicPr>
          <p:cNvPr id="121876" name="Picture 20" descr="ALG01_271"/>
          <p:cNvPicPr>
            <a:picLocks noChangeAspect="1" noChangeArrowheads="1"/>
          </p:cNvPicPr>
          <p:nvPr/>
        </p:nvPicPr>
        <p:blipFill>
          <a:blip r:embed="rId3" cstate="print"/>
          <a:srcRect b="30328"/>
          <a:stretch>
            <a:fillRect/>
          </a:stretch>
        </p:blipFill>
        <p:spPr bwMode="auto">
          <a:xfrm>
            <a:off x="4646613" y="3762375"/>
            <a:ext cx="1544637" cy="809625"/>
          </a:xfrm>
          <a:prstGeom prst="rect">
            <a:avLst/>
          </a:prstGeom>
          <a:noFill/>
        </p:spPr>
      </p:pic>
      <p:sp>
        <p:nvSpPr>
          <p:cNvPr id="121877" name="Text Box 21"/>
          <p:cNvSpPr txBox="1">
            <a:spLocks noChangeArrowheads="1"/>
          </p:cNvSpPr>
          <p:nvPr/>
        </p:nvSpPr>
        <p:spPr bwMode="auto">
          <a:xfrm>
            <a:off x="533400" y="52197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Now substitute –1 for 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in either equation.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1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1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1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1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1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6" grpId="0" build="p" autoUpdateAnimBg="0" advAuto="0"/>
      <p:bldP spid="121867" grpId="0" build="p" autoUpdateAnimBg="0"/>
      <p:bldP spid="121868" grpId="0" build="p" autoUpdateAnimBg="0"/>
      <p:bldP spid="121869" grpId="0" animBg="1"/>
      <p:bldP spid="121870" grpId="0" build="p" autoUpdateAnimBg="0" advAuto="0"/>
      <p:bldP spid="121871" grpId="0" animBg="1"/>
      <p:bldP spid="121875" grpId="0" build="p" autoUpdateAnimBg="0"/>
      <p:bldP spid="12187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Multiply Both Equations to Eliminate a Variable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876300" y="13700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76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828800" algn="l"/>
                <a:tab pos="211455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	4</a:t>
            </a:r>
            <a:r>
              <a:rPr lang="en-US" sz="2400" i="1">
                <a:ea typeface="Times New Roman" pitchFamily="18" charset="0"/>
                <a:cs typeface="Arial" charset="0"/>
              </a:rPr>
              <a:t>x</a:t>
            </a:r>
            <a:r>
              <a:rPr lang="en-US" sz="2400">
                <a:ea typeface="Times New Roman" pitchFamily="18" charset="0"/>
                <a:cs typeface="Arial" charset="0"/>
              </a:rPr>
              <a:t> + 3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8	First equation</a:t>
            </a:r>
          </a:p>
        </p:txBody>
      </p:sp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533400" y="520065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is (–1, 4), which matches the result obtained with Method 1.</a:t>
            </a:r>
          </a:p>
        </p:txBody>
      </p:sp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876300" y="1924050"/>
            <a:ext cx="80010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36576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	4(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–1</a:t>
            </a:r>
            <a:r>
              <a:rPr lang="en-US" sz="2400">
                <a:ea typeface="Times New Roman" pitchFamily="18" charset="0"/>
                <a:cs typeface="Arial" charset="0"/>
              </a:rPr>
              <a:t>) + 3y</a:t>
            </a:r>
            <a:r>
              <a:rPr lang="en-US" sz="2400" i="1">
                <a:ea typeface="Times New Roman" pitchFamily="18" charset="0"/>
                <a:cs typeface="Arial" charset="0"/>
              </a:rPr>
              <a:t>	</a:t>
            </a:r>
            <a:r>
              <a:rPr lang="en-US" sz="2400">
                <a:ea typeface="Times New Roman" pitchFamily="18" charset="0"/>
                <a:cs typeface="Arial" charset="0"/>
              </a:rPr>
              <a:t>=	8	</a:t>
            </a:r>
            <a:r>
              <a:rPr lang="en-US" sz="2400" i="1">
                <a:ea typeface="Times New Roman" pitchFamily="18" charset="0"/>
                <a:cs typeface="Arial" charset="0"/>
              </a:rPr>
              <a:t>x = </a:t>
            </a:r>
            <a:r>
              <a:rPr lang="en-US" sz="2400">
                <a:ea typeface="Times New Roman" pitchFamily="18" charset="0"/>
                <a:cs typeface="Arial" charset="0"/>
              </a:rPr>
              <a:t>–1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36576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	–4 + 3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8	Simplify.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36576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	–4 + 3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 + 4</a:t>
            </a:r>
            <a:r>
              <a:rPr lang="en-US" sz="2400">
                <a:ea typeface="Times New Roman" pitchFamily="18" charset="0"/>
                <a:cs typeface="Arial" charset="0"/>
              </a:rPr>
              <a:t>	=	8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+ 4</a:t>
            </a:r>
            <a:r>
              <a:rPr lang="en-US" sz="2400">
                <a:ea typeface="Times New Roman" pitchFamily="18" charset="0"/>
                <a:cs typeface="Arial" charset="0"/>
              </a:rPr>
              <a:t>	Add 4 to each side.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365760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         	3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	=	12	Simplify.</a:t>
            </a:r>
          </a:p>
        </p:txBody>
      </p:sp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4238625" y="3941763"/>
            <a:ext cx="47625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charset="0"/>
              </a:rPr>
              <a:t>Divide each side by 3.</a:t>
            </a:r>
            <a:endParaRPr lang="en-US" sz="2400" i="1">
              <a:ea typeface="Times New Roman" pitchFamily="18" charset="0"/>
              <a:cs typeface="Arial" charset="0"/>
            </a:endParaRPr>
          </a:p>
        </p:txBody>
      </p:sp>
      <p:sp>
        <p:nvSpPr>
          <p:cNvPr id="122888" name="Text Box 8"/>
          <p:cNvSpPr txBox="1">
            <a:spLocks noChangeArrowheads="1"/>
          </p:cNvSpPr>
          <p:nvPr/>
        </p:nvSpPr>
        <p:spPr bwMode="auto">
          <a:xfrm>
            <a:off x="876300" y="4627563"/>
            <a:ext cx="6553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7600" indent="-33147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714500" algn="r"/>
                <a:tab pos="1828800" algn="l"/>
                <a:tab pos="2114550" algn="l"/>
              </a:tabLst>
            </a:pPr>
            <a:r>
              <a:rPr lang="en-US" sz="2400">
                <a:ea typeface="Times New Roman" pitchFamily="18" charset="0"/>
                <a:cs typeface="Arial" charset="0"/>
              </a:rPr>
              <a:t>       	</a:t>
            </a:r>
            <a:r>
              <a:rPr lang="en-US" sz="2400" i="1">
                <a:ea typeface="Times New Roman" pitchFamily="18" charset="0"/>
                <a:cs typeface="Arial" charset="0"/>
              </a:rPr>
              <a:t>y</a:t>
            </a:r>
            <a:r>
              <a:rPr lang="en-US" sz="2400">
                <a:ea typeface="Times New Roman" pitchFamily="18" charset="0"/>
                <a:cs typeface="Arial" charset="0"/>
              </a:rPr>
              <a:t> 	=	4	Simplify.</a:t>
            </a:r>
          </a:p>
        </p:txBody>
      </p:sp>
      <p:pic>
        <p:nvPicPr>
          <p:cNvPr id="122889" name="Picture 9" descr="ALG01_272"/>
          <p:cNvPicPr>
            <a:picLocks noChangeAspect="1" noChangeArrowheads="1"/>
          </p:cNvPicPr>
          <p:nvPr/>
        </p:nvPicPr>
        <p:blipFill>
          <a:blip r:embed="rId3" cstate="print"/>
          <a:srcRect l="42719" t="65112" r="11263" b="13774"/>
          <a:stretch>
            <a:fillRect/>
          </a:stretch>
        </p:blipFill>
        <p:spPr bwMode="auto">
          <a:xfrm>
            <a:off x="2295525" y="3805238"/>
            <a:ext cx="1152525" cy="73818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8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8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8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28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2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2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 autoUpdateAnimBg="0" advAuto="0"/>
      <p:bldP spid="122885" grpId="0" build="p" autoUpdateAnimBg="0"/>
      <p:bldP spid="122886" grpId="0" build="p" autoUpdateAnimBg="0"/>
      <p:bldP spid="122887" grpId="0" build="p" autoUpdateAnimBg="0" advAuto="0"/>
      <p:bldP spid="122888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58445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(–4, 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(–1, 4)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(4, –1)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(–4, –1)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37160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Use elimination to solve the system of equations.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3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+ 2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10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+ 5</a:t>
            </a:r>
            <a:r>
              <a:rPr lang="en-US" sz="2400" b="1" i="1">
                <a:solidFill>
                  <a:srgbClr val="00539D"/>
                </a:solidFill>
              </a:rPr>
              <a:t>y</a:t>
            </a:r>
            <a:r>
              <a:rPr lang="en-US" sz="2400" b="1">
                <a:solidFill>
                  <a:srgbClr val="00539D"/>
                </a:solidFill>
              </a:rPr>
              <a:t> = 3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23925" y="4419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8" grpId="0" autoUpdateAnimBg="0"/>
      <p:bldP spid="114699" grpId="0" autoUpdateAnimBg="0"/>
      <p:bldP spid="11469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305300" y="771525"/>
            <a:ext cx="430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 System of Equations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28675" y="1371600"/>
            <a:ext cx="757237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charset="0"/>
              </a:rPr>
              <a:t>TRANSPORTATION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A fishing boat travels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charset="0"/>
              </a:rPr>
              <a:t>10 miles downstream in 30 minutes. The return trip takes the boat 40 minutes. Find the rate in miles per hour of the boat in still water.</a:t>
            </a:r>
          </a:p>
        </p:txBody>
      </p:sp>
      <p:grpSp>
        <p:nvGrpSpPr>
          <p:cNvPr id="9227" name="Group 11"/>
          <p:cNvGrpSpPr>
            <a:grpSpLocks/>
          </p:cNvGrpSpPr>
          <p:nvPr/>
        </p:nvGrpSpPr>
        <p:grpSpPr bwMode="auto">
          <a:xfrm>
            <a:off x="881063" y="3060700"/>
            <a:ext cx="7834312" cy="2130425"/>
            <a:chOff x="585" y="1928"/>
            <a:chExt cx="4935" cy="1342"/>
          </a:xfrm>
        </p:grpSpPr>
        <p:pic>
          <p:nvPicPr>
            <p:cNvPr id="9222" name="Picture 6" descr="ALG01_273"/>
            <p:cNvPicPr>
              <a:picLocks noChangeAspect="1" noChangeArrowheads="1"/>
            </p:cNvPicPr>
            <p:nvPr/>
          </p:nvPicPr>
          <p:blipFill>
            <a:blip r:embed="rId3" cstate="print"/>
            <a:srcRect b="61252"/>
            <a:stretch>
              <a:fillRect/>
            </a:stretch>
          </p:blipFill>
          <p:spPr bwMode="auto">
            <a:xfrm>
              <a:off x="585" y="1928"/>
              <a:ext cx="4935" cy="520"/>
            </a:xfrm>
            <a:prstGeom prst="rect">
              <a:avLst/>
            </a:prstGeom>
            <a:noFill/>
          </p:spPr>
        </p:pic>
        <p:pic>
          <p:nvPicPr>
            <p:cNvPr id="9223" name="Picture 7" descr="alg_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96" y="2262"/>
              <a:ext cx="141" cy="156"/>
            </a:xfrm>
            <a:prstGeom prst="rect">
              <a:avLst/>
            </a:prstGeom>
            <a:noFill/>
          </p:spPr>
        </p:pic>
        <p:pic>
          <p:nvPicPr>
            <p:cNvPr id="9225" name="Picture 9" descr="ALG01_273"/>
            <p:cNvPicPr>
              <a:picLocks noChangeAspect="1" noChangeArrowheads="1"/>
            </p:cNvPicPr>
            <p:nvPr/>
          </p:nvPicPr>
          <p:blipFill>
            <a:blip r:embed="rId3" cstate="print"/>
            <a:srcRect t="40237" r="18480" b="39792"/>
            <a:stretch>
              <a:fillRect/>
            </a:stretch>
          </p:blipFill>
          <p:spPr bwMode="auto">
            <a:xfrm>
              <a:off x="585" y="2468"/>
              <a:ext cx="4023" cy="268"/>
            </a:xfrm>
            <a:prstGeom prst="rect">
              <a:avLst/>
            </a:prstGeom>
            <a:noFill/>
          </p:spPr>
        </p:pic>
        <p:pic>
          <p:nvPicPr>
            <p:cNvPr id="9226" name="Picture 10" descr="ALG01_273"/>
            <p:cNvPicPr>
              <a:picLocks noChangeAspect="1" noChangeArrowheads="1"/>
            </p:cNvPicPr>
            <p:nvPr/>
          </p:nvPicPr>
          <p:blipFill>
            <a:blip r:embed="rId3" cstate="print"/>
            <a:srcRect l="80972" t="42026" r="12523" b="40239"/>
            <a:stretch>
              <a:fillRect/>
            </a:stretch>
          </p:blipFill>
          <p:spPr bwMode="auto">
            <a:xfrm>
              <a:off x="594" y="2898"/>
              <a:ext cx="321" cy="238"/>
            </a:xfrm>
            <a:prstGeom prst="rect">
              <a:avLst/>
            </a:prstGeom>
            <a:noFill/>
          </p:spPr>
        </p:pic>
        <p:pic>
          <p:nvPicPr>
            <p:cNvPr id="9224" name="Picture 8" descr="ALG01_273"/>
            <p:cNvPicPr>
              <a:picLocks noChangeAspect="1" noChangeArrowheads="1"/>
            </p:cNvPicPr>
            <p:nvPr/>
          </p:nvPicPr>
          <p:blipFill>
            <a:blip r:embed="rId3" cstate="print"/>
            <a:srcRect t="62593" r="16899"/>
            <a:stretch>
              <a:fillRect/>
            </a:stretch>
          </p:blipFill>
          <p:spPr bwMode="auto">
            <a:xfrm>
              <a:off x="897" y="2768"/>
              <a:ext cx="4101" cy="50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4305300" y="771525"/>
            <a:ext cx="430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 System of Equations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533400" y="269875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ea typeface="Times New Roman" pitchFamily="18" charset="0"/>
                <a:cs typeface="Arial" charset="0"/>
              </a:rPr>
              <a:t>Use elimination with multiplication to solve this system. Since the problem asks for </a:t>
            </a:r>
            <a:r>
              <a:rPr lang="en-US" sz="2400" i="1">
                <a:ea typeface="Times New Roman" pitchFamily="18" charset="0"/>
                <a:cs typeface="Arial" charset="0"/>
              </a:rPr>
              <a:t>b</a:t>
            </a:r>
            <a:r>
              <a:rPr lang="en-US" sz="2400">
                <a:ea typeface="Times New Roman" pitchFamily="18" charset="0"/>
                <a:cs typeface="Arial" charset="0"/>
              </a:rPr>
              <a:t>, eliminate </a:t>
            </a:r>
            <a:r>
              <a:rPr lang="en-US" sz="2400" i="1">
                <a:ea typeface="Times New Roman" pitchFamily="18" charset="0"/>
                <a:cs typeface="Arial" charset="0"/>
              </a:rPr>
              <a:t>c</a:t>
            </a:r>
            <a:r>
              <a:rPr lang="en-US" sz="2400">
                <a:ea typeface="Times New Roman" pitchFamily="18" charset="0"/>
                <a:cs typeface="Arial" charset="0"/>
              </a:rPr>
              <a:t>.</a:t>
            </a:r>
          </a:p>
        </p:txBody>
      </p:sp>
      <p:pic>
        <p:nvPicPr>
          <p:cNvPr id="91142" name="Picture 6" descr="ALG01_2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5038" y="3467100"/>
            <a:ext cx="1836737" cy="1606550"/>
          </a:xfrm>
          <a:prstGeom prst="rect">
            <a:avLst/>
          </a:prstGeom>
          <a:noFill/>
        </p:spPr>
      </p:pic>
      <p:sp>
        <p:nvSpPr>
          <p:cNvPr id="91143" name="Line 7"/>
          <p:cNvSpPr>
            <a:spLocks noChangeShapeType="1"/>
          </p:cNvSpPr>
          <p:nvPr/>
        </p:nvSpPr>
        <p:spPr bwMode="auto">
          <a:xfrm>
            <a:off x="2790825" y="3829050"/>
            <a:ext cx="381000" cy="0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1144" name="Line 8"/>
          <p:cNvSpPr>
            <a:spLocks noChangeShapeType="1"/>
          </p:cNvSpPr>
          <p:nvPr/>
        </p:nvSpPr>
        <p:spPr bwMode="auto">
          <a:xfrm>
            <a:off x="2790825" y="4686300"/>
            <a:ext cx="381000" cy="0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91145" name="Group 9"/>
          <p:cNvGrpSpPr>
            <a:grpSpLocks/>
          </p:cNvGrpSpPr>
          <p:nvPr/>
        </p:nvGrpSpPr>
        <p:grpSpPr bwMode="auto">
          <a:xfrm>
            <a:off x="3124200" y="5124450"/>
            <a:ext cx="2971800" cy="844550"/>
            <a:chOff x="1968" y="3312"/>
            <a:chExt cx="1872" cy="532"/>
          </a:xfrm>
        </p:grpSpPr>
        <p:pic>
          <p:nvPicPr>
            <p:cNvPr id="91146" name="Picture 10" descr="ALG01_275"/>
            <p:cNvPicPr>
              <a:picLocks noChangeAspect="1" noChangeArrowheads="1"/>
            </p:cNvPicPr>
            <p:nvPr/>
          </p:nvPicPr>
          <p:blipFill>
            <a:blip r:embed="rId4" cstate="print"/>
            <a:srcRect t="38791" r="27974" b="40857"/>
            <a:stretch>
              <a:fillRect/>
            </a:stretch>
          </p:blipFill>
          <p:spPr bwMode="auto">
            <a:xfrm>
              <a:off x="1968" y="3312"/>
              <a:ext cx="1792" cy="532"/>
            </a:xfrm>
            <a:prstGeom prst="rect">
              <a:avLst/>
            </a:prstGeom>
            <a:noFill/>
          </p:spPr>
        </p:pic>
        <p:sp>
          <p:nvSpPr>
            <p:cNvPr id="91147" name="Line 11"/>
            <p:cNvSpPr>
              <a:spLocks noChangeShapeType="1"/>
            </p:cNvSpPr>
            <p:nvPr/>
          </p:nvSpPr>
          <p:spPr bwMode="auto">
            <a:xfrm>
              <a:off x="2448" y="3324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pic>
        <p:nvPicPr>
          <p:cNvPr id="91148" name="Picture 12" descr="ALG01_276"/>
          <p:cNvPicPr>
            <a:picLocks noChangeAspect="1" noChangeArrowheads="1"/>
          </p:cNvPicPr>
          <p:nvPr/>
        </p:nvPicPr>
        <p:blipFill>
          <a:blip r:embed="rId5" cstate="print"/>
          <a:srcRect b="79486"/>
          <a:stretch>
            <a:fillRect/>
          </a:stretch>
        </p:blipFill>
        <p:spPr bwMode="auto">
          <a:xfrm>
            <a:off x="6334125" y="3448050"/>
            <a:ext cx="1946275" cy="811213"/>
          </a:xfrm>
          <a:prstGeom prst="rect">
            <a:avLst/>
          </a:prstGeom>
          <a:noFill/>
        </p:spPr>
      </p:pic>
      <p:pic>
        <p:nvPicPr>
          <p:cNvPr id="91149" name="Picture 13" descr="ALG01_276"/>
          <p:cNvPicPr>
            <a:picLocks noChangeAspect="1" noChangeArrowheads="1"/>
          </p:cNvPicPr>
          <p:nvPr/>
        </p:nvPicPr>
        <p:blipFill>
          <a:blip r:embed="rId5" cstate="print"/>
          <a:srcRect t="21678" b="60458"/>
          <a:stretch>
            <a:fillRect/>
          </a:stretch>
        </p:blipFill>
        <p:spPr bwMode="auto">
          <a:xfrm>
            <a:off x="6334125" y="4303713"/>
            <a:ext cx="1946275" cy="706437"/>
          </a:xfrm>
          <a:prstGeom prst="rect">
            <a:avLst/>
          </a:prstGeom>
          <a:noFill/>
        </p:spPr>
      </p:pic>
      <p:pic>
        <p:nvPicPr>
          <p:cNvPr id="91150" name="Picture 14" descr="ALG01_276"/>
          <p:cNvPicPr>
            <a:picLocks noChangeAspect="1" noChangeArrowheads="1"/>
          </p:cNvPicPr>
          <p:nvPr/>
        </p:nvPicPr>
        <p:blipFill>
          <a:blip r:embed="rId5" cstate="print"/>
          <a:srcRect t="37816" r="21533" b="44078"/>
          <a:stretch>
            <a:fillRect/>
          </a:stretch>
        </p:blipFill>
        <p:spPr bwMode="auto">
          <a:xfrm>
            <a:off x="6343650" y="5191125"/>
            <a:ext cx="1527175" cy="715963"/>
          </a:xfrm>
          <a:prstGeom prst="rect">
            <a:avLst/>
          </a:prstGeom>
          <a:noFill/>
        </p:spPr>
      </p:pic>
      <p:grpSp>
        <p:nvGrpSpPr>
          <p:cNvPr id="91151" name="Group 15"/>
          <p:cNvGrpSpPr>
            <a:grpSpLocks/>
          </p:cNvGrpSpPr>
          <p:nvPr/>
        </p:nvGrpSpPr>
        <p:grpSpPr bwMode="auto">
          <a:xfrm>
            <a:off x="3505200" y="3489325"/>
            <a:ext cx="2501900" cy="1625600"/>
            <a:chOff x="2208" y="2282"/>
            <a:chExt cx="1576" cy="1024"/>
          </a:xfrm>
        </p:grpSpPr>
        <p:pic>
          <p:nvPicPr>
            <p:cNvPr id="91152" name="Picture 16" descr="ALG01_275"/>
            <p:cNvPicPr>
              <a:picLocks noChangeAspect="1" noChangeArrowheads="1"/>
            </p:cNvPicPr>
            <p:nvPr/>
          </p:nvPicPr>
          <p:blipFill>
            <a:blip r:embed="rId4" cstate="print"/>
            <a:srcRect l="18811" r="27492" b="60826"/>
            <a:stretch>
              <a:fillRect/>
            </a:stretch>
          </p:blipFill>
          <p:spPr bwMode="auto">
            <a:xfrm>
              <a:off x="2448" y="2282"/>
              <a:ext cx="1336" cy="1024"/>
            </a:xfrm>
            <a:prstGeom prst="rect">
              <a:avLst/>
            </a:prstGeom>
            <a:noFill/>
          </p:spPr>
        </p:pic>
        <p:pic>
          <p:nvPicPr>
            <p:cNvPr id="91153" name="Picture 17" descr="ALG01_275"/>
            <p:cNvPicPr>
              <a:picLocks noChangeAspect="1" noChangeArrowheads="1"/>
            </p:cNvPicPr>
            <p:nvPr/>
          </p:nvPicPr>
          <p:blipFill>
            <a:blip r:embed="rId4" cstate="print"/>
            <a:srcRect t="18974" r="86494" b="60826"/>
            <a:stretch>
              <a:fillRect/>
            </a:stretch>
          </p:blipFill>
          <p:spPr bwMode="auto">
            <a:xfrm>
              <a:off x="2208" y="2544"/>
              <a:ext cx="336" cy="528"/>
            </a:xfrm>
            <a:prstGeom prst="rect">
              <a:avLst/>
            </a:prstGeom>
            <a:noFill/>
          </p:spPr>
        </p:pic>
      </p:grpSp>
      <p:pic>
        <p:nvPicPr>
          <p:cNvPr id="91154" name="Picture 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0325" y="1373188"/>
            <a:ext cx="560387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/>
      <p:bldP spid="91143" grpId="0" animBg="1"/>
      <p:bldP spid="911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4305300" y="771525"/>
            <a:ext cx="430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 System of Equations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533400" y="4714875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rate of the boat in still water is 17.5 mph.</a:t>
            </a:r>
          </a:p>
        </p:txBody>
      </p:sp>
      <p:pic>
        <p:nvPicPr>
          <p:cNvPr id="123909" name="Picture 5" descr="ALG01_275"/>
          <p:cNvPicPr>
            <a:picLocks noChangeAspect="1" noChangeArrowheads="1"/>
          </p:cNvPicPr>
          <p:nvPr/>
        </p:nvPicPr>
        <p:blipFill>
          <a:blip r:embed="rId3" cstate="print"/>
          <a:srcRect t="58760" r="14229" b="19740"/>
          <a:stretch>
            <a:fillRect/>
          </a:stretch>
        </p:blipFill>
        <p:spPr bwMode="auto">
          <a:xfrm>
            <a:off x="2133600" y="1316038"/>
            <a:ext cx="3387725" cy="892175"/>
          </a:xfrm>
          <a:prstGeom prst="rect">
            <a:avLst/>
          </a:prstGeom>
          <a:noFill/>
        </p:spPr>
      </p:pic>
      <p:pic>
        <p:nvPicPr>
          <p:cNvPr id="123910" name="Picture 6" descr="ALG01_275"/>
          <p:cNvPicPr>
            <a:picLocks noChangeAspect="1" noChangeArrowheads="1"/>
          </p:cNvPicPr>
          <p:nvPr/>
        </p:nvPicPr>
        <p:blipFill>
          <a:blip r:embed="rId3" cstate="print"/>
          <a:srcRect t="81255"/>
          <a:stretch>
            <a:fillRect/>
          </a:stretch>
        </p:blipFill>
        <p:spPr bwMode="auto">
          <a:xfrm>
            <a:off x="2133600" y="2619375"/>
            <a:ext cx="3949700" cy="777875"/>
          </a:xfrm>
          <a:prstGeom prst="rect">
            <a:avLst/>
          </a:prstGeom>
          <a:noFill/>
        </p:spPr>
      </p:pic>
      <p:pic>
        <p:nvPicPr>
          <p:cNvPr id="123911" name="Picture 7" descr="ALG01_276"/>
          <p:cNvPicPr>
            <a:picLocks noChangeAspect="1" noChangeArrowheads="1"/>
          </p:cNvPicPr>
          <p:nvPr/>
        </p:nvPicPr>
        <p:blipFill>
          <a:blip r:embed="rId4" cstate="print"/>
          <a:srcRect t="58049" r="1958" b="10838"/>
          <a:stretch>
            <a:fillRect/>
          </a:stretch>
        </p:blipFill>
        <p:spPr bwMode="auto">
          <a:xfrm>
            <a:off x="6334125" y="1484313"/>
            <a:ext cx="1908175" cy="1230312"/>
          </a:xfrm>
          <a:prstGeom prst="rect">
            <a:avLst/>
          </a:prstGeom>
          <a:noFill/>
        </p:spPr>
      </p:pic>
      <p:pic>
        <p:nvPicPr>
          <p:cNvPr id="123912" name="Picture 8" descr="ALG01_276"/>
          <p:cNvPicPr>
            <a:picLocks noChangeAspect="1" noChangeArrowheads="1"/>
          </p:cNvPicPr>
          <p:nvPr/>
        </p:nvPicPr>
        <p:blipFill>
          <a:blip r:embed="rId4" cstate="print"/>
          <a:srcRect t="89844" r="32300"/>
          <a:stretch>
            <a:fillRect/>
          </a:stretch>
        </p:blipFill>
        <p:spPr bwMode="auto">
          <a:xfrm>
            <a:off x="6334125" y="2817813"/>
            <a:ext cx="1317625" cy="4016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546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88925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103 mph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105 mph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100 mph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17.5 mph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533400" y="1371600"/>
            <a:ext cx="79057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TRANSPORTATION</a:t>
            </a:r>
            <a:r>
              <a:rPr lang="en-US" sz="2400" b="1">
                <a:solidFill>
                  <a:srgbClr val="00539D"/>
                </a:solidFill>
              </a:rPr>
              <a:t>  A helicopter travels 360 miles with the wind in 3 hours. The return trip against the wind takes the helicopter 4 hours. Find the rate of the helicopter in still air.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04875" y="38004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2" grpId="0" autoUpdateAnimBg="0"/>
      <p:bldP spid="115723" grpId="0" autoUpdateAnimBg="0"/>
      <p:bldP spid="1157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Correct¤Incorrect¤Incorrect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500913492E6445BC8CD8CA05662C5C64"/>
  <p:tag name="VALUES" val="Correct¤Incorrect¤Incorrect¤Incorrect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RESPONSESGATHERED" val="False"/>
  <p:tag name="QUESTIONALIAS" val="Example 1"/>
  <p:tag name="ANSWERSALIAS" val="A¤B¤C¤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Correct¤Incorrect"/>
  <p:tag name="RESPONSESGATHERED" val="False"/>
  <p:tag name="QUESTIONALIAS" val="Example 2"/>
  <p:tag name="ANSWERSALIAS" val="A¤B¤C¤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Correct¤Incorrect¤Incorrect"/>
  <p:tag name="QUESTIONALIAS" val="Example 3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1246</TotalTime>
  <Words>609</Words>
  <Application>Microsoft Office PowerPoint</Application>
  <PresentationFormat>On-screen Show (4:3)</PresentationFormat>
  <Paragraphs>148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Concept</vt:lpstr>
      <vt:lpstr>Example 1</vt:lpstr>
      <vt:lpstr>Example 1</vt:lpstr>
      <vt:lpstr>Example 1</vt:lpstr>
      <vt:lpstr>Example 2</vt:lpstr>
      <vt:lpstr>Example 2</vt:lpstr>
      <vt:lpstr>Example 2</vt:lpstr>
      <vt:lpstr>Example 2</vt:lpstr>
      <vt:lpstr>Example 2</vt:lpstr>
      <vt:lpstr>Example 3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88</cp:revision>
  <dcterms:created xsi:type="dcterms:W3CDTF">2007-12-06T14:31:51Z</dcterms:created>
  <dcterms:modified xsi:type="dcterms:W3CDTF">2015-12-17T12:56:10Z</dcterms:modified>
</cp:coreProperties>
</file>