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5" r:id="rId18"/>
    <p:sldId id="314" r:id="rId19"/>
    <p:sldId id="258" r:id="rId20"/>
    <p:sldId id="302" r:id="rId21"/>
    <p:sldId id="259" r:id="rId22"/>
    <p:sldId id="288" r:id="rId23"/>
    <p:sldId id="316" r:id="rId24"/>
    <p:sldId id="318" r:id="rId25"/>
    <p:sldId id="308" r:id="rId26"/>
    <p:sldId id="260" r:id="rId27"/>
    <p:sldId id="261" r:id="rId28"/>
    <p:sldId id="317" r:id="rId29"/>
    <p:sldId id="309" r:id="rId30"/>
    <p:sldId id="275" r:id="rId31"/>
  </p:sldIdLst>
  <p:sldSz cx="9144000" cy="6858000" type="screen4x3"/>
  <p:notesSz cx="6858000" cy="9144000"/>
  <p:custDataLst>
    <p:tags r:id="rId3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E01B22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tags" Target="tags/tag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6_05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18984C"/>
                </a:solidFill>
              </a:rPr>
              <a:t>Over Lesson 6–4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06_05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06_05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06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74" name="Picture 18" descr="Real World Ex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2" name="Header" descr="12_ALG1_Header_06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Header" descr="12_ALG1_Header_06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06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06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06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06_05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7" Type="http://schemas.openxmlformats.org/officeDocument/2006/relationships/slide" Target="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5" Type="http://schemas.openxmlformats.org/officeDocument/2006/relationships/slide" Target="slide11.xml"/><Relationship Id="rId4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9.jpe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image" Target="../media/image9.jpe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06_05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" action="ppaction://hlinkshowjump?jump=nextslide"/>
              </a:rPr>
              <a:t>Five-Minute Check (over Lesson 6–4)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5" action="ppaction://hlinksldjump"/>
              </a:rPr>
              <a:t>Concept Summary: Solving Systems of Equations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6" action="ppaction://hlinksldjump"/>
              </a:rPr>
              <a:t>Example 1:	Choose the Best Method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7" action="ppaction://hlinksldjump"/>
              </a:rPr>
              <a:t>Example 2:	Real-World Example: Apply Systems of Linear Equations</a:t>
            </a:r>
            <a:endParaRPr lang="en-US" sz="2000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9464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(9, 5)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(6, 5)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(5, 9)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no solution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Use elimination to solve the system of equations.</a:t>
            </a:r>
            <a:br>
              <a:rPr lang="en-US" sz="2400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+ 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b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= 19</a:t>
            </a:r>
            <a:br>
              <a:rPr lang="en-US" sz="2400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3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– 2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b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= –3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48895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9464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(–3, 6)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(–3, 2)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(6, 4)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no solution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Use elimination to solve the system of equations.</a:t>
            </a:r>
            <a:br>
              <a:rPr lang="en-US" sz="2400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4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+ 7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= 30</a:t>
            </a:r>
            <a:br>
              <a:rPr lang="en-US" sz="2400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– 5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= –36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30099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0480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(2, –2)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(3, –3)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(9, 2)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no solution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Use elimination to solve the system of equations.</a:t>
            </a:r>
            <a:br>
              <a:rPr lang="en-US" sz="2400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+ 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= 3</a:t>
            </a:r>
            <a:br>
              <a:rPr lang="en-US" sz="2400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–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+ 3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= –12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419100" y="40767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0226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(3, 1)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(3, 2)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(3, 4)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no solution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Use elimination to solve the system of equations.</a:t>
            </a:r>
            <a:br>
              <a:rPr lang="en-US" sz="2400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8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+ 12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= 1</a:t>
            </a:r>
            <a:br>
              <a:rPr lang="en-US" sz="2400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+ 3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= 6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588803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108325"/>
            <a:ext cx="396240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09600" indent="-6096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  <a:buFontTx/>
              <a:buAutoNum type="alphaUcPeriod"/>
            </a:pP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muffin, $1.60; </a:t>
            </a:r>
            <a:br>
              <a:rPr lang="pt-BR" sz="2400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granola bar, $1.25</a:t>
            </a:r>
          </a:p>
          <a:p>
            <a:pPr marL="609600" indent="-6096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muffin, $1.25; </a:t>
            </a:r>
            <a:br>
              <a:rPr lang="pt-BR" sz="2400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granola bar, $1.60</a:t>
            </a:r>
          </a:p>
          <a:p>
            <a:pPr marL="609600" indent="-6096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muffin, $1.30; </a:t>
            </a:r>
            <a:br>
              <a:rPr lang="pt-BR" sz="2400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granola bar, $1.50</a:t>
            </a:r>
          </a:p>
          <a:p>
            <a:pPr marL="609600" indent="-6096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muffin, $1.50; </a:t>
            </a:r>
            <a:br>
              <a:rPr lang="pt-BR" sz="2400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granola bar, $1.30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48006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Two hiking groups made the purchases shown in the chart. What is the cost of each item?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419100" y="4030663"/>
            <a:ext cx="698500" cy="265112"/>
          </a:xfrm>
          <a:prstGeom prst="rightArrow">
            <a:avLst>
              <a:gd name="adj1" fmla="val 50000"/>
              <a:gd name="adj2" fmla="val 65868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1629" name="Picture 13" descr="5m_5_5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1676400"/>
            <a:ext cx="3128963" cy="11144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6</a:t>
            </a:r>
          </a:p>
        </p:txBody>
      </p:sp>
      <p:sp>
        <p:nvSpPr>
          <p:cNvPr id="12083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19175" y="30226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(2, 8)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(–2, 1)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(3, –1)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(–1, 3)</a:t>
            </a:r>
          </a:p>
        </p:txBody>
      </p:sp>
      <p:sp>
        <p:nvSpPr>
          <p:cNvPr id="12083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Find the solution to the system of equations.</a:t>
            </a:r>
            <a:br>
              <a:rPr lang="en-US" sz="2400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–2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+ 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= 5</a:t>
            </a:r>
            <a:br>
              <a:rPr lang="en-US" sz="2400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–6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+ 4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= 18</a:t>
            </a:r>
          </a:p>
        </p:txBody>
      </p:sp>
      <p:sp>
        <p:nvSpPr>
          <p:cNvPr id="120839" name="AutoShape 7"/>
          <p:cNvSpPr>
            <a:spLocks noChangeArrowheads="1"/>
          </p:cNvSpPr>
          <p:nvPr/>
        </p:nvSpPr>
        <p:spPr bwMode="auto">
          <a:xfrm>
            <a:off x="485775" y="588803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0841" name="Picture 9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20842" name="Picture 10" descr="5Min Num_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0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7" grpId="0" autoUpdateAnimBg="0"/>
      <p:bldP spid="120838" grpId="0" autoUpdateAnimBg="0"/>
      <p:bldP spid="1208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385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ea typeface="Times New Roman" pitchFamily="18" charset="0"/>
                <a:cs typeface="FormataOTFCnMd" charset="0"/>
              </a:rPr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0">
                <a:ea typeface="Times New Roman" pitchFamily="18" charset="0"/>
                <a:cs typeface="FormataOTFCnMd" charset="0"/>
              </a:rPr>
              <a:t>A.REI.6 Solve systems of linear equations exactly and approximately (e.g., with graphs), focusing on pairs of linear equations in two variables.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ea typeface="Times New Roman" pitchFamily="18" charset="0"/>
                <a:cs typeface="FormataOTFCnMd" charset="0"/>
              </a:rPr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0">
                <a:ea typeface="Times New Roman" pitchFamily="18" charset="0"/>
                <a:cs typeface="FormataOTFCnMd" charset="0"/>
              </a:rPr>
              <a:t>2 Reason abstractly and quantitatively.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0">
                <a:ea typeface="Times New Roman" pitchFamily="18" charset="0"/>
                <a:cs typeface="FormataOTFCnMd" charset="0"/>
              </a:rPr>
              <a:t>4 Model with mathematics.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 b="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0"/>
              <a:t>You solved systems of equations by using substitution and elimination.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="0"/>
              <a:t>Determine the best method for solving systems of equations.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3175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="0"/>
              <a:t>Apply systems of equations.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6" name="Picture 10" descr="KC_alg_L06-05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181100"/>
            <a:ext cx="8239125" cy="423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C1D24"/>
                </a:solidFill>
              </a:rPr>
              <a:t>Choose the Best Method</a:t>
            </a: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28675" y="1331913"/>
            <a:ext cx="75819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Determine the best method to solve the system of equations. Then solve the system.</a:t>
            </a:r>
          </a:p>
          <a:p>
            <a:pPr>
              <a:lnSpc>
                <a:spcPct val="90000"/>
              </a:lnSpc>
            </a:pP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+ 3</a:t>
            </a:r>
            <a:r>
              <a:rPr 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23</a:t>
            </a:r>
            <a:b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+ 2</a:t>
            </a:r>
            <a:r>
              <a:rPr 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34</a:t>
            </a:r>
          </a:p>
        </p:txBody>
      </p:sp>
      <p:sp>
        <p:nvSpPr>
          <p:cNvPr id="5904" name="Text Box 784"/>
          <p:cNvSpPr txBox="1">
            <a:spLocks noChangeArrowheads="1"/>
          </p:cNvSpPr>
          <p:nvPr/>
        </p:nvSpPr>
        <p:spPr bwMode="auto">
          <a:xfrm>
            <a:off x="476250" y="2847975"/>
            <a:ext cx="8362950" cy="3159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</a:pP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Understand</a:t>
            </a:r>
            <a:b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 b="0">
                <a:ea typeface="Times New Roman" pitchFamily="18" charset="0"/>
                <a:cs typeface="Arial" pitchFamily="34" charset="0"/>
              </a:rPr>
              <a:t>To determine the best method to solve the system of equations, look closely at the coefficients of each term.</a:t>
            </a:r>
          </a:p>
          <a:p>
            <a:pPr marL="3429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</a:pP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Plan</a:t>
            </a:r>
            <a:b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 b="0">
                <a:ea typeface="Times New Roman" pitchFamily="18" charset="0"/>
                <a:cs typeface="Arial" pitchFamily="34" charset="0"/>
              </a:rPr>
              <a:t>Since neither the coefficients of 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 nor the coefficients of </a:t>
            </a:r>
            <a:br>
              <a:rPr lang="en-US" sz="2400" b="0">
                <a:ea typeface="Times New Roman" pitchFamily="18" charset="0"/>
                <a:cs typeface="Arial" pitchFamily="34" charset="0"/>
              </a:rPr>
            </a:br>
            <a:r>
              <a:rPr lang="en-US" sz="2400" b="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 are 1 or –1, you should not use the substitution method.</a:t>
            </a:r>
          </a:p>
          <a:p>
            <a:pPr marL="3429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</a:pPr>
            <a:r>
              <a:rPr lang="en-US" sz="2400" b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Since the coefficients are not the same for either </a:t>
            </a:r>
            <a:br>
              <a:rPr lang="en-US" sz="2400" b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 b="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or </a:t>
            </a:r>
            <a:r>
              <a:rPr lang="en-US" sz="2400" b="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, you will need to use elimination with multiplication. 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9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9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9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04" grpId="0" uiExpand="1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C1D24"/>
                </a:solidFill>
              </a:rPr>
              <a:t>Choose the Best Method</a:t>
            </a:r>
          </a:p>
        </p:txBody>
      </p:sp>
      <p:sp>
        <p:nvSpPr>
          <p:cNvPr id="86025" name="Text Box 9"/>
          <p:cNvSpPr txBox="1">
            <a:spLocks noChangeArrowheads="1"/>
          </p:cNvSpPr>
          <p:nvPr/>
        </p:nvSpPr>
        <p:spPr bwMode="auto">
          <a:xfrm>
            <a:off x="533400" y="1457325"/>
            <a:ext cx="8382000" cy="1077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Solve</a:t>
            </a:r>
            <a:b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 b="0">
                <a:ea typeface="Times New Roman" pitchFamily="18" charset="0"/>
                <a:cs typeface="Arial" pitchFamily="34" charset="0"/>
              </a:rPr>
              <a:t>Multiply the first equation by –2 so the coefficients of the 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-terms are additive inverses. Then add the equations.</a:t>
            </a:r>
          </a:p>
        </p:txBody>
      </p:sp>
      <p:sp>
        <p:nvSpPr>
          <p:cNvPr id="86026" name="Text Box 10"/>
          <p:cNvSpPr txBox="1">
            <a:spLocks noChangeArrowheads="1"/>
          </p:cNvSpPr>
          <p:nvPr/>
        </p:nvSpPr>
        <p:spPr bwMode="auto">
          <a:xfrm>
            <a:off x="533400" y="2711450"/>
            <a:ext cx="243840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 + 3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 = 23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0"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 + 2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 = 34</a:t>
            </a:r>
          </a:p>
        </p:txBody>
      </p:sp>
      <p:sp>
        <p:nvSpPr>
          <p:cNvPr id="86027" name="Text Box 11"/>
          <p:cNvSpPr txBox="1">
            <a:spLocks noChangeArrowheads="1"/>
          </p:cNvSpPr>
          <p:nvPr/>
        </p:nvSpPr>
        <p:spPr bwMode="auto">
          <a:xfrm>
            <a:off x="2371725" y="3625850"/>
            <a:ext cx="6553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886200" indent="-35433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0">
                <a:ea typeface="Times New Roman" pitchFamily="18" charset="0"/>
                <a:cs typeface="Arial" pitchFamily="34" charset="0"/>
              </a:rPr>
              <a:t>                    –4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 = –12	Add the equations.    </a:t>
            </a:r>
          </a:p>
        </p:txBody>
      </p:sp>
      <p:sp>
        <p:nvSpPr>
          <p:cNvPr id="86028" name="Line 12"/>
          <p:cNvSpPr>
            <a:spLocks noChangeShapeType="1"/>
          </p:cNvSpPr>
          <p:nvPr/>
        </p:nvSpPr>
        <p:spPr bwMode="auto">
          <a:xfrm>
            <a:off x="2771775" y="2927350"/>
            <a:ext cx="352425" cy="0"/>
          </a:xfrm>
          <a:prstGeom prst="line">
            <a:avLst/>
          </a:prstGeom>
          <a:noFill/>
          <a:ln w="28575">
            <a:solidFill>
              <a:srgbClr val="339933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86029" name="Text Box 13"/>
          <p:cNvSpPr txBox="1">
            <a:spLocks noChangeArrowheads="1"/>
          </p:cNvSpPr>
          <p:nvPr/>
        </p:nvSpPr>
        <p:spPr bwMode="auto">
          <a:xfrm>
            <a:off x="5972175" y="4443413"/>
            <a:ext cx="2743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0">
                <a:ea typeface="Times New Roman" pitchFamily="18" charset="0"/>
                <a:cs typeface="Arial" pitchFamily="34" charset="0"/>
              </a:rPr>
              <a:t>Divide each side </a:t>
            </a:r>
            <a:br>
              <a:rPr lang="en-US" sz="2400" b="0">
                <a:ea typeface="Times New Roman" pitchFamily="18" charset="0"/>
                <a:cs typeface="Arial" pitchFamily="34" charset="0"/>
              </a:rPr>
            </a:br>
            <a:r>
              <a:rPr lang="en-US" sz="2400" b="0">
                <a:ea typeface="Times New Roman" pitchFamily="18" charset="0"/>
                <a:cs typeface="Arial" pitchFamily="34" charset="0"/>
              </a:rPr>
              <a:t>by –4.</a:t>
            </a:r>
            <a:endParaRPr lang="en-US" sz="2400" b="0" i="1"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86030" name="Line 14"/>
          <p:cNvSpPr>
            <a:spLocks noChangeShapeType="1"/>
          </p:cNvSpPr>
          <p:nvPr/>
        </p:nvSpPr>
        <p:spPr bwMode="auto">
          <a:xfrm>
            <a:off x="2771775" y="3378200"/>
            <a:ext cx="352425" cy="0"/>
          </a:xfrm>
          <a:prstGeom prst="line">
            <a:avLst/>
          </a:prstGeom>
          <a:noFill/>
          <a:ln w="28575">
            <a:solidFill>
              <a:srgbClr val="339933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86031" name="Group 15"/>
          <p:cNvGrpSpPr>
            <a:grpSpLocks/>
          </p:cNvGrpSpPr>
          <p:nvPr/>
        </p:nvGrpSpPr>
        <p:grpSpPr bwMode="auto">
          <a:xfrm>
            <a:off x="3276600" y="2711450"/>
            <a:ext cx="5638800" cy="914400"/>
            <a:chOff x="2064" y="1968"/>
            <a:chExt cx="3552" cy="576"/>
          </a:xfrm>
        </p:grpSpPr>
        <p:sp>
          <p:nvSpPr>
            <p:cNvPr id="86032" name="Text Box 16"/>
            <p:cNvSpPr txBox="1">
              <a:spLocks noChangeArrowheads="1"/>
            </p:cNvSpPr>
            <p:nvPr/>
          </p:nvSpPr>
          <p:spPr bwMode="auto">
            <a:xfrm>
              <a:off x="2064" y="1968"/>
              <a:ext cx="3552" cy="5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2971800" indent="-29718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600200" algn="r"/>
                  <a:tab pos="1714500" algn="l"/>
                  <a:tab pos="2000250" algn="l"/>
                </a:tabLst>
              </a:pPr>
              <a:r>
                <a:rPr lang="en-US" sz="2400" b="0">
                  <a:ea typeface="Times New Roman" pitchFamily="18" charset="0"/>
                  <a:cs typeface="Arial" pitchFamily="34" charset="0"/>
                </a:rPr>
                <a:t>     	–4</a:t>
              </a:r>
              <a:r>
                <a:rPr lang="en-US" sz="2400" b="0" i="1">
                  <a:ea typeface="Times New Roman" pitchFamily="18" charset="0"/>
                  <a:cs typeface="Arial" pitchFamily="34" charset="0"/>
                </a:rPr>
                <a:t>x</a:t>
              </a:r>
              <a:r>
                <a:rPr lang="en-US" sz="2400" b="0">
                  <a:ea typeface="Times New Roman" pitchFamily="18" charset="0"/>
                  <a:cs typeface="Arial" pitchFamily="34" charset="0"/>
                </a:rPr>
                <a:t> – 6</a:t>
              </a:r>
              <a:r>
                <a:rPr lang="en-US" sz="2400" b="0" i="1">
                  <a:ea typeface="Times New Roman" pitchFamily="18" charset="0"/>
                  <a:cs typeface="Arial" pitchFamily="34" charset="0"/>
                </a:rPr>
                <a:t>y</a:t>
              </a:r>
              <a:r>
                <a:rPr lang="en-US" sz="2400" b="0">
                  <a:ea typeface="Times New Roman" pitchFamily="18" charset="0"/>
                  <a:cs typeface="Arial" pitchFamily="34" charset="0"/>
                </a:rPr>
                <a:t>	=	–46	Multiply by –2.</a:t>
              </a:r>
            </a:p>
            <a:p>
              <a:pPr marL="2971800" indent="-29718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600200" algn="r"/>
                  <a:tab pos="1714500" algn="l"/>
                  <a:tab pos="2000250" algn="l"/>
                </a:tabLst>
              </a:pPr>
              <a:r>
                <a:rPr lang="en-US" sz="2400" b="0">
                  <a:ea typeface="Times New Roman" pitchFamily="18" charset="0"/>
                  <a:cs typeface="Arial" pitchFamily="34" charset="0"/>
                </a:rPr>
                <a:t>	(+)  4</a:t>
              </a:r>
              <a:r>
                <a:rPr lang="en-US" sz="2400" b="0" i="1">
                  <a:ea typeface="Times New Roman" pitchFamily="18" charset="0"/>
                  <a:cs typeface="Arial" pitchFamily="34" charset="0"/>
                </a:rPr>
                <a:t>x</a:t>
              </a:r>
              <a:r>
                <a:rPr lang="en-US" sz="2400" b="0">
                  <a:ea typeface="Times New Roman" pitchFamily="18" charset="0"/>
                  <a:cs typeface="Arial" pitchFamily="34" charset="0"/>
                </a:rPr>
                <a:t> +  2</a:t>
              </a:r>
              <a:r>
                <a:rPr lang="en-US" sz="2400" b="0" i="1">
                  <a:ea typeface="Times New Roman" pitchFamily="18" charset="0"/>
                  <a:cs typeface="Arial" pitchFamily="34" charset="0"/>
                </a:rPr>
                <a:t>y</a:t>
              </a:r>
              <a:r>
                <a:rPr lang="en-US" sz="2400" b="0">
                  <a:ea typeface="Times New Roman" pitchFamily="18" charset="0"/>
                  <a:cs typeface="Arial" pitchFamily="34" charset="0"/>
                </a:rPr>
                <a:t>	=	  34	</a:t>
              </a:r>
            </a:p>
          </p:txBody>
        </p:sp>
        <p:sp>
          <p:nvSpPr>
            <p:cNvPr id="86033" name="Line 17"/>
            <p:cNvSpPr>
              <a:spLocks noChangeShapeType="1"/>
            </p:cNvSpPr>
            <p:nvPr/>
          </p:nvSpPr>
          <p:spPr bwMode="auto">
            <a:xfrm>
              <a:off x="2160" y="2544"/>
              <a:ext cx="16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86034" name="Text Box 18"/>
          <p:cNvSpPr txBox="1">
            <a:spLocks noChangeArrowheads="1"/>
          </p:cNvSpPr>
          <p:nvPr/>
        </p:nvSpPr>
        <p:spPr bwMode="auto">
          <a:xfrm>
            <a:off x="2362200" y="5218113"/>
            <a:ext cx="6553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886200" indent="-35433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0">
                <a:ea typeface="Times New Roman" pitchFamily="18" charset="0"/>
                <a:cs typeface="Arial" pitchFamily="34" charset="0"/>
              </a:rPr>
              <a:t>                        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 = 3	Simplify.</a:t>
            </a:r>
          </a:p>
        </p:txBody>
      </p:sp>
      <p:pic>
        <p:nvPicPr>
          <p:cNvPr id="86035" name="Picture 19" descr="ALG01_27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70388" y="4340225"/>
            <a:ext cx="1544637" cy="7842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6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6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6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6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6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6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6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5" grpId="0" build="p" autoUpdateAnimBg="0"/>
      <p:bldP spid="86026" grpId="0" build="p" autoUpdateAnimBg="0"/>
      <p:bldP spid="86027" grpId="0" build="p" autoUpdateAnimBg="0"/>
      <p:bldP spid="86028" grpId="0" animBg="1"/>
      <p:bldP spid="86029" grpId="0" build="p" autoUpdateAnimBg="0" advAuto="0"/>
      <p:bldP spid="86030" grpId="0" animBg="1"/>
      <p:bldP spid="86034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2288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C1D24"/>
                </a:solidFill>
              </a:rPr>
              <a:t>Choose the Best Method</a:t>
            </a:r>
          </a:p>
        </p:txBody>
      </p:sp>
      <p:sp>
        <p:nvSpPr>
          <p:cNvPr id="122884" name="Rectangle 4"/>
          <p:cNvSpPr>
            <a:spLocks noChangeArrowheads="1"/>
          </p:cNvSpPr>
          <p:nvPr/>
        </p:nvSpPr>
        <p:spPr bwMode="auto">
          <a:xfrm>
            <a:off x="876300" y="1371600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Now substitute 3 for </a:t>
            </a:r>
            <a:r>
              <a:rPr lang="en-US" sz="2400" b="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in either equation to find the value of </a:t>
            </a:r>
            <a:r>
              <a:rPr lang="en-US" sz="2400" b="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.</a:t>
            </a:r>
          </a:p>
        </p:txBody>
      </p:sp>
      <p:sp>
        <p:nvSpPr>
          <p:cNvPr id="122885" name="Rectangle 5"/>
          <p:cNvSpPr>
            <a:spLocks noChangeArrowheads="1"/>
          </p:cNvSpPr>
          <p:nvPr/>
        </p:nvSpPr>
        <p:spPr bwMode="auto">
          <a:xfrm>
            <a:off x="533400" y="5667375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>
                <a:solidFill>
                  <a:srgbClr val="00539D"/>
                </a:solidFill>
              </a:rPr>
              <a:t>Answer:</a:t>
            </a:r>
            <a:r>
              <a:rPr lang="en-US" sz="2400" b="0">
                <a:solidFill>
                  <a:srgbClr val="E01B22"/>
                </a:solidFill>
              </a:rPr>
              <a:t> 	The solution is (7, 3). </a:t>
            </a:r>
          </a:p>
        </p:txBody>
      </p:sp>
      <p:sp>
        <p:nvSpPr>
          <p:cNvPr id="122886" name="Text Box 6"/>
          <p:cNvSpPr txBox="1">
            <a:spLocks noChangeArrowheads="1"/>
          </p:cNvSpPr>
          <p:nvPr/>
        </p:nvSpPr>
        <p:spPr bwMode="auto">
          <a:xfrm>
            <a:off x="533400" y="2116138"/>
            <a:ext cx="8382000" cy="23193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171700" algn="r"/>
                <a:tab pos="2286000" algn="l"/>
                <a:tab pos="2571750" algn="l"/>
                <a:tab pos="4114800" algn="l"/>
              </a:tabLst>
            </a:pPr>
            <a:r>
              <a:rPr lang="en-US" sz="2400" b="0">
                <a:ea typeface="Times New Roman" pitchFamily="18" charset="0"/>
                <a:cs typeface="Arial" pitchFamily="34" charset="0"/>
              </a:rPr>
              <a:t>        	4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 + 2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	=	34	Second equation      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171700" algn="r"/>
                <a:tab pos="2286000" algn="l"/>
                <a:tab pos="2571750" algn="l"/>
                <a:tab pos="4114800" algn="l"/>
              </a:tabLst>
            </a:pPr>
            <a:r>
              <a:rPr lang="en-US" sz="2400" b="0">
                <a:ea typeface="Times New Roman" pitchFamily="18" charset="0"/>
                <a:cs typeface="Arial" pitchFamily="34" charset="0"/>
              </a:rPr>
              <a:t>      	4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 + 2(</a:t>
            </a:r>
            <a:r>
              <a:rPr lang="en-US" sz="2400" b="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)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	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=	34	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y = 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3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171700" algn="r"/>
                <a:tab pos="2286000" algn="l"/>
                <a:tab pos="2571750" algn="l"/>
                <a:tab pos="4114800" algn="l"/>
              </a:tabLst>
            </a:pPr>
            <a:r>
              <a:rPr lang="en-US" sz="2400" b="0">
                <a:ea typeface="Times New Roman" pitchFamily="18" charset="0"/>
                <a:cs typeface="Arial" pitchFamily="34" charset="0"/>
              </a:rPr>
              <a:t>        	4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 + 6	=	34	Simplify.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171700" algn="r"/>
                <a:tab pos="2286000" algn="l"/>
                <a:tab pos="2571750" algn="l"/>
                <a:tab pos="4114800" algn="l"/>
              </a:tabLst>
            </a:pPr>
            <a:r>
              <a:rPr lang="en-US" sz="2400" b="0">
                <a:ea typeface="Times New Roman" pitchFamily="18" charset="0"/>
                <a:cs typeface="Arial" pitchFamily="34" charset="0"/>
              </a:rPr>
              <a:t>	4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 + 6</a:t>
            </a:r>
            <a:r>
              <a:rPr lang="en-US" sz="2400" b="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 – 6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	=	34 </a:t>
            </a:r>
            <a:r>
              <a:rPr lang="en-US" sz="2400" b="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– 6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	Subtract 6 from each side.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171700" algn="r"/>
                <a:tab pos="2286000" algn="l"/>
                <a:tab pos="2571750" algn="l"/>
                <a:tab pos="4114800" algn="l"/>
              </a:tabLst>
            </a:pPr>
            <a:r>
              <a:rPr lang="en-US" sz="2400" b="0">
                <a:ea typeface="Times New Roman" pitchFamily="18" charset="0"/>
                <a:cs typeface="Arial" pitchFamily="34" charset="0"/>
              </a:rPr>
              <a:t>	                4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 	=	28	Simplify.</a:t>
            </a:r>
          </a:p>
        </p:txBody>
      </p:sp>
      <p:sp>
        <p:nvSpPr>
          <p:cNvPr id="122887" name="Text Box 7"/>
          <p:cNvSpPr txBox="1">
            <a:spLocks noChangeArrowheads="1"/>
          </p:cNvSpPr>
          <p:nvPr/>
        </p:nvSpPr>
        <p:spPr bwMode="auto">
          <a:xfrm>
            <a:off x="4381500" y="4605338"/>
            <a:ext cx="40767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0">
                <a:ea typeface="Times New Roman" pitchFamily="18" charset="0"/>
                <a:cs typeface="Arial" pitchFamily="34" charset="0"/>
              </a:rPr>
              <a:t>Divide each side by 4.</a:t>
            </a:r>
            <a:endParaRPr lang="en-US" sz="2400" b="0" i="1"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22888" name="Text Box 8"/>
          <p:cNvSpPr txBox="1">
            <a:spLocks noChangeArrowheads="1"/>
          </p:cNvSpPr>
          <p:nvPr/>
        </p:nvSpPr>
        <p:spPr bwMode="auto">
          <a:xfrm>
            <a:off x="533400" y="5176838"/>
            <a:ext cx="6553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171950" indent="-38290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2190750" algn="r"/>
                <a:tab pos="2305050" algn="l"/>
                <a:tab pos="2571750" algn="l"/>
              </a:tabLst>
            </a:pPr>
            <a:r>
              <a:rPr lang="en-US" sz="2400" b="0">
                <a:ea typeface="Times New Roman" pitchFamily="18" charset="0"/>
                <a:cs typeface="Arial" pitchFamily="34" charset="0"/>
              </a:rPr>
              <a:t>                 	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 	= 	7	Simplify.</a:t>
            </a:r>
          </a:p>
        </p:txBody>
      </p:sp>
      <p:pic>
        <p:nvPicPr>
          <p:cNvPr id="122889" name="Picture 9" descr="277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03475" y="4432300"/>
            <a:ext cx="1216025" cy="7842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8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28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28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28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28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2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28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28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28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4" grpId="0" build="p" autoUpdateAnimBg="0" advAuto="0"/>
      <p:bldP spid="122885" grpId="0" build="p" autoUpdateAnimBg="0"/>
      <p:bldP spid="122886" grpId="0" build="p" autoUpdateAnimBg="0"/>
      <p:bldP spid="122887" grpId="0" build="p" autoUpdateAnimBg="0" advAuto="0"/>
      <p:bldP spid="122888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2493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C1D24"/>
                </a:solidFill>
              </a:rPr>
              <a:t>Choose the Best Method</a:t>
            </a:r>
          </a:p>
        </p:txBody>
      </p:sp>
      <p:sp>
        <p:nvSpPr>
          <p:cNvPr id="124932" name="Rectangle 4"/>
          <p:cNvSpPr>
            <a:spLocks noChangeArrowheads="1"/>
          </p:cNvSpPr>
          <p:nvPr/>
        </p:nvSpPr>
        <p:spPr bwMode="auto">
          <a:xfrm>
            <a:off x="876300" y="1371600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Check</a:t>
            </a:r>
            <a:b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 b="0">
                <a:ea typeface="Times New Roman" pitchFamily="18" charset="0"/>
                <a:cs typeface="Arial" pitchFamily="34" charset="0"/>
              </a:rPr>
              <a:t>Substitute (7, 3) for (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, 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) in the first equation.</a:t>
            </a:r>
          </a:p>
        </p:txBody>
      </p:sp>
      <p:sp>
        <p:nvSpPr>
          <p:cNvPr id="124934" name="Text Box 6"/>
          <p:cNvSpPr txBox="1">
            <a:spLocks noChangeArrowheads="1"/>
          </p:cNvSpPr>
          <p:nvPr/>
        </p:nvSpPr>
        <p:spPr bwMode="auto">
          <a:xfrm>
            <a:off x="533400" y="2286000"/>
            <a:ext cx="8382000" cy="1370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171700" algn="r"/>
                <a:tab pos="2286000" algn="l"/>
                <a:tab pos="2571750" algn="l"/>
                <a:tab pos="4114800" algn="l"/>
              </a:tabLst>
            </a:pPr>
            <a:r>
              <a:rPr lang="en-US" sz="2400" b="0">
                <a:ea typeface="Times New Roman" pitchFamily="18" charset="0"/>
                <a:cs typeface="Arial" pitchFamily="34" charset="0"/>
              </a:rPr>
              <a:t>	2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 + 3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	=	23	First equation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171700" algn="r"/>
                <a:tab pos="2286000" algn="l"/>
                <a:tab pos="2571750" algn="l"/>
                <a:tab pos="4114800" algn="l"/>
              </a:tabLst>
            </a:pPr>
            <a:r>
              <a:rPr lang="en-US" sz="2400" b="0">
                <a:ea typeface="Times New Roman" pitchFamily="18" charset="0"/>
                <a:cs typeface="Arial" pitchFamily="34" charset="0"/>
              </a:rPr>
              <a:t>	2(7) + 3(3)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	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=	23	Substitute (7, 3) for (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, 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).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171700" algn="r"/>
                <a:tab pos="2286000" algn="l"/>
                <a:tab pos="2571750" algn="l"/>
                <a:tab pos="4114800" algn="l"/>
              </a:tabLst>
            </a:pPr>
            <a:r>
              <a:rPr lang="en-US" sz="2400" b="0">
                <a:ea typeface="Times New Roman" pitchFamily="18" charset="0"/>
                <a:cs typeface="Arial" pitchFamily="34" charset="0"/>
              </a:rPr>
              <a:t>	23	=	23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  <a:sym typeface="Wingdings" pitchFamily="2" charset="2"/>
              </a:rPr>
              <a:t>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	Simplify.</a:t>
            </a:r>
          </a:p>
        </p:txBody>
      </p:sp>
      <p:sp>
        <p:nvSpPr>
          <p:cNvPr id="124938" name="Text Box 10"/>
          <p:cNvSpPr txBox="1">
            <a:spLocks noChangeArrowheads="1"/>
          </p:cNvSpPr>
          <p:nvPr/>
        </p:nvSpPr>
        <p:spPr bwMode="auto">
          <a:xfrm>
            <a:off x="2781300" y="2657475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/>
              <a:t>?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4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49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49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2" grpId="0" build="p" autoUpdateAnimBg="0" advAuto="0"/>
      <p:bldP spid="124934" grpId="0" uiExpand="1" build="p" autoUpdateAnimBg="0"/>
      <p:bldP spid="1249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6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4651375"/>
            <a:ext cx="4857750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substitution; (4, 3)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substitution; (4, 4)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elimination; (3, 3)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elimination; (–4, –3)</a:t>
            </a:r>
          </a:p>
        </p:txBody>
      </p:sp>
      <p:sp>
        <p:nvSpPr>
          <p:cNvPr id="113670" name="TPQuestion"/>
          <p:cNvSpPr>
            <a:spLocks noChangeArrowheads="1"/>
          </p:cNvSpPr>
          <p:nvPr/>
        </p:nvSpPr>
        <p:spPr bwMode="auto">
          <a:xfrm>
            <a:off x="476250" y="1285875"/>
            <a:ext cx="8020050" cy="32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3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POOL PARTY</a:t>
            </a:r>
            <a:r>
              <a:rPr lang="en-US" sz="23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 At the school pool party, Mr. Lewis bought 1 adult ticket and 2 child tickets for $10. </a:t>
            </a:r>
            <a:br>
              <a:rPr lang="en-US" sz="23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3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Mrs. Vroom bought 2 adult tickets and 3 child tickets for $17. The following system can be used to represent this situation, where </a:t>
            </a:r>
            <a:r>
              <a:rPr lang="en-US" sz="23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3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is the number of adult tickets and </a:t>
            </a:r>
            <a:r>
              <a:rPr lang="en-US" sz="23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3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is the number of child tickets. Determine the best method to solve the system of equations. Then solve the system.</a:t>
            </a:r>
            <a:br>
              <a:rPr lang="en-US" sz="23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3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3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+ 2</a:t>
            </a:r>
            <a:r>
              <a:rPr lang="en-US" sz="23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3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10</a:t>
            </a:r>
            <a:br>
              <a:rPr lang="en-US" sz="23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3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3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3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+ 3</a:t>
            </a:r>
            <a:r>
              <a:rPr lang="en-US" sz="23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3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17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57250" y="46482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9" grpId="0" autoUpdateAnimBg="0"/>
      <p:bldP spid="113670" grpId="0" autoUpdateAnimBg="0"/>
      <p:bldP spid="11367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305300" y="771525"/>
            <a:ext cx="4305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C1D24"/>
                </a:solidFill>
              </a:rPr>
              <a:t>Apply Systems of Linear Equations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95438"/>
            <a:ext cx="7562850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E01B22"/>
                </a:solidFill>
              </a:rPr>
              <a:t>CAR RENTAL</a:t>
            </a:r>
            <a:r>
              <a:rPr lang="en-US" sz="2400"/>
              <a:t>  </a:t>
            </a:r>
            <a:r>
              <a:rPr lang="en-US" sz="2400">
                <a:solidFill>
                  <a:srgbClr val="00539D"/>
                </a:solidFill>
              </a:rPr>
              <a:t>Ace Car Rental rents a car for $45 and $0.25 per mile. Star Car Rental rents a car for $35 and $0.30 per mile. How many miles would a driver need to drive before the cost of renting a car at Ace Car Rental and renting a car at Star Car Rental were the same?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876300" y="3824288"/>
            <a:ext cx="7581900" cy="12239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0">
                <a:ea typeface="Times New Roman" pitchFamily="18" charset="0"/>
                <a:cs typeface="Arial" pitchFamily="34" charset="0"/>
              </a:rPr>
              <a:t>Let 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 = number of miles and 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 = cost of renting a car.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 = 45 + 0.25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x</a:t>
            </a:r>
            <a:br>
              <a:rPr lang="en-US" sz="2400" b="0" i="1">
                <a:ea typeface="Times New Roman" pitchFamily="18" charset="0"/>
                <a:cs typeface="Arial" pitchFamily="34" charset="0"/>
              </a:rPr>
            </a:br>
            <a:r>
              <a:rPr lang="en-US" sz="2400" b="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 = 35 + 0.30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x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0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305300" y="771525"/>
            <a:ext cx="4305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C1D24"/>
                </a:solidFill>
              </a:rPr>
              <a:t>Apply Systems of Linear Equations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876300" y="1608138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Subtract the equations to eliminate the </a:t>
            </a:r>
            <a:r>
              <a:rPr lang="en-US" sz="2400" b="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 </a:t>
            </a:r>
            <a:r>
              <a:rPr lang="en-US" sz="2400" b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variable.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533400" y="3468688"/>
            <a:ext cx="8077200" cy="13700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085850" algn="r"/>
                <a:tab pos="1200150" algn="l"/>
                <a:tab pos="4114800" algn="l"/>
              </a:tabLst>
            </a:pPr>
            <a:r>
              <a:rPr lang="en-US" sz="2400" b="0">
                <a:ea typeface="Times New Roman" pitchFamily="18" charset="0"/>
                <a:cs typeface="Arial" pitchFamily="34" charset="0"/>
              </a:rPr>
              <a:t>	0 =	10 – 0.05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x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085850" algn="r"/>
                <a:tab pos="1200150" algn="l"/>
                <a:tab pos="4114800" algn="l"/>
              </a:tabLst>
            </a:pPr>
            <a:r>
              <a:rPr lang="en-US" sz="2400" b="0">
                <a:ea typeface="Times New Roman" pitchFamily="18" charset="0"/>
                <a:cs typeface="Arial" pitchFamily="34" charset="0"/>
              </a:rPr>
              <a:t>	–10 =	–0.05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x	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Subtract 10 from each side.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085850" algn="r"/>
                <a:tab pos="1200150" algn="l"/>
                <a:tab pos="4114800" algn="l"/>
              </a:tabLst>
            </a:pPr>
            <a:r>
              <a:rPr lang="en-US" sz="2400" b="0">
                <a:ea typeface="Times New Roman" pitchFamily="18" charset="0"/>
                <a:cs typeface="Arial" pitchFamily="34" charset="0"/>
              </a:rPr>
              <a:t>	200 =	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x	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Divide each side by –0.05. 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533400" y="2406650"/>
            <a:ext cx="8077200" cy="1223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085850" algn="r"/>
                <a:tab pos="1200150" algn="l"/>
                <a:tab pos="4114800" algn="l"/>
              </a:tabLst>
            </a:pPr>
            <a:r>
              <a:rPr lang="en-US" sz="2400" b="0" i="1">
                <a:ea typeface="Times New Roman" pitchFamily="18" charset="0"/>
                <a:cs typeface="Arial" pitchFamily="34" charset="0"/>
              </a:rPr>
              <a:t>	y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 =	45 + 0.25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085850" algn="r"/>
                <a:tab pos="1200150" algn="l"/>
                <a:tab pos="4114800" algn="l"/>
              </a:tabLst>
            </a:pPr>
            <a:r>
              <a:rPr lang="en-US" sz="2400" b="0">
                <a:ea typeface="Times New Roman" pitchFamily="18" charset="0"/>
                <a:cs typeface="Arial" pitchFamily="34" charset="0"/>
              </a:rPr>
              <a:t>	(–) 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 =	35 + 0.30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x	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Write the equations</a:t>
            </a:r>
            <a:br>
              <a:rPr lang="en-US" sz="2400" b="0">
                <a:ea typeface="Times New Roman" pitchFamily="18" charset="0"/>
                <a:cs typeface="Arial" pitchFamily="34" charset="0"/>
              </a:rPr>
            </a:br>
            <a:r>
              <a:rPr lang="en-US" sz="2400" b="0">
                <a:ea typeface="Times New Roman" pitchFamily="18" charset="0"/>
                <a:cs typeface="Arial" pitchFamily="34" charset="0"/>
              </a:rPr>
              <a:t>			vertically and subtract.</a:t>
            </a:r>
            <a:endParaRPr lang="en-US" sz="2400" b="0" i="1"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>
            <a:off x="866775" y="3321050"/>
            <a:ext cx="24860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build="p" autoUpdateAnimBg="0" advAuto="0"/>
      <p:bldP spid="7174" grpId="0" build="p" autoUpdateAnimBg="0"/>
      <p:bldP spid="7176" grpId="0" uiExpand="1" build="p"/>
      <p:bldP spid="717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23907" name="Text Box 3"/>
          <p:cNvSpPr txBox="1">
            <a:spLocks noChangeArrowheads="1"/>
          </p:cNvSpPr>
          <p:nvPr/>
        </p:nvSpPr>
        <p:spPr bwMode="auto">
          <a:xfrm>
            <a:off x="4305300" y="771525"/>
            <a:ext cx="4305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C1D24"/>
                </a:solidFill>
              </a:rPr>
              <a:t>Apply Systems of Linear Equations</a:t>
            </a:r>
          </a:p>
        </p:txBody>
      </p:sp>
      <p:sp>
        <p:nvSpPr>
          <p:cNvPr id="123908" name="Text Box 4"/>
          <p:cNvSpPr txBox="1">
            <a:spLocks noChangeArrowheads="1"/>
          </p:cNvSpPr>
          <p:nvPr/>
        </p:nvSpPr>
        <p:spPr bwMode="auto">
          <a:xfrm>
            <a:off x="533400" y="2143125"/>
            <a:ext cx="8077200" cy="1844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257300" algn="r"/>
                <a:tab pos="1485900" algn="l"/>
                <a:tab pos="1828800" algn="l"/>
                <a:tab pos="4114800" algn="l"/>
              </a:tabLst>
            </a:pPr>
            <a:r>
              <a:rPr lang="en-US" sz="2400" b="0" i="1">
                <a:ea typeface="Times New Roman" pitchFamily="18" charset="0"/>
                <a:cs typeface="Arial" pitchFamily="34" charset="0"/>
              </a:rPr>
              <a:t>	y	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=	45 + 0.25</a:t>
            </a:r>
            <a:r>
              <a:rPr lang="en-US" sz="2400" b="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	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First equation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257300" algn="r"/>
                <a:tab pos="1485900" algn="l"/>
                <a:tab pos="1828800" algn="l"/>
                <a:tab pos="4114800" algn="l"/>
              </a:tabLst>
            </a:pPr>
            <a:r>
              <a:rPr lang="en-US" sz="2400" b="0" i="1">
                <a:ea typeface="Times New Roman" pitchFamily="18" charset="0"/>
                <a:cs typeface="Arial" pitchFamily="34" charset="0"/>
              </a:rPr>
              <a:t>	y	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=	45 + 0.25</a:t>
            </a:r>
            <a:r>
              <a:rPr lang="en-US" sz="2400" b="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(200)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	Substitute 200 for </a:t>
            </a:r>
            <a:r>
              <a:rPr lang="en-US" sz="2400" b="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257300" algn="r"/>
                <a:tab pos="1485900" algn="l"/>
                <a:tab pos="1828800" algn="l"/>
                <a:tab pos="4114800" algn="l"/>
              </a:tabLst>
            </a:pPr>
            <a:r>
              <a:rPr lang="en-US" sz="2400" b="0" i="1">
                <a:ea typeface="Times New Roman" pitchFamily="18" charset="0"/>
                <a:cs typeface="Arial" pitchFamily="34" charset="0"/>
              </a:rPr>
              <a:t>	y	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=	45 + 50	Simplify.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257300" algn="r"/>
                <a:tab pos="1485900" algn="l"/>
                <a:tab pos="1828800" algn="l"/>
                <a:tab pos="4114800" algn="l"/>
              </a:tabLst>
            </a:pPr>
            <a:r>
              <a:rPr lang="en-US" sz="2400" b="0" i="1">
                <a:ea typeface="Times New Roman" pitchFamily="18" charset="0"/>
                <a:cs typeface="Arial" pitchFamily="34" charset="0"/>
              </a:rPr>
              <a:t>	y	</a:t>
            </a:r>
            <a:r>
              <a:rPr lang="en-US" sz="2400" b="0">
                <a:ea typeface="Times New Roman" pitchFamily="18" charset="0"/>
                <a:cs typeface="Arial" pitchFamily="34" charset="0"/>
              </a:rPr>
              <a:t>=	95	Add 45 and 50.</a:t>
            </a:r>
          </a:p>
        </p:txBody>
      </p:sp>
      <p:sp>
        <p:nvSpPr>
          <p:cNvPr id="123909" name="Rectangle 5"/>
          <p:cNvSpPr>
            <a:spLocks noChangeArrowheads="1"/>
          </p:cNvSpPr>
          <p:nvPr/>
        </p:nvSpPr>
        <p:spPr bwMode="auto">
          <a:xfrm>
            <a:off x="533400" y="4267200"/>
            <a:ext cx="82296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>
                <a:solidFill>
                  <a:srgbClr val="00539D"/>
                </a:solidFill>
              </a:rPr>
              <a:t>Answer:</a:t>
            </a:r>
            <a:r>
              <a:rPr lang="en-US" sz="2400" b="0">
                <a:solidFill>
                  <a:srgbClr val="E01B22"/>
                </a:solidFill>
              </a:rPr>
              <a:t> 	The solution is (200, 95). This means that when the car has been driven 200 miles, the cost of renting a car will be the same ($95) at both rental companies.</a:t>
            </a:r>
          </a:p>
        </p:txBody>
      </p:sp>
      <p:sp>
        <p:nvSpPr>
          <p:cNvPr id="123910" name="Rectangle 6"/>
          <p:cNvSpPr>
            <a:spLocks noChangeArrowheads="1"/>
          </p:cNvSpPr>
          <p:nvPr/>
        </p:nvSpPr>
        <p:spPr bwMode="auto">
          <a:xfrm>
            <a:off x="876300" y="1608138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Substitute 200 for </a:t>
            </a:r>
            <a:r>
              <a:rPr lang="en-US" sz="2400" b="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in one of the equations.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39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39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39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3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8" grpId="0" uiExpand="1" build="p" autoUpdateAnimBg="0"/>
      <p:bldP spid="123909" grpId="0" build="p" autoUpdateAnimBg="0"/>
      <p:bldP spid="123910" grpId="0" build="p" autoUpdateAnimBg="0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25938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698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3917950"/>
            <a:ext cx="2790825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>
                <a:sym typeface="Symbol" pitchFamily="18" charset="2"/>
              </a:rPr>
              <a:t>	8 days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>
                <a:sym typeface="Symbol" pitchFamily="18" charset="2"/>
              </a:rPr>
              <a:t>	4 days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>
                <a:sym typeface="Symbol" pitchFamily="18" charset="2"/>
              </a:rPr>
              <a:t>	2 days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>
                <a:sym typeface="Symbol" pitchFamily="18" charset="2"/>
              </a:rPr>
              <a:t>	1 day</a:t>
            </a:r>
          </a:p>
        </p:txBody>
      </p:sp>
      <p:sp>
        <p:nvSpPr>
          <p:cNvPr id="114699" name="TPQuestion"/>
          <p:cNvSpPr>
            <a:spLocks noChangeArrowheads="1"/>
          </p:cNvSpPr>
          <p:nvPr/>
        </p:nvSpPr>
        <p:spPr bwMode="auto">
          <a:xfrm>
            <a:off x="533400" y="1371600"/>
            <a:ext cx="7924800" cy="239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>
                <a:solidFill>
                  <a:srgbClr val="E01B22"/>
                </a:solidFill>
                <a:cs typeface="Times New Roman" pitchFamily="18" charset="0"/>
              </a:rPr>
              <a:t>VIDEO GAMES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 The cost to rent a video game from Action Video is $2 plus $0.50 per day. The cost to rent a video game at TeeVee Rentals is $1 plus $0.75 per day. After how many days will the cost of renting a video game at Action Video be the same as the cost of renting a video game at TeeVee Rentals? 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904875" y="45910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8" grpId="0" autoUpdateAnimBg="0"/>
      <p:bldP spid="114699" grpId="0" autoUpdateAnimBg="0"/>
      <p:bldP spid="11469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Correct¤Incorrect"/>
  <p:tag name="RESPONSESGATHERED" val="False"/>
  <p:tag name="QUESTIONALIAS" val="5-Minute Check 1"/>
  <p:tag name="ANSWERSALIAS" val="A¤B¤C¤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Correct¤Incorrect¤Incorrect¤Incorrect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Correct¤Incorrect¤Incorrect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Incorrect¤Correct"/>
  <p:tag name="RESPONSESGATHERED" val="False"/>
  <p:tag name="QUESTIONALIAS" val="5-Minute Check 4"/>
  <p:tag name="ANSWERSALIAS" val="A¤B¤C¤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Correct¤Incorrect¤Incorrect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FDE73891F4A94C0BA338634CAEDF9C98"/>
  <p:tag name="VALUES" val="Incorrect¤Incorrect¤Incorrect¤Correct"/>
  <p:tag name="QUESTIONALIAS" val="5-Minute Check 6"/>
  <p:tag name="ANSWERSALIAS" val="A¤B¤C¤D"/>
  <p:tag name="RESPONSESGATHERED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Correct¤Incorrect¤Incorrect¤Incorrect"/>
  <p:tag name="RESPONSESGATHERED" val="False"/>
  <p:tag name="QUESTIONALIAS" val="Example 1"/>
  <p:tag name="ANSWERSALIAS" val="A¤B¤C¤D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Correct¤Incorrect¤Incorrect"/>
  <p:tag name="QUESTIONALIAS" val="Example 2"/>
  <p:tag name="ANSWERSALIAS" val="A¤B¤C¤D"/>
  <p:tag name="RESPONSESGATHERED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1240</TotalTime>
  <Words>545</Words>
  <Application>Microsoft Office PowerPoint</Application>
  <PresentationFormat>On-screen Show (4:3)</PresentationFormat>
  <Paragraphs>125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21</vt:i4>
      </vt:variant>
    </vt:vector>
  </HeadingPairs>
  <TitlesOfParts>
    <vt:vector size="36" baseType="lpstr">
      <vt:lpstr>Arial</vt:lpstr>
      <vt:lpstr>Symbol</vt:lpstr>
      <vt:lpstr>Times New Roman</vt:lpstr>
      <vt:lpstr>FormataOTFCnMd</vt:lpstr>
      <vt:lpstr>Wingdings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Concept</vt:lpstr>
      <vt:lpstr>Example 1</vt:lpstr>
      <vt:lpstr>Example 1</vt:lpstr>
      <vt:lpstr>Example 1</vt:lpstr>
      <vt:lpstr>Example 1</vt:lpstr>
      <vt:lpstr>Example 1</vt:lpstr>
      <vt:lpstr>Example 2</vt:lpstr>
      <vt:lpstr>Example 2</vt:lpstr>
      <vt:lpstr>Example 2</vt:lpstr>
      <vt:lpstr>Example 2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86</cp:revision>
  <dcterms:created xsi:type="dcterms:W3CDTF">2007-12-06T14:31:51Z</dcterms:created>
  <dcterms:modified xsi:type="dcterms:W3CDTF">2015-12-17T12:56:35Z</dcterms:modified>
</cp:coreProperties>
</file>