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308" r:id="rId23"/>
    <p:sldId id="260" r:id="rId24"/>
    <p:sldId id="320" r:id="rId25"/>
    <p:sldId id="263" r:id="rId26"/>
    <p:sldId id="322" r:id="rId27"/>
    <p:sldId id="321" r:id="rId28"/>
    <p:sldId id="310" r:id="rId29"/>
    <p:sldId id="317" r:id="rId30"/>
    <p:sldId id="275" r:id="rId31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480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21.xml"/><Relationship Id="rId19" Type="http://schemas.openxmlformats.org/officeDocument/2006/relationships/slide" Target="../slides/slid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9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7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924" name="Header" descr="12_ALG1_Header_06_06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051" name="Picture 21" descr="5Min Check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2053" name="Picture 5" descr="CheckPointICON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6–5</a:t>
            </a:r>
          </a:p>
        </p:txBody>
      </p:sp>
      <p:pic>
        <p:nvPicPr>
          <p:cNvPr id="42014" name="Header" descr="12_ALG1_Header_06_06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2017" name="Menu_btn" descr="12_ALG1_MenuButton">
            <a:hlinkClick r:id="rId19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97" name="Header" descr="12_ALG1_Header_06_06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80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4099" name="Picture 10" descr="Example_1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51" name="Header" descr="12_ALG1_Header_06_06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54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70677" name="Header" descr="12_ALG1_Header_06_06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129" name="Picture 26" descr="Example_2"/>
          <p:cNvPicPr>
            <a:picLocks noChangeAspect="1" noChangeArrowheads="1"/>
          </p:cNvPicPr>
          <p:nvPr userDrawn="1"/>
        </p:nvPicPr>
        <p:blipFill>
          <a:blip r:embed="rId20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71700" name="Header" descr="12_ALG1_Header_06_06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153" name="Picture 25" descr="Real World Ex_3"/>
          <p:cNvPicPr>
            <a:picLocks noChangeAspect="1" noChangeArrowheads="1"/>
          </p:cNvPicPr>
          <p:nvPr userDrawn="1"/>
        </p:nvPicPr>
        <p:blipFill>
          <a:blip r:embed="rId20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7171" name="Picture 11" descr="Example_4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24" name="Header" descr="12_ALG1_Header_06_06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2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8195" name="Picture 11" descr="Example_5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3748" name="Header" descr="12_ALG1_Header_06_06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3751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9219" name="Picture 11" descr="Example_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4772" name="Header" descr="12_ALG1_Header_06_06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4775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3448" name="Header" descr="12_ALG1_Header_06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35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38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4.png"/><Relationship Id="rId5" Type="http://schemas.openxmlformats.org/officeDocument/2006/relationships/image" Target="../media/image40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Splash Screen</a:t>
            </a:r>
          </a:p>
        </p:txBody>
      </p:sp>
      <p:pic>
        <p:nvPicPr>
          <p:cNvPr id="36908" name="SplashHeader" descr="12_ALG1_Header_06_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6909" name="Forward_btn" descr="12_ALG1_ForwardButton">
            <a:hlinkClick r:id="rId5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6–5)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Solve by Graphing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No Solution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Real-World Example: Whole-Number Solutions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9175" y="3175000"/>
            <a:ext cx="279082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0)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(0, 7)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–5)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–3)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1200"/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7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1200"/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= 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485775" y="6059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(4, 4)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2)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12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</a:t>
            </a:r>
            <a:r>
              <a:rPr lang="en-US" sz="1200"/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8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965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48000"/>
            <a:ext cx="279082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–4)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–3)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(0, 9)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18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</a:t>
            </a:r>
            <a:r>
              <a:rPr lang="en-US" sz="1200"/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–6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124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–3)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(2, 1)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6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</a:t>
            </a:r>
            <a:r>
              <a:rPr lang="en-US" sz="1200"/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16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897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46482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  <a:buFontTx/>
              <a:buAutoNum type="alphaUcPeriod"/>
              <a:defRPr/>
            </a:pP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15  2-point baskets,</a:t>
            </a:r>
            <a:b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</a:b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8  3-point baskets 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B.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8  2-point baskets,</a:t>
            </a:r>
            <a:b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</a:b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3  3-point baskets 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C.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16  2-point baskets,</a:t>
            </a:r>
            <a:b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</a:b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7  3-point baskets 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D.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14  2-point baskets,</a:t>
            </a:r>
            <a:b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</a:b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9  3-point baskets 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defRPr/>
            </a:pP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  <a:t>In a basketball game, Isha made a total of 23 </a:t>
            </a:r>
            <a:b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</a:b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  <a:t>2-point and 3-point baskets. She scored a total of 54 points. Find the number of 2-point and 3-point baskets Isha made.</a:t>
            </a:r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7" name="AutoShape 11"/>
          <p:cNvSpPr>
            <a:spLocks noChangeArrowheads="1"/>
          </p:cNvSpPr>
          <p:nvPr/>
        </p:nvSpPr>
        <p:spPr bwMode="auto">
          <a:xfrm>
            <a:off x="533400" y="3171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4114800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A.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28 sweatshirts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B.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41 sweatshirts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C.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36 sweatshirts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D.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38 sweatshirts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defRPr/>
            </a:pP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  <a:t>T-shirts sell for $9 each and sweatshirts sell for $16 each. During a sale, a store collects $1062 for selling a combined total of 90 T-shirts and sweatshirts. How many sweatshirts were sold?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5041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CCSS</a:t>
            </a:r>
            <a:endParaRPr lang="en-US" b="1" smtClean="0">
              <a:solidFill>
                <a:srgbClr val="E01B22"/>
              </a:solidFill>
              <a:ea typeface="+mj-ea"/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>
                <a:solidFill>
                  <a:srgbClr val="000000"/>
                </a:solidFill>
                <a:ea typeface="Times New Roman" pitchFamily="18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</a:rPr>
              <a:t>A.REI.12 Graph the solutions to a linear inequality in two variables as a half-plane (excluding the boundary in the case of a strict inequality), and graph the solution set to a system of linear inequalities in two variables as the intersection of the corresponding half-planes.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>
                <a:solidFill>
                  <a:srgbClr val="000000"/>
                </a:solidFill>
                <a:ea typeface="Times New Roman" pitchFamily="18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</a:rPr>
              <a:t>1 Make sense of problems and persevere in solving 	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</a:rPr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sz="2800">
                <a:latin typeface="Arial" charset="0"/>
                <a:ea typeface="ＭＳ Ｐゴシック" charset="0"/>
              </a:rPr>
              <a:t>You graphed and solved linear inequalities.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603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  <a:defRPr/>
            </a:pPr>
            <a:r>
              <a:rPr lang="en-US" sz="2800" smtClean="0"/>
              <a:t>Graph systems of linear inequalities.</a:t>
            </a:r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812800" y="4699000"/>
            <a:ext cx="76200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603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  <a:defRPr/>
            </a:pPr>
            <a:r>
              <a:rPr lang="en-US" sz="2800" smtClean="0">
                <a:solidFill>
                  <a:srgbClr val="000000"/>
                </a:solidFill>
              </a:rPr>
              <a:t>Solve systems of linear inequalities by graphing.</a:t>
            </a:r>
            <a:endParaRPr lang="en-US" sz="2800" b="1" smtClean="0">
              <a:solidFill>
                <a:srgbClr val="0033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1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Vocabulary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8076" name="Text Box 12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6075" indent="-3460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603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  <a:defRPr/>
            </a:pPr>
            <a:r>
              <a:rPr lang="en-US" sz="2800" smtClean="0"/>
              <a:t>system of inequalities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1</a:t>
            </a:r>
          </a:p>
        </p:txBody>
      </p:sp>
      <p:pic>
        <p:nvPicPr>
          <p:cNvPr id="5912" name="Picture 7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9338" y="815975"/>
            <a:ext cx="2376487" cy="236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913" name="Text Box 79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EC1D24"/>
                </a:solidFill>
                <a:latin typeface="Arial" charset="0"/>
                <a:ea typeface="ＭＳ Ｐゴシック" charset="0"/>
              </a:rPr>
              <a:t>Solve by Graphing</a:t>
            </a:r>
          </a:p>
        </p:txBody>
      </p:sp>
      <p:sp>
        <p:nvSpPr>
          <p:cNvPr id="5914" name="Rectangle 794"/>
          <p:cNvSpPr>
            <a:spLocks noChangeArrowheads="1"/>
          </p:cNvSpPr>
          <p:nvPr/>
        </p:nvSpPr>
        <p:spPr bwMode="auto">
          <a:xfrm>
            <a:off x="876300" y="1370013"/>
            <a:ext cx="5351463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Solve the system of inequalities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by graphing.</a:t>
            </a:r>
          </a:p>
          <a:p>
            <a:pPr>
              <a:lnSpc>
                <a:spcPct val="90000"/>
              </a:lnSpc>
            </a:pP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 &lt;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 + 2</a:t>
            </a:r>
          </a:p>
          <a:p>
            <a:pPr>
              <a:lnSpc>
                <a:spcPct val="90000"/>
              </a:lnSpc>
            </a:pP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y </a:t>
            </a:r>
            <a:r>
              <a:rPr lang="pt-BR" sz="2400" b="1" i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≥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 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– </a:t>
            </a:r>
            <a:r>
              <a:rPr lang="pt-BR" sz="2400" b="1" i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 – 3</a:t>
            </a:r>
            <a:endParaRPr lang="en-US" sz="2400" b="1">
              <a:solidFill>
                <a:srgbClr val="00539D"/>
              </a:solidFill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5915" name="Rectangle 795"/>
          <p:cNvSpPr>
            <a:spLocks noChangeArrowheads="1"/>
          </p:cNvSpPr>
          <p:nvPr/>
        </p:nvSpPr>
        <p:spPr bwMode="auto">
          <a:xfrm>
            <a:off x="533400" y="3200400"/>
            <a:ext cx="791210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The solution includes the ordered pairs in the intersection of the graphs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&lt; 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+ 2 and 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≥ – x –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3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.</a:t>
            </a:r>
            <a:r>
              <a:rPr lang="en-US" sz="2400">
                <a:solidFill>
                  <a:srgbClr val="E01B22"/>
                </a:solidFill>
              </a:rPr>
              <a:t> The region is shaded in green. The graphs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+ 2 and 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= – x –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3</a:t>
            </a:r>
            <a:r>
              <a:rPr lang="en-US" sz="2400">
                <a:solidFill>
                  <a:srgbClr val="E01B22"/>
                </a:solidFill>
              </a:rPr>
              <a:t> are boundaries of this region. The graph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+ 2 is dashed and is not included in the solution. The graph of 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= – x –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3</a:t>
            </a:r>
            <a:r>
              <a:rPr lang="en-US" sz="2400">
                <a:solidFill>
                  <a:srgbClr val="E01B22"/>
                </a:solidFill>
              </a:rPr>
              <a:t> is solid and is included in the graph of the solution.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4" grpId="0" build="p" autoUpdateAnimBg="0" advAuto="0"/>
      <p:bldP spid="591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89" name="TPQuestion"/>
          <p:cNvSpPr>
            <a:spLocks noChangeArrowheads="1"/>
          </p:cNvSpPr>
          <p:nvPr/>
        </p:nvSpPr>
        <p:spPr bwMode="auto">
          <a:xfrm>
            <a:off x="476250" y="1371600"/>
            <a:ext cx="80200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inequalities by graphing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pt-BR" sz="2400" b="1" i="1">
                <a:solidFill>
                  <a:srgbClr val="00539D"/>
                </a:solidFill>
                <a:cs typeface="Arial" pitchFamily="34" charset="0"/>
                <a:sym typeface="Symbol" pitchFamily="18" charset="2"/>
              </a:rPr>
              <a:t>≥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4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&gt; –4.</a:t>
            </a:r>
          </a:p>
        </p:txBody>
      </p:sp>
      <p:grpSp>
        <p:nvGrpSpPr>
          <p:cNvPr id="113690" name="Group 26"/>
          <p:cNvGrpSpPr>
            <a:grpSpLocks/>
          </p:cNvGrpSpPr>
          <p:nvPr/>
        </p:nvGrpSpPr>
        <p:grpSpPr bwMode="auto">
          <a:xfrm>
            <a:off x="914400" y="2276475"/>
            <a:ext cx="5889625" cy="3733800"/>
            <a:chOff x="576" y="1434"/>
            <a:chExt cx="3710" cy="2352"/>
          </a:xfrm>
        </p:grpSpPr>
        <p:pic>
          <p:nvPicPr>
            <p:cNvPr id="113691" name="Picture 2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4408"/>
            <a:stretch>
              <a:fillRect/>
            </a:stretch>
          </p:blipFill>
          <p:spPr bwMode="auto">
            <a:xfrm>
              <a:off x="894" y="1458"/>
              <a:ext cx="1086" cy="2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13692" name="Picture 2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9193"/>
            <a:stretch>
              <a:fillRect/>
            </a:stretch>
          </p:blipFill>
          <p:spPr bwMode="auto">
            <a:xfrm>
              <a:off x="2460" y="1458"/>
              <a:ext cx="972" cy="2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369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434"/>
              <a:ext cx="3710" cy="1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5146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A.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B.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514600" algn="l"/>
                </a:tabLst>
                <a:defRPr/>
              </a:pPr>
              <a:endParaRPr lang="pt-BR" sz="2400" b="1">
                <a:latin typeface="Arial" charset="0"/>
                <a:ea typeface="ＭＳ Ｐゴシック" charset="0"/>
                <a:sym typeface="Symbol" charset="0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5146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C.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D.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</a:t>
              </a:r>
            </a:p>
          </p:txBody>
        </p:sp>
      </p:grpSp>
      <p:sp>
        <p:nvSpPr>
          <p:cNvPr id="113694" name="Oval 30"/>
          <p:cNvSpPr>
            <a:spLocks noChangeArrowheads="1"/>
          </p:cNvSpPr>
          <p:nvPr/>
        </p:nvSpPr>
        <p:spPr bwMode="auto">
          <a:xfrm>
            <a:off x="3419475" y="41243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EC1D24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89" grpId="0" autoUpdateAnimBg="0"/>
      <p:bldP spid="1136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2</a:t>
            </a:r>
          </a:p>
        </p:txBody>
      </p:sp>
      <p:sp>
        <p:nvSpPr>
          <p:cNvPr id="6328" name="Text Box 18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EC1D24"/>
                </a:solidFill>
                <a:latin typeface="Arial" charset="0"/>
                <a:ea typeface="ＭＳ Ｐゴシック" charset="0"/>
              </a:rPr>
              <a:t>No Solution</a:t>
            </a:r>
          </a:p>
        </p:txBody>
      </p:sp>
      <p:sp>
        <p:nvSpPr>
          <p:cNvPr id="6329" name="Rectangle 185"/>
          <p:cNvSpPr>
            <a:spLocks noChangeArrowheads="1"/>
          </p:cNvSpPr>
          <p:nvPr/>
        </p:nvSpPr>
        <p:spPr bwMode="auto">
          <a:xfrm>
            <a:off x="876300" y="1371600"/>
            <a:ext cx="6719888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Solve the system of inequalities by graphing.</a:t>
            </a:r>
          </a:p>
          <a:p>
            <a:pPr>
              <a:lnSpc>
                <a:spcPct val="90000"/>
              </a:lnSpc>
            </a:pP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y ≥ 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–3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 + 1</a:t>
            </a:r>
          </a:p>
          <a:p>
            <a:pPr>
              <a:lnSpc>
                <a:spcPct val="90000"/>
              </a:lnSpc>
            </a:pPr>
            <a:r>
              <a:rPr lang="en-US" sz="2400" b="1" i="1">
                <a:solidFill>
                  <a:srgbClr val="00539D"/>
                </a:solidFill>
                <a:ea typeface="Times New Roman" pitchFamily="18" charset="0"/>
              </a:rPr>
              <a:t>y </a:t>
            </a:r>
            <a:r>
              <a:rPr lang="pt-BR" sz="2400" b="1" i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≤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</a:rPr>
              <a:t> 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–3</a:t>
            </a:r>
            <a:r>
              <a:rPr lang="pt-BR" sz="2400" b="1" i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539D"/>
                </a:solidFill>
                <a:ea typeface="Times New Roman" pitchFamily="18" charset="0"/>
                <a:sym typeface="Symbol" pitchFamily="18" charset="2"/>
              </a:rPr>
              <a:t> – 2</a:t>
            </a:r>
            <a:endParaRPr lang="en-US" sz="2400" b="1">
              <a:solidFill>
                <a:srgbClr val="00539D"/>
              </a:solidFill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6330" name="Rectangle 186"/>
          <p:cNvSpPr>
            <a:spLocks noChangeArrowheads="1"/>
          </p:cNvSpPr>
          <p:nvPr/>
        </p:nvSpPr>
        <p:spPr bwMode="auto">
          <a:xfrm>
            <a:off x="533400" y="4098925"/>
            <a:ext cx="5802313" cy="206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graphs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–3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+ 1 and </a:t>
            </a:r>
            <a:r>
              <a:rPr lang="en-US" sz="2400" i="1">
                <a:solidFill>
                  <a:srgbClr val="E01B22"/>
                </a:solidFill>
              </a:rPr>
              <a:t>y =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 –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3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 –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2 are parallel lines. Because the two regions have no points in common, the system of inequalities has no solution.</a:t>
            </a: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6331" name="Picture 187" descr="ALG06-07-01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050" y="1892300"/>
            <a:ext cx="237648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9" grpId="0" build="p" autoUpdateAnimBg="0" advAuto="0"/>
      <p:bldP spid="633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2</a:t>
            </a:r>
          </a:p>
        </p:txBody>
      </p:sp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044" name="TPQuestion"/>
          <p:cNvSpPr>
            <a:spLocks noChangeArrowheads="1"/>
          </p:cNvSpPr>
          <p:nvPr/>
        </p:nvSpPr>
        <p:spPr bwMode="auto">
          <a:xfrm>
            <a:off x="476250" y="1371600"/>
            <a:ext cx="802005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inequalities by graphing.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pt-BR" sz="2400" b="1" i="1">
                <a:solidFill>
                  <a:srgbClr val="00539D"/>
                </a:solidFill>
                <a:cs typeface="Arial" pitchFamily="34" charset="0"/>
                <a:sym typeface="Symbol" pitchFamily="18" charset="2"/>
              </a:rPr>
              <a:t>&gt;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/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&lt;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</a:p>
        </p:txBody>
      </p:sp>
      <p:pic>
        <p:nvPicPr>
          <p:cNvPr id="126045" name="Picture 93" descr="Check Progres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6046" name="Group 94"/>
          <p:cNvGrpSpPr>
            <a:grpSpLocks/>
          </p:cNvGrpSpPr>
          <p:nvPr/>
        </p:nvGrpSpPr>
        <p:grpSpPr bwMode="auto">
          <a:xfrm>
            <a:off x="914400" y="2878138"/>
            <a:ext cx="5889625" cy="2063750"/>
            <a:chOff x="576" y="1813"/>
            <a:chExt cx="3710" cy="1300"/>
          </a:xfrm>
        </p:grpSpPr>
        <p:sp>
          <p:nvSpPr>
            <p:cNvPr id="12604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13"/>
              <a:ext cx="3710" cy="1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30000"/>
                </a:spcBef>
                <a:spcAft>
                  <a:spcPct val="30000"/>
                </a:spcAft>
                <a:buClr>
                  <a:srgbClr val="00539D"/>
                </a:buClr>
                <a:tabLst>
                  <a:tab pos="32004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A. </a:t>
              </a:r>
              <a:r>
                <a:rPr lang="pt-BR" sz="2400" i="1">
                  <a:latin typeface="Arial" charset="0"/>
                  <a:ea typeface="ＭＳ Ｐゴシック" charset="0"/>
                  <a:sym typeface="Symbol" charset="0"/>
                </a:rPr>
                <a:t>y</a:t>
              </a:r>
              <a:r>
                <a:rPr lang="pt-BR" sz="2400">
                  <a:latin typeface="Arial" charset="0"/>
                  <a:ea typeface="ＭＳ Ｐゴシック" charset="0"/>
                  <a:sym typeface="Symbol" charset="0"/>
                </a:rPr>
                <a:t> &gt; 4</a:t>
              </a:r>
              <a:r>
                <a:rPr lang="pt-BR" sz="2400" i="1">
                  <a:latin typeface="Arial" charset="0"/>
                  <a:ea typeface="ＭＳ Ｐゴシック" charset="0"/>
                  <a:sym typeface="Symbol" charset="0"/>
                </a:rPr>
                <a:t>x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	</a:t>
              </a:r>
            </a:p>
            <a:p>
              <a:pPr marL="533400" indent="-533400">
                <a:lnSpc>
                  <a:spcPct val="90000"/>
                </a:lnSpc>
                <a:spcBef>
                  <a:spcPct val="30000"/>
                </a:spcBef>
                <a:spcAft>
                  <a:spcPct val="30000"/>
                </a:spcAft>
                <a:buClr>
                  <a:srgbClr val="00539D"/>
                </a:buClr>
                <a:tabLst>
                  <a:tab pos="32004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B. </a:t>
              </a:r>
              <a:r>
                <a:rPr lang="pt-BR" sz="2400">
                  <a:latin typeface="Arial" charset="0"/>
                  <a:ea typeface="ＭＳ Ｐゴシック" charset="0"/>
                  <a:sym typeface="Symbol" charset="0"/>
                </a:rPr>
                <a:t>all real numbers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30000"/>
                </a:spcBef>
                <a:spcAft>
                  <a:spcPct val="30000"/>
                </a:spcAft>
                <a:buClr>
                  <a:srgbClr val="00539D"/>
                </a:buClr>
                <a:tabLst>
                  <a:tab pos="32004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C. </a:t>
              </a:r>
              <a:endParaRPr lang="en-US" sz="2400" b="1">
                <a:latin typeface="Arial" charset="0"/>
                <a:ea typeface="ＭＳ Ｐゴシック" charset="0"/>
                <a:cs typeface="Arial" charset="0"/>
                <a:sym typeface="Symbol" charset="0"/>
              </a:endParaRPr>
            </a:p>
            <a:p>
              <a:pPr marL="533400" indent="-533400">
                <a:lnSpc>
                  <a:spcPct val="90000"/>
                </a:lnSpc>
                <a:spcBef>
                  <a:spcPct val="30000"/>
                </a:spcBef>
                <a:spcAft>
                  <a:spcPct val="30000"/>
                </a:spcAft>
                <a:buClr>
                  <a:srgbClr val="00539D"/>
                </a:buClr>
                <a:tabLst>
                  <a:tab pos="32004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D.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 </a:t>
              </a:r>
              <a:r>
                <a:rPr lang="pt-BR" sz="2400" i="1">
                  <a:latin typeface="Arial" charset="0"/>
                  <a:ea typeface="ＭＳ Ｐゴシック" charset="0"/>
                  <a:sym typeface="Symbol" charset="0"/>
                </a:rPr>
                <a:t>y</a:t>
              </a:r>
              <a:r>
                <a:rPr lang="pt-BR" sz="2400">
                  <a:latin typeface="Arial" charset="0"/>
                  <a:ea typeface="ＭＳ Ｐゴシック" charset="0"/>
                  <a:sym typeface="Symbol" charset="0"/>
                </a:rPr>
                <a:t> &lt; 4</a:t>
              </a:r>
              <a:r>
                <a:rPr lang="pt-BR" sz="2400" i="1">
                  <a:latin typeface="Arial" charset="0"/>
                  <a:ea typeface="ＭＳ Ｐゴシック" charset="0"/>
                  <a:sym typeface="Symbol" charset="0"/>
                </a:rPr>
                <a:t>x</a:t>
              </a:r>
            </a:p>
          </p:txBody>
        </p:sp>
        <p:pic>
          <p:nvPicPr>
            <p:cNvPr id="25609" name="Picture 96" descr="A15M_29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95" y="2539"/>
              <a:ext cx="225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6049" name="Oval 97"/>
          <p:cNvSpPr>
            <a:spLocks noChangeArrowheads="1"/>
          </p:cNvSpPr>
          <p:nvPr/>
        </p:nvSpPr>
        <p:spPr bwMode="auto">
          <a:xfrm>
            <a:off x="914400" y="3952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EC1D24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26050" name="Picture 98" descr="6-8-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2057400"/>
            <a:ext cx="2438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044" grpId="0" autoUpdateAnimBg="0"/>
      <p:bldP spid="1260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3</a:t>
            </a:r>
          </a:p>
        </p:txBody>
      </p:sp>
      <p:sp>
        <p:nvSpPr>
          <p:cNvPr id="9263" name="Text Box 47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EC1D24"/>
                </a:solidFill>
                <a:latin typeface="Arial" charset="0"/>
                <a:ea typeface="ＭＳ Ｐゴシック" charset="0"/>
              </a:rPr>
              <a:t>Whole-Number Solutions</a:t>
            </a:r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876300" y="1370013"/>
            <a:ext cx="7572375" cy="206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defRPr/>
            </a:pPr>
            <a:r>
              <a:rPr lang="en-US" sz="2400" b="1">
                <a:solidFill>
                  <a:srgbClr val="E01B22"/>
                </a:solidFill>
                <a:latin typeface="Arial" charset="0"/>
                <a:ea typeface="ＭＳ Ｐゴシック" charset="0"/>
              </a:rPr>
              <a:t>A. SERVICE</a:t>
            </a: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 </a:t>
            </a: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A college service organization requires that its members maintain at least a </a:t>
            </a:r>
            <a:b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</a:b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3.0 grade point average, and volunteer at least </a:t>
            </a:r>
            <a:b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</a:b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10 hours a week. </a:t>
            </a: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  <a:t>Define the variables and write a system of inequalities to represent this situation. Then graph the system.</a:t>
            </a:r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876300" y="3598863"/>
            <a:ext cx="75819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</a:t>
            </a:r>
            <a:r>
              <a:rPr lang="en-US" sz="2400" i="1">
                <a:solidFill>
                  <a:srgbClr val="000000"/>
                </a:solidFill>
              </a:rPr>
              <a:t>g</a:t>
            </a:r>
            <a:r>
              <a:rPr lang="en-US" sz="2400">
                <a:solidFill>
                  <a:srgbClr val="000000"/>
                </a:solidFill>
              </a:rPr>
              <a:t> = grade point average. So, </a:t>
            </a:r>
            <a:r>
              <a:rPr lang="en-US" sz="2400" i="1">
                <a:solidFill>
                  <a:srgbClr val="000000"/>
                </a:solidFill>
              </a:rPr>
              <a:t>g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≥ 3.0.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Let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v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= the number of volunteer hours. So,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v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≥ 10.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4" grpId="0" build="p" autoUpdateAnimBg="0" advAuto="0"/>
      <p:bldP spid="926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3</a:t>
            </a:r>
          </a:p>
        </p:txBody>
      </p:sp>
      <p:pic>
        <p:nvPicPr>
          <p:cNvPr id="12801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3275" y="2638425"/>
            <a:ext cx="2592388" cy="241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8016" name="Text Box 16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EC1D24"/>
                </a:solidFill>
                <a:latin typeface="Arial" charset="0"/>
                <a:ea typeface="ＭＳ Ｐゴシック" charset="0"/>
              </a:rPr>
              <a:t>Whole-Number Solutions</a:t>
            </a:r>
          </a:p>
        </p:txBody>
      </p:sp>
      <p:sp>
        <p:nvSpPr>
          <p:cNvPr id="128017" name="Rectangle 17"/>
          <p:cNvSpPr>
            <a:spLocks noChangeArrowheads="1"/>
          </p:cNvSpPr>
          <p:nvPr/>
        </p:nvSpPr>
        <p:spPr bwMode="auto">
          <a:xfrm>
            <a:off x="533400" y="1371600"/>
            <a:ext cx="7924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system of inequalities is </a:t>
            </a:r>
            <a:r>
              <a:rPr lang="en-US" sz="2400" i="1">
                <a:solidFill>
                  <a:srgbClr val="E01B22"/>
                </a:solidFill>
              </a:rPr>
              <a:t>g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≥ 3.0 and </a:t>
            </a:r>
            <a:br>
              <a:rPr lang="en-US" sz="2400">
                <a:solidFill>
                  <a:srgbClr val="E01B22"/>
                </a:solidFill>
                <a:cs typeface="Arial" pitchFamily="34" charset="0"/>
              </a:rPr>
            </a:b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v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≥ 10.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3</a:t>
            </a:r>
          </a:p>
        </p:txBody>
      </p:sp>
      <p:sp>
        <p:nvSpPr>
          <p:cNvPr id="127003" name="Text Box 27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EC1D24"/>
                </a:solidFill>
                <a:latin typeface="Arial" charset="0"/>
                <a:ea typeface="ＭＳ Ｐゴシック" charset="0"/>
              </a:rPr>
              <a:t>Whole-Number Solutions</a:t>
            </a:r>
          </a:p>
        </p:txBody>
      </p:sp>
      <p:sp>
        <p:nvSpPr>
          <p:cNvPr id="127004" name="Rectangle 28"/>
          <p:cNvSpPr>
            <a:spLocks noChangeArrowheads="1"/>
          </p:cNvSpPr>
          <p:nvPr/>
        </p:nvSpPr>
        <p:spPr bwMode="auto">
          <a:xfrm>
            <a:off x="876300" y="1370013"/>
            <a:ext cx="4686300" cy="239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defRPr/>
            </a:pPr>
            <a:r>
              <a:rPr lang="en-US" sz="2400" b="1">
                <a:solidFill>
                  <a:srgbClr val="E01B22"/>
                </a:solidFill>
                <a:latin typeface="Arial" charset="0"/>
                <a:ea typeface="ＭＳ Ｐゴシック" charset="0"/>
              </a:rPr>
              <a:t>B. SERVICE</a:t>
            </a: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  </a:t>
            </a: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A college service organization requires that its members maintain at least a </a:t>
            </a:r>
            <a:b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</a:b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3.0 grade point average, and volunteer at least 10 hours a week. </a:t>
            </a: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  <a:t>Name one possible solution.</a:t>
            </a:r>
          </a:p>
        </p:txBody>
      </p:sp>
      <p:sp>
        <p:nvSpPr>
          <p:cNvPr id="127005" name="Rectangle 29"/>
          <p:cNvSpPr>
            <a:spLocks noChangeArrowheads="1"/>
          </p:cNvSpPr>
          <p:nvPr/>
        </p:nvSpPr>
        <p:spPr bwMode="auto">
          <a:xfrm>
            <a:off x="533400" y="4733925"/>
            <a:ext cx="7924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Answer:</a:t>
            </a:r>
            <a:r>
              <a:rPr lang="en-US" sz="2400">
                <a:solidFill>
                  <a:srgbClr val="E01B22"/>
                </a:solidFill>
                <a:latin typeface="Arial" charset="0"/>
                <a:ea typeface="ＭＳ Ｐゴシック" charset="0"/>
              </a:rPr>
              <a:t> 	One possible solution is (3.5, 12). A grade point average of 3.5 and 12 hours of volunteering meet the requirements of the college service organization.</a:t>
            </a:r>
            <a:endParaRPr lang="en-US" sz="2400">
              <a:solidFill>
                <a:srgbClr val="E01B22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127006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47800"/>
            <a:ext cx="2592388" cy="241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7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7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7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04" grpId="0" build="p" autoUpdateAnimBg="0" advAuto="0"/>
      <p:bldP spid="12700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3</a:t>
            </a:r>
          </a:p>
        </p:txBody>
      </p:sp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5738" name="Group 26"/>
          <p:cNvGrpSpPr>
            <a:grpSpLocks/>
          </p:cNvGrpSpPr>
          <p:nvPr/>
        </p:nvGrpSpPr>
        <p:grpSpPr bwMode="auto">
          <a:xfrm>
            <a:off x="946150" y="2952750"/>
            <a:ext cx="4943475" cy="2951163"/>
            <a:chOff x="576" y="1861"/>
            <a:chExt cx="3114" cy="1859"/>
          </a:xfrm>
        </p:grpSpPr>
        <p:pic>
          <p:nvPicPr>
            <p:cNvPr id="115739" name="Picture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" y="1878"/>
              <a:ext cx="2814" cy="1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574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61"/>
              <a:ext cx="2871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50000"/>
                </a:spcBef>
                <a:spcAft>
                  <a:spcPct val="150000"/>
                </a:spcAft>
                <a:buClr>
                  <a:srgbClr val="00539D"/>
                </a:buClr>
                <a:tabLst>
                  <a:tab pos="27432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A.		B.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50000"/>
                </a:spcBef>
                <a:spcAft>
                  <a:spcPct val="150000"/>
                </a:spcAft>
                <a:buClr>
                  <a:srgbClr val="00539D"/>
                </a:buClr>
                <a:tabLst>
                  <a:tab pos="2743200" algn="l"/>
                </a:tabLst>
                <a:defRPr/>
              </a:pP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C.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latin typeface="Arial" charset="0"/>
                  <a:ea typeface="ＭＳ Ｐゴシック" charset="0"/>
                  <a:sym typeface="Symbol" charset="0"/>
                </a:rPr>
                <a:t>D.</a:t>
              </a:r>
              <a:r>
                <a:rPr lang="pt-BR" sz="2400" b="1">
                  <a:latin typeface="Arial" charset="0"/>
                  <a:ea typeface="ＭＳ Ｐゴシック" charset="0"/>
                  <a:sym typeface="Symbol" charset="0"/>
                </a:rPr>
                <a:t>	</a:t>
              </a:r>
            </a:p>
          </p:txBody>
        </p:sp>
      </p:grpSp>
      <p:sp>
        <p:nvSpPr>
          <p:cNvPr id="115741" name="TPQuestion"/>
          <p:cNvSpPr>
            <a:spLocks noChangeArrowheads="1"/>
          </p:cNvSpPr>
          <p:nvPr/>
        </p:nvSpPr>
        <p:spPr bwMode="auto">
          <a:xfrm>
            <a:off x="508000" y="1370013"/>
            <a:ext cx="802005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defRPr/>
            </a:pPr>
            <a:r>
              <a:rPr lang="en-US" sz="2400" b="1">
                <a:solidFill>
                  <a:srgbClr val="E01B22"/>
                </a:solidFill>
                <a:latin typeface="Arial" charset="0"/>
                <a:ea typeface="ＭＳ Ｐゴシック" charset="0"/>
              </a:rPr>
              <a:t>A.</a:t>
            </a: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</a:rPr>
              <a:t> The senior class is sponsoring a blood drive. Anyone who wishes to give blood must be at least 17 years old and weigh at least 110 pounds. Graph these requirements.</a:t>
            </a:r>
          </a:p>
        </p:txBody>
      </p:sp>
      <p:pic>
        <p:nvPicPr>
          <p:cNvPr id="115742" name="Picture 30" descr="Check 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64038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43" name="Oval 31"/>
          <p:cNvSpPr>
            <a:spLocks noChangeArrowheads="1"/>
          </p:cNvSpPr>
          <p:nvPr/>
        </p:nvSpPr>
        <p:spPr bwMode="auto">
          <a:xfrm>
            <a:off x="936625" y="294163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EC1D24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1" grpId="0" autoUpdateAnimBg="0"/>
      <p:bldP spid="1157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Example 3</a:t>
            </a:r>
          </a:p>
        </p:txBody>
      </p:sp>
      <p:pic>
        <p:nvPicPr>
          <p:cNvPr id="30722" name="Picture 9" descr="CheckPoint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279775"/>
            <a:ext cx="2790825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A.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(16, 115)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B.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(17, 105)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C.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(17, 125)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  <a:defRPr/>
            </a:pPr>
            <a:r>
              <a:rPr lang="pt-BR" sz="2400" b="1">
                <a:solidFill>
                  <a:srgbClr val="00539D"/>
                </a:solidFill>
                <a:latin typeface="Arial" charset="0"/>
                <a:ea typeface="ＭＳ Ｐゴシック" charset="0"/>
                <a:sym typeface="Symbol" charset="0"/>
              </a:rPr>
              <a:t>D.</a:t>
            </a:r>
            <a:r>
              <a:rPr lang="pt-BR"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Symbol" charset="0"/>
              </a:rPr>
              <a:t>	(18, 108)</a:t>
            </a:r>
          </a:p>
        </p:txBody>
      </p:sp>
      <p:sp>
        <p:nvSpPr>
          <p:cNvPr id="122914" name="TPQuestion"/>
          <p:cNvSpPr>
            <a:spLocks noChangeArrowheads="1"/>
          </p:cNvSpPr>
          <p:nvPr/>
        </p:nvSpPr>
        <p:spPr bwMode="auto">
          <a:xfrm>
            <a:off x="476250" y="1381125"/>
            <a:ext cx="645795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defRPr/>
            </a:pPr>
            <a:r>
              <a:rPr lang="en-US" sz="2400" b="1">
                <a:solidFill>
                  <a:srgbClr val="E01B22"/>
                </a:solidFill>
                <a:latin typeface="Arial" charset="0"/>
                <a:ea typeface="ＭＳ Ｐゴシック" charset="0"/>
                <a:cs typeface="Times New Roman" charset="0"/>
              </a:rPr>
              <a:t>B.</a:t>
            </a:r>
            <a:r>
              <a:rPr lang="en-US" sz="2400" b="1">
                <a:solidFill>
                  <a:srgbClr val="00539D"/>
                </a:solidFill>
                <a:latin typeface="Arial" charset="0"/>
                <a:ea typeface="ＭＳ Ｐゴシック" charset="0"/>
                <a:cs typeface="Times New Roman" charset="0"/>
              </a:rPr>
              <a:t> The senior class is sponsoring a blood drive. Anyone who wished to give blood must be at least 17 years old and weigh at least 110 pounds. Choose one possible solution.</a:t>
            </a:r>
          </a:p>
        </p:txBody>
      </p:sp>
      <p:sp>
        <p:nvSpPr>
          <p:cNvPr id="122915" name="Oval 35"/>
          <p:cNvSpPr>
            <a:spLocks noChangeArrowheads="1"/>
          </p:cNvSpPr>
          <p:nvPr/>
        </p:nvSpPr>
        <p:spPr bwMode="auto">
          <a:xfrm>
            <a:off x="857250" y="4943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EC1D24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22916" name="Picture 36" descr="Check Progres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4038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7" name="Picture 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1211" b="49400"/>
          <a:stretch>
            <a:fillRect/>
          </a:stretch>
        </p:blipFill>
        <p:spPr bwMode="auto">
          <a:xfrm>
            <a:off x="6896100" y="1438275"/>
            <a:ext cx="1828800" cy="156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3" grpId="0" autoUpdateAnimBg="0"/>
      <p:bldP spid="122914" grpId="0" autoUpdateAnimBg="0"/>
      <p:bldP spid="1229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3;4;3;2;3;"/>
  <p:tag name="CHARTSTRINGSTD" val="0 1 3 1"/>
  <p:tag name="CHARTSTRINGREV" val="1 3 1 0"/>
  <p:tag name="CHARTSTRINGSTDPER" val="0 0.2 0.6 0.2"/>
  <p:tag name="CHARTSTRINGREVPER" val="0.2 0.6 0.2 0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4;4;1;4;4;"/>
  <p:tag name="CHARTSTRINGSTD" val="1 0 0 4"/>
  <p:tag name="CHARTSTRINGREV" val="4 0 0 1"/>
  <p:tag name="CHARTSTRINGSTDPER" val="0.2 0 0 0.8"/>
  <p:tag name="CHARTSTRINGREVPER" val="0.8 0 0 0.2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3;2;4;4;2;"/>
  <p:tag name="CHARTSTRINGSTD" val="0 2 1 2"/>
  <p:tag name="CHARTSTRINGREV" val="2 1 2 0"/>
  <p:tag name="CHARTSTRINGSTDPER" val="0 0.4 0.2 0.4"/>
  <p:tag name="CHARTSTRINGREVPER" val="0.4 0.2 0.4 0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9A4C85182E164E049600F8D57ADFA1F9"/>
  <p:tag name="VALUES" val="Incorrect¤Incorrect¤Correct¤Incorrect"/>
  <p:tag name="TOTALRESPONSES" val="5"/>
  <p:tag name="SLICED" val="False"/>
  <p:tag name="RESPONSES" val="NA,1,5,4;2;3;3;3;"/>
  <p:tag name="CHARTSTRINGSTD" val="0 1 3 1"/>
  <p:tag name="CHARTSTRINGREV" val="1 3 1 0"/>
  <p:tag name="CHARTSTRINGSTDPER" val="0 0.2 0.6 0.2"/>
  <p:tag name="CHARTSTRINGREVPER" val="0.2 0.6 0.2 0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TOTALRESPONSES" val="5"/>
  <p:tag name="SLICED" val="False"/>
  <p:tag name="RESPONSES" val="NA,1,5,1;4;1;3;2;"/>
  <p:tag name="CHARTSTRINGSTD" val="2 1 1 1"/>
  <p:tag name="CHARTSTRINGREV" val="1 1 1 2"/>
  <p:tag name="CHARTSTRINGSTDPER" val="0.4 0.2 0.2 0.2"/>
  <p:tag name="CHARTSTRINGREVPER" val="0.2 0.2 0.2 0.4"/>
  <p:tag name="QUESTIONALIAS" val="Example 1A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3D85932A6256452395F195B57988B0C1"/>
  <p:tag name="VALUES" val="Incorrect¤Correct¤Incorrect¤Incorrect"/>
  <p:tag name="TOTALRESPONSES" val="5"/>
  <p:tag name="SLICED" val="False"/>
  <p:tag name="RESPONSES" val="NA,1,5,1;1;2;2;1;"/>
  <p:tag name="CHARTSTRINGSTD" val="3 2 0 0"/>
  <p:tag name="CHARTSTRINGREV" val="0 0 2 3"/>
  <p:tag name="CHARTSTRINGSTDPER" val="0.6 0.4 0 0"/>
  <p:tag name="CHARTSTRINGREVPER" val="0 0 0.4 0.6"/>
  <p:tag name="QUESTIONALIAS" val="Example 2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TOTALRESPONSES" val="5"/>
  <p:tag name="SLICED" val="False"/>
  <p:tag name="RESPONSES" val="NA,1,5,2;3;3;2;3;"/>
  <p:tag name="CHARTSTRINGSTD" val="0 2 3 0"/>
  <p:tag name="CHARTSTRINGREV" val="0 3 2 0"/>
  <p:tag name="CHARTSTRINGSTDPER" val="0 0.4 0.6 0"/>
  <p:tag name="CHARTSTRINGREVPER" val="0 0.6 0.4 0"/>
  <p:tag name="QUESTIONALIAS" val="Example 3A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D44DEADCB6434E5BBA665DA9DF2927EF"/>
  <p:tag name="VALUES" val="Incorrect¤Incorrect¤Incorrect¤Correct"/>
  <p:tag name="TOTALRESPONSES" val="5"/>
  <p:tag name="SLICED" val="False"/>
  <p:tag name="RESPONSES" val="NA,1,5,2;3;4;2;2;"/>
  <p:tag name="CHARTSTRINGSTD" val="0 3 1 1"/>
  <p:tag name="CHARTSTRINGREV" val="1 1 3 0"/>
  <p:tag name="CHARTSTRINGSTDPER" val="0 0.6 0.2 0.2"/>
  <p:tag name="CHARTSTRINGREVPER" val="0.2 0.2 0.6 0"/>
  <p:tag name="QUESTIONALIAS" val="Example 3B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1763</TotalTime>
  <Words>526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MS PGothic</vt:lpstr>
      <vt:lpstr>Calibri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111</cp:revision>
  <dcterms:created xsi:type="dcterms:W3CDTF">2007-12-06T14:31:51Z</dcterms:created>
  <dcterms:modified xsi:type="dcterms:W3CDTF">2015-12-17T12:57:12Z</dcterms:modified>
</cp:coreProperties>
</file>