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259" r:id="rId21"/>
    <p:sldId id="308" r:id="rId22"/>
    <p:sldId id="302" r:id="rId23"/>
    <p:sldId id="260" r:id="rId24"/>
    <p:sldId id="261" r:id="rId25"/>
    <p:sldId id="309" r:id="rId26"/>
    <p:sldId id="318" r:id="rId27"/>
    <p:sldId id="315" r:id="rId28"/>
    <p:sldId id="263" r:id="rId29"/>
    <p:sldId id="310" r:id="rId30"/>
    <p:sldId id="316" r:id="rId31"/>
    <p:sldId id="293" r:id="rId32"/>
    <p:sldId id="311" r:id="rId33"/>
    <p:sldId id="317" r:id="rId34"/>
    <p:sldId id="296" r:id="rId35"/>
    <p:sldId id="312" r:id="rId36"/>
    <p:sldId id="275" r:id="rId37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7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Chapter 6</a:t>
            </a:r>
          </a:p>
        </p:txBody>
      </p:sp>
      <p:pic>
        <p:nvPicPr>
          <p:cNvPr id="4201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0" name="Header" descr="12_ALG1_Header_07_01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7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7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7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7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7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7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7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7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3" Type="http://schemas.openxmlformats.org/officeDocument/2006/relationships/slide" Target="slide8.xml"/><Relationship Id="rId7" Type="http://schemas.openxmlformats.org/officeDocument/2006/relationships/slide" Target="slide13.xml"/><Relationship Id="rId12" Type="http://schemas.openxmlformats.org/officeDocument/2006/relationships/slide" Target="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1.xml"/><Relationship Id="rId5" Type="http://schemas.openxmlformats.org/officeDocument/2006/relationships/slide" Target="slide10.xml"/><Relationship Id="rId10" Type="http://schemas.openxmlformats.org/officeDocument/2006/relationships/slide" Target="slide19.xml"/><Relationship Id="rId4" Type="http://schemas.openxmlformats.org/officeDocument/2006/relationships/slide" Target="slide9.xml"/><Relationship Id="rId9" Type="http://schemas.openxmlformats.org/officeDocument/2006/relationships/slide" Target="slide18.xml"/><Relationship Id="rId14" Type="http://schemas.openxmlformats.org/officeDocument/2006/relationships/slide" Target="slide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6.png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40.jpeg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7_01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763713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" action="ppaction://hlinkshowjump?jump=nextslide"/>
              </a:rPr>
              <a:t>Five-Minute Check (over Chapter 6)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6" action="ppaction://hlinksldjump"/>
              </a:rPr>
              <a:t>Example 1:  Identify Monomials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7" action="ppaction://hlinksldjump"/>
              </a:rPr>
              <a:t>Key Concept: Product of Powers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8" action="ppaction://hlinksldjump"/>
              </a:rPr>
              <a:t>Example 2:  Product of Powers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9" action="ppaction://hlinksldjump"/>
              </a:rPr>
              <a:t>Key Concept: Power of a Power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0" action="ppaction://hlinksldjump"/>
              </a:rPr>
              <a:t>Example 3:  Power of a Power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1" action="ppaction://hlinksldjump"/>
              </a:rPr>
              <a:t>Key Concept: Power of a Product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2" action="ppaction://hlinksldjump"/>
              </a:rPr>
              <a:t>Example 4:  Power of a Product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3" action="ppaction://hlinksldjump"/>
              </a:rPr>
              <a:t>Key Concept: Simplify Expressions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4" action="ppaction://hlinksldjump"/>
              </a:rPr>
              <a:t>Example 5:  Simplify Expressions</a:t>
            </a:r>
            <a:endParaRPr lang="en-US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52500" y="3200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(12, 13)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(10, 15)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(8, 4)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(6, 7)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substitution or elimination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–5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25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419100" y="42195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75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(4, 2)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(3, 2)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(2, 3)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substitution or elimination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7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0.5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6040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xyz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881438"/>
            <a:ext cx="41148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one solution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infinitely many solutions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9671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90" name="Group 22"/>
          <p:cNvGrpSpPr>
            <a:grpSpLocks/>
          </p:cNvGrpSpPr>
          <p:nvPr/>
        </p:nvGrpSpPr>
        <p:grpSpPr bwMode="auto">
          <a:xfrm>
            <a:off x="685800" y="1657350"/>
            <a:ext cx="8020050" cy="2000250"/>
            <a:chOff x="432" y="1044"/>
            <a:chExt cx="5052" cy="1260"/>
          </a:xfrm>
        </p:grpSpPr>
        <p:sp>
          <p:nvSpPr>
            <p:cNvPr id="109574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Graph the system of equations. How many solutions does the system of equations have?</a:t>
              </a:r>
            </a:p>
          </p:txBody>
        </p:sp>
        <p:pic>
          <p:nvPicPr>
            <p:cNvPr id="109587" name="Picture 19" descr="7-1-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2" y="1493"/>
              <a:ext cx="990" cy="811"/>
            </a:xfrm>
            <a:prstGeom prst="rect">
              <a:avLst/>
            </a:prstGeom>
            <a:noFill/>
          </p:spPr>
        </p:pic>
      </p:grpSp>
      <p:pic>
        <p:nvPicPr>
          <p:cNvPr id="109593" name="Picture 25" descr="7-1-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8600" y="2628900"/>
            <a:ext cx="2608263" cy="26289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80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tens digit of a two-digit number is 5 more than twice the ones digit. The sum of the digits is 8. What is the number?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965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(1, –2)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(–1, 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–1)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(–2, 1)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solution of the system of equations?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40195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A.SSE.2 Use the structure of an expression to identify ways to rewrite it.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F.IF.8b Use the properties of exponents to interpret expressions for exponential functions.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8 Look for and express regularity in repeated 	reasoning.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performed operations on expressions with exponents.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Multiply monomials.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Simplify expressions involving monomials.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monomial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3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constant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Identify Monomials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Determine whether each expression is a monomial.  Explain your reasoning. </a:t>
            </a:r>
          </a:p>
        </p:txBody>
      </p:sp>
      <p:grpSp>
        <p:nvGrpSpPr>
          <p:cNvPr id="5923" name="Group 803"/>
          <p:cNvGrpSpPr>
            <a:grpSpLocks/>
          </p:cNvGrpSpPr>
          <p:nvPr/>
        </p:nvGrpSpPr>
        <p:grpSpPr bwMode="auto">
          <a:xfrm>
            <a:off x="533400" y="2514600"/>
            <a:ext cx="1981200" cy="3581400"/>
            <a:chOff x="336" y="1584"/>
            <a:chExt cx="1248" cy="2256"/>
          </a:xfrm>
        </p:grpSpPr>
        <p:sp>
          <p:nvSpPr>
            <p:cNvPr id="5906" name="Text Box 786"/>
            <p:cNvSpPr txBox="1">
              <a:spLocks noChangeArrowheads="1"/>
            </p:cNvSpPr>
            <p:nvPr/>
          </p:nvSpPr>
          <p:spPr bwMode="auto">
            <a:xfrm>
              <a:off x="336" y="1584"/>
              <a:ext cx="1152" cy="10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6075" indent="-3175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</a:t>
              </a:r>
              <a:r>
                <a:rPr lang="en-US" sz="2400" b="1"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17 – 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c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	</a:t>
              </a:r>
              <a:br>
                <a:rPr lang="en-US" sz="2400">
                  <a:ea typeface="Times New Roman" pitchFamily="18" charset="0"/>
                  <a:cs typeface="Arial" pitchFamily="34" charset="0"/>
                </a:rPr>
              </a:br>
              <a:r>
                <a:rPr lang="en-US" sz="2400"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2400">
                  <a:ea typeface="Times New Roman" pitchFamily="18" charset="0"/>
                  <a:cs typeface="Arial" pitchFamily="34" charset="0"/>
                </a:rPr>
              </a:b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B.</a:t>
              </a:r>
              <a:r>
                <a:rPr lang="en-US" sz="2400" b="1"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8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f</a:t>
              </a:r>
              <a:r>
                <a:rPr lang="en-US" sz="400" i="1"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g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	</a:t>
              </a:r>
              <a:endPara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5907" name="Text Box 787"/>
            <p:cNvSpPr txBox="1">
              <a:spLocks noChangeArrowheads="1"/>
            </p:cNvSpPr>
            <p:nvPr/>
          </p:nvSpPr>
          <p:spPr bwMode="auto">
            <a:xfrm>
              <a:off x="336" y="2784"/>
              <a:ext cx="864" cy="7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943100" indent="-1943100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    C.</a:t>
              </a:r>
              <a:r>
                <a:rPr lang="en-US" sz="2400" b="1"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	</a:t>
              </a:r>
              <a:endPara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908" name="Group 788"/>
            <p:cNvGrpSpPr>
              <a:grpSpLocks/>
            </p:cNvGrpSpPr>
            <p:nvPr/>
          </p:nvGrpSpPr>
          <p:grpSpPr bwMode="auto">
            <a:xfrm>
              <a:off x="816" y="2808"/>
              <a:ext cx="336" cy="468"/>
              <a:chOff x="4494" y="2370"/>
              <a:chExt cx="336" cy="468"/>
            </a:xfrm>
          </p:grpSpPr>
          <p:sp>
            <p:nvSpPr>
              <p:cNvPr id="5909" name="Text Box 789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5910" name="Text Box 790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  <p:sp>
            <p:nvSpPr>
              <p:cNvPr id="5911" name="Text Box 791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</p:grpSp>
        <p:sp>
          <p:nvSpPr>
            <p:cNvPr id="5918" name="Text Box 798"/>
            <p:cNvSpPr txBox="1">
              <a:spLocks noChangeArrowheads="1"/>
            </p:cNvSpPr>
            <p:nvPr/>
          </p:nvSpPr>
          <p:spPr bwMode="auto">
            <a:xfrm>
              <a:off x="576" y="3431"/>
              <a:ext cx="100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943100" indent="-19431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D.</a:t>
              </a:r>
              <a:r>
                <a:rPr lang="en-US" sz="2400" b="1">
                  <a:ea typeface="Times New Roman" pitchFamily="18" charset="0"/>
                  <a:cs typeface="Arial" pitchFamily="34" charset="0"/>
                </a:rPr>
                <a:t> </a:t>
              </a:r>
              <a:endPara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919" name="Group 799"/>
            <p:cNvGrpSpPr>
              <a:grpSpLocks/>
            </p:cNvGrpSpPr>
            <p:nvPr/>
          </p:nvGrpSpPr>
          <p:grpSpPr bwMode="auto">
            <a:xfrm>
              <a:off x="864" y="3372"/>
              <a:ext cx="336" cy="468"/>
              <a:chOff x="4494" y="2370"/>
              <a:chExt cx="336" cy="468"/>
            </a:xfrm>
          </p:grpSpPr>
          <p:sp>
            <p:nvSpPr>
              <p:cNvPr id="5920" name="Text Box 800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5921" name="Text Box 801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5</a:t>
                </a:r>
              </a:p>
            </p:txBody>
          </p:sp>
          <p:sp>
            <p:nvSpPr>
              <p:cNvPr id="5922" name="Text Box 802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 i="1"/>
                  <a:t>t</a:t>
                </a:r>
              </a:p>
            </p:txBody>
          </p:sp>
        </p:grpSp>
      </p:grpSp>
      <p:sp>
        <p:nvSpPr>
          <p:cNvPr id="5924" name="Rectangle 804"/>
          <p:cNvSpPr>
            <a:spLocks noChangeArrowheads="1"/>
          </p:cNvSpPr>
          <p:nvPr/>
        </p:nvSpPr>
        <p:spPr bwMode="auto">
          <a:xfrm>
            <a:off x="2555875" y="2466975"/>
            <a:ext cx="62515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Answer: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No; the expression involves subtraction, so it has more than one term.</a:t>
            </a:r>
          </a:p>
        </p:txBody>
      </p:sp>
      <p:sp>
        <p:nvSpPr>
          <p:cNvPr id="5925" name="Rectangle 805"/>
          <p:cNvSpPr>
            <a:spLocks noChangeArrowheads="1"/>
          </p:cNvSpPr>
          <p:nvPr/>
        </p:nvSpPr>
        <p:spPr bwMode="auto">
          <a:xfrm>
            <a:off x="2555875" y="3495675"/>
            <a:ext cx="62833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/>
              <a:t>  </a:t>
            </a:r>
            <a:r>
              <a:rPr lang="en-US" sz="2400">
                <a:solidFill>
                  <a:srgbClr val="E01B22"/>
                </a:solidFill>
              </a:rPr>
              <a:t>Yes; the expression is the product of a number and two variables.</a:t>
            </a:r>
          </a:p>
        </p:txBody>
      </p:sp>
      <p:sp>
        <p:nvSpPr>
          <p:cNvPr id="5926" name="Rectangle 806"/>
          <p:cNvSpPr>
            <a:spLocks noChangeArrowheads="1"/>
          </p:cNvSpPr>
          <p:nvPr/>
        </p:nvSpPr>
        <p:spPr bwMode="auto">
          <a:xfrm>
            <a:off x="2555875" y="4572000"/>
            <a:ext cx="6113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Answer: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Yes; the expression is a constant.</a:t>
            </a:r>
          </a:p>
        </p:txBody>
      </p:sp>
      <p:sp>
        <p:nvSpPr>
          <p:cNvPr id="5927" name="Rectangle 807"/>
          <p:cNvSpPr>
            <a:spLocks noChangeArrowheads="1"/>
          </p:cNvSpPr>
          <p:nvPr/>
        </p:nvSpPr>
        <p:spPr bwMode="auto">
          <a:xfrm>
            <a:off x="2555875" y="5403850"/>
            <a:ext cx="604996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/>
              <a:t>  </a:t>
            </a:r>
            <a:r>
              <a:rPr lang="en-US" sz="2400">
                <a:solidFill>
                  <a:srgbClr val="E01B22"/>
                </a:solidFill>
              </a:rPr>
              <a:t>No; the expression involves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division by a variable.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24" grpId="0"/>
      <p:bldP spid="5925" grpId="0"/>
      <p:bldP spid="5926" grpId="0"/>
      <p:bldP spid="59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92175" y="21939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expression is a monomial?</a:t>
            </a:r>
          </a:p>
        </p:txBody>
      </p:sp>
      <p:grpSp>
        <p:nvGrpSpPr>
          <p:cNvPr id="113676" name="Group 12"/>
          <p:cNvGrpSpPr>
            <a:grpSpLocks/>
          </p:cNvGrpSpPr>
          <p:nvPr/>
        </p:nvGrpSpPr>
        <p:grpSpPr bwMode="auto">
          <a:xfrm>
            <a:off x="914400" y="2209800"/>
            <a:ext cx="2790825" cy="3390900"/>
            <a:chOff x="576" y="1392"/>
            <a:chExt cx="1758" cy="2136"/>
          </a:xfrm>
        </p:grpSpPr>
        <p:sp>
          <p:nvSpPr>
            <p:cNvPr id="11367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i="1">
                  <a:sym typeface="Symbol" pitchFamily="18" charset="2"/>
                </a:rPr>
                <a:t>x</a:t>
              </a:r>
              <a:r>
                <a:rPr lang="pt-BR" sz="2400" baseline="40000">
                  <a:sym typeface="Symbol" pitchFamily="18" charset="2"/>
                </a:rPr>
                <a:t>5</a:t>
              </a:r>
              <a:endParaRPr lang="pt-BR" sz="2400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3</a:t>
              </a:r>
              <a:r>
                <a:rPr lang="pt-BR" sz="2400" i="1">
                  <a:sym typeface="Symbol" pitchFamily="18" charset="2"/>
                </a:rPr>
                <a:t>p</a:t>
              </a:r>
              <a:r>
                <a:rPr lang="pt-BR" sz="2400">
                  <a:sym typeface="Symbol" pitchFamily="18" charset="2"/>
                </a:rPr>
                <a:t> – 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3678" name="Picture 14" descr="deb_8"/>
            <p:cNvPicPr>
              <a:picLocks noChangeAspect="1" noChangeArrowheads="1"/>
            </p:cNvPicPr>
            <p:nvPr/>
          </p:nvPicPr>
          <p:blipFill>
            <a:blip r:embed="rId6" cstate="print"/>
            <a:srcRect t="55331" r="-8362"/>
            <a:stretch>
              <a:fillRect/>
            </a:stretch>
          </p:blipFill>
          <p:spPr bwMode="auto">
            <a:xfrm>
              <a:off x="882" y="3063"/>
              <a:ext cx="324" cy="465"/>
            </a:xfrm>
            <a:prstGeom prst="rect">
              <a:avLst/>
            </a:prstGeom>
            <a:noFill/>
          </p:spPr>
        </p:pic>
        <p:pic>
          <p:nvPicPr>
            <p:cNvPr id="113679" name="Picture 15" descr="deb_8"/>
            <p:cNvPicPr>
              <a:picLocks noChangeAspect="1" noChangeArrowheads="1"/>
            </p:cNvPicPr>
            <p:nvPr/>
          </p:nvPicPr>
          <p:blipFill>
            <a:blip r:embed="rId6" cstate="print"/>
            <a:srcRect r="3679" b="49953"/>
            <a:stretch>
              <a:fillRect/>
            </a:stretch>
          </p:blipFill>
          <p:spPr bwMode="auto">
            <a:xfrm>
              <a:off x="882" y="2448"/>
              <a:ext cx="288" cy="52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7-01A"/>
          <p:cNvPicPr>
            <a:picLocks noChangeAspect="1" noChangeArrowheads="1"/>
          </p:cNvPicPr>
          <p:nvPr/>
        </p:nvPicPr>
        <p:blipFill>
          <a:blip r:embed="rId3" cstate="print"/>
          <a:srcRect r="2660"/>
          <a:stretch>
            <a:fillRect/>
          </a:stretch>
        </p:blipFill>
        <p:spPr bwMode="auto">
          <a:xfrm>
            <a:off x="438150" y="1495425"/>
            <a:ext cx="8239125" cy="2057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Product of Powers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Simplify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8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)(–12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8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743200"/>
            <a:ext cx="8077200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r</a:t>
            </a:r>
            <a:r>
              <a:rPr lang="en-US" sz="800" i="1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)(–12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r</a:t>
            </a:r>
            <a:r>
              <a:rPr lang="en-US" sz="800" i="1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= [1 ● (–12)](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r</a:t>
            </a:r>
            <a:r>
              <a:rPr lang="en-US" sz="800" i="1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r</a:t>
            </a:r>
            <a:r>
              <a:rPr lang="en-US" sz="800" i="1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Group the coefficients and the variables.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[1 ● (–12)](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r</a:t>
            </a:r>
            <a:r>
              <a:rPr lang="en-US" sz="800" i="1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4+7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Product of Powers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423068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4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572000" algn="l"/>
              </a:tabLst>
            </a:pPr>
            <a:r>
              <a:rPr lang="en-US" sz="2400">
                <a:solidFill>
                  <a:srgbClr val="E01B22"/>
                </a:solidFill>
              </a:rPr>
              <a:t>	</a:t>
            </a:r>
            <a:r>
              <a:rPr lang="en-US" sz="2400"/>
              <a:t>= –12</a:t>
            </a:r>
            <a:r>
              <a:rPr lang="en-US" sz="2400" i="1"/>
              <a:t>r</a:t>
            </a:r>
            <a:r>
              <a:rPr lang="en-US" sz="2400" baseline="40000"/>
              <a:t>11</a:t>
            </a:r>
            <a:r>
              <a:rPr lang="en-US" sz="2400"/>
              <a:t>	Simplify.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685800" y="51816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1650" indent="-14271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5720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–12</a:t>
            </a:r>
            <a:r>
              <a:rPr lang="en-US" sz="2400" i="1">
                <a:solidFill>
                  <a:srgbClr val="E01B22"/>
                </a:solidFill>
              </a:rPr>
              <a:t>r</a:t>
            </a:r>
            <a:r>
              <a:rPr lang="en-US" sz="2400" baseline="40000">
                <a:solidFill>
                  <a:srgbClr val="E01B22"/>
                </a:solidFill>
              </a:rPr>
              <a:t>11</a:t>
            </a:r>
            <a:endParaRPr lang="en-US" sz="24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  <p:bldP spid="6152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Product of Powers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Simplify (6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cd</a:t>
            </a:r>
            <a:r>
              <a:rPr lang="en-US" sz="12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)(5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171700" indent="-18272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5486400" algn="l"/>
              </a:tabLst>
            </a:pPr>
            <a:r>
              <a:rPr lang="en-US" sz="2400">
                <a:solidFill>
                  <a:srgbClr val="E01B22"/>
                </a:solidFill>
              </a:rPr>
              <a:t>	</a:t>
            </a:r>
            <a:r>
              <a:rPr lang="en-US" sz="2400"/>
              <a:t>= 30</a:t>
            </a:r>
            <a:r>
              <a:rPr lang="en-US" sz="2400" i="1"/>
              <a:t>c</a:t>
            </a:r>
            <a:r>
              <a:rPr lang="en-US" sz="2400" baseline="40000"/>
              <a:t>6</a:t>
            </a:r>
            <a:r>
              <a:rPr lang="en-US" sz="2400" i="1"/>
              <a:t>d</a:t>
            </a:r>
            <a:r>
              <a:rPr lang="en-US" sz="1200" i="1"/>
              <a:t> </a:t>
            </a:r>
            <a:r>
              <a:rPr lang="en-US" sz="2400" baseline="40000"/>
              <a:t>7</a:t>
            </a:r>
            <a:r>
              <a:rPr lang="en-US" sz="2400"/>
              <a:t>	Simplify.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33400" y="2743200"/>
            <a:ext cx="8077200" cy="1881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486400" indent="-5143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cd</a:t>
            </a:r>
            <a:r>
              <a:rPr lang="en-US" sz="12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d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= (6 ● 5)(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d</a:t>
            </a:r>
            <a:r>
              <a:rPr lang="en-US" sz="1200" i="1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5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d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Group the coefficients and the variables.</a:t>
            </a:r>
          </a:p>
          <a:p>
            <a:pPr marL="5486400" indent="-5143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(6 ● 5)(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1+5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d</a:t>
            </a:r>
            <a:r>
              <a:rPr lang="en-US" sz="1200" i="1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5+2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Product of Powers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33400" y="55626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171700" indent="-18272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5486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30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 baseline="40000">
                <a:solidFill>
                  <a:srgbClr val="E01B22"/>
                </a:solidFill>
              </a:rPr>
              <a:t>6</a:t>
            </a:r>
            <a:r>
              <a:rPr lang="en-US" sz="2400" i="1">
                <a:solidFill>
                  <a:srgbClr val="E01B22"/>
                </a:solidFill>
              </a:rPr>
              <a:t>d</a:t>
            </a:r>
            <a:r>
              <a:rPr lang="en-US" sz="1200" i="1">
                <a:solidFill>
                  <a:srgbClr val="E01B22"/>
                </a:solidFill>
              </a:rPr>
              <a:t> </a:t>
            </a:r>
            <a:r>
              <a:rPr lang="en-US" sz="2400" baseline="40000">
                <a:solidFill>
                  <a:srgbClr val="E01B22"/>
                </a:solidFill>
              </a:rPr>
              <a:t>7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build="p" autoUpdateAnimBg="0" advAuto="0"/>
      <p:bldP spid="7175" grpId="0" build="p" autoUpdateAnimBg="0"/>
      <p:bldP spid="7176" grpId="0" build="p" autoUpdateAnimBg="0"/>
      <p:bldP spid="717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3124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5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20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5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20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6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6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07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Simplify (5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)(4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876300" y="5003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8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8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108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xy</a:t>
            </a:r>
            <a:r>
              <a:rPr lang="pt-BR" sz="2400" b="1" baseline="40000">
                <a:sym typeface="Symbol" pitchFamily="18" charset="2"/>
              </a:rPr>
              <a:t>5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–6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6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1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5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–6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5</a:t>
            </a:r>
          </a:p>
        </p:txBody>
      </p:sp>
      <p:sp>
        <p:nvSpPr>
          <p:cNvPr id="131083" name="TPQuestion"/>
          <p:cNvSpPr>
            <a:spLocks noChangeArrowheads="1"/>
          </p:cNvSpPr>
          <p:nvPr/>
        </p:nvSpPr>
        <p:spPr bwMode="auto">
          <a:xfrm>
            <a:off x="533400" y="1504950"/>
            <a:ext cx="807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Simplify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xy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(–2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9" grpId="0" animBg="1"/>
      <p:bldP spid="131082" grpId="0" autoUpdateAnimBg="0"/>
      <p:bldP spid="13108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0840" name="Picture 8" descr="KC_alg_L07-0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0034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Power of a Power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Simplify [(2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]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572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1650" indent="-14271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572000" algn="l"/>
              </a:tabLst>
            </a:pPr>
            <a:r>
              <a:rPr lang="en-US" sz="2400"/>
              <a:t>	= 2</a:t>
            </a:r>
            <a:r>
              <a:rPr lang="en-US" sz="2400" baseline="40000"/>
              <a:t>18</a:t>
            </a:r>
            <a:r>
              <a:rPr lang="en-US" sz="2400"/>
              <a:t> or 262,144	Simplify.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33400" y="2219325"/>
            <a:ext cx="8077200" cy="2027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  <a:tabLst>
                <a:tab pos="685800" algn="l"/>
                <a:tab pos="17716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[(2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]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= (2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3●3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Power of a Power</a:t>
            </a:r>
          </a:p>
          <a:p>
            <a:pPr marL="4572000" indent="-4229100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  <a:tabLst>
                <a:tab pos="685800" algn="l"/>
                <a:tab pos="17716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	= (2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9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Simplify.</a:t>
            </a:r>
          </a:p>
          <a:p>
            <a:pPr marL="4572000" indent="-4229100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  <a:tabLst>
                <a:tab pos="685800" algn="l"/>
                <a:tab pos="17716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	= 2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9●2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Power of a Power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33400" y="5334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1650" indent="-14271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5720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2</a:t>
            </a:r>
            <a:r>
              <a:rPr lang="en-US" sz="2400" baseline="40000">
                <a:solidFill>
                  <a:srgbClr val="E01B22"/>
                </a:solidFill>
              </a:rPr>
              <a:t>18</a:t>
            </a:r>
            <a:r>
              <a:rPr lang="en-US" sz="2400">
                <a:solidFill>
                  <a:srgbClr val="E01B22"/>
                </a:solidFill>
              </a:rPr>
              <a:t> or 262,144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  <p:bldP spid="92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08050" y="40703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baseline="40000">
                <a:sym typeface="Symbol" pitchFamily="18" charset="2"/>
              </a:rPr>
              <a:t>7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baseline="40000">
                <a:sym typeface="Symbol" pitchFamily="18" charset="2"/>
              </a:rPr>
              <a:t>8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baseline="40000">
                <a:sym typeface="Symbol" pitchFamily="18" charset="2"/>
              </a:rPr>
              <a:t>12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baseline="40000">
                <a:sym typeface="Symbol" pitchFamily="18" charset="2"/>
              </a:rPr>
              <a:t>10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Simplify [(4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]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9030" name="Picture 6" descr="KC_alg_L07-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0431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Power of a Product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876300" y="152241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GEOMETRY</a:t>
            </a:r>
            <a:r>
              <a:rPr lang="en-US" sz="2400" b="1">
                <a:solidFill>
                  <a:srgbClr val="FFEB55"/>
                </a:solidFill>
              </a:rPr>
              <a:t>  </a:t>
            </a:r>
            <a:r>
              <a:rPr lang="en-US" sz="2400" b="1">
                <a:solidFill>
                  <a:srgbClr val="00539D"/>
                </a:solidFill>
              </a:rPr>
              <a:t>Find the volume of a cube with side length 5</a:t>
            </a:r>
            <a:r>
              <a:rPr lang="en-US" sz="2400" b="1" i="1">
                <a:solidFill>
                  <a:srgbClr val="00539D"/>
                </a:solidFill>
              </a:rPr>
              <a:t>xyz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533400" y="44958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1650" indent="-14271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3543300" algn="l"/>
              </a:tabLst>
            </a:pPr>
            <a:r>
              <a:rPr lang="en-US" sz="2400"/>
              <a:t>	= 125</a:t>
            </a:r>
            <a:r>
              <a:rPr lang="en-US" sz="2400" i="1"/>
              <a:t>x</a:t>
            </a:r>
            <a:r>
              <a:rPr lang="en-US" sz="2400" baseline="40000"/>
              <a:t>3</a:t>
            </a:r>
            <a:r>
              <a:rPr lang="en-US" sz="2400" i="1"/>
              <a:t>y</a:t>
            </a:r>
            <a:r>
              <a:rPr lang="en-US" sz="2400" baseline="40000"/>
              <a:t>3</a:t>
            </a:r>
            <a:r>
              <a:rPr lang="en-US" sz="2400" i="1"/>
              <a:t>z</a:t>
            </a:r>
            <a:r>
              <a:rPr lang="en-US" sz="2400" baseline="40000"/>
              <a:t>3</a:t>
            </a:r>
            <a:r>
              <a:rPr lang="en-US" sz="2400"/>
              <a:t>	Simplify.</a:t>
            </a: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533400" y="2219325"/>
            <a:ext cx="8172450" cy="2027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43300" indent="-3200400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  <a:tabLst>
                <a:tab pos="685800" algn="l"/>
                <a:tab pos="17716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Volume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Formula for volume of a cube</a:t>
            </a:r>
          </a:p>
          <a:p>
            <a:pPr marL="3543300" indent="-3200400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  <a:tabLst>
                <a:tab pos="685800" algn="l"/>
                <a:tab pos="17716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	= (5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xyz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Replace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with 5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xyz.</a:t>
            </a:r>
          </a:p>
          <a:p>
            <a:pPr marL="3543300" indent="-3200400">
              <a:lnSpc>
                <a:spcPct val="150000"/>
              </a:lnSpc>
              <a:spcBef>
                <a:spcPct val="20000"/>
              </a:spcBef>
              <a:spcAft>
                <a:spcPct val="20000"/>
              </a:spcAft>
              <a:tabLst>
                <a:tab pos="685800" algn="l"/>
                <a:tab pos="17716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	= 5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Power of a Product</a:t>
            </a:r>
          </a:p>
        </p:txBody>
      </p:sp>
      <p:sp>
        <p:nvSpPr>
          <p:cNvPr id="93194" name="Rectangle 10"/>
          <p:cNvSpPr>
            <a:spLocks noChangeArrowheads="1"/>
          </p:cNvSpPr>
          <p:nvPr/>
        </p:nvSpPr>
        <p:spPr bwMode="auto">
          <a:xfrm>
            <a:off x="533400" y="548798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1650" indent="-14271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35433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125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3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baseline="40000">
                <a:solidFill>
                  <a:srgbClr val="E01B22"/>
                </a:solidFill>
              </a:rPr>
              <a:t>3</a:t>
            </a:r>
            <a:r>
              <a:rPr lang="en-US" sz="2400" i="1">
                <a:solidFill>
                  <a:srgbClr val="E01B22"/>
                </a:solidFill>
              </a:rPr>
              <a:t>z</a:t>
            </a:r>
            <a:r>
              <a:rPr lang="en-US" sz="2400" baseline="40000">
                <a:solidFill>
                  <a:srgbClr val="E01B22"/>
                </a:solidFill>
              </a:rPr>
              <a:t>3</a:t>
            </a:r>
            <a:endParaRPr lang="en-US" sz="240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3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1" grpId="0" build="p" autoUpdateAnimBg="0" advAuto="0"/>
      <p:bldP spid="93192" grpId="0" build="p" autoUpdateAnimBg="0"/>
      <p:bldP spid="93193" grpId="0" build="p" autoUpdateAnimBg="0"/>
      <p:bldP spid="9319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3327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398713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8</a:t>
            </a:r>
            <a:r>
              <a:rPr lang="pt-BR" sz="2400" b="1" i="1">
                <a:sym typeface="Symbol" pitchFamily="18" charset="2"/>
              </a:rPr>
              <a:t>p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 i="1">
                <a:sym typeface="Symbol" pitchFamily="18" charset="2"/>
              </a:rPr>
              <a:t>q</a:t>
            </a:r>
            <a:r>
              <a:rPr lang="pt-BR" sz="2400" b="1" baseline="40000">
                <a:sym typeface="Symbol" pitchFamily="18" charset="2"/>
              </a:rPr>
              <a:t>3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24</a:t>
            </a:r>
            <a:r>
              <a:rPr lang="pt-BR" sz="2400" b="1" i="1">
                <a:sym typeface="Symbol" pitchFamily="18" charset="2"/>
              </a:rPr>
              <a:t>p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 i="1">
                <a:sym typeface="Symbol" pitchFamily="18" charset="2"/>
              </a:rPr>
              <a:t>q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p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 i="1">
                <a:sym typeface="Symbol" pitchFamily="18" charset="2"/>
              </a:rPr>
              <a:t>q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8</a:t>
            </a:r>
            <a:r>
              <a:rPr lang="pt-BR" sz="2400" b="1" i="1">
                <a:sym typeface="Symbol" pitchFamily="18" charset="2"/>
              </a:rPr>
              <a:t>p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 i="1">
                <a:sym typeface="Symbol" pitchFamily="18" charset="2"/>
              </a:rPr>
              <a:t>q</a:t>
            </a:r>
            <a:r>
              <a:rPr lang="pt-BR" sz="2400" b="1" baseline="40000">
                <a:sym typeface="Symbol" pitchFamily="18" charset="2"/>
              </a:rPr>
              <a:t>2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55864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Express the surface area of the cube as a monomial.</a:t>
            </a:r>
          </a:p>
        </p:txBody>
      </p:sp>
      <p:pic>
        <p:nvPicPr>
          <p:cNvPr id="116748" name="Picture 12" descr="ALG07-01-04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9813" y="1412875"/>
            <a:ext cx="1917700" cy="172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0054" name="Picture 6" descr="KC_alg_L07-01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2748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Simplify Expressions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Simplify [(8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]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gh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876300" y="2060575"/>
            <a:ext cx="7980363" cy="3451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486400" indent="-54864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  <a:tab pos="4629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[(8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]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</a:p>
          <a:p>
            <a:pPr marL="5486400" indent="-54864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  <a:tab pos="4629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(8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Power of a Power</a:t>
            </a:r>
          </a:p>
          <a:p>
            <a:pPr marL="5486400" indent="-54864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  <a:tab pos="4629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(8)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(2)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(h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Power of a Product</a:t>
            </a:r>
          </a:p>
          <a:p>
            <a:pPr marL="5486400" indent="-54864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  <a:tab pos="4629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4096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16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(16)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Power of a Power</a:t>
            </a:r>
          </a:p>
          <a:p>
            <a:pPr marL="5486400" indent="-54864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  <a:tab pos="4629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4096(16)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12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●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●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16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●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Commutative Property</a:t>
            </a:r>
          </a:p>
          <a:p>
            <a:pPr marL="5486400" indent="-548640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tabLst>
                <a:tab pos="457200" algn="l"/>
                <a:tab pos="46291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65,536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36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Product of Powers</a:t>
            </a:r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533400" y="57150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497205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65,536</a:t>
            </a:r>
            <a:r>
              <a:rPr lang="en-US" sz="2400" i="1">
                <a:solidFill>
                  <a:srgbClr val="E01B22"/>
                </a:solidFill>
              </a:rPr>
              <a:t>g</a:t>
            </a:r>
            <a:r>
              <a:rPr lang="en-US" sz="2400" baseline="40000">
                <a:solidFill>
                  <a:srgbClr val="E01B22"/>
                </a:solidFill>
              </a:rPr>
              <a:t>16</a:t>
            </a:r>
            <a:r>
              <a:rPr lang="en-US" sz="2400" i="1">
                <a:solidFill>
                  <a:srgbClr val="E01B22"/>
                </a:solidFill>
              </a:rPr>
              <a:t>h</a:t>
            </a:r>
            <a:r>
              <a:rPr lang="en-US" sz="2400" baseline="40000">
                <a:solidFill>
                  <a:srgbClr val="E01B22"/>
                </a:solidFill>
              </a:rPr>
              <a:t>36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6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  <p:bldP spid="96261" grpId="0" uiExpand="1" build="p" autoUpdateAnimBg="0"/>
      <p:bldP spid="96262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763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1728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 baseline="40000">
                <a:sym typeface="Symbol" pitchFamily="18" charset="2"/>
              </a:rPr>
              <a:t>27</a:t>
            </a:r>
            <a:r>
              <a:rPr lang="pt-BR" sz="2400" b="1" i="1">
                <a:sym typeface="Symbol" pitchFamily="18" charset="2"/>
              </a:rPr>
              <a:t>d</a:t>
            </a:r>
            <a:r>
              <a:rPr lang="pt-BR" sz="2400" b="1" baseline="40000">
                <a:sym typeface="Symbol" pitchFamily="18" charset="2"/>
              </a:rPr>
              <a:t>24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 baseline="40000">
                <a:sym typeface="Symbol" pitchFamily="18" charset="2"/>
              </a:rPr>
              <a:t>7</a:t>
            </a:r>
            <a:r>
              <a:rPr lang="pt-BR" sz="2400" b="1" i="1">
                <a:sym typeface="Symbol" pitchFamily="18" charset="2"/>
              </a:rPr>
              <a:t>d</a:t>
            </a:r>
            <a:r>
              <a:rPr lang="pt-BR" sz="2400" b="1" baseline="40000">
                <a:sym typeface="Symbol" pitchFamily="18" charset="2"/>
              </a:rPr>
              <a:t>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24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 baseline="40000">
                <a:sym typeface="Symbol" pitchFamily="18" charset="2"/>
              </a:rPr>
              <a:t>13</a:t>
            </a:r>
            <a:r>
              <a:rPr lang="pt-BR" sz="2400" b="1" i="1">
                <a:sym typeface="Symbol" pitchFamily="18" charset="2"/>
              </a:rPr>
              <a:t>d</a:t>
            </a:r>
            <a:r>
              <a:rPr lang="pt-BR" sz="2400" b="1" baseline="40000">
                <a:sym typeface="Symbol" pitchFamily="18" charset="2"/>
              </a:rPr>
              <a:t>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5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 baseline="40000">
                <a:sym typeface="Symbol" pitchFamily="18" charset="2"/>
              </a:rPr>
              <a:t>7</a:t>
            </a:r>
            <a:r>
              <a:rPr lang="pt-BR" sz="2400" b="1" i="1">
                <a:sym typeface="Symbol" pitchFamily="18" charset="2"/>
              </a:rPr>
              <a:t>d</a:t>
            </a:r>
            <a:r>
              <a:rPr lang="pt-BR" sz="2400" b="1" baseline="40000">
                <a:sym typeface="Symbol" pitchFamily="18" charset="2"/>
              </a:rPr>
              <a:t>21</a:t>
            </a:r>
          </a:p>
        </p:txBody>
      </p:sp>
      <p:sp>
        <p:nvSpPr>
          <p:cNvPr id="117771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Simplify [(2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]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0" grpId="0" autoUpdateAnimBg="0"/>
      <p:bldP spid="11777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4;2;3;2;4;"/>
  <p:tag name="CHARTSTRINGSTD" val="0 2 1 2"/>
  <p:tag name="CHARTSTRINGREV" val="2 1 2 0"/>
  <p:tag name="CHARTSTRINGSTDPER" val="0 0.4 0.2 0.4"/>
  <p:tag name="CHARTSTRINGREVPER" val="0.4 0.2 0.4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5"/>
  <p:tag name="SLICED" val="False"/>
  <p:tag name="RESPONSES" val="NA,1,5,3;3;2;3;2;"/>
  <p:tag name="CHARTSTRINGSTD" val="0 2 3 0"/>
  <p:tag name="CHARTSTRINGREV" val="0 3 2 0"/>
  <p:tag name="CHARTSTRINGSTDPER" val="0 0.4 0.6 0"/>
  <p:tag name="CHARTSTRINGREVPER" val="0 0.6 0.4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"/>
  <p:tag name="TOTALRESPONSES" val="5"/>
  <p:tag name="SLICED" val="False"/>
  <p:tag name="RESPONSES" val="NA,1,5,3;2;3;3;3;"/>
  <p:tag name="CHARTSTRINGSTD" val="0 1 4"/>
  <p:tag name="CHARTSTRINGREV" val="4 1 0"/>
  <p:tag name="CHARTSTRINGSTDPER" val="0 0.2 0.8"/>
  <p:tag name="CHARTSTRINGREVPER" val="0.8 0.2 0"/>
  <p:tag name="QUESTIONALIAS" val="5-Minute Check 3"/>
  <p:tag name="ANSWERSALIAS" val="A¤B¤C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5"/>
  <p:tag name="SLICED" val="False"/>
  <p:tag name="RESPONSES" val="NA,1,5,2;3;1;4;4;"/>
  <p:tag name="CHARTSTRINGSTD" val="1 1 1 2"/>
  <p:tag name="CHARTSTRINGREV" val="2 1 1 1"/>
  <p:tag name="CHARTSTRINGSTDPER" val="0.2 0.2 0.2 0.4"/>
  <p:tag name="CHARTSTRINGREVPER" val="0.4 0.2 0.2 0.2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TOTALRESPONSES" val="5"/>
  <p:tag name="SLICED" val="False"/>
  <p:tag name="RESPONSES" val="NA,1,5,1;1;3;2;4;"/>
  <p:tag name="CHARTSTRINGSTD" val="2 1 1 1"/>
  <p:tag name="CHARTSTRINGREV" val="1 1 1 2"/>
  <p:tag name="CHARTSTRINGSTDPER" val="0.4 0.2 0.2 0.2"/>
  <p:tag name="CHARTSTRINGREVPER" val="0.2 0.2 0.2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TOTALRESPONSES" val="5"/>
  <p:tag name="SLICED" val="False"/>
  <p:tag name="RESPONSES" val="NA,1,5,2;2;1;3;3;"/>
  <p:tag name="CHARTSTRINGSTD" val="1 2 2 0"/>
  <p:tag name="CHARTSTRINGREV" val="0 2 2 1"/>
  <p:tag name="CHARTSTRINGSTDPER" val="0.2 0.4 0.4 0"/>
  <p:tag name="CHARTSTRINGREVPER" val="0 0.4 0.4 0.2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2;1;1;3;4;"/>
  <p:tag name="CHARTSTRINGSTD" val="2 1 1 1"/>
  <p:tag name="CHARTSTRINGREV" val="1 1 1 2"/>
  <p:tag name="CHARTSTRINGSTDPER" val="0.4 0.2 0.2 0.2"/>
  <p:tag name="CHARTSTRINGREVPER" val="0.2 0.2 0.2 0.4"/>
  <p:tag name="QUESTIONALIAS" val="Example 2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86C4228150E1487E9FED5C9D3CA93D3E"/>
  <p:tag name="VALUES" val="Incorrect¤Incorrect¤Incorrect¤Correct"/>
  <p:tag name="TOTALRESPONSES" val="5"/>
  <p:tag name="SLICED" val="False"/>
  <p:tag name="RESPONSES" val="NA,1,5,3;4;4;3;1;"/>
  <p:tag name="CHARTSTRINGSTD" val="1 0 2 2"/>
  <p:tag name="CHARTSTRINGREV" val="2 2 0 1"/>
  <p:tag name="CHARTSTRINGSTDPER" val="0.2 0 0.4 0.4"/>
  <p:tag name="CHARTSTRINGREVPER" val="0.4 0.4 0 0.2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Correct¤Incorrect"/>
  <p:tag name="TOTALRESPONSES" val="5"/>
  <p:tag name="SLICED" val="False"/>
  <p:tag name="RESPONSES" val="NA,1,5,4;3;1;4;1;"/>
  <p:tag name="CHARTSTRINGSTD" val="2 0 1 2"/>
  <p:tag name="CHARTSTRINGREV" val="2 1 0 2"/>
  <p:tag name="CHARTSTRINGSTDPER" val="0.4 0 0.2 0.4"/>
  <p:tag name="CHARTSTRINGREVPER" val="0.4 0.2 0 0.4"/>
  <p:tag name="QUESTIONALIAS" val="Example 3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TOTALRESPONSES" val="5"/>
  <p:tag name="SLICED" val="False"/>
  <p:tag name="RESPONSES" val="NA,1,5,2;4;3;2;3;"/>
  <p:tag name="CHARTSTRINGSTD" val="0 2 2 1"/>
  <p:tag name="CHARTSTRINGREV" val="1 2 2 0"/>
  <p:tag name="CHARTSTRINGSTDPER" val="0 0.4 0.4 0.2"/>
  <p:tag name="CHARTSTRINGREVPER" val="0.2 0.4 0.4 0"/>
  <p:tag name="QUESTIONALIAS" val="Example 4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Correct¤Incorrect¤Incorrect¤Incorrect"/>
  <p:tag name="TOTALRESPONSES" val="5"/>
  <p:tag name="SLICED" val="False"/>
  <p:tag name="RESPONSES" val="NA,1,5,1;1;1;1;1;"/>
  <p:tag name="CHARTSTRINGSTD" val="5 0 0 0"/>
  <p:tag name="CHARTSTRINGREV" val="0 0 0 5"/>
  <p:tag name="CHARTSTRINGSTDPER" val="1 0 0 0"/>
  <p:tag name="CHARTSTRINGREVPER" val="0 0 0 1"/>
  <p:tag name="QUESTIONALIAS" val="Example 5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1600</TotalTime>
  <Words>505</Words>
  <Application>Microsoft Office PowerPoint</Application>
  <PresentationFormat>On-screen Show (4:3)</PresentationFormat>
  <Paragraphs>155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Example 1</vt:lpstr>
      <vt:lpstr>Example 1</vt:lpstr>
      <vt:lpstr>Concept</vt:lpstr>
      <vt:lpstr>Example 2</vt:lpstr>
      <vt:lpstr>Example 2</vt:lpstr>
      <vt:lpstr>Example 2</vt:lpstr>
      <vt:lpstr>Example 2</vt:lpstr>
      <vt:lpstr>Concept</vt:lpstr>
      <vt:lpstr>Example 3</vt:lpstr>
      <vt:lpstr>Example 3</vt:lpstr>
      <vt:lpstr>Concept</vt:lpstr>
      <vt:lpstr>Example 4</vt:lpstr>
      <vt:lpstr>Example 4</vt:lpstr>
      <vt:lpstr>Concept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82</cp:revision>
  <dcterms:created xsi:type="dcterms:W3CDTF">2007-12-06T14:31:51Z</dcterms:created>
  <dcterms:modified xsi:type="dcterms:W3CDTF">2015-12-17T13:00:11Z</dcterms:modified>
</cp:coreProperties>
</file>