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tags/tag8.xml" ContentType="application/vnd.openxmlformats-officedocument.presentationml.tags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ags/tag38.xml" ContentType="application/vnd.openxmlformats-officedocument.presentationml.tags+xml"/>
  <Override PartName="/ppt/tableStyles.xml" ContentType="application/vnd.openxmlformats-officedocument.presentationml.tableStyles+xml"/>
  <Override PartName="/ppt/slideLayouts/slideLayout102.xml" ContentType="application/vnd.openxmlformats-officedocument.presentationml.slideLayout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slideMasters/slideMaster8.xml" ContentType="application/vnd.openxmlformats-officedocument.presentationml.slideMaster+xml"/>
  <Override PartName="/ppt/tags/tag34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41.xml" ContentType="application/vnd.openxmlformats-officedocument.presentationml.tags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tags/tag39.xml" ContentType="application/vnd.openxmlformats-officedocument.presentationml.tags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ags/tag17.xml" ContentType="application/vnd.openxmlformats-officedocument.presentationml.tags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slideLayouts/slideLayout99.xml" ContentType="application/vnd.openxmlformats-officedocument.presentationml.slideLayout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tags/tag42.xml" ContentType="application/vnd.openxmlformats-officedocument.presentationml.tags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ags/tag29.xml" ContentType="application/vnd.openxmlformats-officedocument.presentationml.tags+xml"/>
  <Override PartName="/ppt/tags/tag47.xml" ContentType="application/vnd.openxmlformats-officedocument.presentationml.tags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slideLayouts/slideLayout100.xml" ContentType="application/vnd.openxmlformats-officedocument.presentationml.slideLayout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43.xml" ContentType="application/vnd.openxmlformats-officedocument.presentationml.tags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ags/tag32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24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ags/tag3.xml" ContentType="application/vnd.openxmlformats-officedocument.presentationml.tags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tags/tag19.xml" ContentType="application/vnd.openxmlformats-officedocument.presentationml.tags+xml"/>
  <Override PartName="/ppt/tags/tag37.xml" ContentType="application/vnd.openxmlformats-officedocument.presentationml.tags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ags/tag26.xml" ContentType="application/vnd.openxmlformats-officedocument.presentationml.tags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ags/tag22.xml" ContentType="application/vnd.openxmlformats-officedocument.presentationml.tags+xml"/>
  <Override PartName="/ppt/tags/tag40.xml" ContentType="application/vnd.openxmlformats-officedocument.presentationml.tags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tags/tag11.xml" ContentType="application/vnd.openxmlformats-officedocument.presentationml.tags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s/slide32.xml" ContentType="application/vnd.openxmlformats-officedocument.presentationml.slide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ags/tag45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2" r:id="rId2"/>
    <p:sldMasterId id="2147483650" r:id="rId3"/>
    <p:sldMasterId id="2147483653" r:id="rId4"/>
    <p:sldMasterId id="2147483654" r:id="rId5"/>
    <p:sldMasterId id="2147483655" r:id="rId6"/>
    <p:sldMasterId id="2147483656" r:id="rId7"/>
    <p:sldMasterId id="2147483657" r:id="rId8"/>
    <p:sldMasterId id="2147483658" r:id="rId9"/>
    <p:sldMasterId id="2147483659" r:id="rId10"/>
  </p:sldMasterIdLst>
  <p:sldIdLst>
    <p:sldId id="282" r:id="rId11"/>
    <p:sldId id="257" r:id="rId12"/>
    <p:sldId id="303" r:id="rId13"/>
    <p:sldId id="304" r:id="rId14"/>
    <p:sldId id="305" r:id="rId15"/>
    <p:sldId id="306" r:id="rId16"/>
    <p:sldId id="307" r:id="rId17"/>
    <p:sldId id="315" r:id="rId18"/>
    <p:sldId id="314" r:id="rId19"/>
    <p:sldId id="258" r:id="rId20"/>
    <p:sldId id="290" r:id="rId21"/>
    <p:sldId id="302" r:id="rId22"/>
    <p:sldId id="259" r:id="rId23"/>
    <p:sldId id="308" r:id="rId24"/>
    <p:sldId id="316" r:id="rId25"/>
    <p:sldId id="260" r:id="rId26"/>
    <p:sldId id="309" r:id="rId27"/>
    <p:sldId id="317" r:id="rId28"/>
    <p:sldId id="263" r:id="rId29"/>
    <p:sldId id="291" r:id="rId30"/>
    <p:sldId id="310" r:id="rId31"/>
    <p:sldId id="319" r:id="rId32"/>
    <p:sldId id="318" r:id="rId33"/>
    <p:sldId id="293" r:id="rId34"/>
    <p:sldId id="294" r:id="rId35"/>
    <p:sldId id="321" r:id="rId36"/>
    <p:sldId id="311" r:id="rId37"/>
    <p:sldId id="320" r:id="rId38"/>
    <p:sldId id="296" r:id="rId39"/>
    <p:sldId id="297" r:id="rId40"/>
    <p:sldId id="322" r:id="rId41"/>
    <p:sldId id="312" r:id="rId42"/>
    <p:sldId id="275" r:id="rId43"/>
  </p:sldIdLst>
  <p:sldSz cx="9144000" cy="6858000" type="screen4x3"/>
  <p:notesSz cx="6858000" cy="9144000"/>
  <p:custDataLst>
    <p:tags r:id="rId44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1B22"/>
    <a:srgbClr val="00539D"/>
    <a:srgbClr val="F8FAA4"/>
    <a:srgbClr val="EC1D24"/>
    <a:srgbClr val="5B57A6"/>
    <a:srgbClr val="18984C"/>
    <a:srgbClr val="13773B"/>
    <a:srgbClr val="1BAE5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4" autoAdjust="0"/>
    <p:restoredTop sz="94686" autoAdjust="0"/>
  </p:normalViewPr>
  <p:slideViewPr>
    <p:cSldViewPr>
      <p:cViewPr>
        <p:scale>
          <a:sx n="50" d="100"/>
          <a:sy n="50" d="100"/>
        </p:scale>
        <p:origin x="-1188" y="-594"/>
      </p:cViewPr>
      <p:guideLst>
        <p:guide orient="horz" pos="2160"/>
        <p:guide pos="2880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slide" Target="slides/slide3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tags" Target="tags/tag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8.png"/><Relationship Id="rId18" Type="http://schemas.openxmlformats.org/officeDocument/2006/relationships/slide" Target="../slides/slid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9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4.xml"/><Relationship Id="rId16" Type="http://schemas.openxmlformats.org/officeDocument/2006/relationships/slide" Target="../slides/slide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2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35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3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4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4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65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5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6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79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87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1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7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90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8.jpe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01.xml"/><Relationship Id="rId16" Type="http://schemas.openxmlformats.org/officeDocument/2006/relationships/image" Target="../media/image19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9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" Target="../slides/slid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7915" name="Next_btn" descr="12_ALG1_LessonMenu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90575" y="809625"/>
            <a:ext cx="3581400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8" name="Back_btn" descr="12_ALG1_Back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9" name="Menu_btn" descr="12_ALG1_Menu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5" name="Header" descr="12_ALG1_Header_07_02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05" name="Picture 21" descr="5Min Check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98488" y="657225"/>
            <a:ext cx="6792912" cy="625475"/>
          </a:xfrm>
          <a:prstGeom prst="rect">
            <a:avLst/>
          </a:prstGeom>
          <a:noFill/>
        </p:spPr>
      </p:pic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41989" name="Picture 5" descr="CheckPointICON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467600" y="776288"/>
            <a:ext cx="1222375" cy="376237"/>
          </a:xfrm>
          <a:prstGeom prst="rect">
            <a:avLst/>
          </a:prstGeom>
          <a:noFill/>
        </p:spPr>
      </p:pic>
      <p:sp>
        <p:nvSpPr>
          <p:cNvPr id="42003" name="Text Box 19"/>
          <p:cNvSpPr txBox="1">
            <a:spLocks noChangeArrowheads="1"/>
          </p:cNvSpPr>
          <p:nvPr userDrawn="1"/>
        </p:nvSpPr>
        <p:spPr bwMode="auto">
          <a:xfrm>
            <a:off x="3886200" y="800100"/>
            <a:ext cx="3124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18984C"/>
                </a:solidFill>
              </a:rPr>
              <a:t>Over Lesson 7–1</a:t>
            </a:r>
          </a:p>
        </p:txBody>
      </p:sp>
      <p:pic>
        <p:nvPicPr>
          <p:cNvPr id="4201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7" name="Menu_btn" descr="12_ALG1_MenuButton">
            <a:hlinkClick r:id="rId18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9" name="Header" descr="12_ALG1_Header_07_02"/>
          <p:cNvPicPr>
            <a:picLocks noChangeAspect="1" noChangeArrowheads="1"/>
          </p:cNvPicPr>
          <p:nvPr userDrawn="1"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2796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8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9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0" name="Menu_btn" descr="12_ALG1_MenuButton">
            <a:hlinkClick r:id="rId16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1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2" name="Header" descr="12_ALG1_Header_07_02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69642" name="Picture 10" descr="Example_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69650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2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3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4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5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6" name="Header" descr="12_ALG1_Header_07_02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0667" name="Picture 11" descr="Example_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0675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8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9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1" name="Header" descr="12_ALG1_Header_07_02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1691" name="Picture 11" descr="Example_3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1699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1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2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3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4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5" name="Header" descr="12_ALG1_Header_07_02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1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2715" name="Picture 11" descr="Example_4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27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7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9" name="Header" descr="12_ALG1_Header_07_02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3746" name="Picture 18" descr="Real World Ex_5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3748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0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1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2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3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4" name="Header" descr="12_ALG1_Header_07_02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4763" name="Picture 11" descr="Example_6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4771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3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4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5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6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7" name="Header" descr="12_ALG1_Header_07_02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46" name="EndOfBackground" descr="12_ALG1_Cover_EndOf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44463" y="358775"/>
            <a:ext cx="8891587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4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03447" name="InterfaceBorder" descr="12_ALG1_MasterBKG_Transparent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49" name="Next_Button" descr="12_ALG1_Forward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1" name="Menu_btn" descr="12_ALG1_MenuButton">
            <a:hlinkClick r:id="rId14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3" name="Header" descr="12_ALG1_Header_07_02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13" Type="http://schemas.openxmlformats.org/officeDocument/2006/relationships/slide" Target="slide24.xml"/><Relationship Id="rId3" Type="http://schemas.openxmlformats.org/officeDocument/2006/relationships/slide" Target="slide9.xml"/><Relationship Id="rId7" Type="http://schemas.openxmlformats.org/officeDocument/2006/relationships/slide" Target="slide13.xml"/><Relationship Id="rId12" Type="http://schemas.openxmlformats.org/officeDocument/2006/relationships/slide" Target="slide2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slide" Target="slide12.xml"/><Relationship Id="rId11" Type="http://schemas.openxmlformats.org/officeDocument/2006/relationships/slide" Target="slide19.xml"/><Relationship Id="rId5" Type="http://schemas.openxmlformats.org/officeDocument/2006/relationships/slide" Target="slide11.xml"/><Relationship Id="rId10" Type="http://schemas.openxmlformats.org/officeDocument/2006/relationships/slide" Target="slide18.xml"/><Relationship Id="rId4" Type="http://schemas.openxmlformats.org/officeDocument/2006/relationships/slide" Target="slide10.xml"/><Relationship Id="rId9" Type="http://schemas.openxmlformats.org/officeDocument/2006/relationships/slide" Target="slide16.xml"/><Relationship Id="rId14" Type="http://schemas.openxmlformats.org/officeDocument/2006/relationships/slide" Target="slide2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29.png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7.xml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0.xml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image" Target="../media/image40.png"/><Relationship Id="rId5" Type="http://schemas.openxmlformats.org/officeDocument/2006/relationships/image" Target="../media/image9.jpeg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2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4.xml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image" Target="../media/image9.jpeg"/><Relationship Id="rId5" Type="http://schemas.openxmlformats.org/officeDocument/2006/relationships/image" Target="../media/image39.png"/><Relationship Id="rId4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2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2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29.xml"/><Relationship Id="rId4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image" Target="../media/image49.png"/><Relationship Id="rId5" Type="http://schemas.openxmlformats.org/officeDocument/2006/relationships/image" Target="../media/image9.jpeg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image" Target="../media/image50.png"/><Relationship Id="rId5" Type="http://schemas.openxmlformats.org/officeDocument/2006/relationships/image" Target="../media/image9.jpeg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3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35.xml"/><Relationship Id="rId4" Type="http://schemas.openxmlformats.org/officeDocument/2006/relationships/image" Target="../media/image5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36.xml"/><Relationship Id="rId4" Type="http://schemas.openxmlformats.org/officeDocument/2006/relationships/image" Target="../media/image5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37.xml"/><Relationship Id="rId4" Type="http://schemas.openxmlformats.org/officeDocument/2006/relationships/image" Target="../media/image5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7" Type="http://schemas.openxmlformats.org/officeDocument/2006/relationships/image" Target="../media/image59.png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image" Target="../media/image58.png"/><Relationship Id="rId5" Type="http://schemas.openxmlformats.org/officeDocument/2006/relationships/image" Target="../media/image9.jpeg"/><Relationship Id="rId4" Type="http://schemas.openxmlformats.org/officeDocument/2006/relationships/image" Target="../media/image3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image" Target="../media/image60.png"/><Relationship Id="rId5" Type="http://schemas.openxmlformats.org/officeDocument/2006/relationships/image" Target="../media/image9.jpeg"/><Relationship Id="rId4" Type="http://schemas.openxmlformats.org/officeDocument/2006/relationships/image" Target="../media/image39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9.xml"/><Relationship Id="rId1" Type="http://schemas.openxmlformats.org/officeDocument/2006/relationships/tags" Target="../tags/tag4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slideLayout" Target="../slideLayouts/slideLayout79.xml"/><Relationship Id="rId1" Type="http://schemas.openxmlformats.org/officeDocument/2006/relationships/tags" Target="../tags/tag4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slideLayout" Target="../slideLayouts/slideLayout79.xml"/><Relationship Id="rId1" Type="http://schemas.openxmlformats.org/officeDocument/2006/relationships/tags" Target="../tags/tag4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9.xml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5" Type="http://schemas.openxmlformats.org/officeDocument/2006/relationships/image" Target="../media/image9.jpeg"/><Relationship Id="rId4" Type="http://schemas.openxmlformats.org/officeDocument/2006/relationships/image" Target="../media/image39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1.xml"/><Relationship Id="rId1" Type="http://schemas.openxmlformats.org/officeDocument/2006/relationships/tags" Target="../tags/tag4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08" name="SplashImage" descr="12_ALG1_Cover_Splas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Splash Screen</a:t>
            </a:r>
          </a:p>
        </p:txBody>
      </p:sp>
      <p:pic>
        <p:nvPicPr>
          <p:cNvPr id="36910" name="Forward_btn" descr="12_ALG1_ForwardButton">
            <a:hlinkClick r:id="rId4" action="ppaction://hlinksldjump" highlightClick="1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77150" y="6029325"/>
            <a:ext cx="5619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911" name="SplashHeader" descr="12_ALG1_Header_07_02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62975" y="1123950"/>
            <a:ext cx="412750" cy="575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Lesson Menu</a:t>
            </a:r>
          </a:p>
        </p:txBody>
      </p:sp>
      <p:sp>
        <p:nvSpPr>
          <p:cNvPr id="3077" name="Lessonmenutext"/>
          <p:cNvSpPr txBox="1">
            <a:spLocks noChangeArrowheads="1"/>
          </p:cNvSpPr>
          <p:nvPr/>
        </p:nvSpPr>
        <p:spPr bwMode="auto">
          <a:xfrm>
            <a:off x="1066800" y="1855788"/>
            <a:ext cx="7583488" cy="370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1600" b="1">
                <a:solidFill>
                  <a:srgbClr val="E01B22"/>
                </a:solidFill>
                <a:hlinkClick r:id="" action="ppaction://hlinkshowjump?jump=nextslide"/>
              </a:rPr>
              <a:t>Five-Minute Check (over Lesson 7–1)</a:t>
            </a:r>
            <a:endParaRPr lang="en-US" sz="16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1600" b="1">
                <a:solidFill>
                  <a:srgbClr val="000000"/>
                </a:solidFill>
                <a:cs typeface="Arial" pitchFamily="34" charset="0"/>
                <a:hlinkClick r:id="rId3" action="ppaction://hlinksldjump"/>
              </a:rPr>
              <a:t>CCSS</a:t>
            </a:r>
            <a:endParaRPr lang="en-US" sz="1600" b="1">
              <a:solidFill>
                <a:srgbClr val="E01B22"/>
              </a:solidFill>
              <a:cs typeface="Arial" pitchFamily="34" charset="0"/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1600" b="1">
                <a:solidFill>
                  <a:srgbClr val="E01B22"/>
                </a:solidFill>
                <a:hlinkClick r:id="rId4" action="ppaction://hlinksldjump"/>
              </a:rPr>
              <a:t>Then/Now</a:t>
            </a:r>
            <a:endParaRPr lang="en-US" sz="16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1600" b="1">
                <a:solidFill>
                  <a:srgbClr val="E01B22"/>
                </a:solidFill>
                <a:hlinkClick r:id="rId5" action="ppaction://hlinksldjump"/>
              </a:rPr>
              <a:t>New Vocabulary</a:t>
            </a:r>
            <a:endParaRPr lang="en-US" sz="16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1600" b="1">
                <a:solidFill>
                  <a:srgbClr val="E01B22"/>
                </a:solidFill>
                <a:hlinkClick r:id="rId6" action="ppaction://hlinksldjump"/>
              </a:rPr>
              <a:t>Key Concept:  Quotient of Powers</a:t>
            </a:r>
            <a:endParaRPr lang="en-US" sz="16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1600" b="1">
                <a:solidFill>
                  <a:srgbClr val="E01B22"/>
                </a:solidFill>
                <a:hlinkClick r:id="rId7" action="ppaction://hlinksldjump"/>
              </a:rPr>
              <a:t>Example 1:  Quotient Powers</a:t>
            </a:r>
            <a:endParaRPr lang="en-US" sz="16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1600" b="1">
                <a:solidFill>
                  <a:srgbClr val="E01B22"/>
                </a:solidFill>
                <a:hlinkClick r:id="rId8" action="ppaction://hlinksldjump"/>
              </a:rPr>
              <a:t>Key Concept: Power of a Quotient</a:t>
            </a:r>
            <a:endParaRPr lang="en-US" sz="16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1600" b="1">
                <a:solidFill>
                  <a:srgbClr val="E01B22"/>
                </a:solidFill>
                <a:hlinkClick r:id="rId9" action="ppaction://hlinksldjump"/>
              </a:rPr>
              <a:t>Example 2:  Power of a Quotient</a:t>
            </a:r>
            <a:endParaRPr lang="en-US" sz="16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1600" b="1">
                <a:solidFill>
                  <a:srgbClr val="E01B22"/>
                </a:solidFill>
                <a:hlinkClick r:id="rId10" action="ppaction://hlinksldjump"/>
              </a:rPr>
              <a:t>Key Concept:  Zero Exponent Property</a:t>
            </a:r>
            <a:endParaRPr lang="en-US" sz="16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1600" b="1">
                <a:solidFill>
                  <a:srgbClr val="E01B22"/>
                </a:solidFill>
                <a:hlinkClick r:id="rId11" action="ppaction://hlinksldjump"/>
              </a:rPr>
              <a:t>Example 3:  Zero Exponent</a:t>
            </a:r>
            <a:endParaRPr lang="en-US" sz="16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1600" b="1">
                <a:solidFill>
                  <a:srgbClr val="E01B22"/>
                </a:solidFill>
                <a:hlinkClick r:id="rId12" action="ppaction://hlinksldjump"/>
              </a:rPr>
              <a:t>Key Concept:  Negative Exponent Property</a:t>
            </a:r>
            <a:endParaRPr lang="en-US" sz="16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1600" b="1">
                <a:solidFill>
                  <a:srgbClr val="E01B22"/>
                </a:solidFill>
                <a:hlinkClick r:id="rId13" action="ppaction://hlinksldjump"/>
              </a:rPr>
              <a:t>Example 4:  Negative Exponents</a:t>
            </a:r>
            <a:endParaRPr lang="en-US" sz="16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1600" b="1">
                <a:solidFill>
                  <a:srgbClr val="E01B22"/>
                </a:solidFill>
                <a:hlinkClick r:id="rId14" action="ppaction://hlinksldjump"/>
              </a:rPr>
              <a:t>Example 5:  Real-World Example: Apply Properties of Exponents</a:t>
            </a:r>
            <a:endParaRPr lang="en-US" sz="1600" b="1">
              <a:solidFill>
                <a:srgbClr val="E01B22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1</a:t>
            </a:r>
          </a:p>
        </p:txBody>
      </p:sp>
      <p:sp>
        <p:nvSpPr>
          <p:cNvPr id="107526" name="xyz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794000"/>
            <a:ext cx="4648200" cy="201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Yes, the expression is a product of a number and variables.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No, it has a variable.</a:t>
            </a:r>
          </a:p>
        </p:txBody>
      </p:sp>
      <p:sp>
        <p:nvSpPr>
          <p:cNvPr id="107527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Determine whether –5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is a monomial. Explain your reasoning.</a:t>
            </a:r>
          </a:p>
        </p:txBody>
      </p:sp>
      <p:sp>
        <p:nvSpPr>
          <p:cNvPr id="107529" name="AutoShape 9"/>
          <p:cNvSpPr>
            <a:spLocks noChangeArrowheads="1"/>
          </p:cNvSpPr>
          <p:nvPr/>
        </p:nvSpPr>
        <p:spPr bwMode="auto">
          <a:xfrm>
            <a:off x="533400" y="28956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7531" name="Picture 11" descr="5Min Num_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227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7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7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7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6" grpId="0" autoUpdateAnimBg="0"/>
      <p:bldP spid="107527" grpId="0" autoUpdateAnimBg="0"/>
      <p:bldP spid="1075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2</a:t>
            </a:r>
          </a:p>
        </p:txBody>
      </p:sp>
      <p:sp>
        <p:nvSpPr>
          <p:cNvPr id="108549" name="xyz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52500" y="2971800"/>
            <a:ext cx="4686300" cy="234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Yes, the exponents are the same power.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No, the expression is the difference between two powers of variables.</a:t>
            </a:r>
          </a:p>
        </p:txBody>
      </p:sp>
      <p:sp>
        <p:nvSpPr>
          <p:cNvPr id="108550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Determine whether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3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 – y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3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is a monomial. Explain your reasoning.</a:t>
            </a:r>
          </a:p>
        </p:txBody>
      </p:sp>
      <p:sp>
        <p:nvSpPr>
          <p:cNvPr id="108551" name="AutoShape 7"/>
          <p:cNvSpPr>
            <a:spLocks noChangeArrowheads="1"/>
          </p:cNvSpPr>
          <p:nvPr/>
        </p:nvSpPr>
        <p:spPr bwMode="auto">
          <a:xfrm>
            <a:off x="419100" y="4314825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8552" name="Picture 8" descr="5Min Num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8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8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8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9" grpId="0" autoUpdateAnimBg="0"/>
      <p:bldP spid="108550" grpId="0" autoUpdateAnimBg="0"/>
      <p:bldP spid="10855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3</a:t>
            </a:r>
          </a:p>
        </p:txBody>
      </p:sp>
      <p:sp>
        <p:nvSpPr>
          <p:cNvPr id="109573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4003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3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5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b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6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–3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5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b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6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3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3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b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9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3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b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6</a:t>
            </a:r>
          </a:p>
        </p:txBody>
      </p:sp>
      <p:sp>
        <p:nvSpPr>
          <p:cNvPr id="109574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Simplify (3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ab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4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)(–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a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4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b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).</a:t>
            </a:r>
          </a:p>
        </p:txBody>
      </p:sp>
      <p:sp>
        <p:nvSpPr>
          <p:cNvPr id="109575" name="AutoShape 7"/>
          <p:cNvSpPr>
            <a:spLocks noChangeArrowheads="1"/>
          </p:cNvSpPr>
          <p:nvPr/>
        </p:nvSpPr>
        <p:spPr bwMode="auto">
          <a:xfrm>
            <a:off x="533400" y="340995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9576" name="Picture 8" descr="5Min Num_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9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9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3" grpId="0" autoUpdateAnimBg="0"/>
      <p:bldP spid="109574" grpId="0" autoUpdateAnimBg="0"/>
      <p:bldP spid="10957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4</a:t>
            </a:r>
          </a:p>
        </p:txBody>
      </p:sp>
      <p:sp>
        <p:nvSpPr>
          <p:cNvPr id="110597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4003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7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6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10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8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4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10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8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4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7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6</a:t>
            </a:r>
          </a:p>
        </p:txBody>
      </p:sp>
      <p:sp>
        <p:nvSpPr>
          <p:cNvPr id="110598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Simplify (2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5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4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)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.</a:t>
            </a:r>
          </a:p>
        </p:txBody>
      </p:sp>
      <p:sp>
        <p:nvSpPr>
          <p:cNvPr id="110599" name="AutoShape 7"/>
          <p:cNvSpPr>
            <a:spLocks noChangeArrowheads="1"/>
          </p:cNvSpPr>
          <p:nvPr/>
        </p:nvSpPr>
        <p:spPr bwMode="auto">
          <a:xfrm>
            <a:off x="533400" y="43434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0600" name="Picture 8" descr="5Min Num_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0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0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0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7" grpId="0" autoUpdateAnimBg="0"/>
      <p:bldP spid="110598" grpId="0" autoUpdateAnimBg="0"/>
      <p:bldP spid="11059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9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5</a:t>
            </a:r>
          </a:p>
        </p:txBody>
      </p:sp>
      <p:sp>
        <p:nvSpPr>
          <p:cNvPr id="111622" name="TPQuestion"/>
          <p:cNvSpPr>
            <a:spLocks noChangeArrowheads="1"/>
          </p:cNvSpPr>
          <p:nvPr/>
        </p:nvSpPr>
        <p:spPr bwMode="auto">
          <a:xfrm>
            <a:off x="685800" y="1657350"/>
            <a:ext cx="35052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Find the area of the parallelogram.</a:t>
            </a:r>
          </a:p>
        </p:txBody>
      </p:sp>
      <p:sp>
        <p:nvSpPr>
          <p:cNvPr id="111623" name="AutoShape 7"/>
          <p:cNvSpPr>
            <a:spLocks noChangeArrowheads="1"/>
          </p:cNvSpPr>
          <p:nvPr/>
        </p:nvSpPr>
        <p:spPr bwMode="auto">
          <a:xfrm>
            <a:off x="533400" y="57277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1624" name="Picture 8" descr="5Min Num_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pic>
        <p:nvPicPr>
          <p:cNvPr id="111632" name="Picture 16" descr="7-2-5-5mi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14800" y="1600200"/>
            <a:ext cx="4229100" cy="1993900"/>
          </a:xfrm>
          <a:prstGeom prst="rect">
            <a:avLst/>
          </a:prstGeom>
          <a:noFill/>
        </p:spPr>
      </p:pic>
      <p:grpSp>
        <p:nvGrpSpPr>
          <p:cNvPr id="111637" name="Group 21"/>
          <p:cNvGrpSpPr>
            <a:grpSpLocks/>
          </p:cNvGrpSpPr>
          <p:nvPr/>
        </p:nvGrpSpPr>
        <p:grpSpPr bwMode="auto">
          <a:xfrm>
            <a:off x="1066800" y="2703513"/>
            <a:ext cx="2790825" cy="3392487"/>
            <a:chOff x="672" y="1703"/>
            <a:chExt cx="1758" cy="2137"/>
          </a:xfrm>
        </p:grpSpPr>
        <p:grpSp>
          <p:nvGrpSpPr>
            <p:cNvPr id="111629" name="Group 13"/>
            <p:cNvGrpSpPr>
              <a:grpSpLocks/>
            </p:cNvGrpSpPr>
            <p:nvPr/>
          </p:nvGrpSpPr>
          <p:grpSpPr bwMode="auto">
            <a:xfrm>
              <a:off x="672" y="1703"/>
              <a:ext cx="1758" cy="2137"/>
              <a:chOff x="672" y="1407"/>
              <a:chExt cx="1758" cy="2137"/>
            </a:xfrm>
          </p:grpSpPr>
          <p:sp>
            <p:nvSpPr>
              <p:cNvPr id="111621" name="TPAnswers"/>
              <p:cNvSpPr>
                <a:spLocks noChangeArrowheads="1"/>
              </p:cNvSpPr>
              <p:nvPr>
                <p:custDataLst>
                  <p:tags r:id="rId2"/>
                </p:custDataLst>
              </p:nvPr>
            </p:nvSpPr>
            <p:spPr bwMode="auto">
              <a:xfrm>
                <a:off x="672" y="1512"/>
                <a:ext cx="1758" cy="20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marL="533400" indent="-533400">
                  <a:lnSpc>
                    <a:spcPct val="90000"/>
                  </a:lnSpc>
                  <a:spcBef>
                    <a:spcPct val="83000"/>
                  </a:spcBef>
                  <a:spcAft>
                    <a:spcPct val="83000"/>
                  </a:spcAft>
                  <a:buClr>
                    <a:srgbClr val="00539D"/>
                  </a:buClr>
                </a:pPr>
                <a:r>
                  <a:rPr lang="pt-BR" sz="2400" b="1">
                    <a:solidFill>
                      <a:srgbClr val="00539D"/>
                    </a:solidFill>
                    <a:sym typeface="Symbol" pitchFamily="18" charset="2"/>
                  </a:rPr>
                  <a:t>A.</a:t>
                </a:r>
                <a:r>
                  <a:rPr lang="pt-BR" sz="2400" b="1">
                    <a:solidFill>
                      <a:srgbClr val="000000"/>
                    </a:solidFill>
                    <a:sym typeface="Symbol" pitchFamily="18" charset="2"/>
                  </a:rPr>
                  <a:t>	</a:t>
                </a:r>
              </a:p>
              <a:p>
                <a:pPr marL="533400" indent="-533400">
                  <a:lnSpc>
                    <a:spcPct val="90000"/>
                  </a:lnSpc>
                  <a:spcBef>
                    <a:spcPct val="83000"/>
                  </a:spcBef>
                  <a:spcAft>
                    <a:spcPct val="83000"/>
                  </a:spcAft>
                  <a:buClr>
                    <a:srgbClr val="00539D"/>
                  </a:buClr>
                </a:pPr>
                <a:r>
                  <a:rPr lang="pt-BR" sz="2400" b="1">
                    <a:solidFill>
                      <a:srgbClr val="00539D"/>
                    </a:solidFill>
                    <a:sym typeface="Symbol" pitchFamily="18" charset="2"/>
                  </a:rPr>
                  <a:t>B.</a:t>
                </a:r>
                <a:r>
                  <a:rPr lang="pt-BR" sz="2400" b="1">
                    <a:solidFill>
                      <a:srgbClr val="000000"/>
                    </a:solidFill>
                    <a:sym typeface="Symbol" pitchFamily="18" charset="2"/>
                  </a:rPr>
                  <a:t>	</a:t>
                </a:r>
                <a:r>
                  <a:rPr lang="pt-BR" sz="2400">
                    <a:solidFill>
                      <a:srgbClr val="000000"/>
                    </a:solidFill>
                    <a:sym typeface="Symbol" pitchFamily="18" charset="2"/>
                  </a:rPr>
                  <a:t>10</a:t>
                </a:r>
                <a:r>
                  <a:rPr lang="pt-BR" sz="2400" i="1">
                    <a:solidFill>
                      <a:srgbClr val="000000"/>
                    </a:solidFill>
                    <a:sym typeface="Symbol" pitchFamily="18" charset="2"/>
                  </a:rPr>
                  <a:t>n</a:t>
                </a:r>
                <a:r>
                  <a:rPr lang="pt-BR" sz="2400" baseline="40000">
                    <a:solidFill>
                      <a:srgbClr val="000000"/>
                    </a:solidFill>
                    <a:sym typeface="Symbol" pitchFamily="18" charset="2"/>
                  </a:rPr>
                  <a:t>5</a:t>
                </a:r>
                <a:endParaRPr lang="pt-BR" sz="2400">
                  <a:solidFill>
                    <a:srgbClr val="000000"/>
                  </a:solidFill>
                  <a:sym typeface="Symbol" pitchFamily="18" charset="2"/>
                </a:endParaRPr>
              </a:p>
              <a:p>
                <a:pPr marL="533400" indent="-533400">
                  <a:lnSpc>
                    <a:spcPct val="90000"/>
                  </a:lnSpc>
                  <a:spcBef>
                    <a:spcPct val="83000"/>
                  </a:spcBef>
                  <a:spcAft>
                    <a:spcPct val="83000"/>
                  </a:spcAft>
                  <a:buClr>
                    <a:srgbClr val="00539D"/>
                  </a:buClr>
                </a:pPr>
                <a:r>
                  <a:rPr lang="pt-BR" sz="2400" b="1">
                    <a:solidFill>
                      <a:srgbClr val="00539D"/>
                    </a:solidFill>
                    <a:sym typeface="Symbol" pitchFamily="18" charset="2"/>
                  </a:rPr>
                  <a:t>C.</a:t>
                </a:r>
                <a:r>
                  <a:rPr lang="pt-BR" sz="2400" b="1">
                    <a:solidFill>
                      <a:srgbClr val="000000"/>
                    </a:solidFill>
                    <a:sym typeface="Symbol" pitchFamily="18" charset="2"/>
                  </a:rPr>
                  <a:t>	</a:t>
                </a:r>
                <a:r>
                  <a:rPr lang="pt-BR" sz="2400">
                    <a:solidFill>
                      <a:srgbClr val="000000"/>
                    </a:solidFill>
                    <a:sym typeface="Symbol" pitchFamily="18" charset="2"/>
                  </a:rPr>
                  <a:t>5</a:t>
                </a:r>
                <a:r>
                  <a:rPr lang="pt-BR" sz="2400" i="1">
                    <a:solidFill>
                      <a:srgbClr val="000000"/>
                    </a:solidFill>
                    <a:sym typeface="Symbol" pitchFamily="18" charset="2"/>
                  </a:rPr>
                  <a:t>n</a:t>
                </a:r>
                <a:r>
                  <a:rPr lang="pt-BR" sz="2400" baseline="40000">
                    <a:solidFill>
                      <a:srgbClr val="000000"/>
                    </a:solidFill>
                    <a:sym typeface="Symbol" pitchFamily="18" charset="2"/>
                  </a:rPr>
                  <a:t>6</a:t>
                </a:r>
                <a:endParaRPr lang="pt-BR" sz="2400">
                  <a:solidFill>
                    <a:srgbClr val="000000"/>
                  </a:solidFill>
                  <a:sym typeface="Symbol" pitchFamily="18" charset="2"/>
                </a:endParaRPr>
              </a:p>
              <a:p>
                <a:pPr marL="533400" indent="-533400">
                  <a:lnSpc>
                    <a:spcPct val="90000"/>
                  </a:lnSpc>
                  <a:spcBef>
                    <a:spcPct val="83000"/>
                  </a:spcBef>
                  <a:spcAft>
                    <a:spcPct val="83000"/>
                  </a:spcAft>
                  <a:buClr>
                    <a:srgbClr val="00539D"/>
                  </a:buClr>
                </a:pPr>
                <a:r>
                  <a:rPr lang="pt-BR" sz="2400" b="1">
                    <a:solidFill>
                      <a:srgbClr val="00539D"/>
                    </a:solidFill>
                    <a:sym typeface="Symbol" pitchFamily="18" charset="2"/>
                  </a:rPr>
                  <a:t>D.</a:t>
                </a:r>
                <a:r>
                  <a:rPr lang="pt-BR" sz="2400" b="1">
                    <a:solidFill>
                      <a:srgbClr val="000000"/>
                    </a:solidFill>
                    <a:sym typeface="Symbol" pitchFamily="18" charset="2"/>
                  </a:rPr>
                  <a:t>	</a:t>
                </a:r>
                <a:r>
                  <a:rPr lang="pt-BR" sz="2400">
                    <a:solidFill>
                      <a:srgbClr val="000000"/>
                    </a:solidFill>
                    <a:sym typeface="Symbol" pitchFamily="18" charset="2"/>
                  </a:rPr>
                  <a:t>5</a:t>
                </a:r>
                <a:r>
                  <a:rPr lang="pt-BR" sz="2400" i="1">
                    <a:solidFill>
                      <a:srgbClr val="000000"/>
                    </a:solidFill>
                    <a:sym typeface="Symbol" pitchFamily="18" charset="2"/>
                  </a:rPr>
                  <a:t>n</a:t>
                </a:r>
                <a:r>
                  <a:rPr lang="pt-BR" sz="2400" baseline="40000">
                    <a:solidFill>
                      <a:srgbClr val="000000"/>
                    </a:solidFill>
                    <a:sym typeface="Symbol" pitchFamily="18" charset="2"/>
                  </a:rPr>
                  <a:t>5</a:t>
                </a:r>
              </a:p>
            </p:txBody>
          </p:sp>
          <p:pic>
            <p:nvPicPr>
              <p:cNvPr id="111628" name="Picture 12" descr="7-2-5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1056" y="1407"/>
                <a:ext cx="392" cy="537"/>
              </a:xfrm>
              <a:prstGeom prst="rect">
                <a:avLst/>
              </a:prstGeom>
              <a:noFill/>
            </p:spPr>
          </p:pic>
        </p:grpSp>
        <p:sp>
          <p:nvSpPr>
            <p:cNvPr id="111633" name="Text Box 17"/>
            <p:cNvSpPr txBox="1">
              <a:spLocks noChangeArrowheads="1"/>
            </p:cNvSpPr>
            <p:nvPr/>
          </p:nvSpPr>
          <p:spPr bwMode="auto">
            <a:xfrm>
              <a:off x="1435" y="1819"/>
              <a:ext cx="59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units</a:t>
              </a:r>
              <a:r>
                <a:rPr lang="en-US" sz="2400" baseline="30000"/>
                <a:t>2</a:t>
              </a:r>
            </a:p>
          </p:txBody>
        </p:sp>
        <p:sp>
          <p:nvSpPr>
            <p:cNvPr id="111634" name="Text Box 18"/>
            <p:cNvSpPr txBox="1">
              <a:spLocks noChangeArrowheads="1"/>
            </p:cNvSpPr>
            <p:nvPr/>
          </p:nvSpPr>
          <p:spPr bwMode="auto">
            <a:xfrm>
              <a:off x="1458" y="2388"/>
              <a:ext cx="59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units</a:t>
              </a:r>
              <a:r>
                <a:rPr lang="en-US" sz="2400" baseline="30000"/>
                <a:t>2</a:t>
              </a:r>
            </a:p>
          </p:txBody>
        </p:sp>
        <p:sp>
          <p:nvSpPr>
            <p:cNvPr id="111635" name="Text Box 19"/>
            <p:cNvSpPr txBox="1">
              <a:spLocks noChangeArrowheads="1"/>
            </p:cNvSpPr>
            <p:nvPr/>
          </p:nvSpPr>
          <p:spPr bwMode="auto">
            <a:xfrm>
              <a:off x="1369" y="2964"/>
              <a:ext cx="59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units</a:t>
              </a:r>
              <a:r>
                <a:rPr lang="en-US" sz="2400" baseline="30000"/>
                <a:t>2</a:t>
              </a:r>
            </a:p>
          </p:txBody>
        </p:sp>
        <p:sp>
          <p:nvSpPr>
            <p:cNvPr id="111636" name="Text Box 20"/>
            <p:cNvSpPr txBox="1">
              <a:spLocks noChangeArrowheads="1"/>
            </p:cNvSpPr>
            <p:nvPr/>
          </p:nvSpPr>
          <p:spPr bwMode="auto">
            <a:xfrm>
              <a:off x="1363" y="3552"/>
              <a:ext cx="59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units</a:t>
              </a:r>
              <a:r>
                <a:rPr lang="en-US" sz="2400" baseline="30000"/>
                <a:t>2</a:t>
              </a:r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1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1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1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1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22" grpId="0" autoUpdateAnimBg="0"/>
      <p:bldP spid="1116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6</a:t>
            </a:r>
          </a:p>
        </p:txBody>
      </p:sp>
      <p:sp>
        <p:nvSpPr>
          <p:cNvPr id="120837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4003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20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5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3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z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6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20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6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3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z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8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51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5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3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z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6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51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6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3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z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8</a:t>
            </a:r>
          </a:p>
        </p:txBody>
      </p:sp>
      <p:sp>
        <p:nvSpPr>
          <p:cNvPr id="120838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What is the product (–3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3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z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)(–17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3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z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4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)?</a:t>
            </a:r>
          </a:p>
        </p:txBody>
      </p:sp>
      <p:sp>
        <p:nvSpPr>
          <p:cNvPr id="120839" name="AutoShape 7"/>
          <p:cNvSpPr>
            <a:spLocks noChangeArrowheads="1"/>
          </p:cNvSpPr>
          <p:nvPr/>
        </p:nvSpPr>
        <p:spPr bwMode="auto">
          <a:xfrm>
            <a:off x="533400" y="43434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20841" name="Picture 9" descr="Std Test Pra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" y="1295400"/>
            <a:ext cx="3373438" cy="311150"/>
          </a:xfrm>
          <a:prstGeom prst="rect">
            <a:avLst/>
          </a:prstGeom>
          <a:noFill/>
        </p:spPr>
      </p:pic>
      <p:pic>
        <p:nvPicPr>
          <p:cNvPr id="120842" name="Picture 10" descr="5Min Num_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0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20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0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0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7" grpId="0" autoUpdateAnimBg="0"/>
      <p:bldP spid="120838" grpId="0" autoUpdateAnimBg="0"/>
      <p:bldP spid="12083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CCSS</a:t>
            </a:r>
            <a:endParaRPr lang="en-US" b="1">
              <a:solidFill>
                <a:srgbClr val="E01B22"/>
              </a:solidFill>
            </a:endParaRPr>
          </a:p>
        </p:txBody>
      </p:sp>
      <p:sp>
        <p:nvSpPr>
          <p:cNvPr id="119818" name="Fl_text"/>
          <p:cNvSpPr txBox="1">
            <a:spLocks noChangeArrowheads="1"/>
          </p:cNvSpPr>
          <p:nvPr/>
        </p:nvSpPr>
        <p:spPr bwMode="auto">
          <a:xfrm>
            <a:off x="1143000" y="1828800"/>
            <a:ext cx="7315200" cy="385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 b="1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Content Standards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A.SSE.2 Use the structure of an expression to identify ways to rewrite it.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F.IF.8b Use the properties of exponents to interpret expressions for exponential functions.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 b="1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Mathematical Practices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2 Reason abstractly and quantitatively.</a:t>
            </a:r>
          </a:p>
        </p:txBody>
      </p:sp>
      <p:pic>
        <p:nvPicPr>
          <p:cNvPr id="119819" name="CCSS_Logo" descr="CCSS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5850" y="566738"/>
            <a:ext cx="127635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9821" name="CCSS Copyright"/>
          <p:cNvSpPr txBox="1">
            <a:spLocks noChangeArrowheads="1"/>
          </p:cNvSpPr>
          <p:nvPr/>
        </p:nvSpPr>
        <p:spPr bwMode="auto">
          <a:xfrm>
            <a:off x="152400" y="6556375"/>
            <a:ext cx="66294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800">
                <a:solidFill>
                  <a:schemeClr val="bg1"/>
                </a:solidFill>
              </a:rPr>
              <a:t>Common Core State Standards © Copyright 2010. National Governors Association Center for Best Practices and Council of Chief State School Officers. All rights reserved.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9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8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Then/Now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812800" y="1828800"/>
            <a:ext cx="7620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/>
              <a:t>You multiplied monomials. </a:t>
            </a:r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812800" y="4057650"/>
            <a:ext cx="7620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Find the quotient of two monomials.</a:t>
            </a:r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812800" y="4699000"/>
            <a:ext cx="7620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Simplify expressions containing negative and zero exponents.</a:t>
            </a:r>
          </a:p>
        </p:txBody>
      </p:sp>
      <p:pic>
        <p:nvPicPr>
          <p:cNvPr id="4111" name="Then_img" descr="12_ALG1_ThenGraph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7400" y="110807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12" name="Now_img" descr="12_ALG1_NowGraph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7400" y="341312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0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Vocabulary</a:t>
            </a:r>
          </a:p>
        </p:txBody>
      </p:sp>
      <p:sp>
        <p:nvSpPr>
          <p:cNvPr id="88072" name="Text Box 8"/>
          <p:cNvSpPr txBox="1">
            <a:spLocks noChangeArrowheads="1"/>
          </p:cNvSpPr>
          <p:nvPr/>
        </p:nvSpPr>
        <p:spPr bwMode="auto">
          <a:xfrm>
            <a:off x="812800" y="1828800"/>
            <a:ext cx="7620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zero exponent</a:t>
            </a:r>
          </a:p>
        </p:txBody>
      </p:sp>
      <p:sp>
        <p:nvSpPr>
          <p:cNvPr id="88073" name="Text Box 9"/>
          <p:cNvSpPr txBox="1">
            <a:spLocks noChangeArrowheads="1"/>
          </p:cNvSpPr>
          <p:nvPr/>
        </p:nvSpPr>
        <p:spPr bwMode="auto">
          <a:xfrm>
            <a:off x="812800" y="2463800"/>
            <a:ext cx="7620000" cy="111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negative exponent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order of magnitude</a:t>
            </a:r>
          </a:p>
        </p:txBody>
      </p:sp>
      <p:pic>
        <p:nvPicPr>
          <p:cNvPr id="88075" name="Vocab_img" descr="12_ALG1_NewVocabular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725" y="1108075"/>
            <a:ext cx="37750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807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8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80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7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</a:t>
            </a:r>
          </a:p>
        </p:txBody>
      </p:sp>
      <p:pic>
        <p:nvPicPr>
          <p:cNvPr id="106509" name="Picture 13" descr="KC_alg_L07-02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1495425"/>
            <a:ext cx="8239125" cy="21463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12" name="Picture 792" descr="7-2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2338" y="1282700"/>
            <a:ext cx="7669212" cy="1289050"/>
          </a:xfrm>
          <a:prstGeom prst="rect">
            <a:avLst/>
          </a:prstGeom>
          <a:noFill/>
        </p:spPr>
      </p:pic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5903" name="Text Box 78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Quotient of Powers</a:t>
            </a:r>
          </a:p>
        </p:txBody>
      </p:sp>
      <p:sp>
        <p:nvSpPr>
          <p:cNvPr id="5904" name="Text Box 784"/>
          <p:cNvSpPr txBox="1">
            <a:spLocks noChangeArrowheads="1"/>
          </p:cNvSpPr>
          <p:nvPr/>
        </p:nvSpPr>
        <p:spPr bwMode="auto">
          <a:xfrm>
            <a:off x="4176713" y="2932113"/>
            <a:ext cx="4433887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Group powers that have the same base.</a:t>
            </a:r>
          </a:p>
        </p:txBody>
      </p:sp>
      <p:sp>
        <p:nvSpPr>
          <p:cNvPr id="5905" name="Rectangle 785"/>
          <p:cNvSpPr>
            <a:spLocks noChangeArrowheads="1"/>
          </p:cNvSpPr>
          <p:nvPr/>
        </p:nvSpPr>
        <p:spPr bwMode="auto">
          <a:xfrm>
            <a:off x="581025" y="4572000"/>
            <a:ext cx="822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143000" indent="-798513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3943350" algn="l"/>
              </a:tabLst>
            </a:pPr>
            <a:r>
              <a:rPr lang="en-US" sz="2400"/>
              <a:t>	= </a:t>
            </a:r>
            <a:r>
              <a:rPr lang="en-US" sz="2400" i="1"/>
              <a:t>xy</a:t>
            </a:r>
            <a:r>
              <a:rPr lang="en-US" sz="2400" baseline="40000"/>
              <a:t>9	</a:t>
            </a:r>
            <a:r>
              <a:rPr lang="en-US" sz="2400"/>
              <a:t>Simplify.</a:t>
            </a:r>
          </a:p>
        </p:txBody>
      </p:sp>
      <p:pic>
        <p:nvPicPr>
          <p:cNvPr id="5906" name="Picture 786" descr="eq_208"/>
          <p:cNvPicPr>
            <a:picLocks noChangeAspect="1" noChangeArrowheads="1"/>
          </p:cNvPicPr>
          <p:nvPr/>
        </p:nvPicPr>
        <p:blipFill>
          <a:blip r:embed="rId4" cstate="print">
            <a:grayscl/>
          </a:blip>
          <a:srcRect t="79669" r="52383"/>
          <a:stretch>
            <a:fillRect/>
          </a:stretch>
        </p:blipFill>
        <p:spPr bwMode="auto">
          <a:xfrm>
            <a:off x="982663" y="3751263"/>
            <a:ext cx="3168650" cy="596900"/>
          </a:xfrm>
          <a:prstGeom prst="rect">
            <a:avLst/>
          </a:prstGeom>
          <a:noFill/>
        </p:spPr>
      </p:pic>
      <p:pic>
        <p:nvPicPr>
          <p:cNvPr id="5908" name="Picture 788" descr="eq_208"/>
          <p:cNvPicPr>
            <a:picLocks noChangeAspect="1" noChangeArrowheads="1"/>
          </p:cNvPicPr>
          <p:nvPr/>
        </p:nvPicPr>
        <p:blipFill>
          <a:blip r:embed="rId4" cstate="print">
            <a:lum contrast="6000"/>
            <a:grayscl/>
          </a:blip>
          <a:srcRect t="44058" r="52383" b="20372"/>
          <a:stretch>
            <a:fillRect/>
          </a:stretch>
        </p:blipFill>
        <p:spPr bwMode="auto">
          <a:xfrm>
            <a:off x="935038" y="2706688"/>
            <a:ext cx="3168650" cy="1042987"/>
          </a:xfrm>
          <a:prstGeom prst="rect">
            <a:avLst/>
          </a:prstGeom>
          <a:noFill/>
        </p:spPr>
      </p:pic>
      <p:sp>
        <p:nvSpPr>
          <p:cNvPr id="5909" name="Text Box 789"/>
          <p:cNvSpPr txBox="1">
            <a:spLocks noChangeArrowheads="1"/>
          </p:cNvSpPr>
          <p:nvPr/>
        </p:nvSpPr>
        <p:spPr bwMode="auto">
          <a:xfrm>
            <a:off x="4176713" y="3827463"/>
            <a:ext cx="4433887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Quotient of Powers</a:t>
            </a:r>
          </a:p>
        </p:txBody>
      </p:sp>
      <p:sp>
        <p:nvSpPr>
          <p:cNvPr id="5911" name="Rectangle 791"/>
          <p:cNvSpPr>
            <a:spLocks noChangeArrowheads="1"/>
          </p:cNvSpPr>
          <p:nvPr/>
        </p:nvSpPr>
        <p:spPr bwMode="auto">
          <a:xfrm>
            <a:off x="685800" y="5410200"/>
            <a:ext cx="822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</a:t>
            </a:r>
            <a:r>
              <a:rPr lang="en-US" sz="2400" i="1">
                <a:solidFill>
                  <a:srgbClr val="E01B22"/>
                </a:solidFill>
              </a:rPr>
              <a:t>xy</a:t>
            </a:r>
            <a:r>
              <a:rPr lang="en-US" sz="2400" baseline="40000">
                <a:solidFill>
                  <a:srgbClr val="E01B22"/>
                </a:solidFill>
              </a:rPr>
              <a:t>9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9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9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9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9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04" grpId="0" build="p" autoUpdateAnimBg="0" advAuto="0"/>
      <p:bldP spid="5905" grpId="0" build="p" autoUpdateAnimBg="0"/>
      <p:bldP spid="5909" grpId="0" build="p" autoUpdateAnimBg="0" advAuto="0"/>
      <p:bldP spid="5911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113672" name="Oval 8"/>
          <p:cNvSpPr>
            <a:spLocks noChangeArrowheads="1"/>
          </p:cNvSpPr>
          <p:nvPr/>
        </p:nvSpPr>
        <p:spPr bwMode="auto">
          <a:xfrm>
            <a:off x="876300" y="53975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3673" name="Picture 9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3674" name="Picture 10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pic>
        <p:nvPicPr>
          <p:cNvPr id="113675" name="Picture 11" descr="eq_209"/>
          <p:cNvPicPr>
            <a:picLocks noChangeAspect="1" noChangeArrowheads="1"/>
          </p:cNvPicPr>
          <p:nvPr/>
        </p:nvPicPr>
        <p:blipFill>
          <a:blip r:embed="rId6" cstate="print"/>
          <a:srcRect b="65381"/>
          <a:stretch>
            <a:fillRect/>
          </a:stretch>
        </p:blipFill>
        <p:spPr bwMode="auto">
          <a:xfrm>
            <a:off x="925513" y="1304925"/>
            <a:ext cx="6965950" cy="1296988"/>
          </a:xfrm>
          <a:prstGeom prst="rect">
            <a:avLst/>
          </a:prstGeom>
          <a:noFill/>
        </p:spPr>
      </p:pic>
      <p:grpSp>
        <p:nvGrpSpPr>
          <p:cNvPr id="113676" name="Group 12"/>
          <p:cNvGrpSpPr>
            <a:grpSpLocks/>
          </p:cNvGrpSpPr>
          <p:nvPr/>
        </p:nvGrpSpPr>
        <p:grpSpPr bwMode="auto">
          <a:xfrm>
            <a:off x="914400" y="2565400"/>
            <a:ext cx="2790825" cy="3276600"/>
            <a:chOff x="576" y="1616"/>
            <a:chExt cx="1758" cy="2064"/>
          </a:xfrm>
        </p:grpSpPr>
        <p:sp>
          <p:nvSpPr>
            <p:cNvPr id="113677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76" y="1648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ym typeface="Symbol" pitchFamily="18" charset="2"/>
                </a:rPr>
                <a:t>	</a:t>
              </a:r>
            </a:p>
          </p:txBody>
        </p:sp>
        <p:pic>
          <p:nvPicPr>
            <p:cNvPr id="113678" name="Picture 14" descr="eq_209"/>
            <p:cNvPicPr>
              <a:picLocks noChangeAspect="1" noChangeArrowheads="1"/>
            </p:cNvPicPr>
            <p:nvPr/>
          </p:nvPicPr>
          <p:blipFill>
            <a:blip r:embed="rId6" cstate="print"/>
            <a:srcRect t="89491" r="83978"/>
            <a:stretch>
              <a:fillRect/>
            </a:stretch>
          </p:blipFill>
          <p:spPr bwMode="auto">
            <a:xfrm>
              <a:off x="883" y="3394"/>
              <a:ext cx="703" cy="248"/>
            </a:xfrm>
            <a:prstGeom prst="rect">
              <a:avLst/>
            </a:prstGeom>
            <a:noFill/>
          </p:spPr>
        </p:pic>
        <p:pic>
          <p:nvPicPr>
            <p:cNvPr id="113679" name="Picture 15" descr="eq_209"/>
            <p:cNvPicPr>
              <a:picLocks noChangeAspect="1" noChangeArrowheads="1"/>
            </p:cNvPicPr>
            <p:nvPr/>
          </p:nvPicPr>
          <p:blipFill>
            <a:blip r:embed="rId6" cstate="print"/>
            <a:srcRect t="70255" r="83978" b="10509"/>
            <a:stretch>
              <a:fillRect/>
            </a:stretch>
          </p:blipFill>
          <p:spPr bwMode="auto">
            <a:xfrm>
              <a:off x="878" y="2659"/>
              <a:ext cx="703" cy="454"/>
            </a:xfrm>
            <a:prstGeom prst="rect">
              <a:avLst/>
            </a:prstGeom>
            <a:noFill/>
          </p:spPr>
        </p:pic>
        <p:pic>
          <p:nvPicPr>
            <p:cNvPr id="113680" name="Picture 16" descr="eq_209"/>
            <p:cNvPicPr>
              <a:picLocks noChangeAspect="1" noChangeArrowheads="1"/>
            </p:cNvPicPr>
            <p:nvPr/>
          </p:nvPicPr>
          <p:blipFill>
            <a:blip r:embed="rId6" cstate="print"/>
            <a:srcRect t="47203" r="83978" b="29745"/>
            <a:stretch>
              <a:fillRect/>
            </a:stretch>
          </p:blipFill>
          <p:spPr bwMode="auto">
            <a:xfrm>
              <a:off x="884" y="2070"/>
              <a:ext cx="703" cy="544"/>
            </a:xfrm>
            <a:prstGeom prst="rect">
              <a:avLst/>
            </a:prstGeom>
            <a:noFill/>
          </p:spPr>
        </p:pic>
        <p:pic>
          <p:nvPicPr>
            <p:cNvPr id="113681" name="Picture 17" descr="eq_209"/>
            <p:cNvPicPr>
              <a:picLocks noChangeAspect="1" noChangeArrowheads="1"/>
            </p:cNvPicPr>
            <p:nvPr/>
          </p:nvPicPr>
          <p:blipFill>
            <a:blip r:embed="rId6" cstate="print"/>
            <a:srcRect t="34619" r="83978" b="52797"/>
            <a:stretch>
              <a:fillRect/>
            </a:stretch>
          </p:blipFill>
          <p:spPr bwMode="auto">
            <a:xfrm>
              <a:off x="883" y="1616"/>
              <a:ext cx="703" cy="297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3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3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3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7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</a:t>
            </a:r>
          </a:p>
        </p:txBody>
      </p:sp>
      <p:pic>
        <p:nvPicPr>
          <p:cNvPr id="129030" name="Picture 6" descr="KC_alg_L07-02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" y="1495425"/>
            <a:ext cx="8239125" cy="235585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Power of a Quotient</a:t>
            </a:r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4572000" y="2616200"/>
            <a:ext cx="40386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Power of a Quotient</a:t>
            </a:r>
          </a:p>
        </p:txBody>
      </p:sp>
      <p:grpSp>
        <p:nvGrpSpPr>
          <p:cNvPr id="6150" name="Group 6"/>
          <p:cNvGrpSpPr>
            <a:grpSpLocks/>
          </p:cNvGrpSpPr>
          <p:nvPr/>
        </p:nvGrpSpPr>
        <p:grpSpPr bwMode="auto">
          <a:xfrm>
            <a:off x="533400" y="4479925"/>
            <a:ext cx="8229600" cy="898525"/>
            <a:chOff x="336" y="2814"/>
            <a:chExt cx="5184" cy="566"/>
          </a:xfrm>
        </p:grpSpPr>
        <p:sp>
          <p:nvSpPr>
            <p:cNvPr id="6151" name="Rectangle 7"/>
            <p:cNvSpPr>
              <a:spLocks noChangeArrowheads="1"/>
            </p:cNvSpPr>
            <p:nvPr/>
          </p:nvSpPr>
          <p:spPr bwMode="auto">
            <a:xfrm>
              <a:off x="336" y="3012"/>
              <a:ext cx="5184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1712913" indent="-1368425">
                <a:lnSpc>
                  <a:spcPct val="90000"/>
                </a:lnSpc>
                <a:spcBef>
                  <a:spcPct val="20000"/>
                </a:spcBef>
                <a:buClr>
                  <a:srgbClr val="FFFFFF"/>
                </a:buClr>
                <a:tabLst>
                  <a:tab pos="4400550" algn="l"/>
                </a:tabLst>
              </a:pPr>
              <a:r>
                <a:rPr lang="en-US" sz="2400">
                  <a:solidFill>
                    <a:srgbClr val="E01B22"/>
                  </a:solidFill>
                </a:rPr>
                <a:t>		</a:t>
              </a:r>
              <a:r>
                <a:rPr lang="en-US" sz="2400"/>
                <a:t>Power of a Power</a:t>
              </a:r>
            </a:p>
          </p:txBody>
        </p:sp>
        <p:pic>
          <p:nvPicPr>
            <p:cNvPr id="6152" name="Picture 8" descr="eq_210"/>
            <p:cNvPicPr>
              <a:picLocks noChangeAspect="1" noChangeArrowheads="1"/>
            </p:cNvPicPr>
            <p:nvPr/>
          </p:nvPicPr>
          <p:blipFill>
            <a:blip r:embed="rId3" cstate="print">
              <a:grayscl/>
            </a:blip>
            <a:srcRect t="78104" r="58932"/>
            <a:stretch>
              <a:fillRect/>
            </a:stretch>
          </p:blipFill>
          <p:spPr bwMode="auto">
            <a:xfrm>
              <a:off x="1457" y="2814"/>
              <a:ext cx="885" cy="566"/>
            </a:xfrm>
            <a:prstGeom prst="rect">
              <a:avLst/>
            </a:prstGeom>
            <a:noFill/>
          </p:spPr>
        </p:pic>
      </p:grpSp>
      <p:pic>
        <p:nvPicPr>
          <p:cNvPr id="6154" name="Picture 10" descr="eq_210"/>
          <p:cNvPicPr>
            <a:picLocks noChangeAspect="1" noChangeArrowheads="1"/>
          </p:cNvPicPr>
          <p:nvPr/>
        </p:nvPicPr>
        <p:blipFill>
          <a:blip r:embed="rId3" cstate="print">
            <a:grayscl/>
          </a:blip>
          <a:srcRect t="25482" b="46460"/>
          <a:stretch>
            <a:fillRect/>
          </a:stretch>
        </p:blipFill>
        <p:spPr bwMode="auto">
          <a:xfrm>
            <a:off x="990600" y="2303463"/>
            <a:ext cx="3419475" cy="1152525"/>
          </a:xfrm>
          <a:prstGeom prst="rect">
            <a:avLst/>
          </a:prstGeom>
          <a:noFill/>
        </p:spPr>
      </p:pic>
      <p:pic>
        <p:nvPicPr>
          <p:cNvPr id="6155" name="Picture 11" descr="eq_210"/>
          <p:cNvPicPr>
            <a:picLocks noChangeAspect="1" noChangeArrowheads="1"/>
          </p:cNvPicPr>
          <p:nvPr/>
        </p:nvPicPr>
        <p:blipFill>
          <a:blip r:embed="rId3" cstate="print"/>
          <a:srcRect b="75415"/>
          <a:stretch>
            <a:fillRect/>
          </a:stretch>
        </p:blipFill>
        <p:spPr bwMode="auto">
          <a:xfrm>
            <a:off x="933450" y="1208088"/>
            <a:ext cx="3419475" cy="1009650"/>
          </a:xfrm>
          <a:prstGeom prst="rect">
            <a:avLst/>
          </a:prstGeom>
          <a:noFill/>
        </p:spPr>
      </p:pic>
      <p:sp>
        <p:nvSpPr>
          <p:cNvPr id="6156" name="Text Box 12"/>
          <p:cNvSpPr txBox="1">
            <a:spLocks noChangeArrowheads="1"/>
          </p:cNvSpPr>
          <p:nvPr/>
        </p:nvSpPr>
        <p:spPr bwMode="auto">
          <a:xfrm>
            <a:off x="4572000" y="3775075"/>
            <a:ext cx="40386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Power of a Product</a:t>
            </a:r>
          </a:p>
        </p:txBody>
      </p:sp>
      <p:grpSp>
        <p:nvGrpSpPr>
          <p:cNvPr id="6160" name="Group 16"/>
          <p:cNvGrpSpPr>
            <a:grpSpLocks/>
          </p:cNvGrpSpPr>
          <p:nvPr/>
        </p:nvGrpSpPr>
        <p:grpSpPr bwMode="auto">
          <a:xfrm>
            <a:off x="533400" y="5451475"/>
            <a:ext cx="8229600" cy="901700"/>
            <a:chOff x="336" y="3512"/>
            <a:chExt cx="5184" cy="568"/>
          </a:xfrm>
        </p:grpSpPr>
        <p:sp>
          <p:nvSpPr>
            <p:cNvPr id="6158" name="Rectangle 14"/>
            <p:cNvSpPr>
              <a:spLocks noChangeArrowheads="1"/>
            </p:cNvSpPr>
            <p:nvPr/>
          </p:nvSpPr>
          <p:spPr bwMode="auto">
            <a:xfrm>
              <a:off x="336" y="3712"/>
              <a:ext cx="5184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1712913" indent="-1368425">
                <a:lnSpc>
                  <a:spcPct val="90000"/>
                </a:lnSpc>
                <a:spcBef>
                  <a:spcPct val="20000"/>
                </a:spcBef>
                <a:buClr>
                  <a:srgbClr val="FFFFFF"/>
                </a:buClr>
                <a:tabLst>
                  <a:tab pos="4400550" algn="l"/>
                </a:tabLst>
              </a:pPr>
              <a:r>
                <a:rPr lang="en-US" sz="2400" b="1">
                  <a:solidFill>
                    <a:srgbClr val="00539D"/>
                  </a:solidFill>
                </a:rPr>
                <a:t>Answer:</a:t>
              </a:r>
              <a:r>
                <a:rPr lang="en-US" sz="2400">
                  <a:solidFill>
                    <a:srgbClr val="E01B22"/>
                  </a:solidFill>
                </a:rPr>
                <a:t> 		</a:t>
              </a:r>
              <a:endParaRPr lang="en-US" sz="2400"/>
            </a:p>
          </p:txBody>
        </p:sp>
        <p:pic>
          <p:nvPicPr>
            <p:cNvPr id="6159" name="Picture 15" descr="eq_210"/>
            <p:cNvPicPr>
              <a:picLocks noChangeAspect="1" noChangeArrowheads="1"/>
            </p:cNvPicPr>
            <p:nvPr/>
          </p:nvPicPr>
          <p:blipFill>
            <a:blip r:embed="rId3" cstate="print"/>
            <a:srcRect l="8124" t="78044" r="58914"/>
            <a:stretch>
              <a:fillRect/>
            </a:stretch>
          </p:blipFill>
          <p:spPr bwMode="auto">
            <a:xfrm>
              <a:off x="1450" y="3512"/>
              <a:ext cx="710" cy="568"/>
            </a:xfrm>
            <a:prstGeom prst="rect">
              <a:avLst/>
            </a:prstGeom>
            <a:noFill/>
          </p:spPr>
        </p:pic>
      </p:grpSp>
      <p:pic>
        <p:nvPicPr>
          <p:cNvPr id="6161" name="Picture 17" descr="7-2-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22513" y="3552825"/>
            <a:ext cx="2030412" cy="84455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 build="p" autoUpdateAnimBg="0" advAuto="0"/>
      <p:bldP spid="6156" grpId="0" build="p" autoUpdateAnimBg="0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4709" name="Group 21"/>
          <p:cNvGrpSpPr>
            <a:grpSpLocks/>
          </p:cNvGrpSpPr>
          <p:nvPr/>
        </p:nvGrpSpPr>
        <p:grpSpPr bwMode="auto">
          <a:xfrm>
            <a:off x="533400" y="1211263"/>
            <a:ext cx="8305800" cy="1371600"/>
            <a:chOff x="336" y="763"/>
            <a:chExt cx="5232" cy="864"/>
          </a:xfrm>
        </p:grpSpPr>
        <p:pic>
          <p:nvPicPr>
            <p:cNvPr id="114706" name="Picture 18" descr="eq_211"/>
            <p:cNvPicPr>
              <a:picLocks noChangeAspect="1" noChangeArrowheads="1"/>
            </p:cNvPicPr>
            <p:nvPr/>
          </p:nvPicPr>
          <p:blipFill>
            <a:blip r:embed="rId4" cstate="print"/>
            <a:srcRect l="45401" b="77664"/>
            <a:stretch>
              <a:fillRect/>
            </a:stretch>
          </p:blipFill>
          <p:spPr bwMode="auto">
            <a:xfrm>
              <a:off x="1416" y="763"/>
              <a:ext cx="1009" cy="658"/>
            </a:xfrm>
            <a:prstGeom prst="rect">
              <a:avLst/>
            </a:prstGeom>
            <a:noFill/>
          </p:spPr>
        </p:pic>
        <p:sp>
          <p:nvSpPr>
            <p:cNvPr id="114705" name="TPQuestion"/>
            <p:cNvSpPr>
              <a:spLocks noChangeArrowheads="1"/>
            </p:cNvSpPr>
            <p:nvPr/>
          </p:nvSpPr>
          <p:spPr bwMode="auto">
            <a:xfrm>
              <a:off x="336" y="948"/>
              <a:ext cx="5232" cy="6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90000"/>
                </a:lnSpc>
              </a:pPr>
              <a:r>
                <a:rPr lang="en-US" sz="2400" b="1">
                  <a:solidFill>
                    <a:srgbClr val="00539D"/>
                  </a:solidFill>
                  <a:cs typeface="Times New Roman" pitchFamily="18" charset="0"/>
                </a:rPr>
                <a:t>Simplify                    Assume that </a:t>
              </a:r>
              <a:r>
                <a:rPr lang="en-US" sz="2400" b="1" i="1">
                  <a:solidFill>
                    <a:srgbClr val="00539D"/>
                  </a:solidFill>
                  <a:cs typeface="Times New Roman" pitchFamily="18" charset="0"/>
                </a:rPr>
                <a:t>p</a:t>
              </a:r>
              <a:r>
                <a:rPr lang="en-US" sz="2400" b="1">
                  <a:solidFill>
                    <a:srgbClr val="00539D"/>
                  </a:solidFill>
                  <a:cs typeface="Times New Roman" pitchFamily="18" charset="0"/>
                </a:rPr>
                <a:t> and </a:t>
              </a:r>
              <a:r>
                <a:rPr lang="en-US" sz="2400" b="1" i="1">
                  <a:solidFill>
                    <a:srgbClr val="00539D"/>
                  </a:solidFill>
                  <a:cs typeface="Times New Roman" pitchFamily="18" charset="0"/>
                </a:rPr>
                <a:t>q</a:t>
              </a:r>
              <a:r>
                <a:rPr lang="en-US" sz="2400" b="1">
                  <a:solidFill>
                    <a:srgbClr val="00539D"/>
                  </a:solidFill>
                  <a:cs typeface="Times New Roman" pitchFamily="18" charset="0"/>
                </a:rPr>
                <a:t> are not </a:t>
              </a:r>
              <a:br>
                <a:rPr lang="en-US" sz="2400" b="1">
                  <a:solidFill>
                    <a:srgbClr val="00539D"/>
                  </a:solidFill>
                  <a:cs typeface="Times New Roman" pitchFamily="18" charset="0"/>
                </a:rPr>
              </a:br>
              <a:r>
                <a:rPr lang="en-US" sz="2400" b="1">
                  <a:solidFill>
                    <a:srgbClr val="00539D"/>
                  </a:solidFill>
                  <a:cs typeface="Times New Roman" pitchFamily="18" charset="0"/>
                </a:rPr>
                <a:t/>
              </a:r>
              <a:br>
                <a:rPr lang="en-US" sz="2400" b="1">
                  <a:solidFill>
                    <a:srgbClr val="00539D"/>
                  </a:solidFill>
                  <a:cs typeface="Times New Roman" pitchFamily="18" charset="0"/>
                </a:rPr>
              </a:br>
              <a:r>
                <a:rPr lang="en-US" sz="2400" b="1">
                  <a:solidFill>
                    <a:srgbClr val="00539D"/>
                  </a:solidFill>
                  <a:cs typeface="Times New Roman" pitchFamily="18" charset="0"/>
                </a:rPr>
                <a:t>equal to zero.</a:t>
              </a:r>
            </a:p>
          </p:txBody>
        </p:sp>
      </p:grpSp>
      <p:sp>
        <p:nvSpPr>
          <p:cNvPr id="114691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114695" name="Oval 7"/>
          <p:cNvSpPr>
            <a:spLocks noChangeArrowheads="1"/>
          </p:cNvSpPr>
          <p:nvPr/>
        </p:nvSpPr>
        <p:spPr bwMode="auto">
          <a:xfrm>
            <a:off x="876300" y="380365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4696" name="Picture 8" descr="Check Progres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4697" name="Picture 9" descr="CheckPointICON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grpSp>
        <p:nvGrpSpPr>
          <p:cNvPr id="114698" name="Group 10"/>
          <p:cNvGrpSpPr>
            <a:grpSpLocks/>
          </p:cNvGrpSpPr>
          <p:nvPr/>
        </p:nvGrpSpPr>
        <p:grpSpPr bwMode="auto">
          <a:xfrm>
            <a:off x="914400" y="2636838"/>
            <a:ext cx="3521075" cy="3706812"/>
            <a:chOff x="576" y="1242"/>
            <a:chExt cx="2218" cy="2335"/>
          </a:xfrm>
        </p:grpSpPr>
        <p:sp>
          <p:nvSpPr>
            <p:cNvPr id="114699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76" y="1392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ym typeface="Symbol" pitchFamily="18" charset="2"/>
                </a:rPr>
                <a:t>	AnsA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ym typeface="Symbol" pitchFamily="18" charset="2"/>
                </a:rPr>
                <a:t>	AnsB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ym typeface="Symbol" pitchFamily="18" charset="2"/>
                </a:rPr>
                <a:t>	AnsC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ym typeface="Symbol" pitchFamily="18" charset="2"/>
                </a:rPr>
                <a:t>	AnsD</a:t>
              </a:r>
            </a:p>
          </p:txBody>
        </p:sp>
        <p:pic>
          <p:nvPicPr>
            <p:cNvPr id="114700" name="Picture 12" descr="eq_211"/>
            <p:cNvPicPr>
              <a:picLocks noChangeAspect="1" noChangeArrowheads="1"/>
            </p:cNvPicPr>
            <p:nvPr/>
          </p:nvPicPr>
          <p:blipFill>
            <a:blip r:embed="rId4" cstate="print"/>
            <a:srcRect t="80075"/>
            <a:stretch>
              <a:fillRect/>
            </a:stretch>
          </p:blipFill>
          <p:spPr bwMode="auto">
            <a:xfrm>
              <a:off x="946" y="2990"/>
              <a:ext cx="1848" cy="587"/>
            </a:xfrm>
            <a:prstGeom prst="rect">
              <a:avLst/>
            </a:prstGeom>
            <a:noFill/>
          </p:spPr>
        </p:pic>
        <p:pic>
          <p:nvPicPr>
            <p:cNvPr id="114701" name="Picture 13" descr="eq_211"/>
            <p:cNvPicPr>
              <a:picLocks noChangeAspect="1" noChangeArrowheads="1"/>
            </p:cNvPicPr>
            <p:nvPr/>
          </p:nvPicPr>
          <p:blipFill>
            <a:blip r:embed="rId4" cstate="print"/>
            <a:srcRect t="60828" b="19925"/>
            <a:stretch>
              <a:fillRect/>
            </a:stretch>
          </p:blipFill>
          <p:spPr bwMode="auto">
            <a:xfrm>
              <a:off x="946" y="2405"/>
              <a:ext cx="1848" cy="567"/>
            </a:xfrm>
            <a:prstGeom prst="rect">
              <a:avLst/>
            </a:prstGeom>
            <a:noFill/>
          </p:spPr>
        </p:pic>
        <p:pic>
          <p:nvPicPr>
            <p:cNvPr id="114702" name="Picture 14" descr="eq_211"/>
            <p:cNvPicPr>
              <a:picLocks noChangeAspect="1" noChangeArrowheads="1"/>
            </p:cNvPicPr>
            <p:nvPr/>
          </p:nvPicPr>
          <p:blipFill>
            <a:blip r:embed="rId4" cstate="print"/>
            <a:srcRect t="40800" b="38391"/>
            <a:stretch>
              <a:fillRect/>
            </a:stretch>
          </p:blipFill>
          <p:spPr bwMode="auto">
            <a:xfrm>
              <a:off x="946" y="1803"/>
              <a:ext cx="1848" cy="613"/>
            </a:xfrm>
            <a:prstGeom prst="rect">
              <a:avLst/>
            </a:prstGeom>
            <a:noFill/>
          </p:spPr>
        </p:pic>
        <p:pic>
          <p:nvPicPr>
            <p:cNvPr id="114703" name="Picture 15" descr="eq_211"/>
            <p:cNvPicPr>
              <a:picLocks noChangeAspect="1" noChangeArrowheads="1"/>
            </p:cNvPicPr>
            <p:nvPr/>
          </p:nvPicPr>
          <p:blipFill>
            <a:blip r:embed="rId4" cstate="print"/>
            <a:srcRect t="21555" b="57637"/>
            <a:stretch>
              <a:fillRect/>
            </a:stretch>
          </p:blipFill>
          <p:spPr bwMode="auto">
            <a:xfrm>
              <a:off x="946" y="1242"/>
              <a:ext cx="1848" cy="613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4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4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4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4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</a:t>
            </a:r>
          </a:p>
        </p:txBody>
      </p:sp>
      <p:pic>
        <p:nvPicPr>
          <p:cNvPr id="130055" name="Picture 7" descr="KC_alg_L07-02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1495425"/>
            <a:ext cx="8239125" cy="225425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Zero Exponent</a:t>
            </a: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533400" y="4794250"/>
            <a:ext cx="822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1</a:t>
            </a:r>
          </a:p>
        </p:txBody>
      </p:sp>
      <p:pic>
        <p:nvPicPr>
          <p:cNvPr id="9222" name="Picture 6" descr="eq_212"/>
          <p:cNvPicPr>
            <a:picLocks noChangeAspect="1" noChangeArrowheads="1"/>
          </p:cNvPicPr>
          <p:nvPr/>
        </p:nvPicPr>
        <p:blipFill>
          <a:blip r:embed="rId3" cstate="print"/>
          <a:srcRect t="60988" r="55832"/>
          <a:stretch>
            <a:fillRect/>
          </a:stretch>
        </p:blipFill>
        <p:spPr bwMode="auto">
          <a:xfrm>
            <a:off x="942975" y="2968625"/>
            <a:ext cx="3492500" cy="977900"/>
          </a:xfrm>
          <a:prstGeom prst="rect">
            <a:avLst/>
          </a:prstGeom>
          <a:noFill/>
        </p:spPr>
      </p:pic>
      <p:grpSp>
        <p:nvGrpSpPr>
          <p:cNvPr id="9223" name="Group 7"/>
          <p:cNvGrpSpPr>
            <a:grpSpLocks/>
          </p:cNvGrpSpPr>
          <p:nvPr/>
        </p:nvGrpSpPr>
        <p:grpSpPr bwMode="auto">
          <a:xfrm>
            <a:off x="876300" y="1219200"/>
            <a:ext cx="7705725" cy="1497013"/>
            <a:chOff x="552" y="760"/>
            <a:chExt cx="4854" cy="943"/>
          </a:xfrm>
        </p:grpSpPr>
        <p:sp>
          <p:nvSpPr>
            <p:cNvPr id="9224" name="Rectangle 8"/>
            <p:cNvSpPr>
              <a:spLocks noChangeArrowheads="1"/>
            </p:cNvSpPr>
            <p:nvPr/>
          </p:nvSpPr>
          <p:spPr bwMode="auto">
            <a:xfrm>
              <a:off x="552" y="947"/>
              <a:ext cx="4854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 b="1">
                  <a:solidFill>
                    <a:srgbClr val="E01B22"/>
                  </a:solidFill>
                  <a:ea typeface="Times New Roman" pitchFamily="18" charset="0"/>
                  <a:cs typeface="Arial" pitchFamily="34" charset="0"/>
                </a:rPr>
                <a:t>A.</a:t>
              </a: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 </a:t>
              </a:r>
              <a:endPara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endParaRPr>
            </a:p>
          </p:txBody>
        </p:sp>
        <p:pic>
          <p:nvPicPr>
            <p:cNvPr id="9225" name="Picture 9" descr="eq_212"/>
            <p:cNvPicPr>
              <a:picLocks noChangeAspect="1" noChangeArrowheads="1"/>
            </p:cNvPicPr>
            <p:nvPr/>
          </p:nvPicPr>
          <p:blipFill>
            <a:blip r:embed="rId3" cstate="print"/>
            <a:srcRect r="10841" b="60165"/>
            <a:stretch>
              <a:fillRect/>
            </a:stretch>
          </p:blipFill>
          <p:spPr bwMode="auto">
            <a:xfrm>
              <a:off x="820" y="760"/>
              <a:ext cx="4441" cy="629"/>
            </a:xfrm>
            <a:prstGeom prst="rect">
              <a:avLst/>
            </a:prstGeom>
            <a:noFill/>
          </p:spPr>
        </p:pic>
        <p:pic>
          <p:nvPicPr>
            <p:cNvPr id="9226" name="Picture 10" descr="eq_212"/>
            <p:cNvPicPr>
              <a:picLocks noChangeAspect="1" noChangeArrowheads="1"/>
            </p:cNvPicPr>
            <p:nvPr/>
          </p:nvPicPr>
          <p:blipFill>
            <a:blip r:embed="rId3" cstate="print"/>
            <a:srcRect l="89540" t="12920" b="67004"/>
            <a:stretch>
              <a:fillRect/>
            </a:stretch>
          </p:blipFill>
          <p:spPr bwMode="auto">
            <a:xfrm>
              <a:off x="618" y="1378"/>
              <a:ext cx="521" cy="317"/>
            </a:xfrm>
            <a:prstGeom prst="rect">
              <a:avLst/>
            </a:prstGeom>
            <a:noFill/>
          </p:spPr>
        </p:pic>
        <p:pic>
          <p:nvPicPr>
            <p:cNvPr id="9227" name="Picture 11" descr="eq_212"/>
            <p:cNvPicPr>
              <a:picLocks noChangeAspect="1" noChangeArrowheads="1"/>
            </p:cNvPicPr>
            <p:nvPr/>
          </p:nvPicPr>
          <p:blipFill>
            <a:blip r:embed="rId3" cstate="print"/>
            <a:srcRect t="40532" r="84059" b="37872"/>
            <a:stretch>
              <a:fillRect/>
            </a:stretch>
          </p:blipFill>
          <p:spPr bwMode="auto">
            <a:xfrm>
              <a:off x="1134" y="1362"/>
              <a:ext cx="794" cy="341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1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9113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Zero Exponent</a:t>
            </a:r>
          </a:p>
        </p:txBody>
      </p:sp>
      <p:sp>
        <p:nvSpPr>
          <p:cNvPr id="91140" name="Rectangle 4"/>
          <p:cNvSpPr>
            <a:spLocks noChangeArrowheads="1"/>
          </p:cNvSpPr>
          <p:nvPr/>
        </p:nvSpPr>
        <p:spPr bwMode="auto">
          <a:xfrm>
            <a:off x="876300" y="150336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B.</a:t>
            </a:r>
          </a:p>
        </p:txBody>
      </p:sp>
      <p:sp>
        <p:nvSpPr>
          <p:cNvPr id="91141" name="Text Box 5"/>
          <p:cNvSpPr txBox="1">
            <a:spLocks noChangeArrowheads="1"/>
          </p:cNvSpPr>
          <p:nvPr/>
        </p:nvSpPr>
        <p:spPr bwMode="auto">
          <a:xfrm>
            <a:off x="4572000" y="2941638"/>
            <a:ext cx="40386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i="1">
                <a:solidFill>
                  <a:srgbClr val="000000"/>
                </a:solidFill>
              </a:rPr>
              <a:t>a</a:t>
            </a:r>
            <a:r>
              <a:rPr lang="en-US" sz="2400" baseline="40000">
                <a:solidFill>
                  <a:srgbClr val="000000"/>
                </a:solidFill>
              </a:rPr>
              <a:t>0</a:t>
            </a:r>
            <a:r>
              <a:rPr lang="en-US" sz="2400">
                <a:solidFill>
                  <a:srgbClr val="000000"/>
                </a:solidFill>
              </a:rPr>
              <a:t> = 1</a:t>
            </a:r>
          </a:p>
        </p:txBody>
      </p:sp>
      <p:sp>
        <p:nvSpPr>
          <p:cNvPr id="91142" name="Rectangle 6"/>
          <p:cNvSpPr>
            <a:spLocks noChangeArrowheads="1"/>
          </p:cNvSpPr>
          <p:nvPr/>
        </p:nvSpPr>
        <p:spPr bwMode="auto">
          <a:xfrm>
            <a:off x="533400" y="4781550"/>
            <a:ext cx="822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4400550" algn="l"/>
              </a:tabLst>
            </a:pPr>
            <a:r>
              <a:rPr lang="en-US" sz="2400">
                <a:solidFill>
                  <a:srgbClr val="E01B22"/>
                </a:solidFill>
              </a:rPr>
              <a:t>	</a:t>
            </a:r>
            <a:r>
              <a:rPr lang="en-US" sz="2400"/>
              <a:t>= </a:t>
            </a:r>
            <a:r>
              <a:rPr lang="en-US" sz="2400" i="1"/>
              <a:t>n</a:t>
            </a:r>
            <a:r>
              <a:rPr lang="en-US" sz="2400">
                <a:solidFill>
                  <a:srgbClr val="E01B22"/>
                </a:solidFill>
              </a:rPr>
              <a:t>	</a:t>
            </a:r>
            <a:r>
              <a:rPr lang="en-US" sz="2400"/>
              <a:t>Quotient of Powers</a:t>
            </a:r>
          </a:p>
        </p:txBody>
      </p:sp>
      <p:pic>
        <p:nvPicPr>
          <p:cNvPr id="91143" name="Picture 7" descr="eq_213"/>
          <p:cNvPicPr>
            <a:picLocks noChangeAspect="1" noChangeArrowheads="1"/>
          </p:cNvPicPr>
          <p:nvPr/>
        </p:nvPicPr>
        <p:blipFill>
          <a:blip r:embed="rId3" cstate="print"/>
          <a:srcRect b="64763"/>
          <a:stretch>
            <a:fillRect/>
          </a:stretch>
        </p:blipFill>
        <p:spPr bwMode="auto">
          <a:xfrm>
            <a:off x="1311275" y="1287463"/>
            <a:ext cx="7148513" cy="1204912"/>
          </a:xfrm>
          <a:prstGeom prst="rect">
            <a:avLst/>
          </a:prstGeom>
          <a:noFill/>
        </p:spPr>
      </p:pic>
      <p:sp>
        <p:nvSpPr>
          <p:cNvPr id="91146" name="Text Box 10"/>
          <p:cNvSpPr txBox="1">
            <a:spLocks noChangeArrowheads="1"/>
          </p:cNvSpPr>
          <p:nvPr/>
        </p:nvSpPr>
        <p:spPr bwMode="auto">
          <a:xfrm>
            <a:off x="4572000" y="3808413"/>
            <a:ext cx="40386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Simplify.</a:t>
            </a:r>
          </a:p>
        </p:txBody>
      </p:sp>
      <p:sp>
        <p:nvSpPr>
          <p:cNvPr id="91147" name="Rectangle 11"/>
          <p:cNvSpPr>
            <a:spLocks noChangeArrowheads="1"/>
          </p:cNvSpPr>
          <p:nvPr/>
        </p:nvSpPr>
        <p:spPr bwMode="auto">
          <a:xfrm>
            <a:off x="533400" y="5522913"/>
            <a:ext cx="82296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440055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</a:t>
            </a:r>
            <a:r>
              <a:rPr lang="en-US" sz="2400" i="1">
                <a:solidFill>
                  <a:srgbClr val="E01B22"/>
                </a:solidFill>
              </a:rPr>
              <a:t>n</a:t>
            </a:r>
            <a:endParaRPr lang="en-US" sz="2400"/>
          </a:p>
        </p:txBody>
      </p:sp>
      <p:pic>
        <p:nvPicPr>
          <p:cNvPr id="91148" name="Picture 12" descr="7-2-3b-redo"/>
          <p:cNvPicPr>
            <a:picLocks noChangeAspect="1" noChangeArrowheads="1"/>
          </p:cNvPicPr>
          <p:nvPr/>
        </p:nvPicPr>
        <p:blipFill>
          <a:blip r:embed="rId4" cstate="print"/>
          <a:srcRect t="50838"/>
          <a:stretch>
            <a:fillRect/>
          </a:stretch>
        </p:blipFill>
        <p:spPr bwMode="auto">
          <a:xfrm>
            <a:off x="2324100" y="3581400"/>
            <a:ext cx="1004888" cy="838200"/>
          </a:xfrm>
          <a:prstGeom prst="rect">
            <a:avLst/>
          </a:prstGeom>
          <a:noFill/>
        </p:spPr>
      </p:pic>
      <p:grpSp>
        <p:nvGrpSpPr>
          <p:cNvPr id="91150" name="Group 14"/>
          <p:cNvGrpSpPr>
            <a:grpSpLocks/>
          </p:cNvGrpSpPr>
          <p:nvPr/>
        </p:nvGrpSpPr>
        <p:grpSpPr bwMode="auto">
          <a:xfrm>
            <a:off x="1531938" y="2673350"/>
            <a:ext cx="1820862" cy="896938"/>
            <a:chOff x="965" y="1684"/>
            <a:chExt cx="1147" cy="565"/>
          </a:xfrm>
        </p:grpSpPr>
        <p:pic>
          <p:nvPicPr>
            <p:cNvPr id="91145" name="Picture 9" descr="eq_213"/>
            <p:cNvPicPr>
              <a:picLocks noChangeAspect="1" noChangeArrowheads="1"/>
            </p:cNvPicPr>
            <p:nvPr/>
          </p:nvPicPr>
          <p:blipFill>
            <a:blip r:embed="rId3" cstate="print">
              <a:grayscl/>
            </a:blip>
            <a:srcRect t="37865" r="88382" b="35872"/>
            <a:stretch>
              <a:fillRect/>
            </a:stretch>
          </p:blipFill>
          <p:spPr bwMode="auto">
            <a:xfrm>
              <a:off x="965" y="1684"/>
              <a:ext cx="523" cy="565"/>
            </a:xfrm>
            <a:prstGeom prst="rect">
              <a:avLst/>
            </a:prstGeom>
            <a:noFill/>
          </p:spPr>
        </p:pic>
        <p:pic>
          <p:nvPicPr>
            <p:cNvPr id="91149" name="Picture 13" descr="7-2-3b-redo"/>
            <p:cNvPicPr>
              <a:picLocks noChangeAspect="1" noChangeArrowheads="1"/>
            </p:cNvPicPr>
            <p:nvPr/>
          </p:nvPicPr>
          <p:blipFill>
            <a:blip r:embed="rId4" cstate="print"/>
            <a:srcRect b="50838"/>
            <a:stretch>
              <a:fillRect/>
            </a:stretch>
          </p:blipFill>
          <p:spPr bwMode="auto">
            <a:xfrm>
              <a:off x="1479" y="1698"/>
              <a:ext cx="633" cy="528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1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1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1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1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1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1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1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1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40" grpId="0" build="p" autoUpdateAnimBg="0" advAuto="0"/>
      <p:bldP spid="91141" grpId="0" build="p" autoUpdateAnimBg="0" advAuto="0"/>
      <p:bldP spid="91142" grpId="0" build="p" autoUpdateAnimBg="0"/>
      <p:bldP spid="91146" grpId="0" build="p" autoUpdateAnimBg="0" advAuto="0"/>
      <p:bldP spid="91147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15719" name="Oval 7"/>
          <p:cNvSpPr>
            <a:spLocks noChangeArrowheads="1"/>
          </p:cNvSpPr>
          <p:nvPr/>
        </p:nvSpPr>
        <p:spPr bwMode="auto">
          <a:xfrm>
            <a:off x="895350" y="352425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5720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5721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grpSp>
        <p:nvGrpSpPr>
          <p:cNvPr id="115722" name="Group 10"/>
          <p:cNvGrpSpPr>
            <a:grpSpLocks/>
          </p:cNvGrpSpPr>
          <p:nvPr/>
        </p:nvGrpSpPr>
        <p:grpSpPr bwMode="auto">
          <a:xfrm>
            <a:off x="914400" y="2386013"/>
            <a:ext cx="2790825" cy="3455987"/>
            <a:chOff x="576" y="1389"/>
            <a:chExt cx="1758" cy="2177"/>
          </a:xfrm>
        </p:grpSpPr>
        <p:sp>
          <p:nvSpPr>
            <p:cNvPr id="115723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76" y="1534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ym typeface="Symbol" pitchFamily="18" charset="2"/>
                </a:rPr>
                <a:t>	</a:t>
              </a:r>
              <a:r>
                <a:rPr lang="pt-BR" sz="2400">
                  <a:sym typeface="Symbol" pitchFamily="18" charset="2"/>
                </a:rPr>
                <a:t>1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ym typeface="Symbol" pitchFamily="18" charset="2"/>
                </a:rPr>
                <a:t>	</a:t>
              </a:r>
              <a:r>
                <a:rPr lang="pt-BR" sz="2400">
                  <a:sym typeface="Symbol" pitchFamily="18" charset="2"/>
                </a:rPr>
                <a:t>0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ym typeface="Symbol" pitchFamily="18" charset="2"/>
                </a:rPr>
                <a:t>	</a:t>
              </a:r>
              <a:r>
                <a:rPr lang="pt-BR" sz="2400">
                  <a:sym typeface="Symbol" pitchFamily="18" charset="2"/>
                </a:rPr>
                <a:t>–1</a:t>
              </a:r>
            </a:p>
          </p:txBody>
        </p:sp>
        <p:pic>
          <p:nvPicPr>
            <p:cNvPr id="115724" name="Picture 12" descr="eq_214"/>
            <p:cNvPicPr>
              <a:picLocks noChangeAspect="1" noChangeArrowheads="1"/>
            </p:cNvPicPr>
            <p:nvPr/>
          </p:nvPicPr>
          <p:blipFill>
            <a:blip r:embed="rId6" cstate="print"/>
            <a:srcRect t="32217" r="66826" b="39015"/>
            <a:stretch>
              <a:fillRect/>
            </a:stretch>
          </p:blipFill>
          <p:spPr bwMode="auto">
            <a:xfrm>
              <a:off x="945" y="1389"/>
              <a:ext cx="279" cy="567"/>
            </a:xfrm>
            <a:prstGeom prst="rect">
              <a:avLst/>
            </a:prstGeom>
            <a:noFill/>
          </p:spPr>
        </p:pic>
      </p:grpSp>
      <p:grpSp>
        <p:nvGrpSpPr>
          <p:cNvPr id="115725" name="Group 13"/>
          <p:cNvGrpSpPr>
            <a:grpSpLocks/>
          </p:cNvGrpSpPr>
          <p:nvPr/>
        </p:nvGrpSpPr>
        <p:grpSpPr bwMode="auto">
          <a:xfrm>
            <a:off x="533400" y="1277938"/>
            <a:ext cx="8305800" cy="1044575"/>
            <a:chOff x="336" y="805"/>
            <a:chExt cx="5232" cy="658"/>
          </a:xfrm>
        </p:grpSpPr>
        <p:sp>
          <p:nvSpPr>
            <p:cNvPr id="115726" name="TPQuestion"/>
            <p:cNvSpPr>
              <a:spLocks noChangeArrowheads="1"/>
            </p:cNvSpPr>
            <p:nvPr/>
          </p:nvSpPr>
          <p:spPr bwMode="auto">
            <a:xfrm>
              <a:off x="336" y="948"/>
              <a:ext cx="5232" cy="4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90000"/>
                </a:lnSpc>
              </a:pPr>
              <a:r>
                <a:rPr lang="en-US" sz="2400" b="1">
                  <a:solidFill>
                    <a:srgbClr val="E01B22"/>
                  </a:solidFill>
                  <a:cs typeface="Times New Roman" pitchFamily="18" charset="0"/>
                </a:rPr>
                <a:t>A.</a:t>
              </a:r>
              <a:r>
                <a:rPr lang="en-US" sz="2400" b="1">
                  <a:solidFill>
                    <a:srgbClr val="00539D"/>
                  </a:solidFill>
                  <a:cs typeface="Times New Roman" pitchFamily="18" charset="0"/>
                </a:rPr>
                <a:t> Simplify                 . Assume that </a:t>
              </a:r>
              <a:r>
                <a:rPr lang="en-US" sz="2400" b="1" i="1">
                  <a:solidFill>
                    <a:srgbClr val="00539D"/>
                  </a:solidFill>
                  <a:cs typeface="Times New Roman" pitchFamily="18" charset="0"/>
                </a:rPr>
                <a:t>z</a:t>
              </a:r>
              <a:r>
                <a:rPr lang="en-US" sz="2400" b="1">
                  <a:solidFill>
                    <a:srgbClr val="00539D"/>
                  </a:solidFill>
                  <a:cs typeface="Times New Roman" pitchFamily="18" charset="0"/>
                </a:rPr>
                <a:t> is not equal to zero.</a:t>
              </a:r>
            </a:p>
          </p:txBody>
        </p:sp>
        <p:pic>
          <p:nvPicPr>
            <p:cNvPr id="115727" name="Picture 15" descr="eq_214"/>
            <p:cNvPicPr>
              <a:picLocks noChangeAspect="1" noChangeArrowheads="1"/>
            </p:cNvPicPr>
            <p:nvPr/>
          </p:nvPicPr>
          <p:blipFill>
            <a:blip r:embed="rId6" cstate="print"/>
            <a:srcRect b="66615"/>
            <a:stretch>
              <a:fillRect/>
            </a:stretch>
          </p:blipFill>
          <p:spPr bwMode="auto">
            <a:xfrm>
              <a:off x="1676" y="805"/>
              <a:ext cx="841" cy="658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5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5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5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5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1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35175" name="Oval 7"/>
          <p:cNvSpPr>
            <a:spLocks noChangeArrowheads="1"/>
          </p:cNvSpPr>
          <p:nvPr/>
        </p:nvSpPr>
        <p:spPr bwMode="auto">
          <a:xfrm>
            <a:off x="895350" y="516255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35176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35177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grpSp>
        <p:nvGrpSpPr>
          <p:cNvPr id="135178" name="Group 10"/>
          <p:cNvGrpSpPr>
            <a:grpSpLocks/>
          </p:cNvGrpSpPr>
          <p:nvPr/>
        </p:nvGrpSpPr>
        <p:grpSpPr bwMode="auto">
          <a:xfrm>
            <a:off x="914400" y="2312988"/>
            <a:ext cx="2790825" cy="3276600"/>
            <a:chOff x="576" y="1360"/>
            <a:chExt cx="1758" cy="2064"/>
          </a:xfrm>
        </p:grpSpPr>
        <p:sp>
          <p:nvSpPr>
            <p:cNvPr id="135179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76" y="1392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ym typeface="Symbol" pitchFamily="18" charset="2"/>
                </a:rPr>
                <a:t>	</a:t>
              </a:r>
            </a:p>
          </p:txBody>
        </p:sp>
        <p:pic>
          <p:nvPicPr>
            <p:cNvPr id="135180" name="Picture 12" descr="eq_215"/>
            <p:cNvPicPr>
              <a:picLocks noChangeAspect="1" noChangeArrowheads="1"/>
            </p:cNvPicPr>
            <p:nvPr/>
          </p:nvPicPr>
          <p:blipFill>
            <a:blip r:embed="rId6" cstate="print"/>
            <a:srcRect t="86200"/>
            <a:stretch>
              <a:fillRect/>
            </a:stretch>
          </p:blipFill>
          <p:spPr bwMode="auto">
            <a:xfrm>
              <a:off x="934" y="3122"/>
              <a:ext cx="507" cy="276"/>
            </a:xfrm>
            <a:prstGeom prst="rect">
              <a:avLst/>
            </a:prstGeom>
            <a:noFill/>
          </p:spPr>
        </p:pic>
        <p:pic>
          <p:nvPicPr>
            <p:cNvPr id="135181" name="Picture 13" descr="eq_215"/>
            <p:cNvPicPr>
              <a:picLocks noChangeAspect="1" noChangeArrowheads="1"/>
            </p:cNvPicPr>
            <p:nvPr/>
          </p:nvPicPr>
          <p:blipFill>
            <a:blip r:embed="rId6" cstate="print"/>
            <a:srcRect t="70300" b="13800"/>
            <a:stretch>
              <a:fillRect/>
            </a:stretch>
          </p:blipFill>
          <p:spPr bwMode="auto">
            <a:xfrm>
              <a:off x="934" y="2547"/>
              <a:ext cx="507" cy="318"/>
            </a:xfrm>
            <a:prstGeom prst="rect">
              <a:avLst/>
            </a:prstGeom>
            <a:noFill/>
          </p:spPr>
        </p:pic>
        <p:pic>
          <p:nvPicPr>
            <p:cNvPr id="135182" name="Picture 14" descr="eq_215"/>
            <p:cNvPicPr>
              <a:picLocks noChangeAspect="1" noChangeArrowheads="1"/>
            </p:cNvPicPr>
            <p:nvPr/>
          </p:nvPicPr>
          <p:blipFill>
            <a:blip r:embed="rId6" cstate="print"/>
            <a:srcRect t="43100" b="29700"/>
            <a:stretch>
              <a:fillRect/>
            </a:stretch>
          </p:blipFill>
          <p:spPr bwMode="auto">
            <a:xfrm>
              <a:off x="934" y="1860"/>
              <a:ext cx="507" cy="544"/>
            </a:xfrm>
            <a:prstGeom prst="rect">
              <a:avLst/>
            </a:prstGeom>
            <a:noFill/>
          </p:spPr>
        </p:pic>
        <p:pic>
          <p:nvPicPr>
            <p:cNvPr id="135183" name="Picture 15" descr="eq_215"/>
            <p:cNvPicPr>
              <a:picLocks noChangeAspect="1" noChangeArrowheads="1"/>
            </p:cNvPicPr>
            <p:nvPr/>
          </p:nvPicPr>
          <p:blipFill>
            <a:blip r:embed="rId6" cstate="print"/>
            <a:srcRect t="26100" b="58051"/>
            <a:stretch>
              <a:fillRect/>
            </a:stretch>
          </p:blipFill>
          <p:spPr bwMode="auto">
            <a:xfrm>
              <a:off x="934" y="1360"/>
              <a:ext cx="507" cy="317"/>
            </a:xfrm>
            <a:prstGeom prst="rect">
              <a:avLst/>
            </a:prstGeom>
            <a:noFill/>
          </p:spPr>
        </p:pic>
      </p:grpSp>
      <p:grpSp>
        <p:nvGrpSpPr>
          <p:cNvPr id="135187" name="Group 19"/>
          <p:cNvGrpSpPr>
            <a:grpSpLocks/>
          </p:cNvGrpSpPr>
          <p:nvPr/>
        </p:nvGrpSpPr>
        <p:grpSpPr bwMode="auto">
          <a:xfrm>
            <a:off x="533400" y="1330325"/>
            <a:ext cx="8305800" cy="923925"/>
            <a:chOff x="336" y="838"/>
            <a:chExt cx="5232" cy="582"/>
          </a:xfrm>
        </p:grpSpPr>
        <p:sp>
          <p:nvSpPr>
            <p:cNvPr id="135185" name="TPQuestion"/>
            <p:cNvSpPr>
              <a:spLocks noChangeArrowheads="1"/>
            </p:cNvSpPr>
            <p:nvPr/>
          </p:nvSpPr>
          <p:spPr bwMode="auto">
            <a:xfrm>
              <a:off x="336" y="948"/>
              <a:ext cx="5232" cy="4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90000"/>
                </a:lnSpc>
              </a:pPr>
              <a:r>
                <a:rPr lang="en-US" sz="2400" b="1">
                  <a:solidFill>
                    <a:srgbClr val="E01B22"/>
                  </a:solidFill>
                  <a:cs typeface="Times New Roman" pitchFamily="18" charset="0"/>
                </a:rPr>
                <a:t>B.</a:t>
              </a:r>
              <a:r>
                <a:rPr lang="en-US" sz="2400" b="1">
                  <a:solidFill>
                    <a:srgbClr val="00539D"/>
                  </a:solidFill>
                  <a:cs typeface="Times New Roman" pitchFamily="18" charset="0"/>
                </a:rPr>
                <a:t> Simplify         . Assume that </a:t>
              </a:r>
              <a:r>
                <a:rPr lang="en-US" sz="2400" b="1" i="1">
                  <a:solidFill>
                    <a:srgbClr val="00539D"/>
                  </a:solidFill>
                  <a:cs typeface="Times New Roman" pitchFamily="18" charset="0"/>
                </a:rPr>
                <a:t>x</a:t>
              </a:r>
              <a:r>
                <a:rPr lang="en-US" sz="2400" b="1">
                  <a:solidFill>
                    <a:srgbClr val="00539D"/>
                  </a:solidFill>
                  <a:cs typeface="Times New Roman" pitchFamily="18" charset="0"/>
                </a:rPr>
                <a:t> and</a:t>
              </a:r>
              <a:r>
                <a:rPr lang="en-US" sz="2400" b="1" i="1">
                  <a:solidFill>
                    <a:srgbClr val="00539D"/>
                  </a:solidFill>
                  <a:cs typeface="Times New Roman" pitchFamily="18" charset="0"/>
                </a:rPr>
                <a:t> k</a:t>
              </a:r>
              <a:r>
                <a:rPr lang="en-US" sz="2400" b="1">
                  <a:solidFill>
                    <a:srgbClr val="00539D"/>
                  </a:solidFill>
                  <a:cs typeface="Times New Roman" pitchFamily="18" charset="0"/>
                </a:rPr>
                <a:t> are not equal to zero.</a:t>
              </a:r>
            </a:p>
          </p:txBody>
        </p:sp>
        <p:pic>
          <p:nvPicPr>
            <p:cNvPr id="135186" name="Picture 18" descr="eq_215"/>
            <p:cNvPicPr>
              <a:picLocks noChangeAspect="1" noChangeArrowheads="1"/>
            </p:cNvPicPr>
            <p:nvPr/>
          </p:nvPicPr>
          <p:blipFill>
            <a:blip r:embed="rId6" cstate="print"/>
            <a:srcRect r="14793" b="71651"/>
            <a:stretch>
              <a:fillRect/>
            </a:stretch>
          </p:blipFill>
          <p:spPr bwMode="auto">
            <a:xfrm>
              <a:off x="1632" y="838"/>
              <a:ext cx="432" cy="567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5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5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5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5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5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517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51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517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51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517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51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517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517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7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</a:t>
            </a:r>
          </a:p>
        </p:txBody>
      </p:sp>
      <p:pic>
        <p:nvPicPr>
          <p:cNvPr id="131079" name="Picture 7" descr="KC_alg_L07-02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1495425"/>
            <a:ext cx="8239125" cy="243205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97" name="Picture 13" descr="7-2-4"/>
          <p:cNvPicPr>
            <a:picLocks noChangeAspect="1" noChangeArrowheads="1"/>
          </p:cNvPicPr>
          <p:nvPr/>
        </p:nvPicPr>
        <p:blipFill>
          <a:blip r:embed="rId3" cstate="print"/>
          <a:srcRect b="50191"/>
          <a:stretch>
            <a:fillRect/>
          </a:stretch>
        </p:blipFill>
        <p:spPr bwMode="auto">
          <a:xfrm>
            <a:off x="942975" y="2940050"/>
            <a:ext cx="1846263" cy="831850"/>
          </a:xfrm>
          <a:prstGeom prst="rect">
            <a:avLst/>
          </a:prstGeom>
          <a:noFill/>
        </p:spPr>
      </p:pic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93187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Negative Exponents</a:t>
            </a:r>
          </a:p>
        </p:txBody>
      </p:sp>
      <p:sp>
        <p:nvSpPr>
          <p:cNvPr id="93188" name="Text Box 4"/>
          <p:cNvSpPr txBox="1">
            <a:spLocks noChangeArrowheads="1"/>
          </p:cNvSpPr>
          <p:nvPr/>
        </p:nvSpPr>
        <p:spPr bwMode="auto">
          <a:xfrm>
            <a:off x="3635375" y="3097213"/>
            <a:ext cx="4975225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Negative Exponent Property</a:t>
            </a:r>
          </a:p>
        </p:txBody>
      </p:sp>
      <p:grpSp>
        <p:nvGrpSpPr>
          <p:cNvPr id="93196" name="Group 12"/>
          <p:cNvGrpSpPr>
            <a:grpSpLocks/>
          </p:cNvGrpSpPr>
          <p:nvPr/>
        </p:nvGrpSpPr>
        <p:grpSpPr bwMode="auto">
          <a:xfrm>
            <a:off x="876300" y="1268413"/>
            <a:ext cx="7705725" cy="1247775"/>
            <a:chOff x="552" y="799"/>
            <a:chExt cx="4854" cy="786"/>
          </a:xfrm>
        </p:grpSpPr>
        <p:sp>
          <p:nvSpPr>
            <p:cNvPr id="93190" name="Rectangle 6"/>
            <p:cNvSpPr>
              <a:spLocks noChangeArrowheads="1"/>
            </p:cNvSpPr>
            <p:nvPr/>
          </p:nvSpPr>
          <p:spPr bwMode="auto">
            <a:xfrm>
              <a:off x="552" y="837"/>
              <a:ext cx="4854" cy="7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 b="1">
                  <a:solidFill>
                    <a:srgbClr val="E01B22"/>
                  </a:solidFill>
                  <a:ea typeface="Times New Roman" pitchFamily="18" charset="0"/>
                  <a:cs typeface="Arial" pitchFamily="34" charset="0"/>
                </a:rPr>
                <a:t>A.</a:t>
              </a: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 Simplify          . Assume that no denominator is equal to zero. </a:t>
              </a:r>
              <a:endPara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endParaRPr>
            </a:p>
          </p:txBody>
        </p:sp>
        <p:pic>
          <p:nvPicPr>
            <p:cNvPr id="93191" name="Picture 7" descr="eq_216"/>
            <p:cNvPicPr>
              <a:picLocks noChangeAspect="1" noChangeArrowheads="1"/>
            </p:cNvPicPr>
            <p:nvPr/>
          </p:nvPicPr>
          <p:blipFill>
            <a:blip r:embed="rId4" cstate="print"/>
            <a:srcRect r="57477" b="48756"/>
            <a:stretch>
              <a:fillRect/>
            </a:stretch>
          </p:blipFill>
          <p:spPr bwMode="auto">
            <a:xfrm>
              <a:off x="1620" y="799"/>
              <a:ext cx="492" cy="536"/>
            </a:xfrm>
            <a:prstGeom prst="rect">
              <a:avLst/>
            </a:prstGeom>
            <a:noFill/>
          </p:spPr>
        </p:pic>
      </p:grpSp>
      <p:grpSp>
        <p:nvGrpSpPr>
          <p:cNvPr id="93201" name="Group 17"/>
          <p:cNvGrpSpPr>
            <a:grpSpLocks/>
          </p:cNvGrpSpPr>
          <p:nvPr/>
        </p:nvGrpSpPr>
        <p:grpSpPr bwMode="auto">
          <a:xfrm>
            <a:off x="533400" y="4552950"/>
            <a:ext cx="8229600" cy="822325"/>
            <a:chOff x="336" y="2868"/>
            <a:chExt cx="5184" cy="518"/>
          </a:xfrm>
        </p:grpSpPr>
        <p:sp>
          <p:nvSpPr>
            <p:cNvPr id="93194" name="Rectangle 10"/>
            <p:cNvSpPr>
              <a:spLocks noChangeArrowheads="1"/>
            </p:cNvSpPr>
            <p:nvPr/>
          </p:nvSpPr>
          <p:spPr bwMode="auto">
            <a:xfrm>
              <a:off x="336" y="3012"/>
              <a:ext cx="5184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1712913" indent="-1368425">
                <a:lnSpc>
                  <a:spcPct val="90000"/>
                </a:lnSpc>
                <a:spcBef>
                  <a:spcPct val="20000"/>
                </a:spcBef>
                <a:buClr>
                  <a:srgbClr val="FFFFFF"/>
                </a:buClr>
                <a:tabLst>
                  <a:tab pos="1943100" algn="l"/>
                </a:tabLst>
              </a:pPr>
              <a:r>
                <a:rPr lang="en-US" sz="2400" b="1">
                  <a:solidFill>
                    <a:srgbClr val="00539D"/>
                  </a:solidFill>
                </a:rPr>
                <a:t>Answer:</a:t>
              </a:r>
              <a:r>
                <a:rPr lang="en-US" sz="2400">
                  <a:solidFill>
                    <a:srgbClr val="E01B22"/>
                  </a:solidFill>
                </a:rPr>
                <a:t> 	</a:t>
              </a:r>
            </a:p>
          </p:txBody>
        </p:sp>
        <p:pic>
          <p:nvPicPr>
            <p:cNvPr id="93200" name="Picture 16" descr="7-2-4"/>
            <p:cNvPicPr>
              <a:picLocks noChangeAspect="1" noChangeArrowheads="1"/>
            </p:cNvPicPr>
            <p:nvPr/>
          </p:nvPicPr>
          <p:blipFill>
            <a:blip r:embed="rId3" cstate="print"/>
            <a:srcRect t="50760" r="60361"/>
            <a:stretch>
              <a:fillRect/>
            </a:stretch>
          </p:blipFill>
          <p:spPr bwMode="auto">
            <a:xfrm>
              <a:off x="1416" y="2868"/>
              <a:ext cx="461" cy="518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3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3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3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8" grpId="0" build="p" autoUpdateAnimBg="0" advAuto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94212" name="Text Box 4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Negative Exponents</a:t>
            </a:r>
          </a:p>
        </p:txBody>
      </p:sp>
      <p:sp>
        <p:nvSpPr>
          <p:cNvPr id="94213" name="Text Box 5"/>
          <p:cNvSpPr txBox="1">
            <a:spLocks noChangeArrowheads="1"/>
          </p:cNvSpPr>
          <p:nvPr/>
        </p:nvSpPr>
        <p:spPr bwMode="auto">
          <a:xfrm>
            <a:off x="5573713" y="2679700"/>
            <a:ext cx="3175000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Group powers with the same base.</a:t>
            </a:r>
          </a:p>
        </p:txBody>
      </p:sp>
      <p:grpSp>
        <p:nvGrpSpPr>
          <p:cNvPr id="94215" name="Group 7"/>
          <p:cNvGrpSpPr>
            <a:grpSpLocks/>
          </p:cNvGrpSpPr>
          <p:nvPr/>
        </p:nvGrpSpPr>
        <p:grpSpPr bwMode="auto">
          <a:xfrm>
            <a:off x="876300" y="1268413"/>
            <a:ext cx="7705725" cy="828675"/>
            <a:chOff x="552" y="799"/>
            <a:chExt cx="4854" cy="522"/>
          </a:xfrm>
        </p:grpSpPr>
        <p:sp>
          <p:nvSpPr>
            <p:cNvPr id="94216" name="Rectangle 8"/>
            <p:cNvSpPr>
              <a:spLocks noChangeArrowheads="1"/>
            </p:cNvSpPr>
            <p:nvPr/>
          </p:nvSpPr>
          <p:spPr bwMode="auto">
            <a:xfrm>
              <a:off x="552" y="845"/>
              <a:ext cx="4854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lnSpc>
                  <a:spcPct val="15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 b="1">
                  <a:solidFill>
                    <a:srgbClr val="E01B22"/>
                  </a:solidFill>
                  <a:ea typeface="Times New Roman" pitchFamily="18" charset="0"/>
                  <a:cs typeface="Arial" pitchFamily="34" charset="0"/>
                </a:rPr>
                <a:t>B.</a:t>
              </a: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 Simplify                   . Assume that </a:t>
              </a:r>
              <a:r>
                <a:rPr lang="en-US" sz="2400" b="1" i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p</a:t>
              </a: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, </a:t>
              </a:r>
              <a:r>
                <a:rPr lang="en-US" sz="2400" b="1" i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q</a:t>
              </a: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 and </a:t>
              </a:r>
              <a:r>
                <a:rPr lang="en-US" sz="2400" b="1" i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r</a:t>
              </a: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 are not equal to zero.</a:t>
              </a:r>
            </a:p>
          </p:txBody>
        </p:sp>
        <p:pic>
          <p:nvPicPr>
            <p:cNvPr id="94217" name="Picture 9" descr="eq_219"/>
            <p:cNvPicPr>
              <a:picLocks noChangeAspect="1" noChangeArrowheads="1"/>
            </p:cNvPicPr>
            <p:nvPr/>
          </p:nvPicPr>
          <p:blipFill>
            <a:blip r:embed="rId3" cstate="print"/>
            <a:srcRect l="19250" t="140" r="57776" b="75444"/>
            <a:stretch>
              <a:fillRect/>
            </a:stretch>
          </p:blipFill>
          <p:spPr bwMode="auto">
            <a:xfrm>
              <a:off x="1616" y="799"/>
              <a:ext cx="975" cy="522"/>
            </a:xfrm>
            <a:prstGeom prst="rect">
              <a:avLst/>
            </a:prstGeom>
            <a:noFill/>
          </p:spPr>
        </p:pic>
      </p:grpSp>
      <p:sp>
        <p:nvSpPr>
          <p:cNvPr id="94218" name="Text Box 10"/>
          <p:cNvSpPr txBox="1">
            <a:spLocks noChangeArrowheads="1"/>
          </p:cNvSpPr>
          <p:nvPr/>
        </p:nvSpPr>
        <p:spPr bwMode="auto">
          <a:xfrm>
            <a:off x="5573713" y="3752850"/>
            <a:ext cx="3175000" cy="10779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Quotient of Powers and Negative Exponent Property</a:t>
            </a:r>
          </a:p>
        </p:txBody>
      </p:sp>
      <p:pic>
        <p:nvPicPr>
          <p:cNvPr id="94220" name="Picture 12" descr="7-2-4b-redo"/>
          <p:cNvPicPr>
            <a:picLocks noChangeAspect="1" noChangeArrowheads="1"/>
          </p:cNvPicPr>
          <p:nvPr/>
        </p:nvPicPr>
        <p:blipFill>
          <a:blip r:embed="rId4" cstate="print"/>
          <a:srcRect t="61676"/>
          <a:stretch>
            <a:fillRect/>
          </a:stretch>
        </p:blipFill>
        <p:spPr bwMode="auto">
          <a:xfrm>
            <a:off x="2473325" y="3752850"/>
            <a:ext cx="3336925" cy="609600"/>
          </a:xfrm>
          <a:prstGeom prst="rect">
            <a:avLst/>
          </a:prstGeom>
          <a:noFill/>
        </p:spPr>
      </p:pic>
      <p:grpSp>
        <p:nvGrpSpPr>
          <p:cNvPr id="94222" name="Group 14"/>
          <p:cNvGrpSpPr>
            <a:grpSpLocks/>
          </p:cNvGrpSpPr>
          <p:nvPr/>
        </p:nvGrpSpPr>
        <p:grpSpPr bwMode="auto">
          <a:xfrm>
            <a:off x="935038" y="2581275"/>
            <a:ext cx="4865687" cy="1066800"/>
            <a:chOff x="589" y="1626"/>
            <a:chExt cx="3065" cy="672"/>
          </a:xfrm>
        </p:grpSpPr>
        <p:pic>
          <p:nvPicPr>
            <p:cNvPr id="94214" name="Picture 6" descr="eq_219"/>
            <p:cNvPicPr>
              <a:picLocks noChangeAspect="1" noChangeArrowheads="1"/>
            </p:cNvPicPr>
            <p:nvPr/>
          </p:nvPicPr>
          <p:blipFill>
            <a:blip r:embed="rId3" cstate="print">
              <a:grayscl/>
            </a:blip>
            <a:srcRect t="40430" r="77684" b="30824"/>
            <a:stretch>
              <a:fillRect/>
            </a:stretch>
          </p:blipFill>
          <p:spPr bwMode="auto">
            <a:xfrm>
              <a:off x="589" y="1633"/>
              <a:ext cx="947" cy="615"/>
            </a:xfrm>
            <a:prstGeom prst="rect">
              <a:avLst/>
            </a:prstGeom>
            <a:noFill/>
          </p:spPr>
        </p:pic>
        <p:pic>
          <p:nvPicPr>
            <p:cNvPr id="94221" name="Picture 13" descr="7-2-4b-redo"/>
            <p:cNvPicPr>
              <a:picLocks noChangeAspect="1" noChangeArrowheads="1"/>
            </p:cNvPicPr>
            <p:nvPr/>
          </p:nvPicPr>
          <p:blipFill>
            <a:blip r:embed="rId4" cstate="print"/>
            <a:srcRect b="32935"/>
            <a:stretch>
              <a:fillRect/>
            </a:stretch>
          </p:blipFill>
          <p:spPr bwMode="auto">
            <a:xfrm>
              <a:off x="1552" y="1626"/>
              <a:ext cx="2102" cy="672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4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4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4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4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4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3" grpId="0" build="p" autoUpdateAnimBg="0" advAuto="0"/>
      <p:bldP spid="94218" grpId="0" build="p" autoUpdateAnimBg="0" advAuto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13721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Negative Exponents</a:t>
            </a:r>
          </a:p>
        </p:txBody>
      </p:sp>
      <p:sp>
        <p:nvSpPr>
          <p:cNvPr id="137227" name="Text Box 11"/>
          <p:cNvSpPr txBox="1">
            <a:spLocks noChangeArrowheads="1"/>
          </p:cNvSpPr>
          <p:nvPr/>
        </p:nvSpPr>
        <p:spPr bwMode="auto">
          <a:xfrm>
            <a:off x="5573713" y="2211388"/>
            <a:ext cx="3175000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Negative Exponent Property</a:t>
            </a:r>
          </a:p>
        </p:txBody>
      </p:sp>
      <p:sp>
        <p:nvSpPr>
          <p:cNvPr id="137229" name="Rectangle 13"/>
          <p:cNvSpPr>
            <a:spLocks noChangeArrowheads="1"/>
          </p:cNvSpPr>
          <p:nvPr/>
        </p:nvSpPr>
        <p:spPr bwMode="auto">
          <a:xfrm>
            <a:off x="533400" y="3478213"/>
            <a:ext cx="82296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  <a:tab pos="5372100" algn="l"/>
              </a:tabLst>
            </a:pPr>
            <a:r>
              <a:rPr lang="en-US" sz="2400">
                <a:solidFill>
                  <a:srgbClr val="E01B22"/>
                </a:solidFill>
              </a:rPr>
              <a:t>			</a:t>
            </a:r>
            <a:r>
              <a:rPr lang="en-US" sz="2400"/>
              <a:t>Multiply.</a:t>
            </a:r>
            <a:r>
              <a:rPr lang="en-US" sz="2400">
                <a:solidFill>
                  <a:srgbClr val="E01B22"/>
                </a:solidFill>
              </a:rPr>
              <a:t>	</a:t>
            </a:r>
          </a:p>
        </p:txBody>
      </p:sp>
      <p:pic>
        <p:nvPicPr>
          <p:cNvPr id="137232" name="Picture 16" descr="eq_220"/>
          <p:cNvPicPr>
            <a:picLocks noChangeAspect="1" noChangeArrowheads="1"/>
          </p:cNvPicPr>
          <p:nvPr/>
        </p:nvPicPr>
        <p:blipFill>
          <a:blip r:embed="rId3" cstate="print"/>
          <a:srcRect b="83063"/>
          <a:stretch>
            <a:fillRect/>
          </a:stretch>
        </p:blipFill>
        <p:spPr bwMode="auto">
          <a:xfrm>
            <a:off x="2484438" y="1474788"/>
            <a:ext cx="2065337" cy="396875"/>
          </a:xfrm>
          <a:prstGeom prst="rect">
            <a:avLst/>
          </a:prstGeom>
          <a:noFill/>
        </p:spPr>
      </p:pic>
      <p:sp>
        <p:nvSpPr>
          <p:cNvPr id="137233" name="Text Box 17"/>
          <p:cNvSpPr txBox="1">
            <a:spLocks noChangeArrowheads="1"/>
          </p:cNvSpPr>
          <p:nvPr/>
        </p:nvSpPr>
        <p:spPr bwMode="auto">
          <a:xfrm>
            <a:off x="5573713" y="1512888"/>
            <a:ext cx="31750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Simplify.</a:t>
            </a:r>
          </a:p>
        </p:txBody>
      </p:sp>
      <p:grpSp>
        <p:nvGrpSpPr>
          <p:cNvPr id="137237" name="Group 21"/>
          <p:cNvGrpSpPr>
            <a:grpSpLocks/>
          </p:cNvGrpSpPr>
          <p:nvPr/>
        </p:nvGrpSpPr>
        <p:grpSpPr bwMode="auto">
          <a:xfrm>
            <a:off x="533400" y="4611688"/>
            <a:ext cx="8229600" cy="866775"/>
            <a:chOff x="336" y="2905"/>
            <a:chExt cx="5184" cy="546"/>
          </a:xfrm>
        </p:grpSpPr>
        <p:sp>
          <p:nvSpPr>
            <p:cNvPr id="137235" name="Rectangle 19"/>
            <p:cNvSpPr>
              <a:spLocks noChangeArrowheads="1"/>
            </p:cNvSpPr>
            <p:nvPr/>
          </p:nvSpPr>
          <p:spPr bwMode="auto">
            <a:xfrm>
              <a:off x="336" y="3032"/>
              <a:ext cx="5184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1712913" indent="-1368425">
                <a:lnSpc>
                  <a:spcPct val="90000"/>
                </a:lnSpc>
                <a:spcBef>
                  <a:spcPct val="20000"/>
                </a:spcBef>
                <a:buClr>
                  <a:srgbClr val="FFFFFF"/>
                </a:buClr>
                <a:tabLst>
                  <a:tab pos="1943100" algn="l"/>
                  <a:tab pos="5372100" algn="l"/>
                </a:tabLst>
              </a:pPr>
              <a:r>
                <a:rPr lang="en-US" sz="2400" b="1">
                  <a:solidFill>
                    <a:srgbClr val="00539D"/>
                  </a:solidFill>
                </a:rPr>
                <a:t>Answer:</a:t>
              </a:r>
              <a:r>
                <a:rPr lang="en-US" sz="2400">
                  <a:solidFill>
                    <a:srgbClr val="E01B22"/>
                  </a:solidFill>
                </a:rPr>
                <a:t>				</a:t>
              </a:r>
            </a:p>
          </p:txBody>
        </p:sp>
        <p:pic>
          <p:nvPicPr>
            <p:cNvPr id="137236" name="Picture 20" descr="eq_220"/>
            <p:cNvPicPr>
              <a:picLocks noChangeAspect="1" noChangeArrowheads="1"/>
            </p:cNvPicPr>
            <p:nvPr/>
          </p:nvPicPr>
          <p:blipFill>
            <a:blip r:embed="rId3" cstate="print"/>
            <a:srcRect l="13220" t="63008"/>
            <a:stretch>
              <a:fillRect/>
            </a:stretch>
          </p:blipFill>
          <p:spPr bwMode="auto">
            <a:xfrm>
              <a:off x="1463" y="2905"/>
              <a:ext cx="1129" cy="546"/>
            </a:xfrm>
            <a:prstGeom prst="rect">
              <a:avLst/>
            </a:prstGeom>
            <a:noFill/>
          </p:spPr>
        </p:pic>
      </p:grpSp>
      <p:pic>
        <p:nvPicPr>
          <p:cNvPr id="137238" name="Picture 22" descr="7-2-4redo"/>
          <p:cNvPicPr>
            <a:picLocks noChangeAspect="1" noChangeArrowheads="1"/>
          </p:cNvPicPr>
          <p:nvPr/>
        </p:nvPicPr>
        <p:blipFill>
          <a:blip r:embed="rId4" cstate="print"/>
          <a:srcRect b="51241"/>
          <a:stretch>
            <a:fillRect/>
          </a:stretch>
        </p:blipFill>
        <p:spPr bwMode="auto">
          <a:xfrm>
            <a:off x="2476500" y="2066925"/>
            <a:ext cx="2084388" cy="904875"/>
          </a:xfrm>
          <a:prstGeom prst="rect">
            <a:avLst/>
          </a:prstGeom>
          <a:noFill/>
        </p:spPr>
      </p:pic>
      <p:pic>
        <p:nvPicPr>
          <p:cNvPr id="137239" name="Picture 23" descr="7-2-4redo"/>
          <p:cNvPicPr>
            <a:picLocks noChangeAspect="1" noChangeArrowheads="1"/>
          </p:cNvPicPr>
          <p:nvPr/>
        </p:nvPicPr>
        <p:blipFill>
          <a:blip r:embed="rId4" cstate="print"/>
          <a:srcRect t="50728" r="51181"/>
          <a:stretch>
            <a:fillRect/>
          </a:stretch>
        </p:blipFill>
        <p:spPr bwMode="auto">
          <a:xfrm>
            <a:off x="2476500" y="3152775"/>
            <a:ext cx="1017588" cy="9144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7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7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7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37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7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7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37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227" grpId="0" autoUpdateAnimBg="0"/>
      <p:bldP spid="137229" grpId="0"/>
      <p:bldP spid="137233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116743" name="Oval 7"/>
          <p:cNvSpPr>
            <a:spLocks noChangeArrowheads="1"/>
          </p:cNvSpPr>
          <p:nvPr/>
        </p:nvSpPr>
        <p:spPr bwMode="auto">
          <a:xfrm>
            <a:off x="876300" y="26670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6744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6745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grpSp>
        <p:nvGrpSpPr>
          <p:cNvPr id="116746" name="Group 10"/>
          <p:cNvGrpSpPr>
            <a:grpSpLocks/>
          </p:cNvGrpSpPr>
          <p:nvPr/>
        </p:nvGrpSpPr>
        <p:grpSpPr bwMode="auto">
          <a:xfrm>
            <a:off x="533400" y="1304925"/>
            <a:ext cx="8382000" cy="1216025"/>
            <a:chOff x="336" y="822"/>
            <a:chExt cx="5280" cy="766"/>
          </a:xfrm>
        </p:grpSpPr>
        <p:sp>
          <p:nvSpPr>
            <p:cNvPr id="116747" name="TPQuestion"/>
            <p:cNvSpPr>
              <a:spLocks noChangeArrowheads="1"/>
            </p:cNvSpPr>
            <p:nvPr/>
          </p:nvSpPr>
          <p:spPr bwMode="auto">
            <a:xfrm>
              <a:off x="336" y="840"/>
              <a:ext cx="5280" cy="7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150000"/>
                </a:lnSpc>
              </a:pPr>
              <a:r>
                <a:rPr lang="en-US" sz="2400" b="1">
                  <a:solidFill>
                    <a:srgbClr val="E01B22"/>
                  </a:solidFill>
                  <a:cs typeface="Times New Roman" pitchFamily="18" charset="0"/>
                </a:rPr>
                <a:t>A.</a:t>
              </a:r>
              <a:r>
                <a:rPr lang="en-US" sz="2400" b="1">
                  <a:solidFill>
                    <a:srgbClr val="00539D"/>
                  </a:solidFill>
                  <a:cs typeface="Times New Roman" pitchFamily="18" charset="0"/>
                </a:rPr>
                <a:t> Simplify            . Assume that no denominator is equal to zero.</a:t>
              </a:r>
            </a:p>
          </p:txBody>
        </p:sp>
        <p:pic>
          <p:nvPicPr>
            <p:cNvPr id="116748" name="Picture 12" descr="eq_221"/>
            <p:cNvPicPr>
              <a:picLocks noChangeAspect="1" noChangeArrowheads="1"/>
            </p:cNvPicPr>
            <p:nvPr/>
          </p:nvPicPr>
          <p:blipFill>
            <a:blip r:embed="rId6" cstate="print"/>
            <a:srcRect b="78329"/>
            <a:stretch>
              <a:fillRect/>
            </a:stretch>
          </p:blipFill>
          <p:spPr bwMode="auto">
            <a:xfrm>
              <a:off x="1640" y="822"/>
              <a:ext cx="605" cy="532"/>
            </a:xfrm>
            <a:prstGeom prst="rect">
              <a:avLst/>
            </a:prstGeom>
            <a:noFill/>
          </p:spPr>
        </p:pic>
      </p:grpSp>
      <p:grpSp>
        <p:nvGrpSpPr>
          <p:cNvPr id="116749" name="Group 13"/>
          <p:cNvGrpSpPr>
            <a:grpSpLocks/>
          </p:cNvGrpSpPr>
          <p:nvPr/>
        </p:nvGrpSpPr>
        <p:grpSpPr bwMode="auto">
          <a:xfrm>
            <a:off x="914400" y="2492375"/>
            <a:ext cx="2790825" cy="3600450"/>
            <a:chOff x="576" y="1570"/>
            <a:chExt cx="1758" cy="2268"/>
          </a:xfrm>
        </p:grpSpPr>
        <p:sp>
          <p:nvSpPr>
            <p:cNvPr id="116750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76" y="1696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ym typeface="Symbol" pitchFamily="18" charset="2"/>
                </a:rPr>
                <a:t>	</a:t>
              </a:r>
            </a:p>
          </p:txBody>
        </p:sp>
        <p:pic>
          <p:nvPicPr>
            <p:cNvPr id="116751" name="Picture 15" descr="eq_221"/>
            <p:cNvPicPr>
              <a:picLocks noChangeAspect="1" noChangeArrowheads="1"/>
            </p:cNvPicPr>
            <p:nvPr/>
          </p:nvPicPr>
          <p:blipFill>
            <a:blip r:embed="rId6" cstate="print"/>
            <a:srcRect t="65988" b="21059"/>
            <a:stretch>
              <a:fillRect/>
            </a:stretch>
          </p:blipFill>
          <p:spPr bwMode="auto">
            <a:xfrm>
              <a:off x="942" y="2812"/>
              <a:ext cx="605" cy="318"/>
            </a:xfrm>
            <a:prstGeom prst="rect">
              <a:avLst/>
            </a:prstGeom>
            <a:noFill/>
          </p:spPr>
        </p:pic>
        <p:pic>
          <p:nvPicPr>
            <p:cNvPr id="116752" name="Picture 16" descr="eq_221"/>
            <p:cNvPicPr>
              <a:picLocks noChangeAspect="1" noChangeArrowheads="1"/>
            </p:cNvPicPr>
            <p:nvPr/>
          </p:nvPicPr>
          <p:blipFill>
            <a:blip r:embed="rId6" cstate="print"/>
            <a:srcRect t="44766" b="34012"/>
            <a:stretch>
              <a:fillRect/>
            </a:stretch>
          </p:blipFill>
          <p:spPr bwMode="auto">
            <a:xfrm>
              <a:off x="942" y="2149"/>
              <a:ext cx="605" cy="521"/>
            </a:xfrm>
            <a:prstGeom prst="rect">
              <a:avLst/>
            </a:prstGeom>
            <a:noFill/>
          </p:spPr>
        </p:pic>
        <p:pic>
          <p:nvPicPr>
            <p:cNvPr id="116753" name="Picture 17" descr="eq_221"/>
            <p:cNvPicPr>
              <a:picLocks noChangeAspect="1" noChangeArrowheads="1"/>
            </p:cNvPicPr>
            <p:nvPr/>
          </p:nvPicPr>
          <p:blipFill>
            <a:blip r:embed="rId6" cstate="print"/>
            <a:srcRect t="23503" b="55234"/>
            <a:stretch>
              <a:fillRect/>
            </a:stretch>
          </p:blipFill>
          <p:spPr bwMode="auto">
            <a:xfrm>
              <a:off x="942" y="1570"/>
              <a:ext cx="605" cy="522"/>
            </a:xfrm>
            <a:prstGeom prst="rect">
              <a:avLst/>
            </a:prstGeom>
            <a:noFill/>
          </p:spPr>
        </p:pic>
        <p:pic>
          <p:nvPicPr>
            <p:cNvPr id="116754" name="Picture 18" descr="alg_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2" y="3315"/>
              <a:ext cx="458" cy="523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6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6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6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6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4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5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136199" name="Oval 7"/>
          <p:cNvSpPr>
            <a:spLocks noChangeArrowheads="1"/>
          </p:cNvSpPr>
          <p:nvPr/>
        </p:nvSpPr>
        <p:spPr bwMode="auto">
          <a:xfrm>
            <a:off x="876300" y="54864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36200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36201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grpSp>
        <p:nvGrpSpPr>
          <p:cNvPr id="136202" name="Group 10"/>
          <p:cNvGrpSpPr>
            <a:grpSpLocks/>
          </p:cNvGrpSpPr>
          <p:nvPr/>
        </p:nvGrpSpPr>
        <p:grpSpPr bwMode="auto">
          <a:xfrm>
            <a:off x="914400" y="2425700"/>
            <a:ext cx="2790825" cy="3667125"/>
            <a:chOff x="576" y="1472"/>
            <a:chExt cx="1758" cy="2310"/>
          </a:xfrm>
        </p:grpSpPr>
        <p:sp>
          <p:nvSpPr>
            <p:cNvPr id="136203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76" y="1625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ym typeface="Symbol" pitchFamily="18" charset="2"/>
                </a:rPr>
                <a:t>	AnsA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ym typeface="Symbol" pitchFamily="18" charset="2"/>
                </a:rPr>
                <a:t>	AnsB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ym typeface="Symbol" pitchFamily="18" charset="2"/>
                </a:rPr>
                <a:t>	AnsC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ym typeface="Symbol" pitchFamily="18" charset="2"/>
                </a:rPr>
                <a:t>	AnsD</a:t>
              </a:r>
            </a:p>
          </p:txBody>
        </p:sp>
        <p:pic>
          <p:nvPicPr>
            <p:cNvPr id="136204" name="Picture 12" descr="eq_222"/>
            <p:cNvPicPr>
              <a:picLocks noChangeAspect="1" noChangeArrowheads="1"/>
            </p:cNvPicPr>
            <p:nvPr/>
          </p:nvPicPr>
          <p:blipFill>
            <a:blip r:embed="rId6" cstate="print"/>
            <a:srcRect t="80777"/>
            <a:stretch>
              <a:fillRect/>
            </a:stretch>
          </p:blipFill>
          <p:spPr bwMode="auto">
            <a:xfrm>
              <a:off x="946" y="3253"/>
              <a:ext cx="875" cy="529"/>
            </a:xfrm>
            <a:prstGeom prst="rect">
              <a:avLst/>
            </a:prstGeom>
            <a:noFill/>
          </p:spPr>
        </p:pic>
        <p:pic>
          <p:nvPicPr>
            <p:cNvPr id="136205" name="Picture 13" descr="eq_222"/>
            <p:cNvPicPr>
              <a:picLocks noChangeAspect="1" noChangeArrowheads="1"/>
            </p:cNvPicPr>
            <p:nvPr/>
          </p:nvPicPr>
          <p:blipFill>
            <a:blip r:embed="rId6" cstate="print"/>
            <a:srcRect t="60175" b="17587"/>
            <a:stretch>
              <a:fillRect/>
            </a:stretch>
          </p:blipFill>
          <p:spPr bwMode="auto">
            <a:xfrm>
              <a:off x="946" y="2664"/>
              <a:ext cx="875" cy="612"/>
            </a:xfrm>
            <a:prstGeom prst="rect">
              <a:avLst/>
            </a:prstGeom>
            <a:noFill/>
          </p:spPr>
        </p:pic>
        <p:pic>
          <p:nvPicPr>
            <p:cNvPr id="136206" name="Picture 14" descr="eq_222"/>
            <p:cNvPicPr>
              <a:picLocks noChangeAspect="1" noChangeArrowheads="1"/>
            </p:cNvPicPr>
            <p:nvPr/>
          </p:nvPicPr>
          <p:blipFill>
            <a:blip r:embed="rId6" cstate="print"/>
            <a:srcRect t="39571" b="39026"/>
            <a:stretch>
              <a:fillRect/>
            </a:stretch>
          </p:blipFill>
          <p:spPr bwMode="auto">
            <a:xfrm>
              <a:off x="946" y="2045"/>
              <a:ext cx="875" cy="589"/>
            </a:xfrm>
            <a:prstGeom prst="rect">
              <a:avLst/>
            </a:prstGeom>
            <a:noFill/>
          </p:spPr>
        </p:pic>
        <p:pic>
          <p:nvPicPr>
            <p:cNvPr id="136207" name="Picture 15" descr="eq_222"/>
            <p:cNvPicPr>
              <a:picLocks noChangeAspect="1" noChangeArrowheads="1"/>
            </p:cNvPicPr>
            <p:nvPr/>
          </p:nvPicPr>
          <p:blipFill>
            <a:blip r:embed="rId6" cstate="print"/>
            <a:srcRect t="20604" b="58794"/>
            <a:stretch>
              <a:fillRect/>
            </a:stretch>
          </p:blipFill>
          <p:spPr bwMode="auto">
            <a:xfrm>
              <a:off x="946" y="1472"/>
              <a:ext cx="875" cy="567"/>
            </a:xfrm>
            <a:prstGeom prst="rect">
              <a:avLst/>
            </a:prstGeom>
            <a:noFill/>
          </p:spPr>
        </p:pic>
      </p:grpSp>
      <p:grpSp>
        <p:nvGrpSpPr>
          <p:cNvPr id="136208" name="Group 16"/>
          <p:cNvGrpSpPr>
            <a:grpSpLocks/>
          </p:cNvGrpSpPr>
          <p:nvPr/>
        </p:nvGrpSpPr>
        <p:grpSpPr bwMode="auto">
          <a:xfrm>
            <a:off x="533400" y="1331913"/>
            <a:ext cx="8382000" cy="1187450"/>
            <a:chOff x="336" y="839"/>
            <a:chExt cx="5280" cy="748"/>
          </a:xfrm>
        </p:grpSpPr>
        <p:sp>
          <p:nvSpPr>
            <p:cNvPr id="136209" name="TPQuestion"/>
            <p:cNvSpPr>
              <a:spLocks noChangeArrowheads="1"/>
            </p:cNvSpPr>
            <p:nvPr/>
          </p:nvSpPr>
          <p:spPr bwMode="auto">
            <a:xfrm>
              <a:off x="336" y="839"/>
              <a:ext cx="5280" cy="7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150000"/>
                </a:lnSpc>
              </a:pPr>
              <a:r>
                <a:rPr lang="en-US" sz="2400" b="1">
                  <a:solidFill>
                    <a:srgbClr val="E01B22"/>
                  </a:solidFill>
                  <a:cs typeface="Times New Roman" pitchFamily="18" charset="0"/>
                </a:rPr>
                <a:t>B.</a:t>
              </a:r>
              <a:r>
                <a:rPr lang="en-US" sz="2400" b="1">
                  <a:solidFill>
                    <a:srgbClr val="00539D"/>
                  </a:solidFill>
                  <a:cs typeface="Times New Roman" pitchFamily="18" charset="0"/>
                </a:rPr>
                <a:t> Simplify                 . Assume that no denominator is equal to zero.</a:t>
              </a:r>
            </a:p>
          </p:txBody>
        </p:sp>
        <p:pic>
          <p:nvPicPr>
            <p:cNvPr id="136210" name="Picture 18" descr="eq_222"/>
            <p:cNvPicPr>
              <a:picLocks noChangeAspect="1" noChangeArrowheads="1"/>
            </p:cNvPicPr>
            <p:nvPr/>
          </p:nvPicPr>
          <p:blipFill>
            <a:blip r:embed="rId6" cstate="print"/>
            <a:srcRect t="763" b="80196"/>
            <a:stretch>
              <a:fillRect/>
            </a:stretch>
          </p:blipFill>
          <p:spPr bwMode="auto">
            <a:xfrm>
              <a:off x="1642" y="842"/>
              <a:ext cx="875" cy="524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6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6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6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6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6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619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61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619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61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619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61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619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619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19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5</a:t>
            </a:r>
          </a:p>
        </p:txBody>
      </p:sp>
      <p:sp>
        <p:nvSpPr>
          <p:cNvPr id="96259" name="Text Box 3"/>
          <p:cNvSpPr txBox="1">
            <a:spLocks noChangeArrowheads="1"/>
          </p:cNvSpPr>
          <p:nvPr/>
        </p:nvSpPr>
        <p:spPr bwMode="auto">
          <a:xfrm>
            <a:off x="4457700" y="771525"/>
            <a:ext cx="41529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Apply Properties of Exponents</a:t>
            </a:r>
          </a:p>
        </p:txBody>
      </p:sp>
      <p:sp>
        <p:nvSpPr>
          <p:cNvPr id="96260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173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SAVINGS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 Darin has $123,456 in his savings account. Tabo has $156 in his savings account. Determine the order of magnitude of Darin’s account and Tabo’s account. How many orders of magnitude as great is Darin’s account as Tabo’s account?</a:t>
            </a:r>
            <a:endParaRPr lang="en-US" sz="2400" i="1">
              <a:solidFill>
                <a:srgbClr val="000000"/>
              </a:solidFill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96262" name="Text Box 6"/>
          <p:cNvSpPr txBox="1">
            <a:spLocks noChangeArrowheads="1"/>
          </p:cNvSpPr>
          <p:nvPr/>
        </p:nvSpPr>
        <p:spPr bwMode="auto">
          <a:xfrm>
            <a:off x="533400" y="3352800"/>
            <a:ext cx="8001000" cy="25384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457450" indent="-21145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Understand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	We need to find the order of magnitude of the amounts of money in each account. Then find the ratio of Darin’s account to Tabo’s account.</a:t>
            </a:r>
          </a:p>
          <a:p>
            <a:pPr marL="2457450" indent="-21145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Plan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	Round each dollar amount to the nearest power of ten. Then find the ratio.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6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62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62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60" grpId="0" autoUpdateAnimBg="0"/>
      <p:bldP spid="96262" grpId="0" build="p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5</a:t>
            </a:r>
          </a:p>
        </p:txBody>
      </p:sp>
      <p:sp>
        <p:nvSpPr>
          <p:cNvPr id="97284" name="Text Box 4"/>
          <p:cNvSpPr txBox="1">
            <a:spLocks noChangeArrowheads="1"/>
          </p:cNvSpPr>
          <p:nvPr/>
        </p:nvSpPr>
        <p:spPr bwMode="auto">
          <a:xfrm>
            <a:off x="4457700" y="771525"/>
            <a:ext cx="41529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Apply Properties of Exponents</a:t>
            </a:r>
          </a:p>
        </p:txBody>
      </p:sp>
      <p:sp>
        <p:nvSpPr>
          <p:cNvPr id="97285" name="Text Box 5"/>
          <p:cNvSpPr txBox="1">
            <a:spLocks noChangeArrowheads="1"/>
          </p:cNvSpPr>
          <p:nvPr/>
        </p:nvSpPr>
        <p:spPr bwMode="auto">
          <a:xfrm>
            <a:off x="533400" y="1524000"/>
            <a:ext cx="8001000" cy="1406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457450" indent="-21145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Solve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	The amount in Darin’s account is close to $100,000. So, the order is 10</a:t>
            </a:r>
            <a:r>
              <a:rPr lang="en-US" sz="2400" baseline="400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5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. The amount in Tabo’s account is close to 100, so the order of magnitude is 10</a:t>
            </a:r>
            <a:r>
              <a:rPr lang="en-US" sz="2400" baseline="400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.</a:t>
            </a:r>
          </a:p>
        </p:txBody>
      </p:sp>
      <p:grpSp>
        <p:nvGrpSpPr>
          <p:cNvPr id="97289" name="Group 9"/>
          <p:cNvGrpSpPr>
            <a:grpSpLocks/>
          </p:cNvGrpSpPr>
          <p:nvPr/>
        </p:nvGrpSpPr>
        <p:grpSpPr bwMode="auto">
          <a:xfrm>
            <a:off x="533400" y="2984500"/>
            <a:ext cx="8001000" cy="1365250"/>
            <a:chOff x="336" y="1880"/>
            <a:chExt cx="5040" cy="860"/>
          </a:xfrm>
        </p:grpSpPr>
        <p:sp>
          <p:nvSpPr>
            <p:cNvPr id="97286" name="Text Box 6"/>
            <p:cNvSpPr txBox="1">
              <a:spLocks noChangeArrowheads="1"/>
            </p:cNvSpPr>
            <p:nvPr/>
          </p:nvSpPr>
          <p:spPr bwMode="auto">
            <a:xfrm>
              <a:off x="336" y="1880"/>
              <a:ext cx="5040" cy="74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2457450" indent="-2114550">
                <a:lnSpc>
                  <a:spcPct val="15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	The ratio of Darin’s account to Tabo’s account is        or 10</a:t>
              </a:r>
              <a:r>
                <a:rPr lang="en-US" sz="2400" baseline="4000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3</a:t>
              </a:r>
              <a:r>
                <a:rPr lang="en-US" sz="240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.</a:t>
              </a:r>
            </a:p>
          </p:txBody>
        </p:sp>
        <p:pic>
          <p:nvPicPr>
            <p:cNvPr id="97288" name="Picture 8" descr="7-2-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862" y="2208"/>
              <a:ext cx="369" cy="532"/>
            </a:xfrm>
            <a:prstGeom prst="rect">
              <a:avLst/>
            </a:prstGeom>
            <a:noFill/>
          </p:spPr>
        </p:pic>
      </p:grpSp>
      <p:sp>
        <p:nvSpPr>
          <p:cNvPr id="97291" name="Rectangle 11"/>
          <p:cNvSpPr>
            <a:spLocks noChangeArrowheads="1"/>
          </p:cNvSpPr>
          <p:nvPr/>
        </p:nvSpPr>
        <p:spPr bwMode="auto">
          <a:xfrm>
            <a:off x="533400" y="4545013"/>
            <a:ext cx="822960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  <a:tab pos="5372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	So, Darin has about 1000 times as much as Tabo, or Darin has 3 orders of magnitude as much in his account as Tabo.			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72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7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7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85" grpId="0" build="p" autoUpdateAnimBg="0"/>
      <p:bldP spid="97291" grpId="0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5</a:t>
            </a:r>
          </a:p>
        </p:txBody>
      </p:sp>
      <p:sp>
        <p:nvSpPr>
          <p:cNvPr id="146435" name="Text Box 3"/>
          <p:cNvSpPr txBox="1">
            <a:spLocks noChangeArrowheads="1"/>
          </p:cNvSpPr>
          <p:nvPr/>
        </p:nvSpPr>
        <p:spPr bwMode="auto">
          <a:xfrm>
            <a:off x="4457700" y="771525"/>
            <a:ext cx="41529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Apply Properties of Exponents</a:t>
            </a:r>
          </a:p>
        </p:txBody>
      </p:sp>
      <p:grpSp>
        <p:nvGrpSpPr>
          <p:cNvPr id="146443" name="Group 11"/>
          <p:cNvGrpSpPr>
            <a:grpSpLocks/>
          </p:cNvGrpSpPr>
          <p:nvPr/>
        </p:nvGrpSpPr>
        <p:grpSpPr bwMode="auto">
          <a:xfrm>
            <a:off x="533400" y="1323975"/>
            <a:ext cx="8001000" cy="2282825"/>
            <a:chOff x="336" y="834"/>
            <a:chExt cx="5040" cy="1438"/>
          </a:xfrm>
        </p:grpSpPr>
        <p:sp>
          <p:nvSpPr>
            <p:cNvPr id="146437" name="Text Box 5"/>
            <p:cNvSpPr txBox="1">
              <a:spLocks noChangeArrowheads="1"/>
            </p:cNvSpPr>
            <p:nvPr/>
          </p:nvSpPr>
          <p:spPr bwMode="auto">
            <a:xfrm>
              <a:off x="336" y="834"/>
              <a:ext cx="5040" cy="143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1600200" indent="-1257300">
                <a:lnSpc>
                  <a:spcPct val="15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Check</a:t>
              </a:r>
              <a:r>
                <a:rPr lang="en-US" sz="240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	The ratio of Darin’s account to Tabo’s account is                 </a:t>
              </a:r>
              <a:r>
                <a:rPr lang="en-US" sz="2400" b="1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≈</a:t>
              </a:r>
              <a:r>
                <a:rPr lang="en-US" sz="240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 792. The power of ten closest to 792 is 1000, which has an order of magnitude of 10</a:t>
              </a:r>
              <a:r>
                <a:rPr lang="en-US" sz="2400" baseline="4000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3</a:t>
              </a:r>
              <a:r>
                <a:rPr lang="en-US" sz="240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.</a:t>
              </a:r>
              <a:r>
                <a:rPr lang="en-US" sz="2400">
                  <a:solidFill>
                    <a:srgbClr val="E01B22"/>
                  </a:solidFill>
                  <a:ea typeface="Times New Roman" pitchFamily="18" charset="0"/>
                  <a:cs typeface="Arial" pitchFamily="34" charset="0"/>
                  <a:sym typeface="Wingdings 2" pitchFamily="18" charset="2"/>
                </a:rPr>
                <a:t></a:t>
              </a:r>
              <a:r>
                <a:rPr lang="en-US" sz="2400">
                  <a:solidFill>
                    <a:srgbClr val="E01B22"/>
                  </a:solidFill>
                  <a:ea typeface="Times New Roman" pitchFamily="18" charset="0"/>
                  <a:cs typeface="Arial" pitchFamily="34" charset="0"/>
                </a:rPr>
                <a:t> </a:t>
              </a:r>
              <a:r>
                <a:rPr lang="en-US" sz="240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 </a:t>
              </a:r>
            </a:p>
          </p:txBody>
        </p:sp>
        <p:pic>
          <p:nvPicPr>
            <p:cNvPr id="146442" name="Picture 10" descr="7-2-5a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328" y="1179"/>
              <a:ext cx="793" cy="501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6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3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5</a:t>
            </a:r>
          </a:p>
        </p:txBody>
      </p:sp>
      <p:sp>
        <p:nvSpPr>
          <p:cNvPr id="117767" name="Oval 7"/>
          <p:cNvSpPr>
            <a:spLocks noChangeArrowheads="1"/>
          </p:cNvSpPr>
          <p:nvPr/>
        </p:nvSpPr>
        <p:spPr bwMode="auto">
          <a:xfrm>
            <a:off x="876300" y="386715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7768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92613" y="712788"/>
            <a:ext cx="2846387" cy="511175"/>
          </a:xfrm>
          <a:prstGeom prst="rect">
            <a:avLst/>
          </a:prstGeom>
          <a:noFill/>
        </p:spPr>
      </p:pic>
      <p:pic>
        <p:nvPicPr>
          <p:cNvPr id="117769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7770" name="TPQuestion"/>
          <p:cNvSpPr>
            <a:spLocks noChangeArrowheads="1"/>
          </p:cNvSpPr>
          <p:nvPr/>
        </p:nvSpPr>
        <p:spPr bwMode="auto">
          <a:xfrm>
            <a:off x="533400" y="1504950"/>
            <a:ext cx="80772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A circle has a radius of 210 centimeters. How many orders of magnitude as great is the area of the circle as the circumference of the circle?</a:t>
            </a:r>
          </a:p>
        </p:txBody>
      </p:sp>
      <p:sp>
        <p:nvSpPr>
          <p:cNvPr id="117772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938463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10</a:t>
            </a:r>
            <a:r>
              <a:rPr lang="pt-BR" sz="2400" b="1" baseline="40000">
                <a:sym typeface="Symbol" pitchFamily="18" charset="2"/>
              </a:rPr>
              <a:t>1</a:t>
            </a:r>
            <a:endParaRPr lang="pt-BR" sz="2400" b="1"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10</a:t>
            </a:r>
            <a:r>
              <a:rPr lang="pt-BR" sz="2400" b="1" baseline="40000">
                <a:sym typeface="Symbol" pitchFamily="18" charset="2"/>
              </a:rPr>
              <a:t>2</a:t>
            </a:r>
            <a:endParaRPr lang="pt-BR" sz="2400" b="1"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10</a:t>
            </a:r>
            <a:r>
              <a:rPr lang="pt-BR" sz="2400" b="1" baseline="40000">
                <a:sym typeface="Symbol" pitchFamily="18" charset="2"/>
              </a:rPr>
              <a:t>3</a:t>
            </a:r>
            <a:endParaRPr lang="pt-BR" sz="2400" b="1"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10</a:t>
            </a:r>
            <a:r>
              <a:rPr lang="pt-BR" sz="2400" b="1" baseline="40000">
                <a:sym typeface="Symbol" pitchFamily="18" charset="2"/>
              </a:rPr>
              <a:t>4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7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7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7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7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7" grpId="0" animBg="1"/>
      <p:bldP spid="117770" grpId="0" autoUpdateAnimBg="0"/>
      <p:bldP spid="117772" grpId="0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 of the Lesson</a:t>
            </a: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SECONDARYMONITOR" val="True"/>
  <p:tag name="BULLETTYPE" val="1"/>
  <p:tag name="RESPCOUNTERSTYLE" val="-1"/>
  <p:tag name="INPUTSOURCE" val="1"/>
  <p:tag name="BACKUPSESSIONS" val="True"/>
  <p:tag name="REVIEWONLY" val="False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CHARTCOLORS" val="1"/>
  <p:tag name="MULTIRESPDIVISOR" val="1"/>
  <p:tag name="CORRECTPOINTVALUE" val="100"/>
  <p:tag name="ZEROBASED" val="False"/>
  <p:tag name="SHOWBARVISIBLE" val="True"/>
  <p:tag name="REQUIREPASSWORD" val="False"/>
  <p:tag name="RESPCOUNTERFORMAT" val="0"/>
  <p:tag name="NUMRESPONSES" val="1"/>
  <p:tag name="AUTOADVANCE" val="False"/>
  <p:tag name="TEAMSINLEADERBOARD" val="5"/>
  <p:tag name="BUBBLEGROUPING" val="3"/>
  <p:tag name="CUSTOMCELLBACKCOLOR2" val="-13395457"/>
  <p:tag name="DISPLAYDEVICEID" val="True"/>
  <p:tag name="GRIDPOSITION" val="1"/>
  <p:tag name="INCLUDENONRESPONDERS" val="False"/>
  <p:tag name="INCORRECTPOINTVALUE" val="0"/>
  <p:tag name="CHARTSCALE" val="True"/>
  <p:tag name="DEFAULTPORT" val="1001"/>
  <p:tag name="RESPTABLESTYLE" val="-1"/>
  <p:tag name="BACKUPMAINTENANCE" val="7"/>
  <p:tag name="STDCHART" val="1"/>
  <p:tag name="DEFAULTNUMTEAMS" val="5"/>
  <p:tag name="USESCHEMECOLORS" val="True"/>
  <p:tag name="GRIDSIZE" val="{Width=800, Height=600}"/>
  <p:tag name="PARTLISTDEFAULT" val="0"/>
  <p:tag name="ADDINALWAYSLOADED" val="False"/>
  <p:tag name="ENABLEPRESENTERVPAD" val="False"/>
  <p:tag name="COUNTDOWNSECONDS" val="10"/>
  <p:tag name="ROTATIONINTERVAL" val="2"/>
  <p:tag name="BUBBLEVALUEFORMAT" val="0.0"/>
  <p:tag name="DISPLAYNAME" val="True"/>
  <p:tag name="CHARTLABELS" val="0"/>
  <p:tag name="REALTIMEBACKUP" val="False"/>
  <p:tag name="ANSWERNOWSTYLE" val="-1"/>
  <p:tag name="ALLOWDUPLICATES" val="False"/>
  <p:tag name="BUBBLENAMEVISIBLE" val="True"/>
  <p:tag name="GRIDOPACITY" val="90"/>
  <p:tag name="INCLUDEPPT" val="True"/>
  <p:tag name="EXPANDSHOWBAR" val="True"/>
  <p:tag name="CHARTVALUEFORMAT" val="0%"/>
  <p:tag name="CUSTOMCELLBACKCOLOR1" val="-657956"/>
  <p:tag name="RESETCHARTS" val="True"/>
  <p:tag name="ANSWERNOWTEXT" val="Answer Now"/>
  <p:tag name="MAXRESPONDERS" val="5"/>
  <p:tag name="POLLINGCYCLE" val="2"/>
  <p:tag name="COUNTDOWNSTYLE" val="-1"/>
  <p:tag name="CUSTOMCELLBACKCOLOR4" val="-8355712"/>
  <p:tag name="TPVERSION" val="2006"/>
  <p:tag name="GRIDROTATIONINTERVAL" val="2"/>
  <p:tag name="AUTOUPDATEALIASES" val="True"/>
  <p:tag name="USEENTERPRISEMANAGER" val="False"/>
  <p:tag name="CUSTOMCELLFORECOLOR" val="-16777216"/>
  <p:tag name="AUTOADJUSTPARTRANGE" val="True"/>
  <p:tag name="ALLOWUSERFEEDBACK" val="True"/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3D59312F1C974886B2A6CB789348A99A"/>
  <p:tag name="SLIDEID" val="3D59312F1C974886B2A6CB789348A99A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S" val="Correct¤Incorrect"/>
  <p:tag name="TOTALRESPONSES" val="5"/>
  <p:tag name="SLICED" val="False"/>
  <p:tag name="RESPONSES" val="NA,1,5,2;1;1;1;2;"/>
  <p:tag name="CHARTSTRINGSTD" val="3 2"/>
  <p:tag name="CHARTSTRINGREV" val="2 3"/>
  <p:tag name="CHARTSTRINGSTDPER" val="0.6 0.4"/>
  <p:tag name="CHARTSTRINGREVPER" val="0.4 0.6"/>
  <p:tag name="RESPONSESGATHERED" val="False"/>
  <p:tag name="QUESTIONALIAS" val="5-Minute Check 1"/>
  <p:tag name="ANSWERSALIAS" val="A¤B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2"/>
  <p:tag name="SLIDEGUID" val="F98663D27C4C4D02A75C7DD64C04FBC7"/>
  <p:tag name="VALUES" val="Incorrect¤Correct¤Incorrect¤Incorrect"/>
  <p:tag name="TOTALRESPONSES" val="5"/>
  <p:tag name="SLICED" val="False"/>
  <p:tag name="RESPONSES" val="NA,1,5,1;2;2;1;2;"/>
  <p:tag name="CHARTSTRINGSTD" val="2 3"/>
  <p:tag name="CHARTSTRINGREV" val="3 2"/>
  <p:tag name="CHARTSTRINGSTDPER" val="0.4 0.6"/>
  <p:tag name="CHARTSTRINGREVPER" val="0.6 0.4"/>
  <p:tag name="QUESTIONALIAS" val="5-Minute Check 2"/>
  <p:tag name="ANSWERSALIAS" val="A¤B"/>
  <p:tag name="RESPONSESGATHERED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3"/>
  <p:tag name="SLIDEGUID" val="0F4D12760163481484E7D16911DB5168"/>
  <p:tag name="VALUES" val="Incorrect¤Correct¤Incorrect¤Incorrect"/>
  <p:tag name="TOTALRESPONSES" val="5"/>
  <p:tag name="SLICED" val="False"/>
  <p:tag name="RESPONSES" val="NA,1,5,3;1;4;3;2;"/>
  <p:tag name="CHARTSTRINGSTD" val="1 1 2 1"/>
  <p:tag name="CHARTSTRINGREV" val="1 2 1 1"/>
  <p:tag name="CHARTSTRINGSTDPER" val="0.2 0.2 0.4 0.2"/>
  <p:tag name="CHARTSTRINGREVPER" val="0.2 0.4 0.2 0.2"/>
  <p:tag name="QUESTIONALIAS" val="5-Minute Check 3"/>
  <p:tag name="ANSWERSALIAS" val="A¤B¤C¤D"/>
  <p:tag name="RESPONSESGATHERED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4"/>
  <p:tag name="SLIDEGUID" val="B118CCF1E7ED49C5B4EB7FC77E344CD3"/>
  <p:tag name="VALUES" val="Incorrect¤Incorrect¤Correct¤Incorrect"/>
  <p:tag name="TOTALRESPONSES" val="5"/>
  <p:tag name="SLICED" val="False"/>
  <p:tag name="RESPONSES" val="NA,1,5,4;3;1;4;3;"/>
  <p:tag name="CHARTSTRINGSTD" val="1 0 2 2"/>
  <p:tag name="CHARTSTRINGREV" val="2 2 0 1"/>
  <p:tag name="CHARTSTRINGSTDPER" val="0.2 0 0.4 0.4"/>
  <p:tag name="CHARTSTRINGREVPER" val="0.4 0.4 0 0.2"/>
  <p:tag name="QUESTIONALIAS" val="5-Minute Check 4"/>
  <p:tag name="ANSWERSALIAS" val="A¤B¤C¤D"/>
  <p:tag name="RESPONSESGATHERED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5"/>
  <p:tag name="SLIDEGUID" val="850FC0573EE544698790B5583350D9D9"/>
  <p:tag name="VALUES" val="Incorrect¤Incorrect¤Incorrect¤Correct"/>
  <p:tag name="TOTALRESPONSES" val="5"/>
  <p:tag name="SLICED" val="False"/>
  <p:tag name="RESPONSES" val="NA,1,5,4;2;3;1;2;"/>
  <p:tag name="CHARTSTRINGSTD" val="1 2 1 1"/>
  <p:tag name="CHARTSTRINGREV" val="1 1 2 1"/>
  <p:tag name="CHARTSTRINGSTDPER" val="0.2 0.4 0.2 0.2"/>
  <p:tag name="CHARTSTRINGREVPER" val="0.2 0.2 0.4 0.2"/>
  <p:tag name="QUESTIONALIAS" val="5-Minute Check 5"/>
  <p:tag name="ANSWERSALIAS" val="A¤B¤C¤D"/>
  <p:tag name="RESPONSESGATHERED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B1FFF26A57A9489EA491ABDA27F3772E"/>
  <p:tag name="VALUES" val="Incorrect¤Incorrect¤Correct¤Incorrect"/>
  <p:tag name="RESPONSESGATHERED" val="False"/>
  <p:tag name="QUESTIONALIAS" val="5-Minute Check 6"/>
  <p:tag name="ANSWERSALIAS" val="A¤B¤C¤D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10402C18D5024B34B2D5723FE403CB47"/>
  <p:tag name="VALUES" val="Incorrect¤Incorrect¤Incorrect¤Correct"/>
  <p:tag name="TOTALRESPONSES" val="5"/>
  <p:tag name="SLICED" val="False"/>
  <p:tag name="RESPONSES" val="NA,1,5,4;2;2;3;1;"/>
  <p:tag name="CHARTSTRINGSTD" val="1 2 1 1"/>
  <p:tag name="CHARTSTRINGREV" val="1 1 2 1"/>
  <p:tag name="CHARTSTRINGSTDPER" val="0.2 0.4 0.2 0.2"/>
  <p:tag name="CHARTSTRINGREVPER" val="0.2 0.2 0.4 0.2"/>
  <p:tag name="QUESTIONALIAS" val="Example 1"/>
  <p:tag name="ANSWERSALIAS" val="A¤B¤C¤D"/>
  <p:tag name="RESPONSESGATHERED" val="Fals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763036F1F41841B5A1B0F85EC6EBD574"/>
  <p:tag name="VALUES" val="Incorrect¤Correct¤Incorrect¤Incorrect"/>
  <p:tag name="TOTALRESPONSES" val="5"/>
  <p:tag name="SLICED" val="False"/>
  <p:tag name="RESPONSES" val="NA,1,5,3;2;3;1;2;"/>
  <p:tag name="CHARTSTRINGSTD" val="1 2 2 0"/>
  <p:tag name="CHARTSTRINGREV" val="0 2 2 1"/>
  <p:tag name="CHARTSTRINGSTDPER" val="0.2 0.4 0.4 0"/>
  <p:tag name="CHARTSTRINGREVPER" val="0 0.4 0.4 0.2"/>
  <p:tag name="QUESTIONALIAS" val="Example 2"/>
  <p:tag name="ANSWERSALIAS" val="A¤B¤C¤D"/>
  <p:tag name="RESPONSESGATHERED" val="Fals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A374C315D0D94FC1A78229D8376ED540"/>
  <p:tag name="VALUES" val="Incorrect¤Correct¤Incorrect¤Incorrect"/>
  <p:tag name="TOTALRESPONSES" val="5"/>
  <p:tag name="SLICED" val="False"/>
  <p:tag name="RESPONSES" val="NA,1,5,2;4;3;3;2;"/>
  <p:tag name="CHARTSTRINGSTD" val="0 2 2 1"/>
  <p:tag name="CHARTSTRINGREV" val="1 2 2 0"/>
  <p:tag name="CHARTSTRINGSTDPER" val="0 0.4 0.4 0.2"/>
  <p:tag name="CHARTSTRINGREVPER" val="0.2 0.4 0.4 0"/>
  <p:tag name="QUESTIONALIAS" val="Example 3"/>
  <p:tag name="ANSWERSALIAS" val="A¤B¤C¤D"/>
  <p:tag name="RESPONSESGATHERED" val="Fals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869FB0782A764B3C840F010D10CC4F75"/>
  <p:tag name="TOTALRESPONSES" val="5"/>
  <p:tag name="SLICED" val="False"/>
  <p:tag name="RESPONSES" val="NA,1,5,4;2;4;3;4;"/>
  <p:tag name="CHARTSTRINGSTD" val="0 1 1 3"/>
  <p:tag name="CHARTSTRINGREV" val="3 1 1 0"/>
  <p:tag name="CHARTSTRINGSTDPER" val="0 0.2 0.2 0.6"/>
  <p:tag name="CHARTSTRINGREVPER" val="0.6 0.2 0.2 0"/>
  <p:tag name="QUESTIONALIAS" val="Example 3"/>
  <p:tag name="ANSWERSALIAS" val="A¤B¤C¤D"/>
  <p:tag name="RESPONSESGATHERED" val="Fals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05E72300D2AA48239E797BC23141D212"/>
  <p:tag name="TOTALRESPONSES" val="5"/>
  <p:tag name="SLICED" val="False"/>
  <p:tag name="RESPONSES" val="NA,1,5,1;2;1;4;4;"/>
  <p:tag name="CHARTSTRINGSTD" val="2 1 0 2"/>
  <p:tag name="CHARTSTRINGREV" val="2 0 1 2"/>
  <p:tag name="CHARTSTRINGSTDPER" val="0.4 0.2 0 0.4"/>
  <p:tag name="CHARTSTRINGREVPER" val="0.4 0 0.2 0.4"/>
  <p:tag name="QUESTIONALIAS" val="Example 4"/>
  <p:tag name="ANSWERSALIAS" val="A¤B¤C¤D"/>
  <p:tag name="RESPONSESGATHERED" val="Fals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BAE4CD6ACB3B45FD95AA8004957CE754"/>
  <p:tag name="TOTALRESPONSES" val="5"/>
  <p:tag name="SLICED" val="False"/>
  <p:tag name="RESPONSES" val="NA,1,5,4;1;2;2;4;"/>
  <p:tag name="CHARTSTRINGSTD" val="1 2 0 2"/>
  <p:tag name="CHARTSTRINGREV" val="2 0 2 1"/>
  <p:tag name="CHARTSTRINGSTDPER" val="0.2 0.4 0 0.4"/>
  <p:tag name="CHARTSTRINGREVPER" val="0.4 0 0.4 0.2"/>
  <p:tag name="QUESTIONALIAS" val="Example 4"/>
  <p:tag name="ANSWERSALIAS" val="A¤B¤C¤D"/>
  <p:tag name="RESPONSESGATHERED" val="Fals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29FE642024C942B5AD6356E302A16DDF"/>
  <p:tag name="TOTALRESPONSES" val="5"/>
  <p:tag name="SLICED" val="False"/>
  <p:tag name="RESPONSES" val="NA,1,5,4;1;4;2;1;"/>
  <p:tag name="CHARTSTRINGSTD" val="2 1 0 2"/>
  <p:tag name="CHARTSTRINGREV" val="2 0 1 2"/>
  <p:tag name="CHARTSTRINGSTDPER" val="0.4 0.2 0 0.4"/>
  <p:tag name="CHARTSTRINGREVPER" val="0.4 0 0.2 0.4"/>
  <p:tag name="VALUES" val="Incorrect¤Correct¤Incorrect¤Incorrect"/>
  <p:tag name="QUESTIONALIAS" val="Example 5"/>
  <p:tag name="ANSWERSALIAS" val="A¤B¤C¤D"/>
  <p:tag name="RESPONSESGATHERED" val="Fals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3_Default Design">
  <a:themeElements>
    <a:clrScheme name="3_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E01B18"/>
      </a:hlink>
      <a:folHlink>
        <a:srgbClr val="E01B22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Default Design">
  <a:themeElements>
    <a:clrScheme name="4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Default Design">
  <a:themeElements>
    <a:clrScheme name="5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Default Design">
  <a:themeElements>
    <a:clrScheme name="6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Default Design">
  <a:themeElements>
    <a:clrScheme name="7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7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Default Design">
  <a:themeElements>
    <a:clrScheme name="8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8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8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9_Default Design">
  <a:themeElements>
    <a:clrScheme name="9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9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0_Default Design">
  <a:themeElements>
    <a:clrScheme name="10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0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0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1_Default Design">
  <a:themeElements>
    <a:clrScheme name="1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1423</TotalTime>
  <Words>568</Words>
  <Application>Microsoft Office PowerPoint</Application>
  <PresentationFormat>On-screen Show (4:3)</PresentationFormat>
  <Paragraphs>164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33</vt:i4>
      </vt:variant>
    </vt:vector>
  </HeadingPairs>
  <TitlesOfParts>
    <vt:vector size="48" baseType="lpstr">
      <vt:lpstr>Arial</vt:lpstr>
      <vt:lpstr>Symbol</vt:lpstr>
      <vt:lpstr>Times New Roman</vt:lpstr>
      <vt:lpstr>FormataOTFCn</vt:lpstr>
      <vt:lpstr>Wingdings 2</vt:lpstr>
      <vt:lpstr>3_Default Design</vt:lpstr>
      <vt:lpstr>4_Default Design</vt:lpstr>
      <vt:lpstr>2_Default Design</vt:lpstr>
      <vt:lpstr>5_Default Design</vt:lpstr>
      <vt:lpstr>6_Default Design</vt:lpstr>
      <vt:lpstr>7_Default Design</vt:lpstr>
      <vt:lpstr>8_Default Design</vt:lpstr>
      <vt:lpstr>9_Default Design</vt:lpstr>
      <vt:lpstr>10_Default Design</vt:lpstr>
      <vt:lpstr>11_Default Design</vt:lpstr>
      <vt:lpstr>Splash Screen</vt:lpstr>
      <vt:lpstr>Lesson Menu</vt:lpstr>
      <vt:lpstr>5-Minute Check 1</vt:lpstr>
      <vt:lpstr>5-Minute Check 2</vt:lpstr>
      <vt:lpstr>5-Minute Check 3</vt:lpstr>
      <vt:lpstr>5-Minute Check 4</vt:lpstr>
      <vt:lpstr>5-Minute Check 5</vt:lpstr>
      <vt:lpstr>5-Minute Check 6</vt:lpstr>
      <vt:lpstr>CCSS</vt:lpstr>
      <vt:lpstr>Then/Now</vt:lpstr>
      <vt:lpstr>Vocabulary</vt:lpstr>
      <vt:lpstr>Concept</vt:lpstr>
      <vt:lpstr>Example 1</vt:lpstr>
      <vt:lpstr>Example 1</vt:lpstr>
      <vt:lpstr>Concept</vt:lpstr>
      <vt:lpstr>Example 2</vt:lpstr>
      <vt:lpstr>Example 2</vt:lpstr>
      <vt:lpstr>Concept</vt:lpstr>
      <vt:lpstr>Example 3</vt:lpstr>
      <vt:lpstr>Example 3</vt:lpstr>
      <vt:lpstr>Example 3</vt:lpstr>
      <vt:lpstr>Example 3</vt:lpstr>
      <vt:lpstr>Concept</vt:lpstr>
      <vt:lpstr>Example 4</vt:lpstr>
      <vt:lpstr>Example 4</vt:lpstr>
      <vt:lpstr>Example 4</vt:lpstr>
      <vt:lpstr>Example 4</vt:lpstr>
      <vt:lpstr>Example 4</vt:lpstr>
      <vt:lpstr>Example 5</vt:lpstr>
      <vt:lpstr>Example 5</vt:lpstr>
      <vt:lpstr>Example 5</vt:lpstr>
      <vt:lpstr>Example 5</vt:lpstr>
      <vt:lpstr>End of the Lesson</vt:lpstr>
    </vt:vector>
  </TitlesOfParts>
  <Company>Madeira Station LLC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Glencoe Algebra 1</dc:title>
  <dc:creator>Tim Chavel</dc:creator>
  <cp:lastModifiedBy>tchavel</cp:lastModifiedBy>
  <cp:revision>88</cp:revision>
  <dcterms:created xsi:type="dcterms:W3CDTF">2007-12-06T14:31:51Z</dcterms:created>
  <dcterms:modified xsi:type="dcterms:W3CDTF">2015-12-17T13:00:46Z</dcterms:modified>
</cp:coreProperties>
</file>