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3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302" r:id="rId22"/>
    <p:sldId id="259" r:id="rId23"/>
    <p:sldId id="288" r:id="rId24"/>
    <p:sldId id="338" r:id="rId25"/>
    <p:sldId id="339" r:id="rId26"/>
    <p:sldId id="308" r:id="rId27"/>
    <p:sldId id="316" r:id="rId28"/>
    <p:sldId id="260" r:id="rId29"/>
    <p:sldId id="261" r:id="rId30"/>
    <p:sldId id="309" r:id="rId31"/>
    <p:sldId id="336" r:id="rId32"/>
    <p:sldId id="263" r:id="rId33"/>
    <p:sldId id="340" r:id="rId34"/>
    <p:sldId id="310" r:id="rId35"/>
    <p:sldId id="337" r:id="rId36"/>
    <p:sldId id="293" r:id="rId37"/>
    <p:sldId id="341" r:id="rId38"/>
    <p:sldId id="311" r:id="rId39"/>
    <p:sldId id="328" r:id="rId40"/>
    <p:sldId id="296" r:id="rId41"/>
    <p:sldId id="320" r:id="rId42"/>
    <p:sldId id="312" r:id="rId43"/>
    <p:sldId id="329" r:id="rId44"/>
    <p:sldId id="330" r:id="rId45"/>
    <p:sldId id="333" r:id="rId46"/>
    <p:sldId id="275" r:id="rId47"/>
  </p:sldIdLst>
  <p:sldSz cx="9144000" cy="6858000" type="screen4x3"/>
  <p:notesSz cx="6858000" cy="9144000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33" autoAdjust="0"/>
    <p:restoredTop sz="94686" autoAdjust="0"/>
  </p:normalViewPr>
  <p:slideViewPr>
    <p:cSldViewPr>
      <p:cViewPr>
        <p:scale>
          <a:sx n="50" d="100"/>
          <a:sy n="50" d="100"/>
        </p:scale>
        <p:origin x="-1188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ags" Target="tags/tag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7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7–2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7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7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7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7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1" name="Picture 11" descr="Example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69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Header" descr="12_ALG1_Header_07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7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48" name="Picture 20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9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4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5" name="Header" descr="12_ALG1_Header_07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71" name="Picture 19" descr="Real World Ex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2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8" name="Header" descr="12_ALG1_Header_07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7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7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12" Type="http://schemas.openxmlformats.org/officeDocument/2006/relationships/slide" Target="slide26.xml"/><Relationship Id="rId1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6" Type="http://schemas.openxmlformats.org/officeDocument/2006/relationships/slide" Target="slide34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11" Type="http://schemas.openxmlformats.org/officeDocument/2006/relationships/slide" Target="slide23.xml"/><Relationship Id="rId5" Type="http://schemas.openxmlformats.org/officeDocument/2006/relationships/slide" Target="slide11.xml"/><Relationship Id="rId15" Type="http://schemas.openxmlformats.org/officeDocument/2006/relationships/slide" Target="slide31.xml"/><Relationship Id="rId10" Type="http://schemas.openxmlformats.org/officeDocument/2006/relationships/slide" Target="slide22.xml"/><Relationship Id="rId4" Type="http://schemas.openxmlformats.org/officeDocument/2006/relationships/slide" Target="slide10.xml"/><Relationship Id="rId9" Type="http://schemas.openxmlformats.org/officeDocument/2006/relationships/slide" Target="slide19.xml"/><Relationship Id="rId14" Type="http://schemas.openxmlformats.org/officeDocument/2006/relationships/slide" Target="slide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6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0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3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52.png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56.png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2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3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60.png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7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8.xml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64.png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43.xml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68.png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4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70.png"/><Relationship Id="rId5" Type="http://schemas.openxmlformats.org/officeDocument/2006/relationships/image" Target="../media/image9.jpe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07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09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0" name="SplashHeader" descr="12_ALG1_Header_07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743075"/>
            <a:ext cx="7696200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" action="ppaction://hlinkshowjump?jump=nextslide"/>
              </a:rPr>
              <a:t>Five-Minute Check (over Lesson 7–2)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1600" b="1">
              <a:solidFill>
                <a:srgbClr val="E01B22"/>
              </a:solidFill>
              <a:cs typeface="Arial" pitchFamily="34" charset="0"/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6" action="ppaction://hlinksldjump"/>
              </a:rPr>
              <a:t>Key Concept:  </a:t>
            </a:r>
            <a:r>
              <a:rPr lang="en-US" sz="1600" b="1" i="1">
                <a:solidFill>
                  <a:srgbClr val="E01B22"/>
                </a:solidFill>
                <a:hlinkClick r:id="rId6" action="ppaction://hlinksldjump"/>
              </a:rPr>
              <a:t>b</a:t>
            </a:r>
            <a:endParaRPr lang="en-US" sz="1600" b="1" i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7" action="ppaction://hlinksldjump"/>
              </a:rPr>
              <a:t>Example 1: Radical and Exponential Forms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8" action="ppaction://hlinksldjump"/>
              </a:rPr>
              <a:t>Key Concept:  </a:t>
            </a:r>
            <a:r>
              <a:rPr lang="en-US" sz="1600" b="1" i="1">
                <a:solidFill>
                  <a:srgbClr val="E01B22"/>
                </a:solidFill>
                <a:hlinkClick r:id="rId8" action="ppaction://hlinksldjump"/>
              </a:rPr>
              <a:t>n</a:t>
            </a:r>
            <a:r>
              <a:rPr lang="en-US" sz="1600" b="1">
                <a:solidFill>
                  <a:srgbClr val="E01B22"/>
                </a:solidFill>
                <a:hlinkClick r:id="rId8" action="ppaction://hlinksldjump"/>
              </a:rPr>
              <a:t>th Root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9" action="ppaction://hlinksldjump"/>
              </a:rPr>
              <a:t>Example 2:	</a:t>
            </a:r>
            <a:r>
              <a:rPr lang="en-US" sz="1600" b="1" i="1">
                <a:solidFill>
                  <a:srgbClr val="E01B22"/>
                </a:solidFill>
                <a:hlinkClick r:id="rId9" action="ppaction://hlinksldjump"/>
              </a:rPr>
              <a:t>n</a:t>
            </a:r>
            <a:r>
              <a:rPr lang="en-US" sz="1600" b="1">
                <a:solidFill>
                  <a:srgbClr val="E01B22"/>
                </a:solidFill>
                <a:hlinkClick r:id="rId9" action="ppaction://hlinksldjump"/>
              </a:rPr>
              <a:t>th roots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0" action="ppaction://hlinksldjump"/>
              </a:rPr>
              <a:t>Key Concept:  </a:t>
            </a:r>
            <a:r>
              <a:rPr lang="en-US" sz="1600" b="1" i="1">
                <a:solidFill>
                  <a:srgbClr val="E01B22"/>
                </a:solidFill>
                <a:hlinkClick r:id="rId10" action="ppaction://hlinksldjump"/>
              </a:rPr>
              <a:t>b</a:t>
            </a:r>
            <a:endParaRPr lang="en-US" sz="1600" b="1" i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1" action="ppaction://hlinksldjump"/>
              </a:rPr>
              <a:t>Example 3:	Evaluate </a:t>
            </a:r>
            <a:r>
              <a:rPr lang="en-US" sz="1600" b="1" i="1">
                <a:solidFill>
                  <a:srgbClr val="E01B22"/>
                </a:solidFill>
                <a:hlinkClick r:id="rId11" action="ppaction://hlinksldjump"/>
              </a:rPr>
              <a:t>b</a:t>
            </a:r>
            <a:r>
              <a:rPr lang="en-US" sz="1600" b="1">
                <a:solidFill>
                  <a:srgbClr val="E01B22"/>
                </a:solidFill>
                <a:hlinkClick r:id="rId11" action="ppaction://hlinksldjump"/>
              </a:rPr>
              <a:t>   Expressions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2" action="ppaction://hlinksldjump"/>
              </a:rPr>
              <a:t>Key Concept:  </a:t>
            </a:r>
            <a:r>
              <a:rPr lang="en-US" sz="1600" b="1" i="1">
                <a:solidFill>
                  <a:srgbClr val="E01B22"/>
                </a:solidFill>
                <a:hlinkClick r:id="rId12" action="ppaction://hlinksldjump"/>
              </a:rPr>
              <a:t>b</a:t>
            </a:r>
            <a:endParaRPr lang="en-US" sz="1600" b="1" i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3" action="ppaction://hlinksldjump"/>
              </a:rPr>
              <a:t>Example 4:	Evaluate </a:t>
            </a:r>
            <a:r>
              <a:rPr lang="en-US" sz="1600" b="1" i="1">
                <a:solidFill>
                  <a:srgbClr val="E01B22"/>
                </a:solidFill>
                <a:hlinkClick r:id="rId13" action="ppaction://hlinksldjump"/>
              </a:rPr>
              <a:t>b</a:t>
            </a:r>
            <a:r>
              <a:rPr lang="en-US" sz="1600" b="1">
                <a:solidFill>
                  <a:srgbClr val="E01B22"/>
                </a:solidFill>
                <a:hlinkClick r:id="rId13" action="ppaction://hlinksldjump"/>
              </a:rPr>
              <a:t>   Expressions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4" action="ppaction://hlinksldjump"/>
              </a:rPr>
              <a:t>Key Concept:  Power Property of Equality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5" action="ppaction://hlinksldjump"/>
              </a:rPr>
              <a:t>Example 5:	Solve Exponential Equations</a:t>
            </a:r>
            <a:endParaRPr lang="en-US" sz="1600" b="1">
              <a:solidFill>
                <a:srgbClr val="E01B22"/>
              </a:solidFill>
            </a:endParaRPr>
          </a:p>
          <a:p>
            <a:pPr marL="1143000" indent="-1143000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1600" b="1">
                <a:solidFill>
                  <a:srgbClr val="E01B22"/>
                </a:solidFill>
                <a:hlinkClick r:id="rId16" action="ppaction://hlinksldjump"/>
              </a:rPr>
              <a:t>Example 6:	Real-World Example: Solve Exponential Equations</a:t>
            </a:r>
            <a:endParaRPr lang="en-US" sz="1600" b="1">
              <a:solidFill>
                <a:srgbClr val="E01B22"/>
              </a:solidFill>
            </a:endParaRPr>
          </a:p>
        </p:txBody>
      </p:sp>
      <p:pic>
        <p:nvPicPr>
          <p:cNvPr id="3095" name="Picture 23" descr="7-3_kc_menu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5960" t="363" r="89882" b="85475"/>
          <a:stretch>
            <a:fillRect/>
          </a:stretch>
        </p:blipFill>
        <p:spPr bwMode="auto">
          <a:xfrm>
            <a:off x="2725738" y="2911475"/>
            <a:ext cx="119062" cy="352425"/>
          </a:xfrm>
          <a:prstGeom prst="rect">
            <a:avLst/>
          </a:prstGeom>
          <a:noFill/>
        </p:spPr>
      </p:pic>
      <p:pic>
        <p:nvPicPr>
          <p:cNvPr id="3098" name="Picture 26" descr="7-3_kc_menu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5412" t="42194" r="88940" b="46638"/>
          <a:stretch>
            <a:fillRect/>
          </a:stretch>
        </p:blipFill>
        <p:spPr bwMode="auto">
          <a:xfrm>
            <a:off x="2711450" y="4794250"/>
            <a:ext cx="152400" cy="260350"/>
          </a:xfrm>
          <a:prstGeom prst="rect">
            <a:avLst/>
          </a:prstGeom>
          <a:noFill/>
        </p:spPr>
      </p:pic>
      <p:pic>
        <p:nvPicPr>
          <p:cNvPr id="3097" name="Picture 25" descr="7-3_kc_menu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5647" t="20143" r="90666" b="66602"/>
          <a:stretch>
            <a:fillRect/>
          </a:stretch>
        </p:blipFill>
        <p:spPr bwMode="auto">
          <a:xfrm>
            <a:off x="2717800" y="4133850"/>
            <a:ext cx="100013" cy="311150"/>
          </a:xfrm>
          <a:prstGeom prst="rect">
            <a:avLst/>
          </a:prstGeom>
          <a:noFill/>
        </p:spPr>
      </p:pic>
      <p:pic>
        <p:nvPicPr>
          <p:cNvPr id="3107" name="Picture 35" descr="7-3_kc_menu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5647" t="20143" r="90666" b="66602"/>
          <a:stretch>
            <a:fillRect/>
          </a:stretch>
        </p:blipFill>
        <p:spPr bwMode="auto">
          <a:xfrm>
            <a:off x="3327400" y="4413250"/>
            <a:ext cx="100013" cy="311150"/>
          </a:xfrm>
          <a:prstGeom prst="rect">
            <a:avLst/>
          </a:prstGeom>
          <a:noFill/>
        </p:spPr>
      </p:pic>
      <p:pic>
        <p:nvPicPr>
          <p:cNvPr id="3108" name="Picture 36" descr="7-3_kc_menu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5647" t="40288" r="88940" b="46638"/>
          <a:stretch>
            <a:fillRect/>
          </a:stretch>
        </p:blipFill>
        <p:spPr bwMode="auto">
          <a:xfrm>
            <a:off x="3333750" y="5029200"/>
            <a:ext cx="146050" cy="304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  <p:pic>
        <p:nvPicPr>
          <p:cNvPr id="107539" name="Picture 19" descr="7-3-1"/>
          <p:cNvPicPr>
            <a:picLocks noChangeAspect="1" noChangeArrowheads="1"/>
          </p:cNvPicPr>
          <p:nvPr/>
        </p:nvPicPr>
        <p:blipFill>
          <a:blip r:embed="rId5" cstate="print"/>
          <a:srcRect b="73575"/>
          <a:stretch>
            <a:fillRect/>
          </a:stretch>
        </p:blipFill>
        <p:spPr bwMode="auto">
          <a:xfrm>
            <a:off x="1143000" y="1447800"/>
            <a:ext cx="1901825" cy="882650"/>
          </a:xfrm>
          <a:prstGeom prst="rect">
            <a:avLst/>
          </a:prstGeom>
          <a:noFill/>
        </p:spPr>
      </p:pic>
      <p:grpSp>
        <p:nvGrpSpPr>
          <p:cNvPr id="107542" name="Group 22"/>
          <p:cNvGrpSpPr>
            <a:grpSpLocks/>
          </p:cNvGrpSpPr>
          <p:nvPr/>
        </p:nvGrpSpPr>
        <p:grpSpPr bwMode="auto">
          <a:xfrm>
            <a:off x="1066800" y="2400300"/>
            <a:ext cx="2790825" cy="3467100"/>
            <a:chOff x="672" y="1512"/>
            <a:chExt cx="1758" cy="2184"/>
          </a:xfrm>
        </p:grpSpPr>
        <p:sp>
          <p:nvSpPr>
            <p:cNvPr id="107526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49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7538" name="Picture 18" descr="7-3-1"/>
            <p:cNvPicPr>
              <a:picLocks noChangeAspect="1" noChangeArrowheads="1"/>
            </p:cNvPicPr>
            <p:nvPr/>
          </p:nvPicPr>
          <p:blipFill>
            <a:blip r:embed="rId6" cstate="print"/>
            <a:srcRect t="74834" r="61736"/>
            <a:stretch>
              <a:fillRect/>
            </a:stretch>
          </p:blipFill>
          <p:spPr bwMode="auto">
            <a:xfrm>
              <a:off x="1056" y="3168"/>
              <a:ext cx="432" cy="528"/>
            </a:xfrm>
            <a:prstGeom prst="rect">
              <a:avLst/>
            </a:prstGeom>
            <a:noFill/>
          </p:spPr>
        </p:pic>
        <p:pic>
          <p:nvPicPr>
            <p:cNvPr id="107540" name="Picture 20" descr="7-3-1"/>
            <p:cNvPicPr>
              <a:picLocks noChangeAspect="1" noChangeArrowheads="1"/>
            </p:cNvPicPr>
            <p:nvPr/>
          </p:nvPicPr>
          <p:blipFill>
            <a:blip r:embed="rId6" cstate="print"/>
            <a:srcRect t="24500" r="70239" b="47617"/>
            <a:stretch>
              <a:fillRect/>
            </a:stretch>
          </p:blipFill>
          <p:spPr bwMode="auto">
            <a:xfrm>
              <a:off x="1032" y="1968"/>
              <a:ext cx="336" cy="585"/>
            </a:xfrm>
            <a:prstGeom prst="rect">
              <a:avLst/>
            </a:prstGeom>
            <a:noFill/>
          </p:spPr>
        </p:pic>
        <p:pic>
          <p:nvPicPr>
            <p:cNvPr id="107541" name="Picture 21" descr="7-3-1"/>
            <p:cNvPicPr>
              <a:picLocks noChangeAspect="1" noChangeArrowheads="1"/>
            </p:cNvPicPr>
            <p:nvPr/>
          </p:nvPicPr>
          <p:blipFill>
            <a:blip r:embed="rId6" cstate="print"/>
            <a:srcRect t="51955" r="61736" b="22879"/>
            <a:stretch>
              <a:fillRect/>
            </a:stretch>
          </p:blipFill>
          <p:spPr bwMode="auto">
            <a:xfrm>
              <a:off x="1056" y="2580"/>
              <a:ext cx="432" cy="528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65" name="Group 21"/>
          <p:cNvGrpSpPr>
            <a:grpSpLocks/>
          </p:cNvGrpSpPr>
          <p:nvPr/>
        </p:nvGrpSpPr>
        <p:grpSpPr bwMode="auto">
          <a:xfrm>
            <a:off x="1114425" y="1447800"/>
            <a:ext cx="6778625" cy="1419225"/>
            <a:chOff x="702" y="912"/>
            <a:chExt cx="4270" cy="894"/>
          </a:xfrm>
        </p:grpSpPr>
        <p:pic>
          <p:nvPicPr>
            <p:cNvPr id="108554" name="Picture 10" descr="7-3-2"/>
            <p:cNvPicPr>
              <a:picLocks noChangeAspect="1" noChangeArrowheads="1"/>
            </p:cNvPicPr>
            <p:nvPr/>
          </p:nvPicPr>
          <p:blipFill>
            <a:blip r:embed="rId4" cstate="print"/>
            <a:srcRect r="70125" b="78909"/>
            <a:stretch>
              <a:fillRect/>
            </a:stretch>
          </p:blipFill>
          <p:spPr bwMode="auto">
            <a:xfrm>
              <a:off x="702" y="912"/>
              <a:ext cx="1434" cy="534"/>
            </a:xfrm>
            <a:prstGeom prst="rect">
              <a:avLst/>
            </a:prstGeom>
            <a:noFill/>
          </p:spPr>
        </p:pic>
        <p:pic>
          <p:nvPicPr>
            <p:cNvPr id="108562" name="Picture 18" descr="7-3-4"/>
            <p:cNvPicPr>
              <a:picLocks noChangeAspect="1" noChangeArrowheads="1"/>
            </p:cNvPicPr>
            <p:nvPr/>
          </p:nvPicPr>
          <p:blipFill>
            <a:blip r:embed="rId5" cstate="print"/>
            <a:srcRect l="87178" t="7896" r="2127" b="84676"/>
            <a:stretch>
              <a:fillRect/>
            </a:stretch>
          </p:blipFill>
          <p:spPr bwMode="auto">
            <a:xfrm>
              <a:off x="708" y="1512"/>
              <a:ext cx="513" cy="237"/>
            </a:xfrm>
            <a:prstGeom prst="rect">
              <a:avLst/>
            </a:prstGeom>
            <a:noFill/>
          </p:spPr>
        </p:pic>
        <p:pic>
          <p:nvPicPr>
            <p:cNvPr id="108563" name="Picture 19" descr="7-3-4"/>
            <p:cNvPicPr>
              <a:picLocks noChangeAspect="1" noChangeArrowheads="1"/>
            </p:cNvPicPr>
            <p:nvPr/>
          </p:nvPicPr>
          <p:blipFill>
            <a:blip r:embed="rId6" cstate="print"/>
            <a:srcRect l="34579" t="6522" r="11681" b="82547"/>
            <a:stretch>
              <a:fillRect/>
            </a:stretch>
          </p:blipFill>
          <p:spPr bwMode="auto">
            <a:xfrm>
              <a:off x="2184" y="1014"/>
              <a:ext cx="2788" cy="352"/>
            </a:xfrm>
            <a:prstGeom prst="rect">
              <a:avLst/>
            </a:prstGeom>
            <a:noFill/>
          </p:spPr>
        </p:pic>
        <p:pic>
          <p:nvPicPr>
            <p:cNvPr id="108564" name="Picture 20" descr="7-3-4"/>
            <p:cNvPicPr>
              <a:picLocks noChangeAspect="1" noChangeArrowheads="1"/>
            </p:cNvPicPr>
            <p:nvPr/>
          </p:nvPicPr>
          <p:blipFill>
            <a:blip r:embed="rId5" cstate="print"/>
            <a:srcRect t="22060" r="69080" b="69118"/>
            <a:stretch>
              <a:fillRect/>
            </a:stretch>
          </p:blipFill>
          <p:spPr bwMode="auto">
            <a:xfrm>
              <a:off x="1232" y="1521"/>
              <a:ext cx="1504" cy="285"/>
            </a:xfrm>
            <a:prstGeom prst="rect">
              <a:avLst/>
            </a:prstGeom>
            <a:noFill/>
          </p:spPr>
        </p:pic>
      </p:grpSp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59928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58" name="Group 14"/>
          <p:cNvGrpSpPr>
            <a:grpSpLocks/>
          </p:cNvGrpSpPr>
          <p:nvPr/>
        </p:nvGrpSpPr>
        <p:grpSpPr bwMode="auto">
          <a:xfrm>
            <a:off x="1066800" y="2952750"/>
            <a:ext cx="2790825" cy="3567113"/>
            <a:chOff x="672" y="1860"/>
            <a:chExt cx="1758" cy="2247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95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   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</a:t>
              </a:r>
              <a:r>
                <a:rPr lang="pt-BR" sz="2400" i="1">
                  <a:solidFill>
                    <a:srgbClr val="000000"/>
                  </a:solidFill>
                  <a:sym typeface="Symbol" pitchFamily="18" charset="2"/>
                </a:rPr>
                <a:t>n</a:t>
              </a:r>
              <a:r>
                <a:rPr lang="pt-BR" sz="2400" baseline="40000">
                  <a:solidFill>
                    <a:srgbClr val="000000"/>
                  </a:solidFill>
                  <a:sym typeface="Symbol" pitchFamily="18" charset="2"/>
                </a:rPr>
                <a:t>4</a:t>
              </a:r>
              <a:endParaRPr lang="pt-BR" sz="2400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8555" name="Picture 11" descr="7-3-2"/>
            <p:cNvPicPr>
              <a:picLocks noChangeAspect="1" noChangeArrowheads="1"/>
            </p:cNvPicPr>
            <p:nvPr/>
          </p:nvPicPr>
          <p:blipFill>
            <a:blip r:embed="rId4" cstate="print"/>
            <a:srcRect t="34123" r="87625" b="43127"/>
            <a:stretch>
              <a:fillRect/>
            </a:stretch>
          </p:blipFill>
          <p:spPr bwMode="auto">
            <a:xfrm>
              <a:off x="1056" y="1860"/>
              <a:ext cx="594" cy="576"/>
            </a:xfrm>
            <a:prstGeom prst="rect">
              <a:avLst/>
            </a:prstGeom>
            <a:noFill/>
          </p:spPr>
        </p:pic>
        <p:pic>
          <p:nvPicPr>
            <p:cNvPr id="108556" name="Picture 12" descr="7-3-2"/>
            <p:cNvPicPr>
              <a:picLocks noChangeAspect="1" noChangeArrowheads="1"/>
            </p:cNvPicPr>
            <p:nvPr/>
          </p:nvPicPr>
          <p:blipFill>
            <a:blip r:embed="rId4" cstate="print"/>
            <a:srcRect t="78081" r="87625"/>
            <a:stretch>
              <a:fillRect/>
            </a:stretch>
          </p:blipFill>
          <p:spPr bwMode="auto">
            <a:xfrm>
              <a:off x="1056" y="3552"/>
              <a:ext cx="594" cy="555"/>
            </a:xfrm>
            <a:prstGeom prst="rect">
              <a:avLst/>
            </a:prstGeom>
            <a:noFill/>
          </p:spPr>
        </p:pic>
        <p:pic>
          <p:nvPicPr>
            <p:cNvPr id="108557" name="Picture 13" descr="7-3-2"/>
            <p:cNvPicPr>
              <a:picLocks noChangeAspect="1" noChangeArrowheads="1"/>
            </p:cNvPicPr>
            <p:nvPr/>
          </p:nvPicPr>
          <p:blipFill>
            <a:blip r:embed="rId4" cstate="print"/>
            <a:srcRect t="54976" r="91000" b="20380"/>
            <a:stretch>
              <a:fillRect/>
            </a:stretch>
          </p:blipFill>
          <p:spPr bwMode="auto">
            <a:xfrm>
              <a:off x="1056" y="2928"/>
              <a:ext cx="432" cy="62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286702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9591" name="Group 23"/>
          <p:cNvGrpSpPr>
            <a:grpSpLocks/>
          </p:cNvGrpSpPr>
          <p:nvPr/>
        </p:nvGrpSpPr>
        <p:grpSpPr bwMode="auto">
          <a:xfrm>
            <a:off x="1066800" y="2514600"/>
            <a:ext cx="2790825" cy="3749675"/>
            <a:chOff x="672" y="1698"/>
            <a:chExt cx="1758" cy="2362"/>
          </a:xfrm>
        </p:grpSpPr>
        <p:pic>
          <p:nvPicPr>
            <p:cNvPr id="109590" name="Picture 22" descr="7-3-3-5mc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80" y="2352"/>
              <a:ext cx="432" cy="497"/>
            </a:xfrm>
            <a:prstGeom prst="rect">
              <a:avLst/>
            </a:prstGeom>
            <a:noFill/>
          </p:spPr>
        </p:pic>
        <p:sp>
          <p:nvSpPr>
            <p:cNvPr id="109573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56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09579" name="Picture 11" descr="7-3-3"/>
            <p:cNvPicPr>
              <a:picLocks noChangeAspect="1" noChangeArrowheads="1"/>
            </p:cNvPicPr>
            <p:nvPr/>
          </p:nvPicPr>
          <p:blipFill>
            <a:blip r:embed="rId6" cstate="print"/>
            <a:srcRect t="81079" r="68930"/>
            <a:stretch>
              <a:fillRect/>
            </a:stretch>
          </p:blipFill>
          <p:spPr bwMode="auto">
            <a:xfrm>
              <a:off x="1060" y="3534"/>
              <a:ext cx="476" cy="526"/>
            </a:xfrm>
            <a:prstGeom prst="rect">
              <a:avLst/>
            </a:prstGeom>
            <a:noFill/>
          </p:spPr>
        </p:pic>
        <p:pic>
          <p:nvPicPr>
            <p:cNvPr id="109580" name="Picture 12" descr="7-3-3"/>
            <p:cNvPicPr>
              <a:picLocks noChangeAspect="1" noChangeArrowheads="1"/>
            </p:cNvPicPr>
            <p:nvPr/>
          </p:nvPicPr>
          <p:blipFill>
            <a:blip r:embed="rId6" cstate="print"/>
            <a:srcRect t="62086" r="68930" b="17519"/>
            <a:stretch>
              <a:fillRect/>
            </a:stretch>
          </p:blipFill>
          <p:spPr bwMode="auto">
            <a:xfrm>
              <a:off x="1084" y="2964"/>
              <a:ext cx="476" cy="567"/>
            </a:xfrm>
            <a:prstGeom prst="rect">
              <a:avLst/>
            </a:prstGeom>
            <a:noFill/>
          </p:spPr>
        </p:pic>
        <p:pic>
          <p:nvPicPr>
            <p:cNvPr id="109582" name="Picture 14" descr="7-3-3"/>
            <p:cNvPicPr>
              <a:picLocks noChangeAspect="1" noChangeArrowheads="1"/>
            </p:cNvPicPr>
            <p:nvPr/>
          </p:nvPicPr>
          <p:blipFill>
            <a:blip r:embed="rId6" cstate="print"/>
            <a:srcRect t="20648" r="68930" b="56906"/>
            <a:stretch>
              <a:fillRect/>
            </a:stretch>
          </p:blipFill>
          <p:spPr bwMode="auto">
            <a:xfrm>
              <a:off x="1056" y="1698"/>
              <a:ext cx="476" cy="624"/>
            </a:xfrm>
            <a:prstGeom prst="rect">
              <a:avLst/>
            </a:prstGeom>
            <a:noFill/>
          </p:spPr>
        </p:pic>
      </p:grpSp>
      <p:pic>
        <p:nvPicPr>
          <p:cNvPr id="109585" name="Picture 17" descr="7-3-3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7763" y="1382713"/>
            <a:ext cx="2128837" cy="9509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624" name="Group 32"/>
          <p:cNvGrpSpPr>
            <a:grpSpLocks/>
          </p:cNvGrpSpPr>
          <p:nvPr/>
        </p:nvGrpSpPr>
        <p:grpSpPr bwMode="auto">
          <a:xfrm>
            <a:off x="1117600" y="1295400"/>
            <a:ext cx="7308850" cy="1438275"/>
            <a:chOff x="704" y="816"/>
            <a:chExt cx="4604" cy="906"/>
          </a:xfrm>
        </p:grpSpPr>
        <p:pic>
          <p:nvPicPr>
            <p:cNvPr id="110606" name="Picture 14" descr="7-3-4"/>
            <p:cNvPicPr>
              <a:picLocks noChangeAspect="1" noChangeArrowheads="1"/>
            </p:cNvPicPr>
            <p:nvPr/>
          </p:nvPicPr>
          <p:blipFill>
            <a:blip r:embed="rId4" cstate="print"/>
            <a:srcRect r="63289" b="79411"/>
            <a:stretch>
              <a:fillRect/>
            </a:stretch>
          </p:blipFill>
          <p:spPr bwMode="auto">
            <a:xfrm>
              <a:off x="704" y="816"/>
              <a:ext cx="1761" cy="657"/>
            </a:xfrm>
            <a:prstGeom prst="rect">
              <a:avLst/>
            </a:prstGeom>
            <a:noFill/>
          </p:spPr>
        </p:pic>
        <p:pic>
          <p:nvPicPr>
            <p:cNvPr id="110621" name="Picture 29" descr="7-3-4"/>
            <p:cNvPicPr>
              <a:picLocks noChangeAspect="1" noChangeArrowheads="1"/>
            </p:cNvPicPr>
            <p:nvPr/>
          </p:nvPicPr>
          <p:blipFill>
            <a:blip r:embed="rId4" cstate="print"/>
            <a:srcRect l="87178" t="7896" r="2127" b="84676"/>
            <a:stretch>
              <a:fillRect/>
            </a:stretch>
          </p:blipFill>
          <p:spPr bwMode="auto">
            <a:xfrm>
              <a:off x="708" y="1428"/>
              <a:ext cx="513" cy="237"/>
            </a:xfrm>
            <a:prstGeom prst="rect">
              <a:avLst/>
            </a:prstGeom>
            <a:noFill/>
          </p:spPr>
        </p:pic>
        <p:pic>
          <p:nvPicPr>
            <p:cNvPr id="110622" name="Picture 30" descr="7-3-4"/>
            <p:cNvPicPr>
              <a:picLocks noChangeAspect="1" noChangeArrowheads="1"/>
            </p:cNvPicPr>
            <p:nvPr/>
          </p:nvPicPr>
          <p:blipFill>
            <a:blip r:embed="rId5" cstate="print"/>
            <a:srcRect l="34579" t="6522" r="11681" b="82547"/>
            <a:stretch>
              <a:fillRect/>
            </a:stretch>
          </p:blipFill>
          <p:spPr bwMode="auto">
            <a:xfrm>
              <a:off x="2520" y="1008"/>
              <a:ext cx="2788" cy="352"/>
            </a:xfrm>
            <a:prstGeom prst="rect">
              <a:avLst/>
            </a:prstGeom>
            <a:noFill/>
          </p:spPr>
        </p:pic>
        <p:pic>
          <p:nvPicPr>
            <p:cNvPr id="110623" name="Picture 31" descr="7-3-4"/>
            <p:cNvPicPr>
              <a:picLocks noChangeAspect="1" noChangeArrowheads="1"/>
            </p:cNvPicPr>
            <p:nvPr/>
          </p:nvPicPr>
          <p:blipFill>
            <a:blip r:embed="rId4" cstate="print"/>
            <a:srcRect t="22060" r="69080" b="69118"/>
            <a:stretch>
              <a:fillRect/>
            </a:stretch>
          </p:blipFill>
          <p:spPr bwMode="auto">
            <a:xfrm>
              <a:off x="1232" y="1437"/>
              <a:ext cx="1504" cy="285"/>
            </a:xfrm>
            <a:prstGeom prst="rect">
              <a:avLst/>
            </a:prstGeom>
            <a:noFill/>
          </p:spPr>
        </p:pic>
      </p:grpSp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39687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0614" name="Group 22"/>
          <p:cNvGrpSpPr>
            <a:grpSpLocks/>
          </p:cNvGrpSpPr>
          <p:nvPr/>
        </p:nvGrpSpPr>
        <p:grpSpPr bwMode="auto">
          <a:xfrm>
            <a:off x="1066800" y="2667000"/>
            <a:ext cx="2790825" cy="3835400"/>
            <a:chOff x="672" y="1664"/>
            <a:chExt cx="1758" cy="2416"/>
          </a:xfrm>
        </p:grpSpPr>
        <p:sp>
          <p:nvSpPr>
            <p:cNvPr id="11059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824"/>
              <a:ext cx="1758" cy="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90000"/>
                </a:spcBef>
                <a:spcAft>
                  <a:spcPct val="9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grpSp>
          <p:nvGrpSpPr>
            <p:cNvPr id="110613" name="Group 21"/>
            <p:cNvGrpSpPr>
              <a:grpSpLocks/>
            </p:cNvGrpSpPr>
            <p:nvPr/>
          </p:nvGrpSpPr>
          <p:grpSpPr bwMode="auto">
            <a:xfrm>
              <a:off x="1008" y="1664"/>
              <a:ext cx="839" cy="2416"/>
              <a:chOff x="1008" y="1664"/>
              <a:chExt cx="839" cy="2416"/>
            </a:xfrm>
          </p:grpSpPr>
          <p:pic>
            <p:nvPicPr>
              <p:cNvPr id="110605" name="Picture 13" descr="7-3-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29411" r="87500" b="52942"/>
              <a:stretch>
                <a:fillRect/>
              </a:stretch>
            </p:blipFill>
            <p:spPr bwMode="auto">
              <a:xfrm>
                <a:off x="1008" y="1664"/>
                <a:ext cx="587" cy="556"/>
              </a:xfrm>
              <a:prstGeom prst="rect">
                <a:avLst/>
              </a:prstGeom>
              <a:noFill/>
            </p:spPr>
          </p:pic>
          <p:pic>
            <p:nvPicPr>
              <p:cNvPr id="110607" name="Picture 15" descr="7-3-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82353" r="82565"/>
              <a:stretch>
                <a:fillRect/>
              </a:stretch>
            </p:blipFill>
            <p:spPr bwMode="auto">
              <a:xfrm>
                <a:off x="1024" y="3521"/>
                <a:ext cx="823" cy="559"/>
              </a:xfrm>
              <a:prstGeom prst="rect">
                <a:avLst/>
              </a:prstGeom>
              <a:noFill/>
            </p:spPr>
          </p:pic>
          <p:pic>
            <p:nvPicPr>
              <p:cNvPr id="110608" name="Picture 16" descr="7-3-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47058" r="82565" b="35294"/>
              <a:stretch>
                <a:fillRect/>
              </a:stretch>
            </p:blipFill>
            <p:spPr bwMode="auto">
              <a:xfrm>
                <a:off x="1008" y="2292"/>
                <a:ext cx="823" cy="559"/>
              </a:xfrm>
              <a:prstGeom prst="rect">
                <a:avLst/>
              </a:prstGeom>
              <a:noFill/>
            </p:spPr>
          </p:pic>
          <p:pic>
            <p:nvPicPr>
              <p:cNvPr id="110609" name="Picture 17" descr="7-3-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64412" r="82565" b="16470"/>
              <a:stretch>
                <a:fillRect/>
              </a:stretch>
            </p:blipFill>
            <p:spPr bwMode="auto">
              <a:xfrm>
                <a:off x="1024" y="2898"/>
                <a:ext cx="823" cy="606"/>
              </a:xfrm>
              <a:prstGeom prst="rect">
                <a:avLst/>
              </a:prstGeom>
              <a:noFill/>
            </p:spPr>
          </p:pic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971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 to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 to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 to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 to 1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533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What is the ratio of the area of the square to the area of the triangle?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305593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pic>
        <p:nvPicPr>
          <p:cNvPr id="111629" name="Picture 13" descr="7-3-5-5m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1371600"/>
            <a:ext cx="2098675" cy="22098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autoUpdateAnimBg="0"/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65" name="Group 33"/>
          <p:cNvGrpSpPr>
            <a:grpSpLocks/>
          </p:cNvGrpSpPr>
          <p:nvPr/>
        </p:nvGrpSpPr>
        <p:grpSpPr bwMode="auto">
          <a:xfrm>
            <a:off x="1123950" y="1590675"/>
            <a:ext cx="7302500" cy="1419225"/>
            <a:chOff x="708" y="1002"/>
            <a:chExt cx="4600" cy="894"/>
          </a:xfrm>
        </p:grpSpPr>
        <p:pic>
          <p:nvPicPr>
            <p:cNvPr id="120853" name="Picture 21" descr="7-3-6"/>
            <p:cNvPicPr>
              <a:picLocks noChangeAspect="1" noChangeArrowheads="1"/>
            </p:cNvPicPr>
            <p:nvPr/>
          </p:nvPicPr>
          <p:blipFill>
            <a:blip r:embed="rId4" cstate="print"/>
            <a:srcRect b="76280"/>
            <a:stretch>
              <a:fillRect/>
            </a:stretch>
          </p:blipFill>
          <p:spPr bwMode="auto">
            <a:xfrm>
              <a:off x="714" y="1002"/>
              <a:ext cx="1846" cy="672"/>
            </a:xfrm>
            <a:prstGeom prst="rect">
              <a:avLst/>
            </a:prstGeom>
            <a:noFill/>
          </p:spPr>
        </p:pic>
        <p:pic>
          <p:nvPicPr>
            <p:cNvPr id="120855" name="Picture 23" descr="7-3-4"/>
            <p:cNvPicPr>
              <a:picLocks noChangeAspect="1" noChangeArrowheads="1"/>
            </p:cNvPicPr>
            <p:nvPr/>
          </p:nvPicPr>
          <p:blipFill>
            <a:blip r:embed="rId5" cstate="print"/>
            <a:srcRect l="87178" t="7896" r="2127" b="84676"/>
            <a:stretch>
              <a:fillRect/>
            </a:stretch>
          </p:blipFill>
          <p:spPr bwMode="auto">
            <a:xfrm>
              <a:off x="708" y="1602"/>
              <a:ext cx="513" cy="237"/>
            </a:xfrm>
            <a:prstGeom prst="rect">
              <a:avLst/>
            </a:prstGeom>
            <a:noFill/>
          </p:spPr>
        </p:pic>
        <p:pic>
          <p:nvPicPr>
            <p:cNvPr id="120864" name="Picture 32" descr="7-3-4"/>
            <p:cNvPicPr>
              <a:picLocks noChangeAspect="1" noChangeArrowheads="1"/>
            </p:cNvPicPr>
            <p:nvPr/>
          </p:nvPicPr>
          <p:blipFill>
            <a:blip r:embed="rId6" cstate="print"/>
            <a:srcRect l="34579" t="6522" r="11681" b="82547"/>
            <a:stretch>
              <a:fillRect/>
            </a:stretch>
          </p:blipFill>
          <p:spPr bwMode="auto">
            <a:xfrm>
              <a:off x="2520" y="1158"/>
              <a:ext cx="2788" cy="352"/>
            </a:xfrm>
            <a:prstGeom prst="rect">
              <a:avLst/>
            </a:prstGeom>
            <a:noFill/>
          </p:spPr>
        </p:pic>
        <p:pic>
          <p:nvPicPr>
            <p:cNvPr id="120856" name="Picture 24" descr="7-3-4"/>
            <p:cNvPicPr>
              <a:picLocks noChangeAspect="1" noChangeArrowheads="1"/>
            </p:cNvPicPr>
            <p:nvPr/>
          </p:nvPicPr>
          <p:blipFill>
            <a:blip r:embed="rId5" cstate="print"/>
            <a:srcRect t="22060" r="69080" b="69118"/>
            <a:stretch>
              <a:fillRect/>
            </a:stretch>
          </p:blipFill>
          <p:spPr bwMode="auto">
            <a:xfrm>
              <a:off x="1232" y="1611"/>
              <a:ext cx="1504" cy="285"/>
            </a:xfrm>
            <a:prstGeom prst="rect">
              <a:avLst/>
            </a:prstGeom>
            <a:noFill/>
          </p:spPr>
        </p:pic>
      </p:grpSp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51" name="Picture 19" descr="5Min Num_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3" y="1865313"/>
            <a:ext cx="457200" cy="420687"/>
          </a:xfrm>
          <a:prstGeom prst="rect">
            <a:avLst/>
          </a:prstGeom>
          <a:noFill/>
        </p:spPr>
      </p:pic>
      <p:grpSp>
        <p:nvGrpSpPr>
          <p:cNvPr id="120860" name="Group 28"/>
          <p:cNvGrpSpPr>
            <a:grpSpLocks/>
          </p:cNvGrpSpPr>
          <p:nvPr/>
        </p:nvGrpSpPr>
        <p:grpSpPr bwMode="auto">
          <a:xfrm>
            <a:off x="1066800" y="3205163"/>
            <a:ext cx="4876800" cy="2509837"/>
            <a:chOff x="672" y="1926"/>
            <a:chExt cx="3072" cy="1581"/>
          </a:xfrm>
        </p:grpSpPr>
        <p:sp>
          <p:nvSpPr>
            <p:cNvPr id="120837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2092"/>
              <a:ext cx="3072" cy="1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0574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		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b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</a:b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/>
              </a:r>
              <a:b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</a:br>
              <a:endParaRPr lang="pt-BR" sz="2400" b="1">
                <a:solidFill>
                  <a:srgbClr val="000000"/>
                </a:solidFill>
                <a:sym typeface="Symbol" pitchFamily="18" charset="2"/>
              </a:endParaRP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  <a:tabLst>
                  <a:tab pos="2057400" algn="l"/>
                </a:tabLst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	</a:t>
              </a: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grpSp>
          <p:nvGrpSpPr>
            <p:cNvPr id="120859" name="Group 27"/>
            <p:cNvGrpSpPr>
              <a:grpSpLocks/>
            </p:cNvGrpSpPr>
            <p:nvPr/>
          </p:nvGrpSpPr>
          <p:grpSpPr bwMode="auto">
            <a:xfrm>
              <a:off x="1056" y="1926"/>
              <a:ext cx="1866" cy="1581"/>
              <a:chOff x="1056" y="1926"/>
              <a:chExt cx="1866" cy="1581"/>
            </a:xfrm>
          </p:grpSpPr>
          <p:pic>
            <p:nvPicPr>
              <p:cNvPr id="120843" name="Picture 11" descr="7-3-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t="42360" r="79149" b="36214"/>
              <a:stretch>
                <a:fillRect/>
              </a:stretch>
            </p:blipFill>
            <p:spPr bwMode="auto">
              <a:xfrm>
                <a:off x="2338" y="1926"/>
                <a:ext cx="380" cy="607"/>
              </a:xfrm>
              <a:prstGeom prst="rect">
                <a:avLst/>
              </a:prstGeom>
              <a:noFill/>
            </p:spPr>
          </p:pic>
          <p:pic>
            <p:nvPicPr>
              <p:cNvPr id="120847" name="Picture 15" descr="7-3-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t="81584" r="68936"/>
              <a:stretch>
                <a:fillRect/>
              </a:stretch>
            </p:blipFill>
            <p:spPr bwMode="auto">
              <a:xfrm>
                <a:off x="2338" y="2970"/>
                <a:ext cx="584" cy="537"/>
              </a:xfrm>
              <a:prstGeom prst="rect">
                <a:avLst/>
              </a:prstGeom>
              <a:noFill/>
            </p:spPr>
          </p:pic>
          <p:pic>
            <p:nvPicPr>
              <p:cNvPr id="120848" name="Picture 16" descr="7-3-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t="62112" r="68936" b="19104"/>
              <a:stretch>
                <a:fillRect/>
              </a:stretch>
            </p:blipFill>
            <p:spPr bwMode="auto">
              <a:xfrm>
                <a:off x="1056" y="2975"/>
                <a:ext cx="564" cy="529"/>
              </a:xfrm>
              <a:prstGeom prst="rect">
                <a:avLst/>
              </a:prstGeom>
              <a:noFill/>
            </p:spPr>
          </p:pic>
          <p:pic>
            <p:nvPicPr>
              <p:cNvPr id="120846" name="Picture 14" descr="7-3-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t="24524" r="68936" b="56296"/>
              <a:stretch>
                <a:fillRect/>
              </a:stretch>
            </p:blipFill>
            <p:spPr bwMode="auto">
              <a:xfrm>
                <a:off x="1056" y="1968"/>
                <a:ext cx="564" cy="54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2638425" y="5119688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N.RN.1 Explain how the definition of the meaning of rational exponents follows from extending the properties of integer exponents to those values, allowing for a notation for radicals in terms of rational exponents.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N.RN.2 Rewrite expressions involving radicals and rational exponents using the properties of exponents.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5 Use appropriate tools strategically.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used the laws of exponents to find products and quotients of monomials.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sz="2800"/>
              <a:t>Evaluate and rewrite expressions involving rational exponents.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49974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Solve equations involving expressions with rational exponents.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rational exponent</a:t>
            </a:r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812800" y="2463800"/>
            <a:ext cx="7620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cube root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 i="1"/>
              <a:t>n</a:t>
            </a:r>
            <a:r>
              <a:rPr lang="en-US" sz="2800"/>
              <a:t>th root</a:t>
            </a:r>
          </a:p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exponential equation</a:t>
            </a:r>
          </a:p>
        </p:txBody>
      </p:sp>
      <p:pic>
        <p:nvPicPr>
          <p:cNvPr id="88076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7" name="Picture 11" descr="KC_alg_L07-03A"/>
          <p:cNvPicPr>
            <a:picLocks noChangeAspect="1" noChangeArrowheads="1"/>
          </p:cNvPicPr>
          <p:nvPr/>
        </p:nvPicPr>
        <p:blipFill>
          <a:blip r:embed="rId3" cstate="print"/>
          <a:srcRect r="1733"/>
          <a:stretch>
            <a:fillRect/>
          </a:stretch>
        </p:blipFill>
        <p:spPr bwMode="auto">
          <a:xfrm>
            <a:off x="438150" y="1495425"/>
            <a:ext cx="8239125" cy="18653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Radical and Exponential Forms</a:t>
            </a:r>
          </a:p>
        </p:txBody>
      </p:sp>
      <p:sp>
        <p:nvSpPr>
          <p:cNvPr id="5942" name="Rectangle 822"/>
          <p:cNvSpPr>
            <a:spLocks noChangeArrowheads="1"/>
          </p:cNvSpPr>
          <p:nvPr/>
        </p:nvSpPr>
        <p:spPr bwMode="invGray">
          <a:xfrm>
            <a:off x="889000" y="4456113"/>
            <a:ext cx="725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9</a:t>
            </a:r>
            <a:endParaRPr lang="en-US" sz="2400" baseline="40000">
              <a:solidFill>
                <a:srgbClr val="00539D"/>
              </a:solidFill>
              <a:cs typeface="Arial" pitchFamily="34" charset="0"/>
            </a:endParaRPr>
          </a:p>
        </p:txBody>
      </p:sp>
      <p:grpSp>
        <p:nvGrpSpPr>
          <p:cNvPr id="5959" name="Group 839"/>
          <p:cNvGrpSpPr>
            <a:grpSpLocks/>
          </p:cNvGrpSpPr>
          <p:nvPr/>
        </p:nvGrpSpPr>
        <p:grpSpPr bwMode="auto">
          <a:xfrm>
            <a:off x="889000" y="1277938"/>
            <a:ext cx="7947025" cy="1246187"/>
            <a:chOff x="560" y="805"/>
            <a:chExt cx="5006" cy="785"/>
          </a:xfrm>
        </p:grpSpPr>
        <p:sp>
          <p:nvSpPr>
            <p:cNvPr id="5925" name="Text Box 805"/>
            <p:cNvSpPr txBox="1">
              <a:spLocks noChangeArrowheads="1"/>
            </p:cNvSpPr>
            <p:nvPr/>
          </p:nvSpPr>
          <p:spPr bwMode="auto">
            <a:xfrm>
              <a:off x="560" y="805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68605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Write each expression in radical form, or write each radical in exponential form.</a:t>
              </a:r>
            </a:p>
          </p:txBody>
        </p:sp>
        <p:pic>
          <p:nvPicPr>
            <p:cNvPr id="5957" name="Picture 837" descr="7-3_ex1"/>
            <p:cNvPicPr>
              <a:picLocks noChangeAspect="1" noChangeArrowheads="1"/>
            </p:cNvPicPr>
            <p:nvPr/>
          </p:nvPicPr>
          <p:blipFill>
            <a:blip r:embed="rId3" cstate="print"/>
            <a:srcRect r="21834" b="75209"/>
            <a:stretch>
              <a:fillRect/>
            </a:stretch>
          </p:blipFill>
          <p:spPr bwMode="auto">
            <a:xfrm>
              <a:off x="582" y="1233"/>
              <a:ext cx="648" cy="357"/>
            </a:xfrm>
            <a:prstGeom prst="rect">
              <a:avLst/>
            </a:prstGeom>
            <a:noFill/>
          </p:spPr>
        </p:pic>
      </p:grpSp>
      <p:pic>
        <p:nvPicPr>
          <p:cNvPr id="5962" name="Picture 842" descr="7-3_ex1abcd"/>
          <p:cNvPicPr>
            <a:picLocks noChangeAspect="1" noChangeArrowheads="1"/>
          </p:cNvPicPr>
          <p:nvPr/>
        </p:nvPicPr>
        <p:blipFill>
          <a:blip r:embed="rId4" cstate="print"/>
          <a:srcRect r="67523" b="73465"/>
          <a:stretch>
            <a:fillRect/>
          </a:stretch>
        </p:blipFill>
        <p:spPr bwMode="auto">
          <a:xfrm>
            <a:off x="933450" y="2855913"/>
            <a:ext cx="1504950" cy="685800"/>
          </a:xfrm>
          <a:prstGeom prst="rect">
            <a:avLst/>
          </a:prstGeom>
          <a:noFill/>
        </p:spPr>
      </p:pic>
      <p:pic>
        <p:nvPicPr>
          <p:cNvPr id="5965" name="Picture 845" descr="7-3_ex1abcd"/>
          <p:cNvPicPr>
            <a:picLocks noChangeAspect="1" noChangeArrowheads="1"/>
          </p:cNvPicPr>
          <p:nvPr/>
        </p:nvPicPr>
        <p:blipFill>
          <a:blip r:embed="rId4" cstate="print"/>
          <a:srcRect l="39055" b="73465"/>
          <a:stretch>
            <a:fillRect/>
          </a:stretch>
        </p:blipFill>
        <p:spPr bwMode="auto">
          <a:xfrm>
            <a:off x="4491038" y="2855913"/>
            <a:ext cx="2824162" cy="685800"/>
          </a:xfrm>
          <a:prstGeom prst="rect">
            <a:avLst/>
          </a:prstGeom>
          <a:noFill/>
        </p:spPr>
      </p:pic>
      <p:sp>
        <p:nvSpPr>
          <p:cNvPr id="5966" name="Text Box 846"/>
          <p:cNvSpPr txBox="1">
            <a:spLocks noChangeArrowheads="1"/>
          </p:cNvSpPr>
          <p:nvPr/>
        </p:nvSpPr>
        <p:spPr bwMode="auto">
          <a:xfrm>
            <a:off x="889000" y="3741738"/>
            <a:ext cx="79470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43300" indent="-35433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00050" algn="r"/>
                <a:tab pos="514350" algn="l"/>
              </a:tabLst>
            </a:pPr>
            <a:r>
              <a:rPr lang="en-US" sz="2400"/>
              <a:t>		= 9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2" grpId="0" autoUpdateAnimBg="0"/>
      <p:bldP spid="596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1B</a:t>
            </a:r>
          </a:p>
        </p:txBody>
      </p:sp>
      <p:sp>
        <p:nvSpPr>
          <p:cNvPr id="86095" name="Text Box 7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Radical and Exponential Forms</a:t>
            </a:r>
          </a:p>
        </p:txBody>
      </p:sp>
      <p:pic>
        <p:nvPicPr>
          <p:cNvPr id="86097" name="Picture 81" descr="7-3_ex1abcd"/>
          <p:cNvPicPr>
            <a:picLocks noChangeAspect="1" noChangeArrowheads="1"/>
          </p:cNvPicPr>
          <p:nvPr/>
        </p:nvPicPr>
        <p:blipFill>
          <a:blip r:embed="rId3" cstate="print"/>
          <a:srcRect t="23492" r="68788" b="49921"/>
          <a:stretch>
            <a:fillRect/>
          </a:stretch>
        </p:blipFill>
        <p:spPr bwMode="auto">
          <a:xfrm>
            <a:off x="933450" y="2852738"/>
            <a:ext cx="1471613" cy="698500"/>
          </a:xfrm>
          <a:prstGeom prst="rect">
            <a:avLst/>
          </a:prstGeom>
          <a:noFill/>
        </p:spPr>
      </p:pic>
      <p:grpSp>
        <p:nvGrpSpPr>
          <p:cNvPr id="86105" name="Group 89"/>
          <p:cNvGrpSpPr>
            <a:grpSpLocks/>
          </p:cNvGrpSpPr>
          <p:nvPr/>
        </p:nvGrpSpPr>
        <p:grpSpPr bwMode="auto">
          <a:xfrm>
            <a:off x="889000" y="1277938"/>
            <a:ext cx="7947025" cy="1236662"/>
            <a:chOff x="560" y="805"/>
            <a:chExt cx="5006" cy="779"/>
          </a:xfrm>
        </p:grpSpPr>
        <p:pic>
          <p:nvPicPr>
            <p:cNvPr id="86096" name="Picture 80" descr="7-3_ex1"/>
            <p:cNvPicPr>
              <a:picLocks noChangeAspect="1" noChangeArrowheads="1"/>
            </p:cNvPicPr>
            <p:nvPr/>
          </p:nvPicPr>
          <p:blipFill>
            <a:blip r:embed="rId4" cstate="print"/>
            <a:srcRect t="26666" b="50000"/>
            <a:stretch>
              <a:fillRect/>
            </a:stretch>
          </p:blipFill>
          <p:spPr bwMode="auto">
            <a:xfrm>
              <a:off x="588" y="1248"/>
              <a:ext cx="829" cy="336"/>
            </a:xfrm>
            <a:prstGeom prst="rect">
              <a:avLst/>
            </a:prstGeom>
            <a:noFill/>
          </p:spPr>
        </p:pic>
        <p:sp>
          <p:nvSpPr>
            <p:cNvPr id="86100" name="Text Box 84"/>
            <p:cNvSpPr txBox="1">
              <a:spLocks noChangeArrowheads="1"/>
            </p:cNvSpPr>
            <p:nvPr/>
          </p:nvSpPr>
          <p:spPr bwMode="auto">
            <a:xfrm>
              <a:off x="560" y="805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68605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Write each expression in radical form, or write each radical in exponential form.</a:t>
              </a:r>
            </a:p>
          </p:txBody>
        </p:sp>
      </p:grpSp>
      <p:pic>
        <p:nvPicPr>
          <p:cNvPr id="86103" name="Picture 87" descr="7-3_ex1abcd"/>
          <p:cNvPicPr>
            <a:picLocks noChangeAspect="1" noChangeArrowheads="1"/>
          </p:cNvPicPr>
          <p:nvPr/>
        </p:nvPicPr>
        <p:blipFill>
          <a:blip r:embed="rId3" cstate="print"/>
          <a:srcRect l="39055" b="73465"/>
          <a:stretch>
            <a:fillRect/>
          </a:stretch>
        </p:blipFill>
        <p:spPr bwMode="auto">
          <a:xfrm>
            <a:off x="4491038" y="2855913"/>
            <a:ext cx="2824162" cy="685800"/>
          </a:xfrm>
          <a:prstGeom prst="rect">
            <a:avLst/>
          </a:prstGeom>
          <a:noFill/>
        </p:spPr>
      </p:pic>
      <p:grpSp>
        <p:nvGrpSpPr>
          <p:cNvPr id="86109" name="Group 93"/>
          <p:cNvGrpSpPr>
            <a:grpSpLocks/>
          </p:cNvGrpSpPr>
          <p:nvPr/>
        </p:nvGrpSpPr>
        <p:grpSpPr bwMode="auto">
          <a:xfrm>
            <a:off x="889000" y="4295775"/>
            <a:ext cx="7256463" cy="609600"/>
            <a:chOff x="560" y="2706"/>
            <a:chExt cx="4571" cy="384"/>
          </a:xfrm>
        </p:grpSpPr>
        <p:sp>
          <p:nvSpPr>
            <p:cNvPr id="86098" name="Rectangle 82"/>
            <p:cNvSpPr>
              <a:spLocks noChangeArrowheads="1"/>
            </p:cNvSpPr>
            <p:nvPr/>
          </p:nvSpPr>
          <p:spPr bwMode="invGray">
            <a:xfrm>
              <a:off x="560" y="2807"/>
              <a:ext cx="4571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endParaRPr lang="en-US" sz="2400" baseline="40000">
                <a:solidFill>
                  <a:srgbClr val="00539D"/>
                </a:solidFill>
                <a:cs typeface="Arial" pitchFamily="34" charset="0"/>
              </a:endParaRPr>
            </a:p>
          </p:txBody>
        </p:sp>
        <p:pic>
          <p:nvPicPr>
            <p:cNvPr id="86108" name="Picture 92" descr="7-3_ex1abcd"/>
            <p:cNvPicPr>
              <a:picLocks noChangeAspect="1" noChangeArrowheads="1"/>
            </p:cNvPicPr>
            <p:nvPr/>
          </p:nvPicPr>
          <p:blipFill>
            <a:blip r:embed="rId5" cstate="print"/>
            <a:srcRect t="59088" r="74503" b="27010"/>
            <a:stretch>
              <a:fillRect/>
            </a:stretch>
          </p:blipFill>
          <p:spPr bwMode="auto">
            <a:xfrm>
              <a:off x="1440" y="2706"/>
              <a:ext cx="627" cy="38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Radical and Exponential Forms</a:t>
            </a:r>
          </a:p>
        </p:txBody>
      </p:sp>
      <p:pic>
        <p:nvPicPr>
          <p:cNvPr id="168965" name="Picture 5" descr="7-3_ex1abcd"/>
          <p:cNvPicPr>
            <a:picLocks noChangeAspect="1" noChangeArrowheads="1"/>
          </p:cNvPicPr>
          <p:nvPr/>
        </p:nvPicPr>
        <p:blipFill>
          <a:blip r:embed="rId3" cstate="print"/>
          <a:srcRect t="50124" r="57245" b="26289"/>
          <a:stretch>
            <a:fillRect/>
          </a:stretch>
        </p:blipFill>
        <p:spPr bwMode="auto">
          <a:xfrm>
            <a:off x="942975" y="2819400"/>
            <a:ext cx="1981200" cy="609600"/>
          </a:xfrm>
          <a:prstGeom prst="rect">
            <a:avLst/>
          </a:prstGeom>
          <a:noFill/>
        </p:spPr>
      </p:pic>
      <p:grpSp>
        <p:nvGrpSpPr>
          <p:cNvPr id="168974" name="Group 14"/>
          <p:cNvGrpSpPr>
            <a:grpSpLocks/>
          </p:cNvGrpSpPr>
          <p:nvPr/>
        </p:nvGrpSpPr>
        <p:grpSpPr bwMode="auto">
          <a:xfrm>
            <a:off x="889000" y="1277938"/>
            <a:ext cx="7947025" cy="1236662"/>
            <a:chOff x="560" y="805"/>
            <a:chExt cx="5006" cy="779"/>
          </a:xfrm>
        </p:grpSpPr>
        <p:pic>
          <p:nvPicPr>
            <p:cNvPr id="168964" name="Picture 4" descr="7-3_ex1"/>
            <p:cNvPicPr>
              <a:picLocks noChangeAspect="1" noChangeArrowheads="1"/>
            </p:cNvPicPr>
            <p:nvPr/>
          </p:nvPicPr>
          <p:blipFill>
            <a:blip r:embed="rId4" cstate="print"/>
            <a:srcRect t="53334" b="23334"/>
            <a:stretch>
              <a:fillRect/>
            </a:stretch>
          </p:blipFill>
          <p:spPr bwMode="auto">
            <a:xfrm>
              <a:off x="594" y="1248"/>
              <a:ext cx="829" cy="336"/>
            </a:xfrm>
            <a:prstGeom prst="rect">
              <a:avLst/>
            </a:prstGeom>
            <a:noFill/>
          </p:spPr>
        </p:pic>
        <p:sp>
          <p:nvSpPr>
            <p:cNvPr id="168968" name="Text Box 8"/>
            <p:cNvSpPr txBox="1">
              <a:spLocks noChangeArrowheads="1"/>
            </p:cNvSpPr>
            <p:nvPr/>
          </p:nvSpPr>
          <p:spPr bwMode="auto">
            <a:xfrm>
              <a:off x="560" y="805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68605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Write each expression in radical form, or write each radical in exponential form.</a:t>
              </a:r>
            </a:p>
          </p:txBody>
        </p:sp>
      </p:grpSp>
      <p:pic>
        <p:nvPicPr>
          <p:cNvPr id="168971" name="Picture 11" descr="7-3_ex1abcd"/>
          <p:cNvPicPr>
            <a:picLocks noChangeAspect="1" noChangeArrowheads="1"/>
          </p:cNvPicPr>
          <p:nvPr/>
        </p:nvPicPr>
        <p:blipFill>
          <a:blip r:embed="rId3" cstate="print"/>
          <a:srcRect l="39055" b="73465"/>
          <a:stretch>
            <a:fillRect/>
          </a:stretch>
        </p:blipFill>
        <p:spPr bwMode="auto">
          <a:xfrm>
            <a:off x="4491038" y="2855913"/>
            <a:ext cx="2824162" cy="685800"/>
          </a:xfrm>
          <a:prstGeom prst="rect">
            <a:avLst/>
          </a:prstGeom>
          <a:noFill/>
        </p:spPr>
      </p:pic>
      <p:grpSp>
        <p:nvGrpSpPr>
          <p:cNvPr id="168977" name="Group 17"/>
          <p:cNvGrpSpPr>
            <a:grpSpLocks/>
          </p:cNvGrpSpPr>
          <p:nvPr/>
        </p:nvGrpSpPr>
        <p:grpSpPr bwMode="auto">
          <a:xfrm>
            <a:off x="889000" y="4438650"/>
            <a:ext cx="7256463" cy="533400"/>
            <a:chOff x="560" y="2796"/>
            <a:chExt cx="4571" cy="336"/>
          </a:xfrm>
        </p:grpSpPr>
        <p:sp>
          <p:nvSpPr>
            <p:cNvPr id="168966" name="Rectangle 6"/>
            <p:cNvSpPr>
              <a:spLocks noChangeArrowheads="1"/>
            </p:cNvSpPr>
            <p:nvPr/>
          </p:nvSpPr>
          <p:spPr bwMode="invGray">
            <a:xfrm>
              <a:off x="560" y="2807"/>
              <a:ext cx="4571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endParaRPr lang="en-US" sz="2400" baseline="40000">
                <a:solidFill>
                  <a:srgbClr val="00539D"/>
                </a:solidFill>
                <a:cs typeface="Arial" pitchFamily="34" charset="0"/>
              </a:endParaRPr>
            </a:p>
          </p:txBody>
        </p:sp>
        <p:pic>
          <p:nvPicPr>
            <p:cNvPr id="168973" name="Picture 13" descr="7-3_ex1abcd"/>
            <p:cNvPicPr>
              <a:picLocks noChangeAspect="1" noChangeArrowheads="1"/>
            </p:cNvPicPr>
            <p:nvPr/>
          </p:nvPicPr>
          <p:blipFill>
            <a:blip r:embed="rId5" cstate="print"/>
            <a:srcRect t="74728" r="74503" b="13106"/>
            <a:stretch>
              <a:fillRect/>
            </a:stretch>
          </p:blipFill>
          <p:spPr bwMode="auto">
            <a:xfrm>
              <a:off x="1440" y="2796"/>
              <a:ext cx="627" cy="33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8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8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1D</a:t>
            </a: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Radical and Exponential Forms</a:t>
            </a:r>
          </a:p>
        </p:txBody>
      </p:sp>
      <p:pic>
        <p:nvPicPr>
          <p:cNvPr id="169989" name="Picture 5" descr="7-3_ex1abcd"/>
          <p:cNvPicPr>
            <a:picLocks noChangeAspect="1" noChangeArrowheads="1"/>
          </p:cNvPicPr>
          <p:nvPr/>
        </p:nvPicPr>
        <p:blipFill>
          <a:blip r:embed="rId3" cstate="print"/>
          <a:srcRect t="73711" r="52312"/>
          <a:stretch>
            <a:fillRect/>
          </a:stretch>
        </p:blipFill>
        <p:spPr bwMode="auto">
          <a:xfrm>
            <a:off x="933450" y="2819400"/>
            <a:ext cx="2209800" cy="679450"/>
          </a:xfrm>
          <a:prstGeom prst="rect">
            <a:avLst/>
          </a:prstGeom>
          <a:noFill/>
        </p:spPr>
      </p:pic>
      <p:grpSp>
        <p:nvGrpSpPr>
          <p:cNvPr id="169998" name="Group 14"/>
          <p:cNvGrpSpPr>
            <a:grpSpLocks/>
          </p:cNvGrpSpPr>
          <p:nvPr/>
        </p:nvGrpSpPr>
        <p:grpSpPr bwMode="auto">
          <a:xfrm>
            <a:off x="889000" y="1277938"/>
            <a:ext cx="7947025" cy="1236662"/>
            <a:chOff x="560" y="805"/>
            <a:chExt cx="5006" cy="779"/>
          </a:xfrm>
        </p:grpSpPr>
        <p:pic>
          <p:nvPicPr>
            <p:cNvPr id="169988" name="Picture 4" descr="7-3_ex1"/>
            <p:cNvPicPr>
              <a:picLocks noChangeAspect="1" noChangeArrowheads="1"/>
            </p:cNvPicPr>
            <p:nvPr/>
          </p:nvPicPr>
          <p:blipFill>
            <a:blip r:embed="rId4" cstate="print"/>
            <a:srcRect t="76666"/>
            <a:stretch>
              <a:fillRect/>
            </a:stretch>
          </p:blipFill>
          <p:spPr bwMode="auto">
            <a:xfrm>
              <a:off x="594" y="1248"/>
              <a:ext cx="829" cy="336"/>
            </a:xfrm>
            <a:prstGeom prst="rect">
              <a:avLst/>
            </a:prstGeom>
            <a:noFill/>
          </p:spPr>
        </p:pic>
        <p:sp>
          <p:nvSpPr>
            <p:cNvPr id="169992" name="Text Box 8"/>
            <p:cNvSpPr txBox="1">
              <a:spLocks noChangeArrowheads="1"/>
            </p:cNvSpPr>
            <p:nvPr/>
          </p:nvSpPr>
          <p:spPr bwMode="auto">
            <a:xfrm>
              <a:off x="560" y="805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68605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Write each expression in radical form, or write each radical in exponential form.</a:t>
              </a:r>
            </a:p>
          </p:txBody>
        </p:sp>
      </p:grpSp>
      <p:pic>
        <p:nvPicPr>
          <p:cNvPr id="169995" name="Picture 11" descr="7-3_ex1abcd"/>
          <p:cNvPicPr>
            <a:picLocks noChangeAspect="1" noChangeArrowheads="1"/>
          </p:cNvPicPr>
          <p:nvPr/>
        </p:nvPicPr>
        <p:blipFill>
          <a:blip r:embed="rId3" cstate="print"/>
          <a:srcRect l="39055" b="73465"/>
          <a:stretch>
            <a:fillRect/>
          </a:stretch>
        </p:blipFill>
        <p:spPr bwMode="auto">
          <a:xfrm>
            <a:off x="4491038" y="2855913"/>
            <a:ext cx="2824162" cy="685800"/>
          </a:xfrm>
          <a:prstGeom prst="rect">
            <a:avLst/>
          </a:prstGeom>
          <a:noFill/>
        </p:spPr>
      </p:pic>
      <p:grpSp>
        <p:nvGrpSpPr>
          <p:cNvPr id="170002" name="Group 18"/>
          <p:cNvGrpSpPr>
            <a:grpSpLocks/>
          </p:cNvGrpSpPr>
          <p:nvPr/>
        </p:nvGrpSpPr>
        <p:grpSpPr bwMode="auto">
          <a:xfrm>
            <a:off x="889000" y="4257675"/>
            <a:ext cx="7256463" cy="650875"/>
            <a:chOff x="560" y="2682"/>
            <a:chExt cx="4571" cy="410"/>
          </a:xfrm>
        </p:grpSpPr>
        <p:sp>
          <p:nvSpPr>
            <p:cNvPr id="169990" name="Rectangle 6"/>
            <p:cNvSpPr>
              <a:spLocks noChangeArrowheads="1"/>
            </p:cNvSpPr>
            <p:nvPr/>
          </p:nvSpPr>
          <p:spPr bwMode="invGray">
            <a:xfrm>
              <a:off x="560" y="2807"/>
              <a:ext cx="4571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00539D"/>
                  </a:solidFill>
                </a:rPr>
                <a:t>Answer:  </a:t>
              </a:r>
              <a:r>
                <a:rPr lang="en-US" sz="2400">
                  <a:solidFill>
                    <a:srgbClr val="E01B22"/>
                  </a:solidFill>
                </a:rPr>
                <a:t>9</a:t>
              </a:r>
              <a:endParaRPr lang="en-US" sz="2400" baseline="40000">
                <a:solidFill>
                  <a:srgbClr val="00539D"/>
                </a:solidFill>
                <a:cs typeface="Arial" pitchFamily="34" charset="0"/>
              </a:endParaRPr>
            </a:p>
          </p:txBody>
        </p:sp>
        <p:pic>
          <p:nvPicPr>
            <p:cNvPr id="169997" name="Picture 13" descr="7-3_ex1abcd"/>
            <p:cNvPicPr>
              <a:picLocks noChangeAspect="1" noChangeArrowheads="1"/>
            </p:cNvPicPr>
            <p:nvPr/>
          </p:nvPicPr>
          <p:blipFill>
            <a:blip r:embed="rId5" cstate="print"/>
            <a:srcRect t="85156" r="74503"/>
            <a:stretch>
              <a:fillRect/>
            </a:stretch>
          </p:blipFill>
          <p:spPr bwMode="auto">
            <a:xfrm>
              <a:off x="1440" y="2682"/>
              <a:ext cx="627" cy="41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0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1CYP</a:t>
            </a:r>
          </a:p>
        </p:txBody>
      </p:sp>
      <p:sp>
        <p:nvSpPr>
          <p:cNvPr id="113669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04875" y="2336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  <a:endParaRPr lang="pt-BR" sz="2400" b="1" baseline="40000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85825" y="4191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3676" name="Picture 12" descr="7-3_ex1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" y="1252538"/>
            <a:ext cx="3638550" cy="5762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utoUpdateAnimBg="0"/>
      <p:bldP spid="11367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21863" name="Picture 7" descr="KC_alg_L07-0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2955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solidFill>
                  <a:srgbClr val="EC1D24"/>
                </a:solidFill>
              </a:rPr>
              <a:t>n</a:t>
            </a:r>
            <a:r>
              <a:rPr lang="en-US" sz="2000" b="1">
                <a:solidFill>
                  <a:srgbClr val="EC1D24"/>
                </a:solidFill>
              </a:rPr>
              <a:t>th Roots</a:t>
            </a:r>
          </a:p>
        </p:txBody>
      </p:sp>
      <p:grpSp>
        <p:nvGrpSpPr>
          <p:cNvPr id="6192" name="Group 48"/>
          <p:cNvGrpSpPr>
            <a:grpSpLocks/>
          </p:cNvGrpSpPr>
          <p:nvPr/>
        </p:nvGrpSpPr>
        <p:grpSpPr bwMode="auto">
          <a:xfrm>
            <a:off x="838200" y="1228725"/>
            <a:ext cx="7947025" cy="530225"/>
            <a:chOff x="528" y="774"/>
            <a:chExt cx="5006" cy="334"/>
          </a:xfrm>
        </p:grpSpPr>
        <p:pic>
          <p:nvPicPr>
            <p:cNvPr id="6187" name="Picture 43" descr="7-3_ex2a"/>
            <p:cNvPicPr>
              <a:picLocks noChangeAspect="1" noChangeArrowheads="1"/>
            </p:cNvPicPr>
            <p:nvPr/>
          </p:nvPicPr>
          <p:blipFill>
            <a:blip r:embed="rId3" cstate="print"/>
            <a:srcRect b="65607"/>
            <a:stretch>
              <a:fillRect/>
            </a:stretch>
          </p:blipFill>
          <p:spPr bwMode="auto">
            <a:xfrm>
              <a:off x="810" y="774"/>
              <a:ext cx="1762" cy="303"/>
            </a:xfrm>
            <a:prstGeom prst="rect">
              <a:avLst/>
            </a:prstGeom>
            <a:noFill/>
          </p:spPr>
        </p:pic>
        <p:sp>
          <p:nvSpPr>
            <p:cNvPr id="6189" name="Text Box 45"/>
            <p:cNvSpPr txBox="1">
              <a:spLocks noChangeArrowheads="1"/>
            </p:cNvSpPr>
            <p:nvPr/>
          </p:nvSpPr>
          <p:spPr bwMode="invGray">
            <a:xfrm>
              <a:off x="528" y="810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857500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A.</a:t>
              </a:r>
              <a:r>
                <a:rPr lang="en-US" sz="2400" b="1">
                  <a:solidFill>
                    <a:srgbClr val="00539D"/>
                  </a:solidFill>
                </a:rPr>
                <a:t> </a:t>
              </a:r>
            </a:p>
          </p:txBody>
        </p:sp>
      </p:grpSp>
      <p:pic>
        <p:nvPicPr>
          <p:cNvPr id="6190" name="Picture 46" descr="7-3_ex2a"/>
          <p:cNvPicPr>
            <a:picLocks noChangeAspect="1" noChangeArrowheads="1"/>
          </p:cNvPicPr>
          <p:nvPr/>
        </p:nvPicPr>
        <p:blipFill>
          <a:blip r:embed="rId3" cstate="print"/>
          <a:srcRect t="34392" b="32918"/>
          <a:stretch>
            <a:fillRect/>
          </a:stretch>
        </p:blipFill>
        <p:spPr bwMode="auto">
          <a:xfrm>
            <a:off x="933450" y="2209800"/>
            <a:ext cx="2797175" cy="457200"/>
          </a:xfrm>
          <a:prstGeom prst="rect">
            <a:avLst/>
          </a:prstGeom>
          <a:noFill/>
        </p:spPr>
      </p:pic>
      <p:pic>
        <p:nvPicPr>
          <p:cNvPr id="6191" name="Picture 47" descr="7-3_ex2a"/>
          <p:cNvPicPr>
            <a:picLocks noChangeAspect="1" noChangeArrowheads="1"/>
          </p:cNvPicPr>
          <p:nvPr/>
        </p:nvPicPr>
        <p:blipFill>
          <a:blip r:embed="rId3" cstate="print"/>
          <a:srcRect t="72531"/>
          <a:stretch>
            <a:fillRect/>
          </a:stretch>
        </p:blipFill>
        <p:spPr bwMode="auto">
          <a:xfrm>
            <a:off x="933450" y="3048000"/>
            <a:ext cx="2797175" cy="384175"/>
          </a:xfrm>
          <a:prstGeom prst="rect">
            <a:avLst/>
          </a:prstGeom>
          <a:noFill/>
        </p:spPr>
      </p:pic>
      <p:sp>
        <p:nvSpPr>
          <p:cNvPr id="6194" name="Rectangle 50"/>
          <p:cNvSpPr>
            <a:spLocks noChangeArrowheads="1"/>
          </p:cNvSpPr>
          <p:nvPr/>
        </p:nvSpPr>
        <p:spPr bwMode="invGray">
          <a:xfrm>
            <a:off x="889000" y="4456113"/>
            <a:ext cx="725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4</a:t>
            </a:r>
            <a:endParaRPr lang="en-US" sz="2400" baseline="40000">
              <a:solidFill>
                <a:srgbClr val="00539D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2B</a:t>
            </a:r>
          </a:p>
        </p:txBody>
      </p:sp>
      <p:sp>
        <p:nvSpPr>
          <p:cNvPr id="7212" name="Text Box 4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>
                <a:solidFill>
                  <a:srgbClr val="EC1D24"/>
                </a:solidFill>
              </a:rPr>
              <a:t>n</a:t>
            </a:r>
            <a:r>
              <a:rPr lang="en-US" sz="2000" b="1">
                <a:solidFill>
                  <a:srgbClr val="EC1D24"/>
                </a:solidFill>
              </a:rPr>
              <a:t>th Roots</a:t>
            </a:r>
          </a:p>
        </p:txBody>
      </p:sp>
      <p:grpSp>
        <p:nvGrpSpPr>
          <p:cNvPr id="7217" name="Group 49"/>
          <p:cNvGrpSpPr>
            <a:grpSpLocks/>
          </p:cNvGrpSpPr>
          <p:nvPr/>
        </p:nvGrpSpPr>
        <p:grpSpPr bwMode="auto">
          <a:xfrm>
            <a:off x="838200" y="1238250"/>
            <a:ext cx="7947025" cy="520700"/>
            <a:chOff x="528" y="780"/>
            <a:chExt cx="5006" cy="328"/>
          </a:xfrm>
        </p:grpSpPr>
        <p:sp>
          <p:nvSpPr>
            <p:cNvPr id="7202" name="Text Box 34"/>
            <p:cNvSpPr txBox="1">
              <a:spLocks noChangeArrowheads="1"/>
            </p:cNvSpPr>
            <p:nvPr/>
          </p:nvSpPr>
          <p:spPr bwMode="invGray">
            <a:xfrm>
              <a:off x="528" y="810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2857500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B.</a:t>
              </a:r>
              <a:r>
                <a:rPr lang="en-US" sz="2400" b="1">
                  <a:solidFill>
                    <a:srgbClr val="00539D"/>
                  </a:solidFill>
                </a:rPr>
                <a:t> </a:t>
              </a:r>
            </a:p>
          </p:txBody>
        </p:sp>
        <p:pic>
          <p:nvPicPr>
            <p:cNvPr id="7213" name="Picture 45" descr="7-3_ex2b"/>
            <p:cNvPicPr>
              <a:picLocks noChangeAspect="1" noChangeArrowheads="1"/>
            </p:cNvPicPr>
            <p:nvPr/>
          </p:nvPicPr>
          <p:blipFill>
            <a:blip r:embed="rId3" cstate="print"/>
            <a:srcRect b="64687"/>
            <a:stretch>
              <a:fillRect/>
            </a:stretch>
          </p:blipFill>
          <p:spPr bwMode="auto">
            <a:xfrm>
              <a:off x="816" y="780"/>
              <a:ext cx="2505" cy="315"/>
            </a:xfrm>
            <a:prstGeom prst="rect">
              <a:avLst/>
            </a:prstGeom>
            <a:noFill/>
          </p:spPr>
        </p:pic>
      </p:grpSp>
      <p:pic>
        <p:nvPicPr>
          <p:cNvPr id="7215" name="Picture 47" descr="7-3_ex2b"/>
          <p:cNvPicPr>
            <a:picLocks noChangeAspect="1" noChangeArrowheads="1"/>
          </p:cNvPicPr>
          <p:nvPr/>
        </p:nvPicPr>
        <p:blipFill>
          <a:blip r:embed="rId3" cstate="print"/>
          <a:srcRect t="35313" b="32399"/>
          <a:stretch>
            <a:fillRect/>
          </a:stretch>
        </p:blipFill>
        <p:spPr bwMode="auto">
          <a:xfrm>
            <a:off x="933450" y="2362200"/>
            <a:ext cx="3976688" cy="457200"/>
          </a:xfrm>
          <a:prstGeom prst="rect">
            <a:avLst/>
          </a:prstGeom>
          <a:noFill/>
        </p:spPr>
      </p:pic>
      <p:pic>
        <p:nvPicPr>
          <p:cNvPr id="7216" name="Picture 48" descr="7-3_ex2b"/>
          <p:cNvPicPr>
            <a:picLocks noChangeAspect="1" noChangeArrowheads="1"/>
          </p:cNvPicPr>
          <p:nvPr/>
        </p:nvPicPr>
        <p:blipFill>
          <a:blip r:embed="rId3" cstate="print"/>
          <a:srcRect t="72983"/>
          <a:stretch>
            <a:fillRect/>
          </a:stretch>
        </p:blipFill>
        <p:spPr bwMode="auto">
          <a:xfrm>
            <a:off x="933450" y="3657600"/>
            <a:ext cx="3976688" cy="382588"/>
          </a:xfrm>
          <a:prstGeom prst="rect">
            <a:avLst/>
          </a:prstGeom>
          <a:noFill/>
        </p:spPr>
      </p:pic>
      <p:sp>
        <p:nvSpPr>
          <p:cNvPr id="7219" name="Rectangle 51"/>
          <p:cNvSpPr>
            <a:spLocks noChangeArrowheads="1"/>
          </p:cNvSpPr>
          <p:nvPr/>
        </p:nvSpPr>
        <p:spPr bwMode="invGray">
          <a:xfrm>
            <a:off x="889000" y="4456113"/>
            <a:ext cx="725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5</a:t>
            </a:r>
            <a:endParaRPr lang="en-US" sz="2400" baseline="40000">
              <a:solidFill>
                <a:srgbClr val="00539D"/>
              </a:solidFill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2A</a:t>
            </a:r>
          </a:p>
        </p:txBody>
      </p:sp>
      <p:sp>
        <p:nvSpPr>
          <p:cNvPr id="11469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028825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343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7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60425" y="4819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4699" name="Picture 11" descr="7-3_ex2cyp"/>
          <p:cNvPicPr>
            <a:picLocks noChangeAspect="1" noChangeArrowheads="1"/>
          </p:cNvPicPr>
          <p:nvPr/>
        </p:nvPicPr>
        <p:blipFill>
          <a:blip r:embed="rId6" cstate="print"/>
          <a:srcRect b="44444"/>
          <a:stretch>
            <a:fillRect/>
          </a:stretch>
        </p:blipFill>
        <p:spPr bwMode="auto">
          <a:xfrm>
            <a:off x="923925" y="1276350"/>
            <a:ext cx="2330450" cy="4762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utoUpdateAnimBg="0"/>
      <p:bldP spid="1146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66916" name="Picture 4" descr="KC_alg_L07-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8557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Evaluate </a:t>
            </a:r>
            <a:r>
              <a:rPr lang="en-US" sz="2000" b="1" i="1">
                <a:solidFill>
                  <a:srgbClr val="EC1D24"/>
                </a:solidFill>
              </a:rPr>
              <a:t>b</a:t>
            </a:r>
            <a:r>
              <a:rPr lang="en-US" sz="2000" b="1">
                <a:solidFill>
                  <a:srgbClr val="EC1D24"/>
                </a:solidFill>
              </a:rPr>
              <a:t>     Expressions</a:t>
            </a:r>
          </a:p>
        </p:txBody>
      </p:sp>
      <p:sp>
        <p:nvSpPr>
          <p:cNvPr id="9255" name="Rectangle 39"/>
          <p:cNvSpPr>
            <a:spLocks noChangeArrowheads="1"/>
          </p:cNvSpPr>
          <p:nvPr/>
        </p:nvSpPr>
        <p:spPr bwMode="invGray">
          <a:xfrm>
            <a:off x="889000" y="5522913"/>
            <a:ext cx="725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11</a:t>
            </a:r>
            <a:endParaRPr lang="en-US" sz="2400" baseline="40000">
              <a:solidFill>
                <a:srgbClr val="00539D"/>
              </a:solidFill>
              <a:cs typeface="Arial" pitchFamily="34" charset="0"/>
            </a:endParaRPr>
          </a:p>
        </p:txBody>
      </p:sp>
      <p:pic>
        <p:nvPicPr>
          <p:cNvPr id="9257" name="Picture 41" descr="7-3_kc_menu"/>
          <p:cNvPicPr>
            <a:picLocks noChangeAspect="1" noChangeArrowheads="1"/>
          </p:cNvPicPr>
          <p:nvPr/>
        </p:nvPicPr>
        <p:blipFill>
          <a:blip r:embed="rId3" cstate="print"/>
          <a:srcRect t="61327" b="22162"/>
          <a:stretch>
            <a:fillRect/>
          </a:stretch>
        </p:blipFill>
        <p:spPr bwMode="auto">
          <a:xfrm>
            <a:off x="2701925" y="838200"/>
            <a:ext cx="3738563" cy="533400"/>
          </a:xfrm>
          <a:prstGeom prst="rect">
            <a:avLst/>
          </a:prstGeom>
          <a:noFill/>
        </p:spPr>
      </p:pic>
      <p:grpSp>
        <p:nvGrpSpPr>
          <p:cNvPr id="9261" name="Group 45"/>
          <p:cNvGrpSpPr>
            <a:grpSpLocks/>
          </p:cNvGrpSpPr>
          <p:nvPr/>
        </p:nvGrpSpPr>
        <p:grpSpPr bwMode="auto">
          <a:xfrm>
            <a:off x="882650" y="1339850"/>
            <a:ext cx="7947025" cy="657225"/>
            <a:chOff x="556" y="844"/>
            <a:chExt cx="5006" cy="414"/>
          </a:xfrm>
        </p:grpSpPr>
        <p:sp>
          <p:nvSpPr>
            <p:cNvPr id="9239" name="Text Box 23"/>
            <p:cNvSpPr txBox="1">
              <a:spLocks noChangeArrowheads="1"/>
            </p:cNvSpPr>
            <p:nvPr/>
          </p:nvSpPr>
          <p:spPr bwMode="invGray">
            <a:xfrm>
              <a:off x="556" y="960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4457700" algn="l"/>
                </a:tabLst>
              </a:pPr>
              <a:r>
                <a:rPr lang="en-US" sz="2400" b="1">
                  <a:solidFill>
                    <a:srgbClr val="EC1D24"/>
                  </a:solidFill>
                </a:rPr>
                <a:t>A.</a:t>
              </a:r>
            </a:p>
          </p:txBody>
        </p:sp>
        <p:pic>
          <p:nvPicPr>
            <p:cNvPr id="9258" name="Picture 42" descr="7-3_ex3a"/>
            <p:cNvPicPr>
              <a:picLocks noChangeAspect="1" noChangeArrowheads="1"/>
            </p:cNvPicPr>
            <p:nvPr/>
          </p:nvPicPr>
          <p:blipFill>
            <a:blip r:embed="rId4" cstate="print"/>
            <a:srcRect r="47588" b="65454"/>
            <a:stretch>
              <a:fillRect/>
            </a:stretch>
          </p:blipFill>
          <p:spPr bwMode="auto">
            <a:xfrm>
              <a:off x="882" y="844"/>
              <a:ext cx="1488" cy="380"/>
            </a:xfrm>
            <a:prstGeom prst="rect">
              <a:avLst/>
            </a:prstGeom>
            <a:noFill/>
          </p:spPr>
        </p:pic>
      </p:grpSp>
      <p:pic>
        <p:nvPicPr>
          <p:cNvPr id="9259" name="Picture 43" descr="7-3_ex3a"/>
          <p:cNvPicPr>
            <a:picLocks noChangeAspect="1" noChangeArrowheads="1"/>
          </p:cNvPicPr>
          <p:nvPr/>
        </p:nvPicPr>
        <p:blipFill>
          <a:blip r:embed="rId4" cstate="print"/>
          <a:srcRect t="34544" b="26183"/>
          <a:stretch>
            <a:fillRect/>
          </a:stretch>
        </p:blipFill>
        <p:spPr bwMode="auto">
          <a:xfrm>
            <a:off x="933450" y="2286000"/>
            <a:ext cx="4506913" cy="685800"/>
          </a:xfrm>
          <a:prstGeom prst="rect">
            <a:avLst/>
          </a:prstGeom>
          <a:noFill/>
        </p:spPr>
      </p:pic>
      <p:pic>
        <p:nvPicPr>
          <p:cNvPr id="9260" name="Picture 44" descr="7-3_ex3a"/>
          <p:cNvPicPr>
            <a:picLocks noChangeAspect="1" noChangeArrowheads="1"/>
          </p:cNvPicPr>
          <p:nvPr/>
        </p:nvPicPr>
        <p:blipFill>
          <a:blip r:embed="rId4" cstate="print"/>
          <a:srcRect t="69455"/>
          <a:stretch>
            <a:fillRect/>
          </a:stretch>
        </p:blipFill>
        <p:spPr bwMode="auto">
          <a:xfrm>
            <a:off x="933450" y="3200400"/>
            <a:ext cx="4506913" cy="533400"/>
          </a:xfrm>
          <a:prstGeom prst="rect">
            <a:avLst/>
          </a:prstGeom>
          <a:noFill/>
        </p:spPr>
      </p:pic>
      <p:sp>
        <p:nvSpPr>
          <p:cNvPr id="9263" name="Text Box 47"/>
          <p:cNvSpPr txBox="1">
            <a:spLocks noChangeArrowheads="1"/>
          </p:cNvSpPr>
          <p:nvPr/>
        </p:nvSpPr>
        <p:spPr bwMode="auto">
          <a:xfrm>
            <a:off x="889000" y="4151313"/>
            <a:ext cx="79470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086100" indent="-3086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742950" algn="r"/>
                <a:tab pos="914400" algn="l"/>
              </a:tabLst>
            </a:pPr>
            <a:r>
              <a:rPr lang="en-US" sz="2400"/>
              <a:t>		= 11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5" grpId="0" autoUpdateAnimBg="0"/>
      <p:bldP spid="926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Evaluate </a:t>
            </a:r>
            <a:r>
              <a:rPr lang="en-US" sz="2000" b="1" i="1">
                <a:solidFill>
                  <a:srgbClr val="EC1D24"/>
                </a:solidFill>
              </a:rPr>
              <a:t>b</a:t>
            </a:r>
            <a:r>
              <a:rPr lang="en-US" sz="2000" b="1">
                <a:solidFill>
                  <a:srgbClr val="EC1D24"/>
                </a:solidFill>
              </a:rPr>
              <a:t>     Expressions</a:t>
            </a: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invGray">
          <a:xfrm>
            <a:off x="889000" y="5522913"/>
            <a:ext cx="725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7</a:t>
            </a:r>
            <a:endParaRPr lang="en-US" sz="2400" baseline="40000">
              <a:solidFill>
                <a:srgbClr val="00539D"/>
              </a:solidFill>
              <a:cs typeface="Arial" pitchFamily="34" charset="0"/>
            </a:endParaRPr>
          </a:p>
        </p:txBody>
      </p:sp>
      <p:pic>
        <p:nvPicPr>
          <p:cNvPr id="171013" name="Picture 5" descr="7-3_kc_menu"/>
          <p:cNvPicPr>
            <a:picLocks noChangeAspect="1" noChangeArrowheads="1"/>
          </p:cNvPicPr>
          <p:nvPr/>
        </p:nvPicPr>
        <p:blipFill>
          <a:blip r:embed="rId3" cstate="print"/>
          <a:srcRect t="61327" b="22162"/>
          <a:stretch>
            <a:fillRect/>
          </a:stretch>
        </p:blipFill>
        <p:spPr bwMode="auto">
          <a:xfrm>
            <a:off x="2701925" y="838200"/>
            <a:ext cx="3738563" cy="533400"/>
          </a:xfrm>
          <a:prstGeom prst="rect">
            <a:avLst/>
          </a:prstGeom>
          <a:noFill/>
        </p:spPr>
      </p:pic>
      <p:sp>
        <p:nvSpPr>
          <p:cNvPr id="171019" name="Text Box 11"/>
          <p:cNvSpPr txBox="1">
            <a:spLocks noChangeArrowheads="1"/>
          </p:cNvSpPr>
          <p:nvPr/>
        </p:nvSpPr>
        <p:spPr bwMode="auto">
          <a:xfrm>
            <a:off x="889000" y="3657600"/>
            <a:ext cx="79470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143250" indent="-3143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742950" algn="r"/>
                <a:tab pos="857250" algn="l"/>
              </a:tabLst>
            </a:pPr>
            <a:r>
              <a:rPr lang="en-US" sz="2400"/>
              <a:t>		= 7	Simplify.</a:t>
            </a:r>
          </a:p>
        </p:txBody>
      </p:sp>
      <p:grpSp>
        <p:nvGrpSpPr>
          <p:cNvPr id="171023" name="Group 15"/>
          <p:cNvGrpSpPr>
            <a:grpSpLocks/>
          </p:cNvGrpSpPr>
          <p:nvPr/>
        </p:nvGrpSpPr>
        <p:grpSpPr bwMode="auto">
          <a:xfrm>
            <a:off x="882650" y="1328738"/>
            <a:ext cx="7947025" cy="668337"/>
            <a:chOff x="556" y="837"/>
            <a:chExt cx="5006" cy="421"/>
          </a:xfrm>
        </p:grpSpPr>
        <p:sp>
          <p:nvSpPr>
            <p:cNvPr id="171015" name="Text Box 7"/>
            <p:cNvSpPr txBox="1">
              <a:spLocks noChangeArrowheads="1"/>
            </p:cNvSpPr>
            <p:nvPr/>
          </p:nvSpPr>
          <p:spPr bwMode="invGray">
            <a:xfrm>
              <a:off x="556" y="960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4457700" algn="l"/>
                </a:tabLst>
              </a:pPr>
              <a:r>
                <a:rPr lang="en-US" sz="2400" b="1">
                  <a:solidFill>
                    <a:srgbClr val="EC1D24"/>
                  </a:solidFill>
                </a:rPr>
                <a:t>B.</a:t>
              </a:r>
            </a:p>
          </p:txBody>
        </p:sp>
        <p:pic>
          <p:nvPicPr>
            <p:cNvPr id="171020" name="Picture 12" descr="7-3_ex3b"/>
            <p:cNvPicPr>
              <a:picLocks noChangeAspect="1" noChangeArrowheads="1"/>
            </p:cNvPicPr>
            <p:nvPr/>
          </p:nvPicPr>
          <p:blipFill>
            <a:blip r:embed="rId4" cstate="print"/>
            <a:srcRect r="49983" b="65364"/>
            <a:stretch>
              <a:fillRect/>
            </a:stretch>
          </p:blipFill>
          <p:spPr bwMode="auto">
            <a:xfrm>
              <a:off x="846" y="837"/>
              <a:ext cx="1446" cy="381"/>
            </a:xfrm>
            <a:prstGeom prst="rect">
              <a:avLst/>
            </a:prstGeom>
            <a:noFill/>
          </p:spPr>
        </p:pic>
      </p:grpSp>
      <p:pic>
        <p:nvPicPr>
          <p:cNvPr id="171021" name="Picture 13" descr="7-3_ex3b"/>
          <p:cNvPicPr>
            <a:picLocks noChangeAspect="1" noChangeArrowheads="1"/>
          </p:cNvPicPr>
          <p:nvPr/>
        </p:nvPicPr>
        <p:blipFill>
          <a:blip r:embed="rId4" cstate="print"/>
          <a:srcRect t="39000" b="30455"/>
          <a:stretch>
            <a:fillRect/>
          </a:stretch>
        </p:blipFill>
        <p:spPr bwMode="auto">
          <a:xfrm>
            <a:off x="933450" y="2209800"/>
            <a:ext cx="4589463" cy="533400"/>
          </a:xfrm>
          <a:prstGeom prst="rect">
            <a:avLst/>
          </a:prstGeom>
          <a:noFill/>
        </p:spPr>
      </p:pic>
      <p:pic>
        <p:nvPicPr>
          <p:cNvPr id="171022" name="Picture 14" descr="7-3_ex3b"/>
          <p:cNvPicPr>
            <a:picLocks noChangeAspect="1" noChangeArrowheads="1"/>
          </p:cNvPicPr>
          <p:nvPr/>
        </p:nvPicPr>
        <p:blipFill>
          <a:blip r:embed="rId4" cstate="print"/>
          <a:srcRect t="73909"/>
          <a:stretch>
            <a:fillRect/>
          </a:stretch>
        </p:blipFill>
        <p:spPr bwMode="auto">
          <a:xfrm>
            <a:off x="933450" y="2973388"/>
            <a:ext cx="4589463" cy="4556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 autoUpdateAnimBg="0"/>
      <p:bldP spid="17101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403475"/>
            <a:ext cx="363855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32</a:t>
            </a:r>
            <a:endParaRPr lang="pt-BR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38200" y="33051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5735" name="Picture 23" descr="7-3_ex3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" y="1323975"/>
            <a:ext cx="2276475" cy="6318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utoUpdateAnimBg="0"/>
      <p:bldP spid="1157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67940" name="Picture 4" descr="KC_alg_L07-0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245745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4A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Evaluate </a:t>
            </a:r>
            <a:r>
              <a:rPr lang="en-US" sz="2000" b="1" i="1">
                <a:solidFill>
                  <a:srgbClr val="EC1D24"/>
                </a:solidFill>
              </a:rPr>
              <a:t>b  </a:t>
            </a:r>
            <a:r>
              <a:rPr lang="en-US" sz="2000" b="1">
                <a:solidFill>
                  <a:srgbClr val="EC1D24"/>
                </a:solidFill>
              </a:rPr>
              <a:t>Expressions</a:t>
            </a:r>
          </a:p>
        </p:txBody>
      </p:sp>
      <p:sp>
        <p:nvSpPr>
          <p:cNvPr id="93224" name="Rectangle 40"/>
          <p:cNvSpPr>
            <a:spLocks noChangeArrowheads="1"/>
          </p:cNvSpPr>
          <p:nvPr/>
        </p:nvSpPr>
        <p:spPr bwMode="invGray">
          <a:xfrm>
            <a:off x="889000" y="5522913"/>
            <a:ext cx="725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4</a:t>
            </a:r>
          </a:p>
        </p:txBody>
      </p:sp>
      <p:pic>
        <p:nvPicPr>
          <p:cNvPr id="93228" name="Picture 44" descr="7-3_kc_menu"/>
          <p:cNvPicPr>
            <a:picLocks noChangeAspect="1" noChangeArrowheads="1"/>
          </p:cNvPicPr>
          <p:nvPr/>
        </p:nvPicPr>
        <p:blipFill>
          <a:blip r:embed="rId3" cstate="print"/>
          <a:srcRect t="82555"/>
          <a:stretch>
            <a:fillRect/>
          </a:stretch>
        </p:blipFill>
        <p:spPr bwMode="auto">
          <a:xfrm>
            <a:off x="2686050" y="838200"/>
            <a:ext cx="3738563" cy="563563"/>
          </a:xfrm>
          <a:prstGeom prst="rect">
            <a:avLst/>
          </a:prstGeom>
          <a:noFill/>
        </p:spPr>
      </p:pic>
      <p:pic>
        <p:nvPicPr>
          <p:cNvPr id="93232" name="Picture 48" descr="7-3_ex4a"/>
          <p:cNvPicPr>
            <a:picLocks noChangeAspect="1" noChangeArrowheads="1"/>
          </p:cNvPicPr>
          <p:nvPr/>
        </p:nvPicPr>
        <p:blipFill>
          <a:blip r:embed="rId4" cstate="print"/>
          <a:srcRect r="42424" b="49652"/>
          <a:stretch>
            <a:fillRect/>
          </a:stretch>
        </p:blipFill>
        <p:spPr bwMode="auto">
          <a:xfrm>
            <a:off x="933450" y="1343025"/>
            <a:ext cx="2352675" cy="690563"/>
          </a:xfrm>
          <a:prstGeom prst="rect">
            <a:avLst/>
          </a:prstGeom>
          <a:noFill/>
        </p:spPr>
      </p:pic>
      <p:pic>
        <p:nvPicPr>
          <p:cNvPr id="93234" name="Picture 50" descr="7-3_ex4a"/>
          <p:cNvPicPr>
            <a:picLocks noChangeAspect="1" noChangeArrowheads="1"/>
          </p:cNvPicPr>
          <p:nvPr/>
        </p:nvPicPr>
        <p:blipFill>
          <a:blip r:embed="rId4" cstate="print"/>
          <a:srcRect t="44792"/>
          <a:stretch>
            <a:fillRect/>
          </a:stretch>
        </p:blipFill>
        <p:spPr bwMode="auto">
          <a:xfrm>
            <a:off x="933450" y="2286000"/>
            <a:ext cx="4086225" cy="757238"/>
          </a:xfrm>
          <a:prstGeom prst="rect">
            <a:avLst/>
          </a:prstGeom>
          <a:noFill/>
        </p:spPr>
      </p:pic>
      <p:sp>
        <p:nvSpPr>
          <p:cNvPr id="93235" name="Text Box 51"/>
          <p:cNvSpPr txBox="1">
            <a:spLocks noChangeArrowheads="1"/>
          </p:cNvSpPr>
          <p:nvPr/>
        </p:nvSpPr>
        <p:spPr bwMode="auto">
          <a:xfrm>
            <a:off x="889000" y="3276600"/>
            <a:ext cx="79470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43150" indent="-23431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r"/>
                <a:tab pos="571500" algn="l"/>
              </a:tabLst>
            </a:pPr>
            <a:r>
              <a:rPr lang="en-US" sz="2400"/>
              <a:t>		= 2</a:t>
            </a:r>
            <a:r>
              <a:rPr lang="en-US" sz="2400" baseline="40000"/>
              <a:t>2</a:t>
            </a:r>
            <a:r>
              <a:rPr lang="en-US" sz="2400"/>
              <a:t>	2</a:t>
            </a:r>
            <a:r>
              <a:rPr lang="en-US" sz="2400" baseline="40000"/>
              <a:t>5</a:t>
            </a:r>
            <a:r>
              <a:rPr lang="en-US" sz="2400"/>
              <a:t> = 32</a:t>
            </a:r>
          </a:p>
          <a:p>
            <a:pPr marL="2343150" indent="-23431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r"/>
                <a:tab pos="571500" algn="l"/>
              </a:tabLst>
            </a:pPr>
            <a:r>
              <a:rPr lang="en-US" sz="2400"/>
              <a:t>		= 4	Simplify.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24" grpId="0" autoUpdateAnimBg="0"/>
      <p:bldP spid="9323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4B</a:t>
            </a:r>
          </a:p>
        </p:txBody>
      </p:sp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Evaluate </a:t>
            </a:r>
            <a:r>
              <a:rPr lang="en-US" sz="2000" b="1" i="1">
                <a:solidFill>
                  <a:srgbClr val="EC1D24"/>
                </a:solidFill>
              </a:rPr>
              <a:t>b  </a:t>
            </a:r>
            <a:r>
              <a:rPr lang="en-US" sz="2000" b="1">
                <a:solidFill>
                  <a:srgbClr val="EC1D24"/>
                </a:solidFill>
              </a:rPr>
              <a:t>Expressions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invGray">
          <a:xfrm>
            <a:off x="889000" y="5522913"/>
            <a:ext cx="7256463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  </a:t>
            </a:r>
            <a:r>
              <a:rPr lang="en-US" sz="2400">
                <a:solidFill>
                  <a:srgbClr val="E01B22"/>
                </a:solidFill>
              </a:rPr>
              <a:t>59,049</a:t>
            </a:r>
          </a:p>
        </p:txBody>
      </p:sp>
      <p:pic>
        <p:nvPicPr>
          <p:cNvPr id="172037" name="Picture 5" descr="7-3_kc_menu"/>
          <p:cNvPicPr>
            <a:picLocks noChangeAspect="1" noChangeArrowheads="1"/>
          </p:cNvPicPr>
          <p:nvPr/>
        </p:nvPicPr>
        <p:blipFill>
          <a:blip r:embed="rId3" cstate="print"/>
          <a:srcRect t="82555"/>
          <a:stretch>
            <a:fillRect/>
          </a:stretch>
        </p:blipFill>
        <p:spPr bwMode="auto">
          <a:xfrm>
            <a:off x="2686050" y="838200"/>
            <a:ext cx="3738563" cy="563563"/>
          </a:xfrm>
          <a:prstGeom prst="rect">
            <a:avLst/>
          </a:prstGeom>
          <a:noFill/>
        </p:spPr>
      </p:pic>
      <p:sp>
        <p:nvSpPr>
          <p:cNvPr id="172040" name="Text Box 8"/>
          <p:cNvSpPr txBox="1">
            <a:spLocks noChangeArrowheads="1"/>
          </p:cNvSpPr>
          <p:nvPr/>
        </p:nvSpPr>
        <p:spPr bwMode="auto">
          <a:xfrm>
            <a:off x="889000" y="3048000"/>
            <a:ext cx="79470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r"/>
                <a:tab pos="514350" algn="l"/>
              </a:tabLst>
            </a:pPr>
            <a:r>
              <a:rPr lang="en-US" sz="2400"/>
              <a:t>		= 9</a:t>
            </a:r>
            <a:r>
              <a:rPr lang="en-US" sz="2400" baseline="40000"/>
              <a:t>5</a:t>
            </a:r>
            <a:r>
              <a:rPr lang="en-US" sz="2400"/>
              <a:t>	9</a:t>
            </a:r>
            <a:r>
              <a:rPr lang="en-US" sz="2400" baseline="40000"/>
              <a:t>2</a:t>
            </a:r>
            <a:r>
              <a:rPr lang="en-US" sz="2400"/>
              <a:t> = 81</a:t>
            </a:r>
          </a:p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r"/>
                <a:tab pos="514350" algn="l"/>
              </a:tabLst>
            </a:pPr>
            <a:r>
              <a:rPr lang="en-US" sz="2400"/>
              <a:t>		= 59,049	Simplify.</a:t>
            </a:r>
          </a:p>
        </p:txBody>
      </p:sp>
      <p:pic>
        <p:nvPicPr>
          <p:cNvPr id="172042" name="Picture 10" descr="7-3_ex4b"/>
          <p:cNvPicPr>
            <a:picLocks noChangeAspect="1" noChangeArrowheads="1"/>
          </p:cNvPicPr>
          <p:nvPr/>
        </p:nvPicPr>
        <p:blipFill>
          <a:blip r:embed="rId4" cstate="print"/>
          <a:srcRect r="43037" b="50000"/>
          <a:stretch>
            <a:fillRect/>
          </a:stretch>
        </p:blipFill>
        <p:spPr bwMode="auto">
          <a:xfrm>
            <a:off x="942975" y="1333500"/>
            <a:ext cx="2286000" cy="685800"/>
          </a:xfrm>
          <a:prstGeom prst="rect">
            <a:avLst/>
          </a:prstGeom>
          <a:noFill/>
        </p:spPr>
      </p:pic>
      <p:pic>
        <p:nvPicPr>
          <p:cNvPr id="172043" name="Picture 11" descr="7-3_ex4b"/>
          <p:cNvPicPr>
            <a:picLocks noChangeAspect="1" noChangeArrowheads="1"/>
          </p:cNvPicPr>
          <p:nvPr/>
        </p:nvPicPr>
        <p:blipFill>
          <a:blip r:embed="rId4" cstate="print"/>
          <a:srcRect t="44444"/>
          <a:stretch>
            <a:fillRect/>
          </a:stretch>
        </p:blipFill>
        <p:spPr bwMode="auto">
          <a:xfrm>
            <a:off x="933450" y="2133600"/>
            <a:ext cx="4013200" cy="762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2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2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6" grpId="0" autoUpdateAnimBg="0"/>
      <p:bldP spid="172040" grpId="0" uiExpand="1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1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8702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216</a:t>
            </a:r>
            <a:endParaRPr lang="en-US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  <a:endParaRPr lang="pt-BR" sz="2400" b="1">
              <a:solidFill>
                <a:srgbClr val="000000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38200" y="28479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pic>
        <p:nvPicPr>
          <p:cNvPr id="116755" name="Picture 19" descr="7-3_ex4cy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" y="1320800"/>
            <a:ext cx="1919288" cy="6318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utoUpdateAnimBg="0"/>
      <p:bldP spid="11674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47460" name="Picture 4" descr="KC_alg_L07-03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95425"/>
            <a:ext cx="8239125" cy="17240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5A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Exponential Equations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839788" y="1508125"/>
            <a:ext cx="79470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l"/>
                <a:tab pos="2686050" algn="l"/>
              </a:tabLst>
            </a:pPr>
            <a:r>
              <a:rPr lang="en-US" sz="2400" b="1">
                <a:solidFill>
                  <a:srgbClr val="E01B22"/>
                </a:solidFill>
              </a:rPr>
              <a:t>A. </a:t>
            </a:r>
            <a:r>
              <a:rPr lang="en-US" sz="2400" b="1">
                <a:solidFill>
                  <a:srgbClr val="00539D"/>
                </a:solidFill>
              </a:rPr>
              <a:t>Solve 9</a:t>
            </a:r>
            <a:r>
              <a:rPr lang="en-US" sz="2400" b="1" i="1" baseline="40000">
                <a:solidFill>
                  <a:srgbClr val="00539D"/>
                </a:solidFill>
              </a:rPr>
              <a:t>x</a:t>
            </a:r>
            <a:r>
              <a:rPr lang="en-US" sz="2400" b="1">
                <a:solidFill>
                  <a:srgbClr val="00539D"/>
                </a:solidFill>
              </a:rPr>
              <a:t> = 729.</a:t>
            </a:r>
          </a:p>
        </p:txBody>
      </p:sp>
      <p:sp>
        <p:nvSpPr>
          <p:cNvPr id="96275" name="Text Box 19"/>
          <p:cNvSpPr txBox="1">
            <a:spLocks noChangeArrowheads="1"/>
          </p:cNvSpPr>
          <p:nvPr/>
        </p:nvSpPr>
        <p:spPr bwMode="invGray">
          <a:xfrm>
            <a:off x="846138" y="5294313"/>
            <a:ext cx="7831137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28750" indent="-142875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 b="1">
                <a:solidFill>
                  <a:srgbClr val="E01B22"/>
                </a:solidFill>
              </a:rPr>
              <a:t>	3</a:t>
            </a:r>
            <a:endParaRPr lang="en-US" sz="2400">
              <a:solidFill>
                <a:srgbClr val="E01B22"/>
              </a:solidFill>
            </a:endParaRPr>
          </a:p>
        </p:txBody>
      </p:sp>
      <p:sp>
        <p:nvSpPr>
          <p:cNvPr id="96286" name="Text Box 30"/>
          <p:cNvSpPr txBox="1">
            <a:spLocks noChangeArrowheads="1"/>
          </p:cNvSpPr>
          <p:nvPr/>
        </p:nvSpPr>
        <p:spPr bwMode="invGray">
          <a:xfrm>
            <a:off x="865188" y="2133600"/>
            <a:ext cx="7831137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85750" algn="r"/>
                <a:tab pos="400050" algn="l"/>
              </a:tabLst>
            </a:pPr>
            <a:r>
              <a:rPr lang="en-US" sz="2400">
                <a:cs typeface="Arial" pitchFamily="34" charset="0"/>
              </a:rPr>
              <a:t>9</a:t>
            </a:r>
            <a:r>
              <a:rPr lang="en-US" sz="2400" i="1" baseline="40000"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 = 729	Original equation</a:t>
            </a:r>
          </a:p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85750" algn="r"/>
                <a:tab pos="400050" algn="l"/>
              </a:tabLst>
            </a:pPr>
            <a:r>
              <a:rPr lang="en-US" sz="2400">
                <a:cs typeface="Arial" pitchFamily="34" charset="0"/>
              </a:rPr>
              <a:t>9</a:t>
            </a:r>
            <a:r>
              <a:rPr lang="en-US" sz="2400" i="1" baseline="40000"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 = 9</a:t>
            </a:r>
            <a:r>
              <a:rPr lang="en-US" sz="2400" baseline="40000">
                <a:cs typeface="Arial" pitchFamily="34" charset="0"/>
              </a:rPr>
              <a:t>3</a:t>
            </a:r>
            <a:r>
              <a:rPr lang="en-US" sz="2400">
                <a:cs typeface="Arial" pitchFamily="34" charset="0"/>
              </a:rPr>
              <a:t>	Rewrite 729 as 9</a:t>
            </a:r>
            <a:r>
              <a:rPr lang="en-US" sz="2400" baseline="40000">
                <a:cs typeface="Arial" pitchFamily="34" charset="0"/>
              </a:rPr>
              <a:t>3</a:t>
            </a:r>
            <a:r>
              <a:rPr lang="en-US" sz="2400">
                <a:cs typeface="Arial" pitchFamily="34" charset="0"/>
              </a:rPr>
              <a:t>.</a:t>
            </a:r>
          </a:p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285750" algn="r"/>
                <a:tab pos="400050" algn="l"/>
              </a:tabLst>
            </a:pPr>
            <a:r>
              <a:rPr lang="en-US" sz="2400" i="1">
                <a:cs typeface="Arial" pitchFamily="34" charset="0"/>
              </a:rPr>
              <a:t>	x</a:t>
            </a:r>
            <a:r>
              <a:rPr lang="en-US" sz="2400">
                <a:cs typeface="Arial" pitchFamily="34" charset="0"/>
              </a:rPr>
              <a:t>	= 3	Power Property of equality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73" grpId="0" autoUpdateAnimBg="0"/>
      <p:bldP spid="96275" grpId="0" autoUpdateAnimBg="0"/>
      <p:bldP spid="96286" grpId="0" build="p" autoUpdateAnimBg="0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5B</a:t>
            </a:r>
          </a:p>
        </p:txBody>
      </p:sp>
      <p:sp>
        <p:nvSpPr>
          <p:cNvPr id="139290" name="Text Box 26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Exponential Equations</a:t>
            </a:r>
          </a:p>
        </p:txBody>
      </p:sp>
      <p:sp>
        <p:nvSpPr>
          <p:cNvPr id="139291" name="Text Box 27"/>
          <p:cNvSpPr txBox="1">
            <a:spLocks noChangeArrowheads="1"/>
          </p:cNvSpPr>
          <p:nvPr/>
        </p:nvSpPr>
        <p:spPr bwMode="auto">
          <a:xfrm>
            <a:off x="839788" y="1508125"/>
            <a:ext cx="79470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457200" algn="l"/>
                <a:tab pos="2686050" algn="l"/>
              </a:tabLst>
            </a:pPr>
            <a:r>
              <a:rPr lang="en-US" sz="2400" b="1">
                <a:solidFill>
                  <a:srgbClr val="E01B22"/>
                </a:solidFill>
              </a:rPr>
              <a:t>B. </a:t>
            </a:r>
            <a:r>
              <a:rPr lang="en-US" sz="2400" b="1">
                <a:solidFill>
                  <a:srgbClr val="00539D"/>
                </a:solidFill>
              </a:rPr>
              <a:t>Solve 16</a:t>
            </a:r>
            <a:r>
              <a:rPr lang="en-US" sz="2400" b="1" baseline="40000">
                <a:solidFill>
                  <a:srgbClr val="00539D"/>
                </a:solidFill>
              </a:rPr>
              <a:t>2</a:t>
            </a:r>
            <a:r>
              <a:rPr lang="en-US" sz="2400" b="1" i="1" baseline="40000">
                <a:solidFill>
                  <a:srgbClr val="00539D"/>
                </a:solidFill>
              </a:rPr>
              <a:t>x – </a:t>
            </a:r>
            <a:r>
              <a:rPr lang="en-US" sz="2400" b="1" baseline="40000">
                <a:solidFill>
                  <a:srgbClr val="00539D"/>
                </a:solidFill>
              </a:rPr>
              <a:t>1</a:t>
            </a:r>
            <a:r>
              <a:rPr lang="en-US" sz="2400" b="1">
                <a:solidFill>
                  <a:srgbClr val="00539D"/>
                </a:solidFill>
              </a:rPr>
              <a:t> = 8.</a:t>
            </a:r>
          </a:p>
        </p:txBody>
      </p:sp>
      <p:sp>
        <p:nvSpPr>
          <p:cNvPr id="139294" name="Text Box 30"/>
          <p:cNvSpPr txBox="1">
            <a:spLocks noChangeArrowheads="1"/>
          </p:cNvSpPr>
          <p:nvPr/>
        </p:nvSpPr>
        <p:spPr bwMode="invGray">
          <a:xfrm>
            <a:off x="865188" y="1981200"/>
            <a:ext cx="7831137" cy="264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</a:tabLst>
            </a:pPr>
            <a:r>
              <a:rPr lang="en-US" sz="2400"/>
              <a:t>	16</a:t>
            </a:r>
            <a:r>
              <a:rPr lang="en-US" sz="2400" baseline="40000"/>
              <a:t>2</a:t>
            </a:r>
            <a:r>
              <a:rPr lang="en-US" sz="2400" i="1" baseline="40000"/>
              <a:t>x – </a:t>
            </a:r>
            <a:r>
              <a:rPr lang="en-US" sz="2400" baseline="40000"/>
              <a:t>1</a:t>
            </a:r>
            <a:r>
              <a:rPr lang="en-US" sz="2400"/>
              <a:t>	= 8</a:t>
            </a:r>
            <a:r>
              <a:rPr lang="en-US" sz="2400">
                <a:cs typeface="Arial" pitchFamily="34" charset="0"/>
              </a:rPr>
              <a:t> 	Original equation</a:t>
            </a:r>
          </a:p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</a:tabLst>
            </a:pPr>
            <a:r>
              <a:rPr lang="en-US" sz="2400"/>
              <a:t>	(2</a:t>
            </a:r>
            <a:r>
              <a:rPr lang="en-US" sz="2400" baseline="40000"/>
              <a:t>4</a:t>
            </a:r>
            <a:r>
              <a:rPr lang="en-US" sz="2400"/>
              <a:t>)</a:t>
            </a:r>
            <a:r>
              <a:rPr lang="en-US" sz="2400" baseline="40000"/>
              <a:t>2</a:t>
            </a:r>
            <a:r>
              <a:rPr lang="en-US" sz="2400" i="1" baseline="40000"/>
              <a:t>x – </a:t>
            </a:r>
            <a:r>
              <a:rPr lang="en-US" sz="2400" baseline="40000"/>
              <a:t>1</a:t>
            </a:r>
            <a:r>
              <a:rPr lang="en-US" sz="2400"/>
              <a:t>	= 2</a:t>
            </a:r>
            <a:r>
              <a:rPr lang="en-US" sz="2400" baseline="40000"/>
              <a:t>3</a:t>
            </a:r>
            <a:r>
              <a:rPr lang="en-US" sz="2400">
                <a:cs typeface="Arial" pitchFamily="34" charset="0"/>
              </a:rPr>
              <a:t> 	Rewrite 16 as 2</a:t>
            </a:r>
            <a:r>
              <a:rPr lang="en-US" sz="2400" baseline="40000">
                <a:cs typeface="Arial" pitchFamily="34" charset="0"/>
              </a:rPr>
              <a:t>4</a:t>
            </a:r>
            <a:r>
              <a:rPr lang="en-US" sz="2400">
                <a:cs typeface="Arial" pitchFamily="34" charset="0"/>
              </a:rPr>
              <a:t> and 8 as 2</a:t>
            </a:r>
            <a:r>
              <a:rPr lang="en-US" sz="2400" baseline="40000">
                <a:cs typeface="Arial" pitchFamily="34" charset="0"/>
              </a:rPr>
              <a:t>3</a:t>
            </a:r>
            <a:r>
              <a:rPr lang="en-US" sz="2400">
                <a:cs typeface="Arial" pitchFamily="34" charset="0"/>
              </a:rPr>
              <a:t>.</a:t>
            </a:r>
          </a:p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</a:tabLst>
            </a:pPr>
            <a:r>
              <a:rPr lang="en-US" sz="2400">
                <a:cs typeface="Arial" pitchFamily="34" charset="0"/>
              </a:rPr>
              <a:t>	2</a:t>
            </a:r>
            <a:r>
              <a:rPr lang="en-US" sz="2400" baseline="40000">
                <a:cs typeface="Arial" pitchFamily="34" charset="0"/>
              </a:rPr>
              <a:t>8x – 4</a:t>
            </a:r>
            <a:r>
              <a:rPr lang="en-US" sz="2400">
                <a:cs typeface="Arial" pitchFamily="34" charset="0"/>
              </a:rPr>
              <a:t> 	= 2</a:t>
            </a:r>
            <a:r>
              <a:rPr lang="en-US" sz="2400" baseline="40000">
                <a:cs typeface="Arial" pitchFamily="34" charset="0"/>
              </a:rPr>
              <a:t>3</a:t>
            </a:r>
            <a:r>
              <a:rPr lang="en-US" sz="2400">
                <a:cs typeface="Arial" pitchFamily="34" charset="0"/>
              </a:rPr>
              <a:t>	Power of a Power, Distributive Property</a:t>
            </a:r>
          </a:p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</a:tabLst>
            </a:pPr>
            <a:r>
              <a:rPr lang="en-US" sz="2400">
                <a:cs typeface="Arial" pitchFamily="34" charset="0"/>
              </a:rPr>
              <a:t>	8</a:t>
            </a:r>
            <a:r>
              <a:rPr lang="en-US" sz="2400" i="1"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 – 4	= 3	Power Property of Equality</a:t>
            </a:r>
          </a:p>
          <a:p>
            <a:pPr marL="3200400" indent="-3200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143000" algn="r"/>
                <a:tab pos="1257300" algn="l"/>
              </a:tabLst>
            </a:pPr>
            <a:r>
              <a:rPr lang="en-US" sz="2400">
                <a:cs typeface="Arial" pitchFamily="34" charset="0"/>
              </a:rPr>
              <a:t>	8</a:t>
            </a:r>
            <a:r>
              <a:rPr lang="en-US" sz="2400" i="1"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 	= 7	Add 4 to each side.</a:t>
            </a:r>
          </a:p>
        </p:txBody>
      </p:sp>
      <p:grpSp>
        <p:nvGrpSpPr>
          <p:cNvPr id="139299" name="Group 35"/>
          <p:cNvGrpSpPr>
            <a:grpSpLocks/>
          </p:cNvGrpSpPr>
          <p:nvPr/>
        </p:nvGrpSpPr>
        <p:grpSpPr bwMode="auto">
          <a:xfrm>
            <a:off x="865188" y="4648200"/>
            <a:ext cx="7831137" cy="788988"/>
            <a:chOff x="545" y="2928"/>
            <a:chExt cx="4933" cy="497"/>
          </a:xfrm>
        </p:grpSpPr>
        <p:pic>
          <p:nvPicPr>
            <p:cNvPr id="139295" name="Picture 31" descr="7-3_ex5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6" y="2928"/>
              <a:ext cx="512" cy="497"/>
            </a:xfrm>
            <a:prstGeom prst="rect">
              <a:avLst/>
            </a:prstGeom>
            <a:noFill/>
          </p:spPr>
        </p:pic>
        <p:sp>
          <p:nvSpPr>
            <p:cNvPr id="139298" name="Text Box 34"/>
            <p:cNvSpPr txBox="1">
              <a:spLocks noChangeArrowheads="1"/>
            </p:cNvSpPr>
            <p:nvPr/>
          </p:nvSpPr>
          <p:spPr bwMode="invGray">
            <a:xfrm>
              <a:off x="545" y="3060"/>
              <a:ext cx="493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200400" indent="-32004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143000" algn="r"/>
                  <a:tab pos="1257300" algn="l"/>
                </a:tabLst>
              </a:pPr>
              <a:r>
                <a:rPr lang="en-US" sz="2400">
                  <a:cs typeface="Arial" pitchFamily="34" charset="0"/>
                </a:rPr>
                <a:t>			Divide each side by 8.</a:t>
              </a:r>
            </a:p>
          </p:txBody>
        </p:sp>
      </p:grpSp>
      <p:grpSp>
        <p:nvGrpSpPr>
          <p:cNvPr id="139302" name="Group 38"/>
          <p:cNvGrpSpPr>
            <a:grpSpLocks/>
          </p:cNvGrpSpPr>
          <p:nvPr/>
        </p:nvGrpSpPr>
        <p:grpSpPr bwMode="auto">
          <a:xfrm>
            <a:off x="846138" y="5486400"/>
            <a:ext cx="7831137" cy="777875"/>
            <a:chOff x="533" y="3456"/>
            <a:chExt cx="4933" cy="490"/>
          </a:xfrm>
        </p:grpSpPr>
        <p:sp>
          <p:nvSpPr>
            <p:cNvPr id="139292" name="Text Box 28"/>
            <p:cNvSpPr txBox="1">
              <a:spLocks noChangeArrowheads="1"/>
            </p:cNvSpPr>
            <p:nvPr/>
          </p:nvSpPr>
          <p:spPr bwMode="invGray">
            <a:xfrm>
              <a:off x="533" y="3575"/>
              <a:ext cx="493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428750" indent="-1428750"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buClr>
                  <a:srgbClr val="FFFFFF"/>
                </a:buClr>
              </a:pPr>
              <a:r>
                <a:rPr lang="en-US" sz="2400" b="1">
                  <a:solidFill>
                    <a:srgbClr val="00539D"/>
                  </a:solidFill>
                </a:rPr>
                <a:t>Answer:</a:t>
              </a:r>
              <a:endParaRPr lang="en-US" sz="2400">
                <a:solidFill>
                  <a:srgbClr val="E01B22"/>
                </a:solidFill>
              </a:endParaRPr>
            </a:p>
          </p:txBody>
        </p:sp>
        <p:pic>
          <p:nvPicPr>
            <p:cNvPr id="139301" name="Picture 37" descr="7-3_ex5b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58" y="3456"/>
              <a:ext cx="190" cy="49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9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9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9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9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91" grpId="0" autoUpdateAnimBg="0"/>
      <p:bldP spid="139294" grpId="0" build="p" autoUpdateAnimBg="0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5A</a:t>
            </a:r>
          </a:p>
        </p:txBody>
      </p:sp>
      <p:sp>
        <p:nvSpPr>
          <p:cNvPr id="117766" name="TPQuestion"/>
          <p:cNvSpPr>
            <a:spLocks noChangeArrowheads="1"/>
          </p:cNvSpPr>
          <p:nvPr/>
        </p:nvSpPr>
        <p:spPr bwMode="auto">
          <a:xfrm>
            <a:off x="476250" y="1530350"/>
            <a:ext cx="80200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00539D"/>
                </a:solidFill>
              </a:rPr>
              <a:t>Solve 93</a:t>
            </a:r>
            <a:r>
              <a:rPr lang="en-US" sz="2400" b="1" i="1" baseline="40000">
                <a:solidFill>
                  <a:srgbClr val="00539D"/>
                </a:solidFill>
              </a:rPr>
              <a:t>x</a:t>
            </a:r>
            <a:r>
              <a:rPr lang="en-US" sz="2400" b="1" baseline="40000">
                <a:solidFill>
                  <a:srgbClr val="00539D"/>
                </a:solidFill>
              </a:rPr>
              <a:t> + 1</a:t>
            </a:r>
            <a:r>
              <a:rPr lang="en-US" sz="2200" b="1">
                <a:solidFill>
                  <a:srgbClr val="00539D"/>
                </a:solidFill>
              </a:rPr>
              <a:t> = 27</a:t>
            </a:r>
            <a:r>
              <a:rPr lang="en-US" sz="2400" b="1" baseline="40000">
                <a:solidFill>
                  <a:srgbClr val="00539D"/>
                </a:solidFill>
              </a:rPr>
              <a:t>4</a:t>
            </a:r>
            <a:r>
              <a:rPr lang="en-US" sz="2200" b="1">
                <a:solidFill>
                  <a:srgbClr val="00539D"/>
                </a:solidFill>
              </a:rPr>
              <a:t>.</a:t>
            </a:r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838200" y="30480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7768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17769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17771" name="Group 11"/>
          <p:cNvGrpSpPr>
            <a:grpSpLocks/>
          </p:cNvGrpSpPr>
          <p:nvPr/>
        </p:nvGrpSpPr>
        <p:grpSpPr bwMode="auto">
          <a:xfrm>
            <a:off x="838200" y="2012950"/>
            <a:ext cx="5029200" cy="2994025"/>
            <a:chOff x="528" y="1268"/>
            <a:chExt cx="3168" cy="1886"/>
          </a:xfrm>
        </p:grpSpPr>
        <p:sp>
          <p:nvSpPr>
            <p:cNvPr id="117765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28" y="1440"/>
              <a:ext cx="3168" cy="1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60000"/>
                </a:spcBef>
                <a:spcAft>
                  <a:spcPct val="60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2</a:t>
              </a:r>
            </a:p>
          </p:txBody>
        </p:sp>
        <p:pic>
          <p:nvPicPr>
            <p:cNvPr id="117770" name="Picture 10" descr="7-3_ex5cyp"/>
            <p:cNvPicPr>
              <a:picLocks noChangeAspect="1" noChangeArrowheads="1"/>
            </p:cNvPicPr>
            <p:nvPr/>
          </p:nvPicPr>
          <p:blipFill>
            <a:blip r:embed="rId6" cstate="print"/>
            <a:srcRect r="5138" b="12332"/>
            <a:stretch>
              <a:fillRect/>
            </a:stretch>
          </p:blipFill>
          <p:spPr bwMode="auto">
            <a:xfrm>
              <a:off x="870" y="1268"/>
              <a:ext cx="240" cy="1564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 autoUpdateAnimBg="0"/>
      <p:bldP spid="11776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grpSp>
        <p:nvGrpSpPr>
          <p:cNvPr id="159754" name="Group 10"/>
          <p:cNvGrpSpPr>
            <a:grpSpLocks/>
          </p:cNvGrpSpPr>
          <p:nvPr/>
        </p:nvGrpSpPr>
        <p:grpSpPr bwMode="auto">
          <a:xfrm>
            <a:off x="868363" y="1343025"/>
            <a:ext cx="7947025" cy="1730375"/>
            <a:chOff x="529" y="950"/>
            <a:chExt cx="5006" cy="1090"/>
          </a:xfrm>
        </p:grpSpPr>
        <p:sp>
          <p:nvSpPr>
            <p:cNvPr id="159748" name="Text Box 4"/>
            <p:cNvSpPr txBox="1">
              <a:spLocks noChangeArrowheads="1"/>
            </p:cNvSpPr>
            <p:nvPr/>
          </p:nvSpPr>
          <p:spPr bwMode="auto">
            <a:xfrm>
              <a:off x="529" y="950"/>
              <a:ext cx="500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50000"/>
                </a:lnSpc>
                <a:spcBef>
                  <a:spcPct val="30000"/>
                </a:spcBef>
                <a:spcAft>
                  <a:spcPct val="30000"/>
                </a:spcAft>
                <a:buClr>
                  <a:srgbClr val="FFFFFF"/>
                </a:buClr>
                <a:tabLst>
                  <a:tab pos="457200" algn="l"/>
                  <a:tab pos="2686050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BIOLOGY</a:t>
              </a:r>
              <a:r>
                <a:rPr lang="en-US" sz="2400" b="1">
                  <a:solidFill>
                    <a:srgbClr val="00539D"/>
                  </a:solidFill>
                </a:rPr>
                <a:t> </a:t>
              </a:r>
              <a:r>
                <a:rPr lang="en-US" sz="2400" b="1"/>
                <a:t> </a:t>
              </a:r>
              <a:r>
                <a:rPr lang="en-US" sz="2400" b="1">
                  <a:solidFill>
                    <a:srgbClr val="00539D"/>
                  </a:solidFill>
                </a:rPr>
                <a:t>The population </a:t>
              </a:r>
              <a:r>
                <a:rPr lang="en-US" sz="2400" b="1" i="1">
                  <a:solidFill>
                    <a:srgbClr val="00539D"/>
                  </a:solidFill>
                </a:rPr>
                <a:t>p </a:t>
              </a:r>
              <a:r>
                <a:rPr lang="en-US" sz="2400" b="1">
                  <a:solidFill>
                    <a:srgbClr val="00539D"/>
                  </a:solidFill>
                </a:rPr>
                <a:t>of a culture that begins with 40 bacteria and doubles every 8 hours can be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b="1">
                  <a:solidFill>
                    <a:srgbClr val="00539D"/>
                  </a:solidFill>
                </a:rPr>
                <a:t>modeled by </a:t>
              </a:r>
              <a:r>
                <a:rPr lang="en-US" sz="2400" b="1" i="1">
                  <a:solidFill>
                    <a:srgbClr val="00539D"/>
                  </a:solidFill>
                </a:rPr>
                <a:t>    </a:t>
              </a:r>
              <a:r>
                <a:rPr lang="en-US" sz="2400" b="1">
                  <a:solidFill>
                    <a:srgbClr val="00539D"/>
                  </a:solidFill>
                </a:rPr>
                <a:t>            </a:t>
              </a:r>
              <a:r>
                <a:rPr lang="en-US" sz="2400" b="1" i="1">
                  <a:solidFill>
                    <a:srgbClr val="00539D"/>
                  </a:solidFill>
                </a:rPr>
                <a:t>,</a:t>
              </a:r>
              <a:r>
                <a:rPr lang="en-US" sz="2400" b="1">
                  <a:solidFill>
                    <a:srgbClr val="00539D"/>
                  </a:solidFill>
                </a:rPr>
                <a:t> where </a:t>
              </a:r>
              <a:r>
                <a:rPr lang="en-US" sz="2400" b="1" i="1">
                  <a:solidFill>
                    <a:srgbClr val="00539D"/>
                  </a:solidFill>
                </a:rPr>
                <a:t>t</a:t>
              </a:r>
              <a:r>
                <a:rPr lang="en-US" sz="2400" b="1">
                  <a:solidFill>
                    <a:srgbClr val="00539D"/>
                  </a:solidFill>
                </a:rPr>
                <a:t> is time in hours. Find </a:t>
              </a:r>
              <a:br>
                <a:rPr lang="en-US" sz="2400" b="1">
                  <a:solidFill>
                    <a:srgbClr val="00539D"/>
                  </a:solidFill>
                </a:rPr>
              </a:br>
              <a:r>
                <a:rPr lang="en-US" sz="2400" i="1">
                  <a:solidFill>
                    <a:srgbClr val="00539D"/>
                  </a:solidFill>
                </a:rPr>
                <a:t>t</a:t>
              </a:r>
              <a:r>
                <a:rPr lang="en-US" sz="2400" b="1">
                  <a:solidFill>
                    <a:srgbClr val="00539D"/>
                  </a:solidFill>
                </a:rPr>
                <a:t> if </a:t>
              </a:r>
              <a:r>
                <a:rPr lang="en-US" sz="2400" i="1">
                  <a:solidFill>
                    <a:srgbClr val="00539D"/>
                  </a:solidFill>
                </a:rPr>
                <a:t>p</a:t>
              </a:r>
              <a:r>
                <a:rPr lang="en-US" sz="2400">
                  <a:solidFill>
                    <a:srgbClr val="00539D"/>
                  </a:solidFill>
                </a:rPr>
                <a:t> = 20,480</a:t>
              </a:r>
              <a:r>
                <a:rPr lang="en-US" sz="2400" b="1">
                  <a:solidFill>
                    <a:srgbClr val="00539D"/>
                  </a:solidFill>
                </a:rPr>
                <a:t>.</a:t>
              </a:r>
              <a:r>
                <a:rPr lang="en-US" sz="2400">
                  <a:solidFill>
                    <a:srgbClr val="00539D"/>
                  </a:solidFill>
                </a:rPr>
                <a:t> </a:t>
              </a:r>
            </a:p>
          </p:txBody>
        </p:sp>
        <p:pic>
          <p:nvPicPr>
            <p:cNvPr id="159753" name="Picture 9" descr="7-3_ex6"/>
            <p:cNvPicPr>
              <a:picLocks noChangeAspect="1" noChangeArrowheads="1"/>
            </p:cNvPicPr>
            <p:nvPr/>
          </p:nvPicPr>
          <p:blipFill>
            <a:blip r:embed="rId3" cstate="print"/>
            <a:srcRect r="37177" b="84607"/>
            <a:stretch>
              <a:fillRect/>
            </a:stretch>
          </p:blipFill>
          <p:spPr bwMode="auto">
            <a:xfrm>
              <a:off x="1684" y="1647"/>
              <a:ext cx="872" cy="393"/>
            </a:xfrm>
            <a:prstGeom prst="rect">
              <a:avLst/>
            </a:prstGeom>
            <a:noFill/>
          </p:spPr>
        </p:pic>
      </p:grpSp>
      <p:grpSp>
        <p:nvGrpSpPr>
          <p:cNvPr id="159766" name="Group 22"/>
          <p:cNvGrpSpPr>
            <a:grpSpLocks/>
          </p:cNvGrpSpPr>
          <p:nvPr/>
        </p:nvGrpSpPr>
        <p:grpSpPr bwMode="auto">
          <a:xfrm>
            <a:off x="865188" y="3648075"/>
            <a:ext cx="7831137" cy="609600"/>
            <a:chOff x="545" y="2298"/>
            <a:chExt cx="4933" cy="384"/>
          </a:xfrm>
        </p:grpSpPr>
        <p:pic>
          <p:nvPicPr>
            <p:cNvPr id="159752" name="Picture 8" descr="7-3_ex6"/>
            <p:cNvPicPr>
              <a:picLocks noChangeAspect="1" noChangeArrowheads="1"/>
            </p:cNvPicPr>
            <p:nvPr/>
          </p:nvPicPr>
          <p:blipFill>
            <a:blip r:embed="rId3" cstate="print"/>
            <a:srcRect t="17862" r="32132" b="67097"/>
            <a:stretch>
              <a:fillRect/>
            </a:stretch>
          </p:blipFill>
          <p:spPr bwMode="auto">
            <a:xfrm>
              <a:off x="1068" y="2298"/>
              <a:ext cx="942" cy="384"/>
            </a:xfrm>
            <a:prstGeom prst="rect">
              <a:avLst/>
            </a:prstGeom>
            <a:noFill/>
          </p:spPr>
        </p:pic>
        <p:sp>
          <p:nvSpPr>
            <p:cNvPr id="159758" name="Text Box 14"/>
            <p:cNvSpPr txBox="1">
              <a:spLocks noChangeArrowheads="1"/>
            </p:cNvSpPr>
            <p:nvPr/>
          </p:nvSpPr>
          <p:spPr bwMode="invGray">
            <a:xfrm>
              <a:off x="545" y="2375"/>
              <a:ext cx="493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657600" indent="-3657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143000" algn="r"/>
                  <a:tab pos="1257300" algn="l"/>
                </a:tabLst>
              </a:pPr>
              <a:r>
                <a:rPr lang="en-US" sz="2400">
                  <a:cs typeface="Arial" pitchFamily="34" charset="0"/>
                </a:rPr>
                <a:t>			Original equation</a:t>
              </a:r>
            </a:p>
          </p:txBody>
        </p:sp>
      </p:grpSp>
      <p:grpSp>
        <p:nvGrpSpPr>
          <p:cNvPr id="159768" name="Group 24"/>
          <p:cNvGrpSpPr>
            <a:grpSpLocks/>
          </p:cNvGrpSpPr>
          <p:nvPr/>
        </p:nvGrpSpPr>
        <p:grpSpPr bwMode="auto">
          <a:xfrm>
            <a:off x="865188" y="4343400"/>
            <a:ext cx="7831137" cy="609600"/>
            <a:chOff x="545" y="2736"/>
            <a:chExt cx="4933" cy="384"/>
          </a:xfrm>
        </p:grpSpPr>
        <p:pic>
          <p:nvPicPr>
            <p:cNvPr id="159760" name="Picture 16" descr="7-3_ex6"/>
            <p:cNvPicPr>
              <a:picLocks noChangeAspect="1" noChangeArrowheads="1"/>
            </p:cNvPicPr>
            <p:nvPr/>
          </p:nvPicPr>
          <p:blipFill>
            <a:blip r:embed="rId3" cstate="print"/>
            <a:srcRect t="32904" b="52055"/>
            <a:stretch>
              <a:fillRect/>
            </a:stretch>
          </p:blipFill>
          <p:spPr bwMode="auto">
            <a:xfrm>
              <a:off x="594" y="2736"/>
              <a:ext cx="1388" cy="384"/>
            </a:xfrm>
            <a:prstGeom prst="rect">
              <a:avLst/>
            </a:prstGeom>
            <a:noFill/>
          </p:spPr>
        </p:pic>
        <p:sp>
          <p:nvSpPr>
            <p:cNvPr id="159764" name="Text Box 20"/>
            <p:cNvSpPr txBox="1">
              <a:spLocks noChangeArrowheads="1"/>
            </p:cNvSpPr>
            <p:nvPr/>
          </p:nvSpPr>
          <p:spPr bwMode="invGray">
            <a:xfrm>
              <a:off x="545" y="2838"/>
              <a:ext cx="493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657600" indent="-3657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143000" algn="r"/>
                  <a:tab pos="1257300" algn="l"/>
                </a:tabLst>
              </a:pPr>
              <a:r>
                <a:rPr lang="en-US" sz="2400">
                  <a:cs typeface="Arial" pitchFamily="34" charset="0"/>
                </a:rPr>
                <a:t>			</a:t>
              </a:r>
              <a:r>
                <a:rPr lang="en-US" sz="2400" i="1">
                  <a:cs typeface="Arial" pitchFamily="34" charset="0"/>
                </a:rPr>
                <a:t>p</a:t>
              </a:r>
              <a:r>
                <a:rPr lang="en-US" sz="2400">
                  <a:cs typeface="Arial" pitchFamily="34" charset="0"/>
                </a:rPr>
                <a:t> = 20,480</a:t>
              </a:r>
            </a:p>
          </p:txBody>
        </p:sp>
      </p:grpSp>
      <p:grpSp>
        <p:nvGrpSpPr>
          <p:cNvPr id="159770" name="Group 26"/>
          <p:cNvGrpSpPr>
            <a:grpSpLocks/>
          </p:cNvGrpSpPr>
          <p:nvPr/>
        </p:nvGrpSpPr>
        <p:grpSpPr bwMode="auto">
          <a:xfrm>
            <a:off x="865188" y="5038725"/>
            <a:ext cx="7831137" cy="649288"/>
            <a:chOff x="545" y="3174"/>
            <a:chExt cx="4933" cy="409"/>
          </a:xfrm>
        </p:grpSpPr>
        <p:pic>
          <p:nvPicPr>
            <p:cNvPr id="159761" name="Picture 17" descr="7-3_ex6"/>
            <p:cNvPicPr>
              <a:picLocks noChangeAspect="1" noChangeArrowheads="1"/>
            </p:cNvPicPr>
            <p:nvPr/>
          </p:nvPicPr>
          <p:blipFill>
            <a:blip r:embed="rId3" cstate="print"/>
            <a:srcRect t="47945" r="35591" b="37015"/>
            <a:stretch>
              <a:fillRect/>
            </a:stretch>
          </p:blipFill>
          <p:spPr bwMode="auto">
            <a:xfrm>
              <a:off x="876" y="3174"/>
              <a:ext cx="894" cy="384"/>
            </a:xfrm>
            <a:prstGeom prst="rect">
              <a:avLst/>
            </a:prstGeom>
            <a:noFill/>
          </p:spPr>
        </p:pic>
        <p:sp>
          <p:nvSpPr>
            <p:cNvPr id="159765" name="Text Box 21"/>
            <p:cNvSpPr txBox="1">
              <a:spLocks noChangeArrowheads="1"/>
            </p:cNvSpPr>
            <p:nvPr/>
          </p:nvSpPr>
          <p:spPr bwMode="invGray">
            <a:xfrm>
              <a:off x="545" y="3318"/>
              <a:ext cx="493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657600" indent="-3657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143000" algn="r"/>
                  <a:tab pos="1257300" algn="l"/>
                </a:tabLst>
              </a:pPr>
              <a:r>
                <a:rPr lang="en-US" sz="2400">
                  <a:cs typeface="Arial" pitchFamily="34" charset="0"/>
                </a:rPr>
                <a:t>			Divide each side by 40.</a:t>
              </a:r>
            </a:p>
          </p:txBody>
        </p:sp>
      </p:grpSp>
      <p:sp>
        <p:nvSpPr>
          <p:cNvPr id="159772" name="Text Box 28"/>
          <p:cNvSpPr txBox="1">
            <a:spLocks noChangeArrowheads="1"/>
          </p:cNvSpPr>
          <p:nvPr/>
        </p:nvSpPr>
        <p:spPr bwMode="auto">
          <a:xfrm>
            <a:off x="44196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Exponential Equations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9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9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4419600" y="771525"/>
            <a:ext cx="426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Solve Exponential Equations</a:t>
            </a:r>
          </a:p>
        </p:txBody>
      </p:sp>
      <p:grpSp>
        <p:nvGrpSpPr>
          <p:cNvPr id="160779" name="Group 11"/>
          <p:cNvGrpSpPr>
            <a:grpSpLocks/>
          </p:cNvGrpSpPr>
          <p:nvPr/>
        </p:nvGrpSpPr>
        <p:grpSpPr bwMode="auto">
          <a:xfrm>
            <a:off x="865188" y="1343025"/>
            <a:ext cx="7831137" cy="685800"/>
            <a:chOff x="545" y="846"/>
            <a:chExt cx="4933" cy="432"/>
          </a:xfrm>
        </p:grpSpPr>
        <p:pic>
          <p:nvPicPr>
            <p:cNvPr id="160774" name="Picture 6" descr="7-3_ex6"/>
            <p:cNvPicPr>
              <a:picLocks noChangeAspect="1" noChangeArrowheads="1"/>
            </p:cNvPicPr>
            <p:nvPr/>
          </p:nvPicPr>
          <p:blipFill>
            <a:blip r:embed="rId3" cstate="print"/>
            <a:srcRect t="64865" r="52882" b="18214"/>
            <a:stretch>
              <a:fillRect/>
            </a:stretch>
          </p:blipFill>
          <p:spPr bwMode="auto">
            <a:xfrm>
              <a:off x="1008" y="846"/>
              <a:ext cx="654" cy="432"/>
            </a:xfrm>
            <a:prstGeom prst="rect">
              <a:avLst/>
            </a:prstGeom>
            <a:noFill/>
          </p:spPr>
        </p:pic>
        <p:sp>
          <p:nvSpPr>
            <p:cNvPr id="160776" name="Text Box 8"/>
            <p:cNvSpPr txBox="1">
              <a:spLocks noChangeArrowheads="1"/>
            </p:cNvSpPr>
            <p:nvPr/>
          </p:nvSpPr>
          <p:spPr bwMode="invGray">
            <a:xfrm>
              <a:off x="545" y="960"/>
              <a:ext cx="493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657600" indent="-3657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143000" algn="r"/>
                  <a:tab pos="1257300" algn="l"/>
                </a:tabLst>
              </a:pPr>
              <a:r>
                <a:rPr lang="en-US" sz="2400">
                  <a:cs typeface="Arial" pitchFamily="34" charset="0"/>
                </a:rPr>
                <a:t>			Rewrite 512 as 2</a:t>
              </a:r>
              <a:r>
                <a:rPr lang="en-US" sz="2400" baseline="40000">
                  <a:cs typeface="Arial" pitchFamily="34" charset="0"/>
                </a:rPr>
                <a:t>9</a:t>
              </a:r>
              <a:r>
                <a:rPr lang="en-US" sz="2400">
                  <a:cs typeface="Arial" pitchFamily="34" charset="0"/>
                </a:rPr>
                <a:t>.</a:t>
              </a:r>
            </a:p>
          </p:txBody>
        </p:sp>
      </p:grpSp>
      <p:sp>
        <p:nvSpPr>
          <p:cNvPr id="160777" name="Text Box 9"/>
          <p:cNvSpPr txBox="1">
            <a:spLocks noChangeArrowheads="1"/>
          </p:cNvSpPr>
          <p:nvPr/>
        </p:nvSpPr>
        <p:spPr bwMode="invGray">
          <a:xfrm>
            <a:off x="865188" y="3048000"/>
            <a:ext cx="78311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7600" indent="-36576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914400" algn="r"/>
                <a:tab pos="1028700" algn="l"/>
              </a:tabLst>
            </a:pPr>
            <a:r>
              <a:rPr lang="en-US" sz="2400">
                <a:cs typeface="Arial" pitchFamily="34" charset="0"/>
              </a:rPr>
              <a:t>	72	= </a:t>
            </a:r>
            <a:r>
              <a:rPr lang="en-US" sz="2400" i="1">
                <a:cs typeface="Arial" pitchFamily="34" charset="0"/>
              </a:rPr>
              <a:t>t</a:t>
            </a:r>
            <a:r>
              <a:rPr lang="en-US" sz="2400">
                <a:cs typeface="Arial" pitchFamily="34" charset="0"/>
              </a:rPr>
              <a:t>	Multiply each side by 8.</a:t>
            </a:r>
          </a:p>
        </p:txBody>
      </p:sp>
      <p:grpSp>
        <p:nvGrpSpPr>
          <p:cNvPr id="160781" name="Group 13"/>
          <p:cNvGrpSpPr>
            <a:grpSpLocks/>
          </p:cNvGrpSpPr>
          <p:nvPr/>
        </p:nvGrpSpPr>
        <p:grpSpPr bwMode="auto">
          <a:xfrm>
            <a:off x="865188" y="2181225"/>
            <a:ext cx="7831137" cy="738188"/>
            <a:chOff x="545" y="1374"/>
            <a:chExt cx="4933" cy="465"/>
          </a:xfrm>
        </p:grpSpPr>
        <p:pic>
          <p:nvPicPr>
            <p:cNvPr id="160775" name="Picture 7" descr="7-3_ex6"/>
            <p:cNvPicPr>
              <a:picLocks noChangeAspect="1" noChangeArrowheads="1"/>
            </p:cNvPicPr>
            <p:nvPr/>
          </p:nvPicPr>
          <p:blipFill>
            <a:blip r:embed="rId3" cstate="print"/>
            <a:srcRect t="81786"/>
            <a:stretch>
              <a:fillRect/>
            </a:stretch>
          </p:blipFill>
          <p:spPr bwMode="auto">
            <a:xfrm>
              <a:off x="1086" y="1374"/>
              <a:ext cx="1388" cy="465"/>
            </a:xfrm>
            <a:prstGeom prst="rect">
              <a:avLst/>
            </a:prstGeom>
            <a:noFill/>
          </p:spPr>
        </p:pic>
        <p:sp>
          <p:nvSpPr>
            <p:cNvPr id="160778" name="Text Box 10"/>
            <p:cNvSpPr txBox="1">
              <a:spLocks noChangeArrowheads="1"/>
            </p:cNvSpPr>
            <p:nvPr/>
          </p:nvSpPr>
          <p:spPr bwMode="invGray">
            <a:xfrm>
              <a:off x="545" y="1463"/>
              <a:ext cx="493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657600" indent="-36576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143000" algn="r"/>
                  <a:tab pos="1257300" algn="l"/>
                </a:tabLst>
              </a:pPr>
              <a:r>
                <a:rPr lang="en-US" sz="2400">
                  <a:cs typeface="Arial" pitchFamily="34" charset="0"/>
                </a:rPr>
                <a:t>			Power Property of Equality</a:t>
              </a:r>
            </a:p>
          </p:txBody>
        </p:sp>
      </p:grpSp>
      <p:sp>
        <p:nvSpPr>
          <p:cNvPr id="160783" name="Text Box 15"/>
          <p:cNvSpPr txBox="1">
            <a:spLocks noChangeArrowheads="1"/>
          </p:cNvSpPr>
          <p:nvPr/>
        </p:nvSpPr>
        <p:spPr bwMode="invGray">
          <a:xfrm>
            <a:off x="846138" y="4648200"/>
            <a:ext cx="7831137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28750" indent="-1428750"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 b="1">
                <a:solidFill>
                  <a:srgbClr val="E01B22"/>
                </a:solidFill>
              </a:rPr>
              <a:t>	72</a:t>
            </a:r>
            <a:endParaRPr lang="en-US" sz="2400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0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07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0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83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6</a:t>
            </a:r>
          </a:p>
        </p:txBody>
      </p:sp>
      <p:sp>
        <p:nvSpPr>
          <p:cNvPr id="16384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95350" y="3679825"/>
            <a:ext cx="50292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6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9</a:t>
            </a:r>
          </a:p>
          <a:p>
            <a:pPr marL="533400" indent="-533400">
              <a:lnSpc>
                <a:spcPct val="90000"/>
              </a:lnSpc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12</a:t>
            </a:r>
          </a:p>
        </p:txBody>
      </p:sp>
      <p:sp>
        <p:nvSpPr>
          <p:cNvPr id="163845" name="Oval 5"/>
          <p:cNvSpPr>
            <a:spLocks noChangeArrowheads="1"/>
          </p:cNvSpPr>
          <p:nvPr/>
        </p:nvSpPr>
        <p:spPr bwMode="auto">
          <a:xfrm>
            <a:off x="885825" y="52006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63846" name="Picture 6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13" y="712788"/>
            <a:ext cx="2846387" cy="511175"/>
          </a:xfrm>
          <a:prstGeom prst="rect">
            <a:avLst/>
          </a:prstGeom>
          <a:noFill/>
        </p:spPr>
      </p:pic>
      <p:pic>
        <p:nvPicPr>
          <p:cNvPr id="163847" name="Picture 7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grpSp>
        <p:nvGrpSpPr>
          <p:cNvPr id="163852" name="Group 12"/>
          <p:cNvGrpSpPr>
            <a:grpSpLocks/>
          </p:cNvGrpSpPr>
          <p:nvPr/>
        </p:nvGrpSpPr>
        <p:grpSpPr bwMode="auto">
          <a:xfrm>
            <a:off x="868363" y="1343025"/>
            <a:ext cx="7513637" cy="1162050"/>
            <a:chOff x="547" y="846"/>
            <a:chExt cx="4733" cy="732"/>
          </a:xfrm>
        </p:grpSpPr>
        <p:sp>
          <p:nvSpPr>
            <p:cNvPr id="163849" name="Text Box 9"/>
            <p:cNvSpPr txBox="1">
              <a:spLocks noChangeArrowheads="1"/>
            </p:cNvSpPr>
            <p:nvPr/>
          </p:nvSpPr>
          <p:spPr bwMode="auto">
            <a:xfrm>
              <a:off x="547" y="846"/>
              <a:ext cx="4733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50000"/>
                </a:lnSpc>
                <a:spcBef>
                  <a:spcPct val="30000"/>
                </a:spcBef>
                <a:spcAft>
                  <a:spcPct val="30000"/>
                </a:spcAft>
                <a:buClr>
                  <a:srgbClr val="FFFFFF"/>
                </a:buClr>
                <a:tabLst>
                  <a:tab pos="457200" algn="l"/>
                  <a:tab pos="2686050" algn="l"/>
                </a:tabLst>
              </a:pPr>
              <a:r>
                <a:rPr lang="en-US" sz="2400" b="1">
                  <a:solidFill>
                    <a:srgbClr val="E01B22"/>
                  </a:solidFill>
                </a:rPr>
                <a:t>NEWS</a:t>
              </a:r>
              <a:r>
                <a:rPr lang="en-US" sz="2400" b="1">
                  <a:solidFill>
                    <a:srgbClr val="00539D"/>
                  </a:solidFill>
                </a:rPr>
                <a:t> </a:t>
              </a:r>
              <a:r>
                <a:rPr lang="en-US" sz="2400" b="1"/>
                <a:t>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The number of hits to a news story online can be modeled by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             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2400" b="1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,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where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t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is time in hours. Find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t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if </a:t>
              </a:r>
              <a:r>
                <a:rPr lang="en-US" sz="2400" i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h</a:t>
              </a:r>
              <a:r>
                <a:rPr lang="en-US" sz="2400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 = 24,576</a:t>
              </a:r>
              <a:r>
                <a:rPr lang="en-US" sz="2400" b="1">
                  <a:solidFill>
                    <a:srgbClr val="00539D"/>
                  </a:solidFill>
                  <a:ea typeface="Times New Roman" pitchFamily="18" charset="0"/>
                  <a:cs typeface="Arial" pitchFamily="34" charset="0"/>
                </a:rPr>
                <a:t>.</a:t>
              </a:r>
            </a:p>
          </p:txBody>
        </p:sp>
        <p:pic>
          <p:nvPicPr>
            <p:cNvPr id="163851" name="Picture 11" descr="7-3_ex6cyp"/>
            <p:cNvPicPr>
              <a:picLocks noChangeAspect="1" noChangeArrowheads="1"/>
            </p:cNvPicPr>
            <p:nvPr/>
          </p:nvPicPr>
          <p:blipFill>
            <a:blip r:embed="rId6" cstate="print"/>
            <a:srcRect r="3645"/>
            <a:stretch>
              <a:fillRect/>
            </a:stretch>
          </p:blipFill>
          <p:spPr bwMode="auto">
            <a:xfrm>
              <a:off x="2352" y="1182"/>
              <a:ext cx="793" cy="396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autoUpdateAnimBg="0"/>
      <p:bldP spid="16384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Correct¤Incorrect"/>
  <p:tag name="TOTALRESPONSES" val="5"/>
  <p:tag name="SLICED" val="False"/>
  <p:tag name="RESPONSES" val="NA,1,5,4;1;1;4;3;"/>
  <p:tag name="CHARTSTRINGSTD" val="2 0 1 2"/>
  <p:tag name="CHARTSTRINGREV" val="2 1 0 2"/>
  <p:tag name="CHARTSTRINGSTDPER" val="0.4 0 0.2 0.4"/>
  <p:tag name="CHARTSTRINGREVPER" val="0.4 0.2 0 0.4"/>
  <p:tag name="RESPONSESGATHERED" val="False"/>
  <p:tag name="QUESTIONALIAS" val="5-Minute Check 1"/>
  <p:tag name="ANSWERSALIAS" val="A¤B¤C¤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Incorrect¤Incorrect¤Correct"/>
  <p:tag name="TOTALRESPONSES" val="2"/>
  <p:tag name="SLICED" val="False"/>
  <p:tag name="RESPONSES" val="NA,1,5,2;3;-;-;-;"/>
  <p:tag name="CHARTSTRINGSTD" val="0 1 1 0"/>
  <p:tag name="CHARTSTRINGREV" val="0 1 1 0"/>
  <p:tag name="CHARTSTRINGSTDPER" val="0 0.5 0.5 0"/>
  <p:tag name="CHARTSTRINGREVPER" val="0 0.5 0.5 0"/>
  <p:tag name="RESPONSESGATHERED" val="False"/>
  <p:tag name="QUESTIONALIAS" val="5-Minute Check 2"/>
  <p:tag name="ANSWERSALIAS" val="A¤B¤C¤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3;1;1;4;2;"/>
  <p:tag name="CHARTSTRINGSTD" val="2 1 1 1"/>
  <p:tag name="CHARTSTRINGREV" val="1 1 1 2"/>
  <p:tag name="CHARTSTRINGSTDPER" val="0.4 0.2 0.2 0.2"/>
  <p:tag name="CHARTSTRINGREVPER" val="0.2 0.2 0.2 0.4"/>
  <p:tag name="RESPONSESGATHERED" val="False"/>
  <p:tag name="QUESTIONALIAS" val="5-Minute Check 3"/>
  <p:tag name="ANSWERSALIAS" val="A¤B¤C¤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Correct¤Incorrect¤Incorrect"/>
  <p:tag name="TOTALRESPONSES" val="5"/>
  <p:tag name="SLICED" val="False"/>
  <p:tag name="RESPONSES" val="NA,1,5,1;3;1;1;4;"/>
  <p:tag name="CHARTSTRINGSTD" val="3 0 1 1"/>
  <p:tag name="CHARTSTRINGREV" val="1 1 0 3"/>
  <p:tag name="CHARTSTRINGSTDPER" val="0.6 0 0.2 0.2"/>
  <p:tag name="CHARTSTRINGREVPER" val="0.2 0.2 0 0.6"/>
  <p:tag name="RESPONSESGATHERED" val="False"/>
  <p:tag name="QUESTIONALIAS" val="5-Minute Check 4"/>
  <p:tag name="ANSWERSALIAS" val="A¤B¤C¤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Correct¤Incorrect¤Incorrect¤Incorrect"/>
  <p:tag name="TOTALRESPONSES" val="5"/>
  <p:tag name="SLICED" val="False"/>
  <p:tag name="RESPONSES" val="NA,1,5,1;3;3;4;4;"/>
  <p:tag name="CHARTSTRINGSTD" val="1 0 2 2"/>
  <p:tag name="CHARTSTRINGREV" val="2 2 0 1"/>
  <p:tag name="CHARTSTRINGSTDPER" val="0.2 0 0.4 0.4"/>
  <p:tag name="CHARTSTRINGREVPER" val="0.4 0.4 0 0.2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D035E9B1923B417A9DCFDB34139033E3"/>
  <p:tag name="VALUES" val="Incorrect¤Incorrect¤Incorrect¤Correct"/>
  <p:tag name="TOTALRESPONSES" val="5"/>
  <p:tag name="SLICED" val="False"/>
  <p:tag name="RESPONSES" val="NA,1,5,2;3;3;4;2;"/>
  <p:tag name="CHARTSTRINGSTD" val="0 2 2 1"/>
  <p:tag name="CHARTSTRINGREV" val="1 2 2 0"/>
  <p:tag name="CHARTSTRINGSTDPER" val="0 0.4 0.4 0.2"/>
  <p:tag name="CHARTSTRINGREVPER" val="0.2 0.4 0.4 0"/>
  <p:tag name="RESPONSESGATHERED" val="False"/>
  <p:tag name="QUESTIONALIAS" val="5-Minute Check 6"/>
  <p:tag name="ANSWERSALIAS" val="A¤B¤C¤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Correct¤Incorrect"/>
  <p:tag name="TOTALRESPONSES" val="5"/>
  <p:tag name="SLICED" val="False"/>
  <p:tag name="RESPONSES" val="NA,1,5,3;3;2;4;1;"/>
  <p:tag name="CHARTSTRINGSTD" val="1 1 2 1"/>
  <p:tag name="CHARTSTRINGREV" val="1 2 1 1"/>
  <p:tag name="CHARTSTRINGSTDPER" val="0.2 0.2 0.4 0.2"/>
  <p:tag name="CHARTSTRINGREVPER" val="0.2 0.4 0.2 0.2"/>
  <p:tag name="QUESTIONALIAS" val="Example 1A"/>
  <p:tag name="ANSWERSALIAS" val="A¤B¤C¤D"/>
  <p:tag name="RESPONSESGATHER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Correct¤Incorrect¤Incorrect¤Incorrect"/>
  <p:tag name="QUESTIONALIAS" val="Example 2A"/>
  <p:tag name="ANSWERSALIAS" val="A¤B¤C¤D"/>
  <p:tag name="TOTALRESPONSES" val="5"/>
  <p:tag name="SLICED" val="False"/>
  <p:tag name="RESPONSES" val="NA,1,5,3;4;2;3;2;"/>
  <p:tag name="CHARTSTRINGSTD" val="0 2 2 1"/>
  <p:tag name="CHARTSTRINGREV" val="1 2 2 0"/>
  <p:tag name="CHARTSTRINGSTDPER" val="0 0.4 0.4 0.2"/>
  <p:tag name="CHARTSTRINGREVPER" val="0.2 0.4 0.4 0"/>
  <p:tag name="RESPONSESGATHER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VALUES" val="Incorrect¤Incorrect¤Incorrect¤Correct"/>
  <p:tag name="TOTALRESPONSES" val="5"/>
  <p:tag name="SLICED" val="False"/>
  <p:tag name="RESPONSES" val="NA,1,5,3;3;3;1;3;"/>
  <p:tag name="CHARTSTRINGSTD" val="1 0 4 0"/>
  <p:tag name="CHARTSTRINGREV" val="0 4 0 1"/>
  <p:tag name="CHARTSTRINGSTDPER" val="0.2 0 0.8 0"/>
  <p:tag name="CHARTSTRINGREVPER" val="0 0.8 0 0.2"/>
  <p:tag name="QUESTIONALIAS" val="Example 3"/>
  <p:tag name="ANSWERSALIAS" val="A¤B¤C¤D"/>
  <p:tag name="RESPONSESGATHER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Correct¤Incorrect¤Incorrect"/>
  <p:tag name="QUESTIONALIAS" val="Example 4"/>
  <p:tag name="ANSWERSALIAS" val="A¤B¤C¤D"/>
  <p:tag name="TOTALRESPONSES" val="5"/>
  <p:tag name="SLICED" val="False"/>
  <p:tag name="RESPONSES" val="NA,1,5,4;1;4;3;3;"/>
  <p:tag name="CHARTSTRINGSTD" val="1 0 2 2"/>
  <p:tag name="CHARTSTRINGREV" val="2 2 0 1"/>
  <p:tag name="CHARTSTRINGSTDPER" val="0.2 0 0.4 0.4"/>
  <p:tag name="CHARTSTRINGREVPER" val="0.4 0.4 0 0.2"/>
  <p:tag name="RESPONSESGATHERED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QUESTIONALIAS" val="Example 5A"/>
  <p:tag name="ANSWERSALIAS" val="A¤B¤C¤D"/>
  <p:tag name="TOTALRESPONSES" val="5"/>
  <p:tag name="SLICED" val="False"/>
  <p:tag name="RESPONSES" val="NA,1,5,3;4;1;3;3;"/>
  <p:tag name="CHARTSTRINGSTD" val="1 0 3 1"/>
  <p:tag name="CHARTSTRINGREV" val="1 3 0 1"/>
  <p:tag name="CHARTSTRINGSTDPER" val="0.2 0 0.6 0.2"/>
  <p:tag name="CHARTSTRINGREVPER" val="0.2 0.6 0 0.2"/>
  <p:tag name="RESPONSESGATHERED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29FE642024C942B5AD6356E302A16DDF"/>
  <p:tag name="VALUES" val="Incorrect¤Incorrect¤Incorrect¤Correct"/>
  <p:tag name="QUESTIONALIAS" val="Example 5A"/>
  <p:tag name="ANSWERSALIAS" val="A¤B¤C¤D"/>
  <p:tag name="TOTALRESPONSES" val="5"/>
  <p:tag name="SLICED" val="False"/>
  <p:tag name="RESPONSES" val="NA,1,5,3;4;1;3;3;"/>
  <p:tag name="CHARTSTRINGSTD" val="1 0 3 1"/>
  <p:tag name="CHARTSTRINGREV" val="1 3 0 1"/>
  <p:tag name="CHARTSTRINGSTDPER" val="0.2 0 0.6 0.2"/>
  <p:tag name="CHARTSTRINGREVPER" val="0.2 0.6 0 0.2"/>
  <p:tag name="RESPONSESGATHERED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2113</TotalTime>
  <Words>489</Words>
  <Application>Microsoft Office PowerPoint</Application>
  <PresentationFormat>On-screen Show (4:3)</PresentationFormat>
  <Paragraphs>174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37</vt:i4>
      </vt:variant>
    </vt:vector>
  </HeadingPairs>
  <TitlesOfParts>
    <vt:vector size="51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Concept</vt:lpstr>
      <vt:lpstr>Example 1A</vt:lpstr>
      <vt:lpstr>Example 1B</vt:lpstr>
      <vt:lpstr>Example 1C</vt:lpstr>
      <vt:lpstr>Example 1D</vt:lpstr>
      <vt:lpstr>Example 1CYP</vt:lpstr>
      <vt:lpstr>Concept</vt:lpstr>
      <vt:lpstr>Example 2A</vt:lpstr>
      <vt:lpstr>Example 2B</vt:lpstr>
      <vt:lpstr>Example 2A</vt:lpstr>
      <vt:lpstr>Concept</vt:lpstr>
      <vt:lpstr>Example 3</vt:lpstr>
      <vt:lpstr>Example 3</vt:lpstr>
      <vt:lpstr>Example 3</vt:lpstr>
      <vt:lpstr>Concept</vt:lpstr>
      <vt:lpstr>Example 4A</vt:lpstr>
      <vt:lpstr>Example 4B</vt:lpstr>
      <vt:lpstr>Example 4</vt:lpstr>
      <vt:lpstr>Concept</vt:lpstr>
      <vt:lpstr>Example 5A</vt:lpstr>
      <vt:lpstr>Example 5B</vt:lpstr>
      <vt:lpstr>Example 5A</vt:lpstr>
      <vt:lpstr>Example 6</vt:lpstr>
      <vt:lpstr>Example 6</vt:lpstr>
      <vt:lpstr>Example 6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142</cp:revision>
  <dcterms:created xsi:type="dcterms:W3CDTF">2007-12-06T14:31:51Z</dcterms:created>
  <dcterms:modified xsi:type="dcterms:W3CDTF">2015-12-17T13:01:20Z</dcterms:modified>
</cp:coreProperties>
</file>