
<file path=[Content_Types].xml><?xml version="1.0" encoding="utf-8"?>
<Types xmlns="http://schemas.openxmlformats.org/package/2006/content-types">
  <Override PartName="/ppt/slideMasters/slideMaster3.xml" ContentType="application/vnd.openxmlformats-officedocument.presentationml.slideMaster+xml"/>
  <Override PartName="/ppt/theme/theme5.xml" ContentType="application/vnd.openxmlformats-officedocument.theme+xml"/>
  <Override PartName="/ppt/slideLayouts/slideLayout57.xml" ContentType="application/vnd.openxmlformats-officedocument.presentationml.slideLayout+xml"/>
  <Override PartName="/ppt/tags/tag8.xml" ContentType="application/vnd.openxmlformats-officedocument.presentationml.tags+xml"/>
  <Override PartName="/ppt/slideLayouts/slideLayout46.xml" ContentType="application/vnd.openxmlformats-officedocument.presentationml.slideLayout+xml"/>
  <Override PartName="/ppt/slideLayouts/slideLayout93.xml" ContentType="application/vnd.openxmlformats-officedocument.presentationml.slideLayout+xml"/>
  <Override PartName="/ppt/slides/slide25.xml" ContentType="application/vnd.openxmlformats-officedocument.presentationml.slide+xml"/>
  <Override PartName="/ppt/slideLayouts/slideLayout2.xml" ContentType="application/vnd.openxmlformats-officedocument.presentationml.slideLayout+xml"/>
  <Override PartName="/ppt/slideLayouts/slideLayout35.xml" ContentType="application/vnd.openxmlformats-officedocument.presentationml.slideLayout+xml"/>
  <Override PartName="/ppt/slideLayouts/slideLayout82.xml" ContentType="application/vnd.openxmlformats-officedocument.presentationml.slideLayout+xml"/>
  <Default Extension="xml" ContentType="application/xml"/>
  <Override PartName="/ppt/slides/slide14.xml" ContentType="application/vnd.openxmlformats-officedocument.presentationml.slide+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slideLayouts/slideLayout60.xml" ContentType="application/vnd.openxmlformats-officedocument.presentationml.slideLayout+xml"/>
  <Override PartName="/ppt/slideLayouts/slideLayout71.xml" ContentType="application/vnd.openxmlformats-officedocument.presentationml.slideLayout+xml"/>
  <Override PartName="/ppt/tags/tag38.xml" ContentType="application/vnd.openxmlformats-officedocument.presentationml.tags+xml"/>
  <Override PartName="/ppt/tableStyles.xml" ContentType="application/vnd.openxmlformats-officedocument.presentationml.tableStyles+xml"/>
  <Override PartName="/ppt/slideLayouts/slideLayout102.xml" ContentType="application/vnd.openxmlformats-officedocument.presentationml.slideLayout+xml"/>
  <Override PartName="/ppt/tags/tag16.xml" ContentType="application/vnd.openxmlformats-officedocument.presentationml.tags+xml"/>
  <Override PartName="/ppt/tags/tag27.xml" ContentType="application/vnd.openxmlformats-officedocument.presentationml.tags+xml"/>
  <Override PartName="/ppt/slideMasters/slideMaster8.xml" ContentType="application/vnd.openxmlformats-officedocument.presentationml.slideMaster+xml"/>
  <Override PartName="/ppt/tags/tag34.xml" ContentType="application/vnd.openxmlformats-officedocument.presentationml.tags+xml"/>
  <Override PartName="/ppt/tags/tag12.xml" ContentType="application/vnd.openxmlformats-officedocument.presentationml.tags+xml"/>
  <Override PartName="/ppt/tags/tag23.xml" ContentType="application/vnd.openxmlformats-officedocument.presentationml.tags+xml"/>
  <Override PartName="/ppt/tags/tag41.xml" ContentType="application/vnd.openxmlformats-officedocument.presentationml.tags+xml"/>
  <Override PartName="/ppt/slideMasters/slideMaster4.xml" ContentType="application/vnd.openxmlformats-officedocument.presentationml.slideMaster+xml"/>
  <Override PartName="/ppt/slides/slide9.xml" ContentType="application/vnd.openxmlformats-officedocument.presentationml.slide+xml"/>
  <Override PartName="/ppt/viewProps.xml" ContentType="application/vnd.openxmlformats-officedocument.presentationml.viewProps+xml"/>
  <Override PartName="/ppt/theme/theme6.xml" ContentType="application/vnd.openxmlformats-officedocument.theme+xml"/>
  <Override PartName="/ppt/slideLayouts/slideLayout69.xml" ContentType="application/vnd.openxmlformats-officedocument.presentationml.slideLayout+xml"/>
  <Override PartName="/ppt/slideLayouts/slideLayout87.xml" ContentType="application/vnd.openxmlformats-officedocument.presentationml.slideLayout+xml"/>
  <Override PartName="/ppt/slideLayouts/slideLayout98.xml" ContentType="application/vnd.openxmlformats-officedocument.presentationml.slideLayout+xml"/>
  <Override PartName="/ppt/theme/theme10.xml" ContentType="application/vnd.openxmlformats-officedocument.theme+xml"/>
  <Override PartName="/ppt/tags/tag9.xml" ContentType="application/vnd.openxmlformats-officedocument.presentationml.tags+xml"/>
  <Override PartName="/ppt/tags/tag30.xml" ContentType="application/vnd.openxmlformats-officedocument.presentationml.tag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slideLayouts/slideLayout29.xml" ContentType="application/vnd.openxmlformats-officedocument.presentationml.slideLayout+xml"/>
  <Override PartName="/ppt/slideLayouts/slideLayout58.xml" ContentType="application/vnd.openxmlformats-officedocument.presentationml.slideLayout+xml"/>
  <Override PartName="/ppt/slideLayouts/slideLayout76.xml" ContentType="application/vnd.openxmlformats-officedocument.presentationml.slideLayout+xml"/>
  <Override PartName="/ppt/slides/slide26.xml" ContentType="application/vnd.openxmlformats-officedocument.presentationml.slide+xml"/>
  <Override PartName="/ppt/presProps.xml" ContentType="application/vnd.openxmlformats-officedocument.presentationml.presProps+xml"/>
  <Override PartName="/ppt/slideLayouts/slideLayout18.xml" ContentType="application/vnd.openxmlformats-officedocument.presentationml.slideLayout+xml"/>
  <Override PartName="/ppt/theme/theme2.xml" ContentType="application/vnd.openxmlformats-officedocument.theme+xml"/>
  <Override PartName="/ppt/slideLayouts/slideLayout36.xml" ContentType="application/vnd.openxmlformats-officedocument.presentationml.slideLayout+xml"/>
  <Override PartName="/ppt/slideLayouts/slideLayout47.xml" ContentType="application/vnd.openxmlformats-officedocument.presentationml.slideLayout+xml"/>
  <Override PartName="/ppt/slideLayouts/slideLayout65.xml" ContentType="application/vnd.openxmlformats-officedocument.presentationml.slideLayout+xml"/>
  <Override PartName="/ppt/slideLayouts/slideLayout83.xml" ContentType="application/vnd.openxmlformats-officedocument.presentationml.slideLayout+xml"/>
  <Override PartName="/ppt/slideLayouts/slideLayout94.xml" ContentType="application/vnd.openxmlformats-officedocument.presentationml.slideLayout+xml"/>
  <Override PartName="/ppt/slideLayouts/slideLayout107.xml" ContentType="application/vnd.openxmlformats-officedocument.presentationml.slideLayout+xml"/>
  <Override PartName="/ppt/tags/tag5.xml" ContentType="application/vnd.openxmlformats-officedocument.presentationml.tags+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Override PartName="/ppt/slideLayouts/slideLayout25.xml" ContentType="application/vnd.openxmlformats-officedocument.presentationml.slideLayout+xml"/>
  <Override PartName="/ppt/slideLayouts/slideLayout43.xml" ContentType="application/vnd.openxmlformats-officedocument.presentationml.slideLayout+xml"/>
  <Override PartName="/ppt/slideLayouts/slideLayout54.xml" ContentType="application/vnd.openxmlformats-officedocument.presentationml.slideLayout+xml"/>
  <Override PartName="/ppt/slideLayouts/slideLayout72.xml" ContentType="application/vnd.openxmlformats-officedocument.presentationml.slideLayout+xml"/>
  <Override PartName="/ppt/slideLayouts/slideLayout90.xml" ContentType="application/vnd.openxmlformats-officedocument.presentationml.slideLayout+xml"/>
  <Override PartName="/ppt/tags/tag39.xml" ContentType="application/vnd.openxmlformats-officedocument.presentationml.tags+xml"/>
  <Override PartName="/ppt/presentation.xml" ContentType="application/vnd.openxmlformats-officedocument.presentationml.presentation.main+xml"/>
  <Override PartName="/ppt/slides/slide22.xml" ContentType="application/vnd.openxmlformats-officedocument.presentationml.slide+xml"/>
  <Override PartName="/ppt/tags/tag1.xml" ContentType="application/vnd.openxmlformats-officedocument.presentationml.tags+xml"/>
  <Override PartName="/ppt/slideLayouts/slideLayout14.xml" ContentType="application/vnd.openxmlformats-officedocument.presentationml.slideLayout+xml"/>
  <Override PartName="/ppt/slideLayouts/slideLayout32.xml" ContentType="application/vnd.openxmlformats-officedocument.presentationml.slideLayout+xml"/>
  <Override PartName="/ppt/slideLayouts/slideLayout61.xml" ContentType="application/vnd.openxmlformats-officedocument.presentationml.slideLayout+xml"/>
  <Override PartName="/ppt/slideLayouts/slideLayout103.xml" ContentType="application/vnd.openxmlformats-officedocument.presentationml.slideLayout+xml"/>
  <Override PartName="/ppt/tags/tag28.xml" ContentType="application/vnd.openxmlformats-officedocument.presentationml.tags+xml"/>
  <Override PartName="/docProps/app.xml" ContentType="application/vnd.openxmlformats-officedocument.extended-properties+xml"/>
  <Override PartName="/ppt/slides/slide11.xml" ContentType="application/vnd.openxmlformats-officedocument.presentationml.slide+xml"/>
  <Override PartName="/ppt/slideLayouts/slideLayout21.xml" ContentType="application/vnd.openxmlformats-officedocument.presentationml.slideLayout+xml"/>
  <Override PartName="/ppt/slideLayouts/slideLayout50.xml" ContentType="application/vnd.openxmlformats-officedocument.presentationml.slideLayout+xml"/>
  <Override PartName="/ppt/slideLayouts/slideLayout110.xml" ContentType="application/vnd.openxmlformats-officedocument.presentationml.slideLayout+xml"/>
  <Override PartName="/ppt/tags/tag17.xml" ContentType="application/vnd.openxmlformats-officedocument.presentationml.tags+xml"/>
  <Override PartName="/ppt/tags/tag35.xml" ContentType="application/vnd.openxmlformats-officedocument.presentationml.tags+xml"/>
  <Override PartName="/ppt/tags/tag46.xml" ContentType="application/vnd.openxmlformats-officedocument.presentationml.tags+xml"/>
  <Override PartName="/ppt/slideMasters/slideMaster9.xml" ContentType="application/vnd.openxmlformats-officedocument.presentationml.slideMaster+xml"/>
  <Override PartName="/ppt/slideLayouts/slideLayout10.xml" ContentType="application/vnd.openxmlformats-officedocument.presentationml.slideLayout+xml"/>
  <Override PartName="/ppt/tags/tag24.xml" ContentType="application/vnd.openxmlformats-officedocument.presentationml.tags+xml"/>
  <Override PartName="/ppt/slideLayouts/slideLayout99.xml" ContentType="application/vnd.openxmlformats-officedocument.presentationml.slideLayout+xml"/>
  <Override PartName="/ppt/tags/tag13.xml" ContentType="application/vnd.openxmlformats-officedocument.presentationml.tags+xml"/>
  <Override PartName="/ppt/tags/tag31.xml" ContentType="application/vnd.openxmlformats-officedocument.presentationml.tags+xml"/>
  <Override PartName="/ppt/tags/tag42.xml" ContentType="application/vnd.openxmlformats-officedocument.presentationml.tags+xml"/>
  <Override PartName="/ppt/slideMasters/slideMaster5.xml" ContentType="application/vnd.openxmlformats-officedocument.presentationml.slideMaster+xml"/>
  <Override PartName="/ppt/slideLayouts/slideLayout59.xml" ContentType="application/vnd.openxmlformats-officedocument.presentationml.slideLayout+xml"/>
  <Override PartName="/ppt/theme/theme7.xml" ContentType="application/vnd.openxmlformats-officedocument.theme+xml"/>
  <Override PartName="/ppt/slideLayouts/slideLayout88.xml" ContentType="application/vnd.openxmlformats-officedocument.presentationml.slideLayout+xml"/>
  <Override PartName="/ppt/tags/tag20.xml" ContentType="application/vnd.openxmlformats-officedocument.presentationml.tags+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Layouts/slideLayout48.xml" ContentType="application/vnd.openxmlformats-officedocument.presentationml.slideLayout+xml"/>
  <Override PartName="/ppt/slideLayouts/slideLayout66.xml" ContentType="application/vnd.openxmlformats-officedocument.presentationml.slideLayout+xml"/>
  <Override PartName="/ppt/slideLayouts/slideLayout77.xml" ContentType="application/vnd.openxmlformats-officedocument.presentationml.slideLayout+xml"/>
  <Override PartName="/ppt/slideLayouts/slideLayout95.xml" ContentType="application/vnd.openxmlformats-officedocument.presentationml.slideLayout+xml"/>
  <Override PartName="/ppt/tags/tag6.xml" ContentType="application/vnd.openxmlformats-officedocument.presentationml.tags+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55.xml" ContentType="application/vnd.openxmlformats-officedocument.presentationml.slideLayout+xml"/>
  <Override PartName="/ppt/slideLayouts/slideLayout84.xml" ContentType="application/vnd.openxmlformats-officedocument.presentationml.slideLayout+xml"/>
  <Override PartName="/ppt/slideLayouts/slideLayout108.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slideLayouts/slideLayout44.xml" ContentType="application/vnd.openxmlformats-officedocument.presentationml.slideLayout+xml"/>
  <Override PartName="/ppt/slideLayouts/slideLayout62.xml" ContentType="application/vnd.openxmlformats-officedocument.presentationml.slideLayout+xml"/>
  <Override PartName="/ppt/slideLayouts/slideLayout73.xml" ContentType="application/vnd.openxmlformats-officedocument.presentationml.slideLayout+xml"/>
  <Override PartName="/ppt/slideLayouts/slideLayout91.xml" ContentType="application/vnd.openxmlformats-officedocument.presentationml.slideLayout+xml"/>
  <Override PartName="/ppt/tags/tag2.xml" ContentType="application/vnd.openxmlformats-officedocument.presentationml.tags+xml"/>
  <Default Extension="rels" ContentType="application/vnd.openxmlformats-package.relationships+xml"/>
  <Override PartName="/ppt/slides/slide23.xml" ContentType="application/vnd.openxmlformats-officedocument.presentationml.slide+xml"/>
  <Override PartName="/ppt/slideLayouts/slideLayout22.xml" ContentType="application/vnd.openxmlformats-officedocument.presentationml.slideLayout+xml"/>
  <Override PartName="/ppt/slideLayouts/slideLayout33.xml" ContentType="application/vnd.openxmlformats-officedocument.presentationml.slideLayout+xml"/>
  <Override PartName="/ppt/slideLayouts/slideLayout51.xml" ContentType="application/vnd.openxmlformats-officedocument.presentationml.slideLayout+xml"/>
  <Override PartName="/ppt/slideLayouts/slideLayout80.xml" ContentType="application/vnd.openxmlformats-officedocument.presentationml.slideLayout+xml"/>
  <Override PartName="/ppt/slideLayouts/slideLayout104.xml" ContentType="application/vnd.openxmlformats-officedocument.presentationml.slideLayout+xml"/>
  <Override PartName="/ppt/tags/tag29.xml" ContentType="application/vnd.openxmlformats-officedocument.presentationml.tags+xml"/>
  <Override PartName="/ppt/tags/tag47.xml" ContentType="application/vnd.openxmlformats-officedocument.presentationml.tags+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slideLayouts/slideLayout40.xml" ContentType="application/vnd.openxmlformats-officedocument.presentationml.slideLayout+xml"/>
  <Override PartName="/ppt/tags/tag18.xml" ContentType="application/vnd.openxmlformats-officedocument.presentationml.tags+xml"/>
  <Override PartName="/ppt/tags/tag36.xml" ContentType="application/vnd.openxmlformats-officedocument.presentationml.tags+xml"/>
  <Override PartName="/ppt/slideLayouts/slideLayout100.xml" ContentType="application/vnd.openxmlformats-officedocument.presentationml.slideLayout+xml"/>
  <Override PartName="/ppt/tags/tag14.xml" ContentType="application/vnd.openxmlformats-officedocument.presentationml.tags+xml"/>
  <Override PartName="/ppt/tags/tag25.xml" ContentType="application/vnd.openxmlformats-officedocument.presentationml.tags+xml"/>
  <Override PartName="/ppt/tags/tag43.xml" ContentType="application/vnd.openxmlformats-officedocument.presentationml.tags+xml"/>
  <Override PartName="/ppt/slideMasters/slideMaster6.xml" ContentType="application/vnd.openxmlformats-officedocument.presentationml.slideMaster+xml"/>
  <Override PartName="/ppt/theme/theme8.xml" ContentType="application/vnd.openxmlformats-officedocument.theme+xml"/>
  <Override PartName="/ppt/slideLayouts/slideLayout89.xml" ContentType="application/vnd.openxmlformats-officedocument.presentationml.slideLayout+xml"/>
  <Override PartName="/ppt/tags/tag32.xml" ContentType="application/vnd.openxmlformats-officedocument.presentationml.tags+xml"/>
  <Override PartName="/ppt/slides/slide7.xml" ContentType="application/vnd.openxmlformats-officedocument.presentationml.slide+xml"/>
  <Override PartName="/ppt/slideLayouts/slideLayout9.xml" ContentType="application/vnd.openxmlformats-officedocument.presentationml.slideLayout+xml"/>
  <Override PartName="/ppt/slideLayouts/slideLayout78.xml" ContentType="application/vnd.openxmlformats-officedocument.presentationml.slideLayout+xml"/>
  <Override PartName="/ppt/tags/tag10.xml" ContentType="application/vnd.openxmlformats-officedocument.presentationml.tags+xml"/>
  <Override PartName="/ppt/tags/tag21.xml" ContentType="application/vnd.openxmlformats-officedocument.presentationml.tags+xml"/>
  <Override PartName="/ppt/slideMasters/slideMaster2.xml" ContentType="application/vnd.openxmlformats-officedocument.presentationml.slideMaster+xml"/>
  <Override PartName="/ppt/slides/slide28.xml" ContentType="application/vnd.openxmlformats-officedocument.presentationml.slide+xml"/>
  <Override PartName="/ppt/slideLayouts/slideLayout38.xml" ContentType="application/vnd.openxmlformats-officedocument.presentationml.slideLayout+xml"/>
  <Override PartName="/ppt/theme/theme4.xml" ContentType="application/vnd.openxmlformats-officedocument.theme+xml"/>
  <Override PartName="/ppt/slideLayouts/slideLayout49.xml" ContentType="application/vnd.openxmlformats-officedocument.presentationml.slideLayout+xml"/>
  <Override PartName="/ppt/slideLayouts/slideLayout67.xml" ContentType="application/vnd.openxmlformats-officedocument.presentationml.slideLayout+xml"/>
  <Override PartName="/ppt/slideLayouts/slideLayout85.xml" ContentType="application/vnd.openxmlformats-officedocument.presentationml.slideLayout+xml"/>
  <Override PartName="/ppt/slideLayouts/slideLayout96.xml" ContentType="application/vnd.openxmlformats-officedocument.presentationml.slideLayout+xml"/>
  <Override PartName="/ppt/slideLayouts/slideLayout109.xml" ContentType="application/vnd.openxmlformats-officedocument.presentationml.slideLayout+xml"/>
  <Override PartName="/ppt/tags/tag7.xml" ContentType="application/vnd.openxmlformats-officedocument.presentationml.tags+xml"/>
  <Override PartName="/ppt/slides/slide3.xml" ContentType="application/vnd.openxmlformats-officedocument.presentationml.slide+xml"/>
  <Override PartName="/ppt/slides/slide17.xml" ContentType="application/vnd.openxmlformats-officedocument.presentationml.slide+xml"/>
  <Override PartName="/ppt/slideLayouts/slideLayout5.xml" ContentType="application/vnd.openxmlformats-officedocument.presentationml.slideLayout+xml"/>
  <Override PartName="/ppt/slideLayouts/slideLayout27.xml" ContentType="application/vnd.openxmlformats-officedocument.presentationml.slideLayout+xml"/>
  <Override PartName="/ppt/slideLayouts/slideLayout45.xml" ContentType="application/vnd.openxmlformats-officedocument.presentationml.slideLayout+xml"/>
  <Override PartName="/ppt/slideLayouts/slideLayout56.xml" ContentType="application/vnd.openxmlformats-officedocument.presentationml.slideLayout+xml"/>
  <Override PartName="/ppt/slideLayouts/slideLayout74.xml" ContentType="application/vnd.openxmlformats-officedocument.presentationml.slideLayout+xml"/>
  <Override PartName="/ppt/slides/slide24.xml" ContentType="application/vnd.openxmlformats-officedocument.presentationml.slide+xml"/>
  <Override PartName="/ppt/slideLayouts/slideLayout16.xml" ContentType="application/vnd.openxmlformats-officedocument.presentationml.slideLayout+xml"/>
  <Default Extension="jpeg" ContentType="image/jpeg"/>
  <Override PartName="/ppt/slideLayouts/slideLayout34.xml" ContentType="application/vnd.openxmlformats-officedocument.presentationml.slideLayout+xml"/>
  <Override PartName="/ppt/slideLayouts/slideLayout63.xml" ContentType="application/vnd.openxmlformats-officedocument.presentationml.slideLayout+xml"/>
  <Override PartName="/ppt/slideLayouts/slideLayout81.xml" ContentType="application/vnd.openxmlformats-officedocument.presentationml.slideLayout+xml"/>
  <Override PartName="/ppt/slideLayouts/slideLayout92.xml" ContentType="application/vnd.openxmlformats-officedocument.presentationml.slideLayout+xml"/>
  <Override PartName="/ppt/slideLayouts/slideLayout105.xml" ContentType="application/vnd.openxmlformats-officedocument.presentationml.slideLayout+xml"/>
  <Override PartName="/ppt/tags/tag3.xml" ContentType="application/vnd.openxmlformats-officedocument.presentationml.tags+xml"/>
  <Override PartName="/ppt/slides/slide13.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slideLayouts/slideLayout23.xml" ContentType="application/vnd.openxmlformats-officedocument.presentationml.slideLayout+xml"/>
  <Override PartName="/ppt/slideLayouts/slideLayout41.xml" ContentType="application/vnd.openxmlformats-officedocument.presentationml.slideLayout+xml"/>
  <Override PartName="/ppt/slideLayouts/slideLayout52.xml" ContentType="application/vnd.openxmlformats-officedocument.presentationml.slideLayout+xml"/>
  <Override PartName="/ppt/slideLayouts/slideLayout70.xml" ContentType="application/vnd.openxmlformats-officedocument.presentationml.slideLayout+xml"/>
  <Override PartName="/ppt/tags/tag19.xml" ContentType="application/vnd.openxmlformats-officedocument.presentationml.tags+xml"/>
  <Override PartName="/ppt/tags/tag37.xml" ContentType="application/vnd.openxmlformats-officedocument.presentationml.tags+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30.xml" ContentType="application/vnd.openxmlformats-officedocument.presentationml.slideLayout+xml"/>
  <Override PartName="/ppt/slideLayouts/slideLayout101.xml" ContentType="application/vnd.openxmlformats-officedocument.presentationml.slideLayout+xml"/>
  <Override PartName="/ppt/tags/tag26.xml" ContentType="application/vnd.openxmlformats-officedocument.presentationml.tags+xml"/>
  <Override PartName="/ppt/tags/tag15.xml" ContentType="application/vnd.openxmlformats-officedocument.presentationml.tags+xml"/>
  <Override PartName="/ppt/tags/tag33.xml" ContentType="application/vnd.openxmlformats-officedocument.presentationml.tags+xml"/>
  <Override PartName="/ppt/tags/tag44.xml" ContentType="application/vnd.openxmlformats-officedocument.presentationml.tags+xml"/>
  <Override PartName="/ppt/slideMasters/slideMaster7.xml" ContentType="application/vnd.openxmlformats-officedocument.presentationml.slideMaster+xml"/>
  <Override PartName="/ppt/slideMasters/slideMaster10.xml" ContentType="application/vnd.openxmlformats-officedocument.presentationml.slideMaster+xml"/>
  <Override PartName="/ppt/theme/theme9.xml" ContentType="application/vnd.openxmlformats-officedocument.theme+xml"/>
  <Override PartName="/ppt/tags/tag22.xml" ContentType="application/vnd.openxmlformats-officedocument.presentationml.tags+xml"/>
  <Override PartName="/ppt/tags/tag40.xml" ContentType="application/vnd.openxmlformats-officedocument.presentationml.tags+xml"/>
  <Override PartName="/ppt/slides/slide8.xml" ContentType="application/vnd.openxmlformats-officedocument.presentationml.slide+xml"/>
  <Override PartName="/ppt/slideLayouts/slideLayout68.xml" ContentType="application/vnd.openxmlformats-officedocument.presentationml.slideLayout+xml"/>
  <Override PartName="/ppt/slideLayouts/slideLayout79.xml" ContentType="application/vnd.openxmlformats-officedocument.presentationml.slideLayout+xml"/>
  <Override PartName="/ppt/slideLayouts/slideLayout97.xml" ContentType="application/vnd.openxmlformats-officedocument.presentationml.slideLayout+xml"/>
  <Override PartName="/ppt/tags/tag11.xml" ContentType="application/vnd.openxmlformats-officedocument.presentationml.tags+xml"/>
  <Override PartName="/ppt/slides/slide29.xml" ContentType="application/vnd.openxmlformats-officedocument.presentationml.slide+xml"/>
  <Override PartName="/ppt/slideLayouts/slideLayout39.xml" ContentType="application/vnd.openxmlformats-officedocument.presentationml.slideLayout+xml"/>
  <Override PartName="/ppt/slideLayouts/slideLayout86.xml" ContentType="application/vnd.openxmlformats-officedocument.presentationml.slideLayout+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slideLayouts/slideLayout64.xml" ContentType="application/vnd.openxmlformats-officedocument.presentationml.slideLayout+xml"/>
  <Override PartName="/ppt/slideLayouts/slideLayout75.xml" ContentType="application/vnd.openxmlformats-officedocument.presentationml.slideLayout+xml"/>
  <Override PartName="/ppt/tags/tag4.xml" ContentType="application/vnd.openxmlformats-officedocument.presentationml.tags+xml"/>
  <Override PartName="/ppt/theme/theme1.xml" ContentType="application/vnd.openxmlformats-officedocument.theme+xml"/>
  <Override PartName="/ppt/slideLayouts/slideLayout53.xml" ContentType="application/vnd.openxmlformats-officedocument.presentationml.slideLayout+xml"/>
  <Override PartName="/ppt/slideLayouts/slideLayout106.xml" ContentType="application/vnd.openxmlformats-officedocument.presentationml.slideLayout+xml"/>
  <Override PartName="/ppt/slides/slide32.xml" ContentType="application/vnd.openxmlformats-officedocument.presentationml.slide+xml"/>
  <Override PartName="/ppt/slideLayouts/slideLayout42.xml" ContentType="application/vnd.openxmlformats-officedocument.presentationml.slideLayout+xml"/>
  <Override PartName="/ppt/slides/slide10.xml" ContentType="application/vnd.openxmlformats-officedocument.presentationml.slide+xml"/>
  <Override PartName="/ppt/slides/slide21.xml" ContentType="application/vnd.openxmlformats-officedocument.presentationml.slide+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tags/tag45.xml" ContentType="application/vnd.openxmlformats-officedocument.presentationml.tag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1" r:id="rId1"/>
    <p:sldMasterId id="2147483652" r:id="rId2"/>
    <p:sldMasterId id="2147483650" r:id="rId3"/>
    <p:sldMasterId id="2147483653" r:id="rId4"/>
    <p:sldMasterId id="2147483654" r:id="rId5"/>
    <p:sldMasterId id="2147483655" r:id="rId6"/>
    <p:sldMasterId id="2147483656" r:id="rId7"/>
    <p:sldMasterId id="2147483657" r:id="rId8"/>
    <p:sldMasterId id="2147483658" r:id="rId9"/>
    <p:sldMasterId id="2147483659" r:id="rId10"/>
  </p:sldMasterIdLst>
  <p:sldIdLst>
    <p:sldId id="282" r:id="rId11"/>
    <p:sldId id="257" r:id="rId12"/>
    <p:sldId id="303" r:id="rId13"/>
    <p:sldId id="304" r:id="rId14"/>
    <p:sldId id="305" r:id="rId15"/>
    <p:sldId id="306" r:id="rId16"/>
    <p:sldId id="307" r:id="rId17"/>
    <p:sldId id="314" r:id="rId18"/>
    <p:sldId id="258" r:id="rId19"/>
    <p:sldId id="290" r:id="rId20"/>
    <p:sldId id="302" r:id="rId21"/>
    <p:sldId id="259" r:id="rId22"/>
    <p:sldId id="288" r:id="rId23"/>
    <p:sldId id="308" r:id="rId24"/>
    <p:sldId id="317" r:id="rId25"/>
    <p:sldId id="316" r:id="rId26"/>
    <p:sldId id="260" r:id="rId27"/>
    <p:sldId id="261" r:id="rId28"/>
    <p:sldId id="309" r:id="rId29"/>
    <p:sldId id="318" r:id="rId30"/>
    <p:sldId id="263" r:id="rId31"/>
    <p:sldId id="310" r:id="rId32"/>
    <p:sldId id="293" r:id="rId33"/>
    <p:sldId id="311" r:id="rId34"/>
    <p:sldId id="296" r:id="rId35"/>
    <p:sldId id="320" r:id="rId36"/>
    <p:sldId id="297" r:id="rId37"/>
    <p:sldId id="325" r:id="rId38"/>
    <p:sldId id="312" r:id="rId39"/>
    <p:sldId id="326" r:id="rId40"/>
    <p:sldId id="327" r:id="rId41"/>
    <p:sldId id="275" r:id="rId42"/>
  </p:sldIdLst>
  <p:sldSz cx="9144000" cy="6858000" type="screen4x3"/>
  <p:notesSz cx="6858000" cy="9144000"/>
  <p:custDataLst>
    <p:tags r:id="rId43"/>
  </p:custDataLst>
  <p:defaultTextStyle>
    <a:defPPr>
      <a:defRPr lang="en-US"/>
    </a:defPPr>
    <a:lvl1pPr algn="l" rtl="0" fontAlgn="base">
      <a:spcBef>
        <a:spcPct val="0"/>
      </a:spcBef>
      <a:spcAft>
        <a:spcPct val="0"/>
      </a:spcAft>
      <a:defRPr kern="1200">
        <a:solidFill>
          <a:schemeClr val="tx1"/>
        </a:solidFill>
        <a:latin typeface="Arial" pitchFamily="34" charset="0"/>
        <a:ea typeface="+mn-ea"/>
        <a:cs typeface="+mn-cs"/>
      </a:defRPr>
    </a:lvl1pPr>
    <a:lvl2pPr marL="457200" algn="l" rtl="0" fontAlgn="base">
      <a:spcBef>
        <a:spcPct val="0"/>
      </a:spcBef>
      <a:spcAft>
        <a:spcPct val="0"/>
      </a:spcAft>
      <a:defRPr kern="1200">
        <a:solidFill>
          <a:schemeClr val="tx1"/>
        </a:solidFill>
        <a:latin typeface="Arial" pitchFamily="34" charset="0"/>
        <a:ea typeface="+mn-ea"/>
        <a:cs typeface="+mn-cs"/>
      </a:defRPr>
    </a:lvl2pPr>
    <a:lvl3pPr marL="914400" algn="l" rtl="0" fontAlgn="base">
      <a:spcBef>
        <a:spcPct val="0"/>
      </a:spcBef>
      <a:spcAft>
        <a:spcPct val="0"/>
      </a:spcAft>
      <a:defRPr kern="1200">
        <a:solidFill>
          <a:schemeClr val="tx1"/>
        </a:solidFill>
        <a:latin typeface="Arial" pitchFamily="34" charset="0"/>
        <a:ea typeface="+mn-ea"/>
        <a:cs typeface="+mn-cs"/>
      </a:defRPr>
    </a:lvl3pPr>
    <a:lvl4pPr marL="1371600" algn="l" rtl="0" fontAlgn="base">
      <a:spcBef>
        <a:spcPct val="0"/>
      </a:spcBef>
      <a:spcAft>
        <a:spcPct val="0"/>
      </a:spcAft>
      <a:defRPr kern="1200">
        <a:solidFill>
          <a:schemeClr val="tx1"/>
        </a:solidFill>
        <a:latin typeface="Arial" pitchFamily="34" charset="0"/>
        <a:ea typeface="+mn-ea"/>
        <a:cs typeface="+mn-cs"/>
      </a:defRPr>
    </a:lvl4pPr>
    <a:lvl5pPr marL="1828800" algn="l" rtl="0" fontAlgn="base">
      <a:spcBef>
        <a:spcPct val="0"/>
      </a:spcBef>
      <a:spcAft>
        <a:spcPct val="0"/>
      </a:spcAft>
      <a:defRPr kern="1200">
        <a:solidFill>
          <a:schemeClr val="tx1"/>
        </a:solidFill>
        <a:latin typeface="Arial" pitchFamily="34" charset="0"/>
        <a:ea typeface="+mn-ea"/>
        <a:cs typeface="+mn-cs"/>
      </a:defRPr>
    </a:lvl5pPr>
    <a:lvl6pPr marL="2286000" algn="l" defTabSz="914400" rtl="0" eaLnBrk="1" latinLnBrk="0" hangingPunct="1">
      <a:defRPr kern="1200">
        <a:solidFill>
          <a:schemeClr val="tx1"/>
        </a:solidFill>
        <a:latin typeface="Arial" pitchFamily="34" charset="0"/>
        <a:ea typeface="+mn-ea"/>
        <a:cs typeface="+mn-cs"/>
      </a:defRPr>
    </a:lvl6pPr>
    <a:lvl7pPr marL="2743200" algn="l" defTabSz="914400" rtl="0" eaLnBrk="1" latinLnBrk="0" hangingPunct="1">
      <a:defRPr kern="1200">
        <a:solidFill>
          <a:schemeClr val="tx1"/>
        </a:solidFill>
        <a:latin typeface="Arial" pitchFamily="34" charset="0"/>
        <a:ea typeface="+mn-ea"/>
        <a:cs typeface="+mn-cs"/>
      </a:defRPr>
    </a:lvl7pPr>
    <a:lvl8pPr marL="3200400" algn="l" defTabSz="914400" rtl="0" eaLnBrk="1" latinLnBrk="0" hangingPunct="1">
      <a:defRPr kern="1200">
        <a:solidFill>
          <a:schemeClr val="tx1"/>
        </a:solidFill>
        <a:latin typeface="Arial" pitchFamily="34" charset="0"/>
        <a:ea typeface="+mn-ea"/>
        <a:cs typeface="+mn-cs"/>
      </a:defRPr>
    </a:lvl8pPr>
    <a:lvl9pPr marL="3657600" algn="l" defTabSz="914400" rtl="0" eaLnBrk="1" latinLnBrk="0" hangingPunct="1">
      <a:defRPr kern="1200">
        <a:solidFill>
          <a:schemeClr val="tx1"/>
        </a:solidFill>
        <a:latin typeface="Arial"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539D"/>
    <a:srgbClr val="E01B22"/>
    <a:srgbClr val="F8FAA4"/>
    <a:srgbClr val="EC1D24"/>
    <a:srgbClr val="5B57A6"/>
    <a:srgbClr val="18984C"/>
    <a:srgbClr val="13773B"/>
    <a:srgbClr val="1BAE5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233" autoAdjust="0"/>
    <p:restoredTop sz="94686" autoAdjust="0"/>
  </p:normalViewPr>
  <p:slideViewPr>
    <p:cSldViewPr>
      <p:cViewPr>
        <p:scale>
          <a:sx n="50" d="100"/>
          <a:sy n="50" d="100"/>
        </p:scale>
        <p:origin x="-1188" y="-594"/>
      </p:cViewPr>
      <p:guideLst>
        <p:guide orient="horz" pos="2160"/>
        <p:guide pos="2880"/>
      </p:guideLst>
    </p:cSldViewPr>
  </p:slideViewPr>
  <p:outlineViewPr>
    <p:cViewPr>
      <p:scale>
        <a:sx n="75" d="100"/>
        <a:sy n="75" d="100"/>
      </p:scale>
      <p:origin x="0" y="0"/>
    </p:cViewPr>
  </p:outlineViewPr>
  <p:notesTextViewPr>
    <p:cViewPr>
      <p:scale>
        <a:sx n="100" d="100"/>
        <a:sy n="100" d="100"/>
      </p:scale>
      <p:origin x="0" y="0"/>
    </p:cViewPr>
  </p:notesTextViewPr>
  <p:sorterViewPr>
    <p:cViewPr>
      <p:scale>
        <a:sx n="100" d="100"/>
        <a:sy n="100"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9" Type="http://schemas.openxmlformats.org/officeDocument/2006/relationships/slide" Target="slides/slide29.xml"/><Relationship Id="rId3" Type="http://schemas.openxmlformats.org/officeDocument/2006/relationships/slideMaster" Target="slideMasters/slideMaster3.xml"/><Relationship Id="rId21" Type="http://schemas.openxmlformats.org/officeDocument/2006/relationships/slide" Target="slides/slide11.xml"/><Relationship Id="rId34" Type="http://schemas.openxmlformats.org/officeDocument/2006/relationships/slide" Target="slides/slide24.xml"/><Relationship Id="rId42" Type="http://schemas.openxmlformats.org/officeDocument/2006/relationships/slide" Target="slides/slide32.xml"/><Relationship Id="rId47" Type="http://schemas.openxmlformats.org/officeDocument/2006/relationships/tableStyles" Target="tableStyles.xml"/><Relationship Id="rId7" Type="http://schemas.openxmlformats.org/officeDocument/2006/relationships/slideMaster" Target="slideMasters/slideMaster7.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slide" Target="slides/slide28.xml"/><Relationship Id="rId46"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6.xml"/><Relationship Id="rId20" Type="http://schemas.openxmlformats.org/officeDocument/2006/relationships/slide" Target="slides/slide10.xml"/><Relationship Id="rId29" Type="http://schemas.openxmlformats.org/officeDocument/2006/relationships/slide" Target="slides/slide19.xml"/><Relationship Id="rId41" Type="http://schemas.openxmlformats.org/officeDocument/2006/relationships/slide" Target="slides/slide3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slide" Target="slides/slide27.xml"/><Relationship Id="rId40" Type="http://schemas.openxmlformats.org/officeDocument/2006/relationships/slide" Target="slides/slide30.xml"/><Relationship Id="rId45"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slide" Target="slides/slide26.xml"/><Relationship Id="rId10" Type="http://schemas.openxmlformats.org/officeDocument/2006/relationships/slideMaster" Target="slideMasters/slideMaster10.xml"/><Relationship Id="rId19" Type="http://schemas.openxmlformats.org/officeDocument/2006/relationships/slide" Target="slides/slide9.xml"/><Relationship Id="rId31" Type="http://schemas.openxmlformats.org/officeDocument/2006/relationships/slide" Target="slides/slide21.xml"/><Relationship Id="rId44"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slide" Target="slides/slide25.xml"/><Relationship Id="rId43" Type="http://schemas.openxmlformats.org/officeDocument/2006/relationships/tags" Target="tags/tag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72300" y="1600200"/>
            <a:ext cx="2171700" cy="553561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6362700" cy="553561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72300" y="1600200"/>
            <a:ext cx="2171700" cy="553561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6362700" cy="553561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72300" y="1600200"/>
            <a:ext cx="2171700" cy="553561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6362700" cy="553561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72300" y="1600200"/>
            <a:ext cx="2171700" cy="553561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6362700" cy="553561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72300" y="1600200"/>
            <a:ext cx="2171700" cy="553561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6362700" cy="553561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72300" y="1600200"/>
            <a:ext cx="2171700" cy="553561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6362700" cy="553561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72300" y="1600200"/>
            <a:ext cx="2171700" cy="553561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6362700" cy="553561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72300" y="1600200"/>
            <a:ext cx="2171700" cy="553561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6362700" cy="553561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72300" y="1600200"/>
            <a:ext cx="2171700" cy="553561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6362700" cy="553561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72300" y="1600200"/>
            <a:ext cx="2171700" cy="553561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6362700" cy="553561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18" Type="http://schemas.openxmlformats.org/officeDocument/2006/relationships/image" Target="../media/image6.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17" Type="http://schemas.openxmlformats.org/officeDocument/2006/relationships/image" Target="../media/image5.png"/><Relationship Id="rId2" Type="http://schemas.openxmlformats.org/officeDocument/2006/relationships/slideLayout" Target="../slideLayouts/slideLayout2.xml"/><Relationship Id="rId16"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19" Type="http://schemas.openxmlformats.org/officeDocument/2006/relationships/image" Target="../media/image7.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8.png"/><Relationship Id="rId18" Type="http://schemas.openxmlformats.org/officeDocument/2006/relationships/slide" Target="../slides/slide2.xml"/><Relationship Id="rId3" Type="http://schemas.openxmlformats.org/officeDocument/2006/relationships/slideLayout" Target="../slideLayouts/slideLayout14.xml"/><Relationship Id="rId21" Type="http://schemas.openxmlformats.org/officeDocument/2006/relationships/image" Target="../media/image7.png"/><Relationship Id="rId7" Type="http://schemas.openxmlformats.org/officeDocument/2006/relationships/slideLayout" Target="../slideLayouts/slideLayout18.xml"/><Relationship Id="rId12" Type="http://schemas.openxmlformats.org/officeDocument/2006/relationships/theme" Target="../theme/theme2.xml"/><Relationship Id="rId17" Type="http://schemas.openxmlformats.org/officeDocument/2006/relationships/image" Target="../media/image10.png"/><Relationship Id="rId2" Type="http://schemas.openxmlformats.org/officeDocument/2006/relationships/slideLayout" Target="../slideLayouts/slideLayout13.xml"/><Relationship Id="rId16" Type="http://schemas.openxmlformats.org/officeDocument/2006/relationships/image" Target="../media/image3.png"/><Relationship Id="rId20" Type="http://schemas.openxmlformats.org/officeDocument/2006/relationships/image" Target="../media/image6.png"/><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image" Target="../media/image1.png"/><Relationship Id="rId10" Type="http://schemas.openxmlformats.org/officeDocument/2006/relationships/slideLayout" Target="../slideLayouts/slideLayout21.xml"/><Relationship Id="rId19" Type="http://schemas.openxmlformats.org/officeDocument/2006/relationships/image" Target="../media/image11.png"/><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9.jpe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png"/><Relationship Id="rId18" Type="http://schemas.openxmlformats.org/officeDocument/2006/relationships/image" Target="../media/image6.pn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17" Type="http://schemas.openxmlformats.org/officeDocument/2006/relationships/image" Target="../media/image11.png"/><Relationship Id="rId2" Type="http://schemas.openxmlformats.org/officeDocument/2006/relationships/slideLayout" Target="../slideLayouts/slideLayout24.xml"/><Relationship Id="rId16" Type="http://schemas.openxmlformats.org/officeDocument/2006/relationships/slide" Target="../slides/slide2.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5" Type="http://schemas.openxmlformats.org/officeDocument/2006/relationships/image" Target="../media/image10.png"/><Relationship Id="rId10" Type="http://schemas.openxmlformats.org/officeDocument/2006/relationships/slideLayout" Target="../slideLayouts/slideLayout32.xml"/><Relationship Id="rId19" Type="http://schemas.openxmlformats.org/officeDocument/2006/relationships/image" Target="../media/image7.png"/><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image" Target="../media/image3.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2.png"/><Relationship Id="rId18" Type="http://schemas.openxmlformats.org/officeDocument/2006/relationships/image" Target="../media/image11.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17" Type="http://schemas.openxmlformats.org/officeDocument/2006/relationships/slide" Target="../slides/slide2.xml"/><Relationship Id="rId2" Type="http://schemas.openxmlformats.org/officeDocument/2006/relationships/slideLayout" Target="../slideLayouts/slideLayout35.xml"/><Relationship Id="rId16" Type="http://schemas.openxmlformats.org/officeDocument/2006/relationships/image" Target="../media/image10.png"/><Relationship Id="rId20" Type="http://schemas.openxmlformats.org/officeDocument/2006/relationships/image" Target="../media/image7.png"/><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5" Type="http://schemas.openxmlformats.org/officeDocument/2006/relationships/image" Target="../media/image3.png"/><Relationship Id="rId10" Type="http://schemas.openxmlformats.org/officeDocument/2006/relationships/slideLayout" Target="../slideLayouts/slideLayout43.xml"/><Relationship Id="rId19" Type="http://schemas.openxmlformats.org/officeDocument/2006/relationships/image" Target="../media/image6.png"/><Relationship Id="rId4" Type="http://schemas.openxmlformats.org/officeDocument/2006/relationships/slideLayout" Target="../slideLayouts/slideLayout37.xml"/><Relationship Id="rId9" Type="http://schemas.openxmlformats.org/officeDocument/2006/relationships/slideLayout" Target="../slideLayouts/slideLayout42.xml"/><Relationship Id="rId14" Type="http://schemas.openxmlformats.org/officeDocument/2006/relationships/image" Target="../media/image1.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13.png"/><Relationship Id="rId18" Type="http://schemas.openxmlformats.org/officeDocument/2006/relationships/image" Target="../media/image11.pn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17" Type="http://schemas.openxmlformats.org/officeDocument/2006/relationships/slide" Target="../slides/slide2.xml"/><Relationship Id="rId2" Type="http://schemas.openxmlformats.org/officeDocument/2006/relationships/slideLayout" Target="../slideLayouts/slideLayout46.xml"/><Relationship Id="rId16" Type="http://schemas.openxmlformats.org/officeDocument/2006/relationships/image" Target="../media/image10.png"/><Relationship Id="rId20" Type="http://schemas.openxmlformats.org/officeDocument/2006/relationships/image" Target="../media/image7.png"/><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5" Type="http://schemas.openxmlformats.org/officeDocument/2006/relationships/image" Target="../media/image3.png"/><Relationship Id="rId10" Type="http://schemas.openxmlformats.org/officeDocument/2006/relationships/slideLayout" Target="../slideLayouts/slideLayout54.xml"/><Relationship Id="rId19" Type="http://schemas.openxmlformats.org/officeDocument/2006/relationships/image" Target="../media/image6.png"/><Relationship Id="rId4" Type="http://schemas.openxmlformats.org/officeDocument/2006/relationships/slideLayout" Target="../slideLayouts/slideLayout48.xml"/><Relationship Id="rId9" Type="http://schemas.openxmlformats.org/officeDocument/2006/relationships/slideLayout" Target="../slideLayouts/slideLayout53.xml"/><Relationship Id="rId14" Type="http://schemas.openxmlformats.org/officeDocument/2006/relationships/image" Target="../media/image1.pn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image" Target="../media/image14.png"/><Relationship Id="rId18" Type="http://schemas.openxmlformats.org/officeDocument/2006/relationships/image" Target="../media/image11.png"/><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17" Type="http://schemas.openxmlformats.org/officeDocument/2006/relationships/slide" Target="../slides/slide2.xml"/><Relationship Id="rId2" Type="http://schemas.openxmlformats.org/officeDocument/2006/relationships/slideLayout" Target="../slideLayouts/slideLayout57.xml"/><Relationship Id="rId16" Type="http://schemas.openxmlformats.org/officeDocument/2006/relationships/image" Target="../media/image10.png"/><Relationship Id="rId20" Type="http://schemas.openxmlformats.org/officeDocument/2006/relationships/image" Target="../media/image7.png"/><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5" Type="http://schemas.openxmlformats.org/officeDocument/2006/relationships/image" Target="../media/image3.png"/><Relationship Id="rId10" Type="http://schemas.openxmlformats.org/officeDocument/2006/relationships/slideLayout" Target="../slideLayouts/slideLayout65.xml"/><Relationship Id="rId19" Type="http://schemas.openxmlformats.org/officeDocument/2006/relationships/image" Target="../media/image6.png"/><Relationship Id="rId4" Type="http://schemas.openxmlformats.org/officeDocument/2006/relationships/slideLayout" Target="../slideLayouts/slideLayout59.xml"/><Relationship Id="rId9" Type="http://schemas.openxmlformats.org/officeDocument/2006/relationships/slideLayout" Target="../slideLayouts/slideLayout64.xml"/><Relationship Id="rId14" Type="http://schemas.openxmlformats.org/officeDocument/2006/relationships/image" Target="../media/image1.pn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13" Type="http://schemas.openxmlformats.org/officeDocument/2006/relationships/image" Target="../media/image15.png"/><Relationship Id="rId18" Type="http://schemas.openxmlformats.org/officeDocument/2006/relationships/image" Target="../media/image11.png"/><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17" Type="http://schemas.openxmlformats.org/officeDocument/2006/relationships/slide" Target="../slides/slide2.xml"/><Relationship Id="rId2" Type="http://schemas.openxmlformats.org/officeDocument/2006/relationships/slideLayout" Target="../slideLayouts/slideLayout68.xml"/><Relationship Id="rId16" Type="http://schemas.openxmlformats.org/officeDocument/2006/relationships/image" Target="../media/image10.png"/><Relationship Id="rId20" Type="http://schemas.openxmlformats.org/officeDocument/2006/relationships/image" Target="../media/image7.png"/><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5" Type="http://schemas.openxmlformats.org/officeDocument/2006/relationships/image" Target="../media/image3.png"/><Relationship Id="rId10" Type="http://schemas.openxmlformats.org/officeDocument/2006/relationships/slideLayout" Target="../slideLayouts/slideLayout76.xml"/><Relationship Id="rId19" Type="http://schemas.openxmlformats.org/officeDocument/2006/relationships/image" Target="../media/image6.png"/><Relationship Id="rId4" Type="http://schemas.openxmlformats.org/officeDocument/2006/relationships/slideLayout" Target="../slideLayouts/slideLayout70.xml"/><Relationship Id="rId9" Type="http://schemas.openxmlformats.org/officeDocument/2006/relationships/slideLayout" Target="../slideLayouts/slideLayout75.xml"/><Relationship Id="rId14" Type="http://schemas.openxmlformats.org/officeDocument/2006/relationships/image" Target="../media/image1.png"/></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13" Type="http://schemas.openxmlformats.org/officeDocument/2006/relationships/image" Target="../media/image16.png"/><Relationship Id="rId18" Type="http://schemas.openxmlformats.org/officeDocument/2006/relationships/image" Target="../media/image11.png"/><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8.xml"/><Relationship Id="rId17" Type="http://schemas.openxmlformats.org/officeDocument/2006/relationships/slide" Target="../slides/slide2.xml"/><Relationship Id="rId2" Type="http://schemas.openxmlformats.org/officeDocument/2006/relationships/slideLayout" Target="../slideLayouts/slideLayout79.xml"/><Relationship Id="rId16" Type="http://schemas.openxmlformats.org/officeDocument/2006/relationships/image" Target="../media/image10.png"/><Relationship Id="rId20" Type="http://schemas.openxmlformats.org/officeDocument/2006/relationships/image" Target="../media/image7.png"/><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5" Type="http://schemas.openxmlformats.org/officeDocument/2006/relationships/image" Target="../media/image3.png"/><Relationship Id="rId10" Type="http://schemas.openxmlformats.org/officeDocument/2006/relationships/slideLayout" Target="../slideLayouts/slideLayout87.xml"/><Relationship Id="rId19" Type="http://schemas.openxmlformats.org/officeDocument/2006/relationships/image" Target="../media/image6.png"/><Relationship Id="rId4" Type="http://schemas.openxmlformats.org/officeDocument/2006/relationships/slideLayout" Target="../slideLayouts/slideLayout81.xml"/><Relationship Id="rId9" Type="http://schemas.openxmlformats.org/officeDocument/2006/relationships/slideLayout" Target="../slideLayouts/slideLayout86.xml"/><Relationship Id="rId14" Type="http://schemas.openxmlformats.org/officeDocument/2006/relationships/image" Target="../media/image1.png"/></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6.xml"/><Relationship Id="rId13" Type="http://schemas.openxmlformats.org/officeDocument/2006/relationships/image" Target="../media/image17.png"/><Relationship Id="rId18" Type="http://schemas.openxmlformats.org/officeDocument/2006/relationships/image" Target="../media/image11.png"/><Relationship Id="rId3" Type="http://schemas.openxmlformats.org/officeDocument/2006/relationships/slideLayout" Target="../slideLayouts/slideLayout91.xml"/><Relationship Id="rId7" Type="http://schemas.openxmlformats.org/officeDocument/2006/relationships/slideLayout" Target="../slideLayouts/slideLayout95.xml"/><Relationship Id="rId12" Type="http://schemas.openxmlformats.org/officeDocument/2006/relationships/theme" Target="../theme/theme9.xml"/><Relationship Id="rId17" Type="http://schemas.openxmlformats.org/officeDocument/2006/relationships/slide" Target="../slides/slide2.xml"/><Relationship Id="rId2" Type="http://schemas.openxmlformats.org/officeDocument/2006/relationships/slideLayout" Target="../slideLayouts/slideLayout90.xml"/><Relationship Id="rId16" Type="http://schemas.openxmlformats.org/officeDocument/2006/relationships/image" Target="../media/image10.png"/><Relationship Id="rId20" Type="http://schemas.openxmlformats.org/officeDocument/2006/relationships/image" Target="../media/image7.png"/><Relationship Id="rId1" Type="http://schemas.openxmlformats.org/officeDocument/2006/relationships/slideLayout" Target="../slideLayouts/slideLayout89.xml"/><Relationship Id="rId6" Type="http://schemas.openxmlformats.org/officeDocument/2006/relationships/slideLayout" Target="../slideLayouts/slideLayout94.xml"/><Relationship Id="rId11" Type="http://schemas.openxmlformats.org/officeDocument/2006/relationships/slideLayout" Target="../slideLayouts/slideLayout99.xml"/><Relationship Id="rId5" Type="http://schemas.openxmlformats.org/officeDocument/2006/relationships/slideLayout" Target="../slideLayouts/slideLayout93.xml"/><Relationship Id="rId15" Type="http://schemas.openxmlformats.org/officeDocument/2006/relationships/image" Target="../media/image3.png"/><Relationship Id="rId10" Type="http://schemas.openxmlformats.org/officeDocument/2006/relationships/slideLayout" Target="../slideLayouts/slideLayout98.xml"/><Relationship Id="rId19" Type="http://schemas.openxmlformats.org/officeDocument/2006/relationships/image" Target="../media/image6.png"/><Relationship Id="rId4" Type="http://schemas.openxmlformats.org/officeDocument/2006/relationships/slideLayout" Target="../slideLayouts/slideLayout92.xml"/><Relationship Id="rId9" Type="http://schemas.openxmlformats.org/officeDocument/2006/relationships/slideLayout" Target="../slideLayouts/slideLayout97.xml"/><Relationship Id="rId14" Type="http://schemas.openxmlformats.org/officeDocument/2006/relationships/image" Target="../media/image1.png"/></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7.xml"/><Relationship Id="rId13" Type="http://schemas.openxmlformats.org/officeDocument/2006/relationships/image" Target="../media/image18.jpeg"/><Relationship Id="rId18" Type="http://schemas.openxmlformats.org/officeDocument/2006/relationships/image" Target="../media/image11.png"/><Relationship Id="rId3" Type="http://schemas.openxmlformats.org/officeDocument/2006/relationships/slideLayout" Target="../slideLayouts/slideLayout102.xml"/><Relationship Id="rId7" Type="http://schemas.openxmlformats.org/officeDocument/2006/relationships/slideLayout" Target="../slideLayouts/slideLayout106.xml"/><Relationship Id="rId12" Type="http://schemas.openxmlformats.org/officeDocument/2006/relationships/theme" Target="../theme/theme10.xml"/><Relationship Id="rId17" Type="http://schemas.openxmlformats.org/officeDocument/2006/relationships/image" Target="../media/image10.png"/><Relationship Id="rId2" Type="http://schemas.openxmlformats.org/officeDocument/2006/relationships/slideLayout" Target="../slideLayouts/slideLayout101.xml"/><Relationship Id="rId16" Type="http://schemas.openxmlformats.org/officeDocument/2006/relationships/image" Target="../media/image19.png"/><Relationship Id="rId20" Type="http://schemas.openxmlformats.org/officeDocument/2006/relationships/image" Target="../media/image7.png"/><Relationship Id="rId1" Type="http://schemas.openxmlformats.org/officeDocument/2006/relationships/slideLayout" Target="../slideLayouts/slideLayout100.xml"/><Relationship Id="rId6" Type="http://schemas.openxmlformats.org/officeDocument/2006/relationships/slideLayout" Target="../slideLayouts/slideLayout105.xml"/><Relationship Id="rId11" Type="http://schemas.openxmlformats.org/officeDocument/2006/relationships/slideLayout" Target="../slideLayouts/slideLayout110.xml"/><Relationship Id="rId5" Type="http://schemas.openxmlformats.org/officeDocument/2006/relationships/slideLayout" Target="../slideLayouts/slideLayout104.xml"/><Relationship Id="rId15" Type="http://schemas.openxmlformats.org/officeDocument/2006/relationships/image" Target="../media/image1.png"/><Relationship Id="rId10" Type="http://schemas.openxmlformats.org/officeDocument/2006/relationships/slideLayout" Target="../slideLayouts/slideLayout109.xml"/><Relationship Id="rId19" Type="http://schemas.openxmlformats.org/officeDocument/2006/relationships/image" Target="../media/image6.png"/><Relationship Id="rId4" Type="http://schemas.openxmlformats.org/officeDocument/2006/relationships/slideLayout" Target="../slideLayouts/slideLayout103.xml"/><Relationship Id="rId9" Type="http://schemas.openxmlformats.org/officeDocument/2006/relationships/slideLayout" Target="../slideLayouts/slideLayout108.xml"/><Relationship Id="rId14" Type="http://schemas.openxmlformats.org/officeDocument/2006/relationships/slide" Target="../slides/slid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37923" name="InterfaceBorder" descr="12_ALG1_MasterBKG_Transparent"/>
          <p:cNvPicPr>
            <a:picLocks noChangeAspect="1" noChangeArrowheads="1"/>
          </p:cNvPicPr>
          <p:nvPr userDrawn="1"/>
        </p:nvPicPr>
        <p:blipFill>
          <a:blip r:embed="rId13" cstate="print"/>
          <a:srcRect/>
          <a:stretch>
            <a:fillRect/>
          </a:stretch>
        </p:blipFill>
        <p:spPr bwMode="auto">
          <a:xfrm>
            <a:off x="0" y="0"/>
            <a:ext cx="9144000" cy="6858000"/>
          </a:xfrm>
          <a:prstGeom prst="rect">
            <a:avLst/>
          </a:prstGeom>
          <a:noFill/>
          <a:ln w="9525">
            <a:noFill/>
            <a:miter lim="800000"/>
            <a:headEnd/>
            <a:tailEnd/>
          </a:ln>
          <a:effectLst/>
        </p:spPr>
      </p:pic>
      <p:sp>
        <p:nvSpPr>
          <p:cNvPr id="37890" name="Rectangle 2"/>
          <p:cNvSpPr>
            <a:spLocks noGrp="1" noChangeArrowheads="1"/>
          </p:cNvSpPr>
          <p:nvPr>
            <p:ph type="title"/>
          </p:nvPr>
        </p:nvSpPr>
        <p:spPr bwMode="auto">
          <a:xfrm>
            <a:off x="5486400" y="6953250"/>
            <a:ext cx="3657600" cy="182563"/>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p>
            <a:pPr lvl="0"/>
            <a:r>
              <a:rPr lang="en-US" smtClean="0"/>
              <a:t>Click to edit Master title style</a:t>
            </a:r>
          </a:p>
        </p:txBody>
      </p:sp>
      <p:pic>
        <p:nvPicPr>
          <p:cNvPr id="37915" name="Next_btn" descr="12_ALG1_LessonMenu"/>
          <p:cNvPicPr>
            <a:picLocks noChangeAspect="1" noChangeArrowheads="1"/>
          </p:cNvPicPr>
          <p:nvPr userDrawn="1"/>
        </p:nvPicPr>
        <p:blipFill>
          <a:blip r:embed="rId14" cstate="print"/>
          <a:srcRect/>
          <a:stretch>
            <a:fillRect/>
          </a:stretch>
        </p:blipFill>
        <p:spPr bwMode="auto">
          <a:xfrm>
            <a:off x="790575" y="809625"/>
            <a:ext cx="3581400" cy="944563"/>
          </a:xfrm>
          <a:prstGeom prst="rect">
            <a:avLst/>
          </a:prstGeom>
          <a:noFill/>
          <a:ln w="9525">
            <a:noFill/>
            <a:miter lim="800000"/>
            <a:headEnd/>
            <a:tailEnd/>
          </a:ln>
          <a:effectLst/>
        </p:spPr>
      </p:pic>
      <p:pic>
        <p:nvPicPr>
          <p:cNvPr id="37917" name="Next_Button" descr="12_ALG1_ForwardButton">
            <a:hlinkClick r:id="" action="ppaction://hlinkshowjump?jump=nextslide" highlightClick="1"/>
          </p:cNvPr>
          <p:cNvPicPr>
            <a:picLocks noChangeAspect="1" noChangeArrowheads="1"/>
          </p:cNvPicPr>
          <p:nvPr userDrawn="1"/>
        </p:nvPicPr>
        <p:blipFill>
          <a:blip r:embed="rId15" cstate="print"/>
          <a:srcRect/>
          <a:stretch>
            <a:fillRect/>
          </a:stretch>
        </p:blipFill>
        <p:spPr bwMode="auto">
          <a:xfrm>
            <a:off x="8534400" y="6372225"/>
            <a:ext cx="457200" cy="457200"/>
          </a:xfrm>
          <a:prstGeom prst="rect">
            <a:avLst/>
          </a:prstGeom>
          <a:noFill/>
          <a:ln w="9525">
            <a:noFill/>
            <a:miter lim="800000"/>
            <a:headEnd/>
            <a:tailEnd/>
          </a:ln>
          <a:effectLst/>
        </p:spPr>
      </p:pic>
      <p:pic>
        <p:nvPicPr>
          <p:cNvPr id="37918" name="Back_btn" descr="12_ALG1_BackButton_DEAD">
            <a:hlinkClick r:id="" action="ppaction://noaction" highlightClick="1"/>
          </p:cNvPr>
          <p:cNvPicPr>
            <a:picLocks noChangeAspect="1" noChangeArrowheads="1"/>
          </p:cNvPicPr>
          <p:nvPr userDrawn="1"/>
        </p:nvPicPr>
        <p:blipFill>
          <a:blip r:embed="rId16" cstate="print"/>
          <a:srcRect/>
          <a:stretch>
            <a:fillRect/>
          </a:stretch>
        </p:blipFill>
        <p:spPr bwMode="auto">
          <a:xfrm>
            <a:off x="8001000" y="6372225"/>
            <a:ext cx="457200" cy="457200"/>
          </a:xfrm>
          <a:prstGeom prst="rect">
            <a:avLst/>
          </a:prstGeom>
          <a:noFill/>
          <a:ln w="9525">
            <a:noFill/>
            <a:miter lim="800000"/>
            <a:headEnd/>
            <a:tailEnd/>
          </a:ln>
          <a:effectLst/>
        </p:spPr>
      </p:pic>
      <p:pic>
        <p:nvPicPr>
          <p:cNvPr id="37919" name="Menu_btn" descr="12_ALG1_MenuButton_DEAD">
            <a:hlinkClick r:id="" action="ppaction://noaction" highlightClick="1"/>
          </p:cNvPr>
          <p:cNvPicPr>
            <a:picLocks noChangeAspect="1" noChangeArrowheads="1"/>
          </p:cNvPicPr>
          <p:nvPr userDrawn="1"/>
        </p:nvPicPr>
        <p:blipFill>
          <a:blip r:embed="rId17" cstate="print"/>
          <a:srcRect/>
          <a:stretch>
            <a:fillRect/>
          </a:stretch>
        </p:blipFill>
        <p:spPr bwMode="auto">
          <a:xfrm>
            <a:off x="7467600" y="6372225"/>
            <a:ext cx="457200" cy="457200"/>
          </a:xfrm>
          <a:prstGeom prst="rect">
            <a:avLst/>
          </a:prstGeom>
          <a:noFill/>
          <a:ln w="9525">
            <a:noFill/>
            <a:miter lim="800000"/>
            <a:headEnd/>
            <a:tailEnd/>
          </a:ln>
          <a:effectLst/>
        </p:spPr>
      </p:pic>
      <p:pic>
        <p:nvPicPr>
          <p:cNvPr id="37920" name="Exit_btn" descr="12_ALG1_ExitButton">
            <a:hlinkClick r:id="" action="ppaction://hlinkshowjump?jump=endshow" highlightClick="1"/>
          </p:cNvPr>
          <p:cNvPicPr>
            <a:picLocks noChangeAspect="1" noChangeArrowheads="1"/>
          </p:cNvPicPr>
          <p:nvPr userDrawn="1"/>
        </p:nvPicPr>
        <p:blipFill>
          <a:blip r:embed="rId18" cstate="print"/>
          <a:srcRect/>
          <a:stretch>
            <a:fillRect/>
          </a:stretch>
        </p:blipFill>
        <p:spPr bwMode="auto">
          <a:xfrm>
            <a:off x="6934200" y="6372225"/>
            <a:ext cx="457200" cy="457200"/>
          </a:xfrm>
          <a:prstGeom prst="rect">
            <a:avLst/>
          </a:prstGeom>
          <a:noFill/>
          <a:ln w="9525">
            <a:noFill/>
            <a:miter lim="800000"/>
            <a:headEnd/>
            <a:tailEnd/>
          </a:ln>
          <a:effectLst/>
        </p:spPr>
      </p:pic>
      <p:pic>
        <p:nvPicPr>
          <p:cNvPr id="37925" name="Header" descr="12_ALG1_Header_07_04"/>
          <p:cNvPicPr>
            <a:picLocks noChangeAspect="1" noChangeArrowheads="1"/>
          </p:cNvPicPr>
          <p:nvPr userDrawn="1"/>
        </p:nvPicPr>
        <p:blipFill>
          <a:blip r:embed="rId19" cstate="print"/>
          <a:srcRect/>
          <a:stretch>
            <a:fillRect/>
          </a:stretch>
        </p:blipFill>
        <p:spPr bwMode="auto">
          <a:xfrm>
            <a:off x="495300" y="0"/>
            <a:ext cx="6400800" cy="458788"/>
          </a:xfrm>
          <a:prstGeom prst="rect">
            <a:avLst/>
          </a:prstGeom>
          <a:noFill/>
          <a:ln w="9525">
            <a:noFill/>
            <a:miter lim="800000"/>
            <a:headEnd/>
            <a:tailEnd/>
          </a:ln>
          <a:effectLst/>
        </p:spPr>
      </p:pic>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iming>
    <p:tnLst>
      <p:par>
        <p:cTn id="1" dur="indefinite" restart="never" nodeType="tmRoot"/>
      </p:par>
    </p:tnLst>
  </p:timing>
  <p:txStyles>
    <p:titleStyle>
      <a:lvl1pPr algn="r" rtl="0" fontAlgn="base">
        <a:spcBef>
          <a:spcPct val="0"/>
        </a:spcBef>
        <a:spcAft>
          <a:spcPct val="0"/>
        </a:spcAft>
        <a:defRPr sz="1200">
          <a:solidFill>
            <a:schemeClr val="tx1"/>
          </a:solidFill>
          <a:latin typeface="+mj-lt"/>
          <a:ea typeface="+mj-ea"/>
          <a:cs typeface="+mj-cs"/>
        </a:defRPr>
      </a:lvl1pPr>
      <a:lvl2pPr algn="r" rtl="0" fontAlgn="base">
        <a:spcBef>
          <a:spcPct val="0"/>
        </a:spcBef>
        <a:spcAft>
          <a:spcPct val="0"/>
        </a:spcAft>
        <a:defRPr sz="1200">
          <a:solidFill>
            <a:schemeClr val="tx1"/>
          </a:solidFill>
          <a:latin typeface="Arial" pitchFamily="34" charset="0"/>
        </a:defRPr>
      </a:lvl2pPr>
      <a:lvl3pPr algn="r" rtl="0" fontAlgn="base">
        <a:spcBef>
          <a:spcPct val="0"/>
        </a:spcBef>
        <a:spcAft>
          <a:spcPct val="0"/>
        </a:spcAft>
        <a:defRPr sz="1200">
          <a:solidFill>
            <a:schemeClr val="tx1"/>
          </a:solidFill>
          <a:latin typeface="Arial" pitchFamily="34" charset="0"/>
        </a:defRPr>
      </a:lvl3pPr>
      <a:lvl4pPr algn="r" rtl="0" fontAlgn="base">
        <a:spcBef>
          <a:spcPct val="0"/>
        </a:spcBef>
        <a:spcAft>
          <a:spcPct val="0"/>
        </a:spcAft>
        <a:defRPr sz="1200">
          <a:solidFill>
            <a:schemeClr val="tx1"/>
          </a:solidFill>
          <a:latin typeface="Arial" pitchFamily="34" charset="0"/>
        </a:defRPr>
      </a:lvl4pPr>
      <a:lvl5pPr algn="r" rtl="0" fontAlgn="base">
        <a:spcBef>
          <a:spcPct val="0"/>
        </a:spcBef>
        <a:spcAft>
          <a:spcPct val="0"/>
        </a:spcAft>
        <a:defRPr sz="1200">
          <a:solidFill>
            <a:schemeClr val="tx1"/>
          </a:solidFill>
          <a:latin typeface="Arial" pitchFamily="34" charset="0"/>
        </a:defRPr>
      </a:lvl5pPr>
      <a:lvl6pPr marL="457200" algn="r" rtl="0" fontAlgn="base">
        <a:spcBef>
          <a:spcPct val="0"/>
        </a:spcBef>
        <a:spcAft>
          <a:spcPct val="0"/>
        </a:spcAft>
        <a:defRPr sz="1200">
          <a:solidFill>
            <a:schemeClr val="tx1"/>
          </a:solidFill>
          <a:latin typeface="Arial" pitchFamily="34" charset="0"/>
        </a:defRPr>
      </a:lvl6pPr>
      <a:lvl7pPr marL="914400" algn="r" rtl="0" fontAlgn="base">
        <a:spcBef>
          <a:spcPct val="0"/>
        </a:spcBef>
        <a:spcAft>
          <a:spcPct val="0"/>
        </a:spcAft>
        <a:defRPr sz="1200">
          <a:solidFill>
            <a:schemeClr val="tx1"/>
          </a:solidFill>
          <a:latin typeface="Arial" pitchFamily="34" charset="0"/>
        </a:defRPr>
      </a:lvl7pPr>
      <a:lvl8pPr marL="1371600" algn="r" rtl="0" fontAlgn="base">
        <a:spcBef>
          <a:spcPct val="0"/>
        </a:spcBef>
        <a:spcAft>
          <a:spcPct val="0"/>
        </a:spcAft>
        <a:defRPr sz="1200">
          <a:solidFill>
            <a:schemeClr val="tx1"/>
          </a:solidFill>
          <a:latin typeface="Arial" pitchFamily="34" charset="0"/>
        </a:defRPr>
      </a:lvl8pPr>
      <a:lvl9pPr marL="1828800" algn="r" rtl="0" fontAlgn="base">
        <a:spcBef>
          <a:spcPct val="0"/>
        </a:spcBef>
        <a:spcAft>
          <a:spcPct val="0"/>
        </a:spcAft>
        <a:defRPr sz="1200">
          <a:solidFill>
            <a:schemeClr val="tx1"/>
          </a:solidFill>
          <a:latin typeface="Arial" pitchFamily="34"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42005" name="Picture 21" descr="5Min Check"/>
          <p:cNvPicPr>
            <a:picLocks noChangeAspect="1" noChangeArrowheads="1"/>
          </p:cNvPicPr>
          <p:nvPr userDrawn="1"/>
        </p:nvPicPr>
        <p:blipFill>
          <a:blip r:embed="rId13" cstate="print"/>
          <a:srcRect/>
          <a:stretch>
            <a:fillRect/>
          </a:stretch>
        </p:blipFill>
        <p:spPr bwMode="auto">
          <a:xfrm>
            <a:off x="598488" y="657225"/>
            <a:ext cx="6792912" cy="625475"/>
          </a:xfrm>
          <a:prstGeom prst="rect">
            <a:avLst/>
          </a:prstGeom>
          <a:noFill/>
        </p:spPr>
      </p:pic>
      <p:sp>
        <p:nvSpPr>
          <p:cNvPr id="41986" name="Rectangle 2"/>
          <p:cNvSpPr>
            <a:spLocks noGrp="1" noChangeArrowheads="1"/>
          </p:cNvSpPr>
          <p:nvPr>
            <p:ph type="title"/>
          </p:nvPr>
        </p:nvSpPr>
        <p:spPr bwMode="auto">
          <a:xfrm>
            <a:off x="5486400" y="6953250"/>
            <a:ext cx="3657600" cy="182563"/>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p>
            <a:pPr lvl="0"/>
            <a:r>
              <a:rPr lang="en-US" smtClean="0"/>
              <a:t>Click to edit Master title style</a:t>
            </a:r>
          </a:p>
        </p:txBody>
      </p:sp>
      <p:pic>
        <p:nvPicPr>
          <p:cNvPr id="41989" name="Picture 5" descr="CheckPointICON"/>
          <p:cNvPicPr>
            <a:picLocks noChangeAspect="1" noChangeArrowheads="1"/>
          </p:cNvPicPr>
          <p:nvPr userDrawn="1"/>
        </p:nvPicPr>
        <p:blipFill>
          <a:blip r:embed="rId14" cstate="print"/>
          <a:srcRect/>
          <a:stretch>
            <a:fillRect/>
          </a:stretch>
        </p:blipFill>
        <p:spPr bwMode="auto">
          <a:xfrm>
            <a:off x="7467600" y="776288"/>
            <a:ext cx="1222375" cy="376237"/>
          </a:xfrm>
          <a:prstGeom prst="rect">
            <a:avLst/>
          </a:prstGeom>
          <a:noFill/>
        </p:spPr>
      </p:pic>
      <p:sp>
        <p:nvSpPr>
          <p:cNvPr id="42003" name="Text Box 19"/>
          <p:cNvSpPr txBox="1">
            <a:spLocks noChangeArrowheads="1"/>
          </p:cNvSpPr>
          <p:nvPr userDrawn="1"/>
        </p:nvSpPr>
        <p:spPr bwMode="auto">
          <a:xfrm>
            <a:off x="3886200" y="800100"/>
            <a:ext cx="3124200" cy="366713"/>
          </a:xfrm>
          <a:prstGeom prst="rect">
            <a:avLst/>
          </a:prstGeom>
          <a:noFill/>
          <a:ln w="9525">
            <a:noFill/>
            <a:miter lim="800000"/>
            <a:headEnd/>
            <a:tailEnd/>
          </a:ln>
          <a:effectLst/>
        </p:spPr>
        <p:txBody>
          <a:bodyPr>
            <a:spAutoFit/>
          </a:bodyPr>
          <a:lstStyle/>
          <a:p>
            <a:pPr>
              <a:spcBef>
                <a:spcPct val="50000"/>
              </a:spcBef>
            </a:pPr>
            <a:r>
              <a:rPr lang="en-US" b="1">
                <a:solidFill>
                  <a:srgbClr val="18984C"/>
                </a:solidFill>
              </a:rPr>
              <a:t>Over Lesson 7–3</a:t>
            </a:r>
          </a:p>
        </p:txBody>
      </p:sp>
      <p:pic>
        <p:nvPicPr>
          <p:cNvPr id="42013" name="InterfaceBorder" descr="12_ALG1_MasterBKG_Transparent"/>
          <p:cNvPicPr>
            <a:picLocks noChangeAspect="1" noChangeArrowheads="1"/>
          </p:cNvPicPr>
          <p:nvPr userDrawn="1"/>
        </p:nvPicPr>
        <p:blipFill>
          <a:blip r:embed="rId15" cstate="print"/>
          <a:srcRect/>
          <a:stretch>
            <a:fillRect/>
          </a:stretch>
        </p:blipFill>
        <p:spPr bwMode="auto">
          <a:xfrm>
            <a:off x="0" y="0"/>
            <a:ext cx="9144000" cy="6858000"/>
          </a:xfrm>
          <a:prstGeom prst="rect">
            <a:avLst/>
          </a:prstGeom>
          <a:noFill/>
          <a:ln w="9525">
            <a:noFill/>
            <a:miter lim="800000"/>
            <a:headEnd/>
            <a:tailEnd/>
          </a:ln>
          <a:effectLst/>
        </p:spPr>
      </p:pic>
      <p:pic>
        <p:nvPicPr>
          <p:cNvPr id="42015" name="Next_Button" descr="12_ALG1_ForwardButton">
            <a:hlinkClick r:id="" action="ppaction://hlinkshowjump?jump=nextslide" highlightClick="1"/>
          </p:cNvPr>
          <p:cNvPicPr>
            <a:picLocks noChangeAspect="1" noChangeArrowheads="1"/>
          </p:cNvPicPr>
          <p:nvPr userDrawn="1"/>
        </p:nvPicPr>
        <p:blipFill>
          <a:blip r:embed="rId16" cstate="print"/>
          <a:srcRect/>
          <a:stretch>
            <a:fillRect/>
          </a:stretch>
        </p:blipFill>
        <p:spPr bwMode="auto">
          <a:xfrm>
            <a:off x="8534400" y="6372225"/>
            <a:ext cx="457200" cy="457200"/>
          </a:xfrm>
          <a:prstGeom prst="rect">
            <a:avLst/>
          </a:prstGeom>
          <a:noFill/>
          <a:ln w="9525">
            <a:noFill/>
            <a:miter lim="800000"/>
            <a:headEnd/>
            <a:tailEnd/>
          </a:ln>
          <a:effectLst/>
        </p:spPr>
      </p:pic>
      <p:pic>
        <p:nvPicPr>
          <p:cNvPr id="42016" name="Back_btn" descr="12_ALG1_BackButton">
            <a:hlinkClick r:id="" action="ppaction://hlinkshowjump?jump=previousslide" highlightClick="1"/>
          </p:cNvPr>
          <p:cNvPicPr>
            <a:picLocks noChangeAspect="1" noChangeArrowheads="1"/>
          </p:cNvPicPr>
          <p:nvPr userDrawn="1"/>
        </p:nvPicPr>
        <p:blipFill>
          <a:blip r:embed="rId17" cstate="print"/>
          <a:srcRect/>
          <a:stretch>
            <a:fillRect/>
          </a:stretch>
        </p:blipFill>
        <p:spPr bwMode="auto">
          <a:xfrm>
            <a:off x="8001000" y="6372225"/>
            <a:ext cx="457200" cy="457200"/>
          </a:xfrm>
          <a:prstGeom prst="rect">
            <a:avLst/>
          </a:prstGeom>
          <a:noFill/>
          <a:ln w="9525">
            <a:noFill/>
            <a:miter lim="800000"/>
            <a:headEnd/>
            <a:tailEnd/>
          </a:ln>
          <a:effectLst/>
        </p:spPr>
      </p:pic>
      <p:pic>
        <p:nvPicPr>
          <p:cNvPr id="42017" name="Menu_btn" descr="12_ALG1_MenuButton">
            <a:hlinkClick r:id="rId18" action="ppaction://hlinksldjump" highlightClick="1"/>
          </p:cNvPr>
          <p:cNvPicPr>
            <a:picLocks noChangeAspect="1" noChangeArrowheads="1"/>
          </p:cNvPicPr>
          <p:nvPr userDrawn="1"/>
        </p:nvPicPr>
        <p:blipFill>
          <a:blip r:embed="rId19" cstate="print"/>
          <a:srcRect/>
          <a:stretch>
            <a:fillRect/>
          </a:stretch>
        </p:blipFill>
        <p:spPr bwMode="auto">
          <a:xfrm>
            <a:off x="7467600" y="6372225"/>
            <a:ext cx="457200" cy="457200"/>
          </a:xfrm>
          <a:prstGeom prst="rect">
            <a:avLst/>
          </a:prstGeom>
          <a:noFill/>
          <a:ln w="9525">
            <a:noFill/>
            <a:miter lim="800000"/>
            <a:headEnd/>
            <a:tailEnd/>
          </a:ln>
          <a:effectLst/>
        </p:spPr>
      </p:pic>
      <p:pic>
        <p:nvPicPr>
          <p:cNvPr id="42018" name="Exit_btn" descr="12_ALG1_ExitButton">
            <a:hlinkClick r:id="" action="ppaction://hlinkshowjump?jump=endshow" highlightClick="1"/>
          </p:cNvPr>
          <p:cNvPicPr>
            <a:picLocks noChangeAspect="1" noChangeArrowheads="1"/>
          </p:cNvPicPr>
          <p:nvPr userDrawn="1"/>
        </p:nvPicPr>
        <p:blipFill>
          <a:blip r:embed="rId20" cstate="print"/>
          <a:srcRect/>
          <a:stretch>
            <a:fillRect/>
          </a:stretch>
        </p:blipFill>
        <p:spPr bwMode="auto">
          <a:xfrm>
            <a:off x="6934200" y="6372225"/>
            <a:ext cx="457200" cy="457200"/>
          </a:xfrm>
          <a:prstGeom prst="rect">
            <a:avLst/>
          </a:prstGeom>
          <a:noFill/>
          <a:ln w="9525">
            <a:noFill/>
            <a:miter lim="800000"/>
            <a:headEnd/>
            <a:tailEnd/>
          </a:ln>
          <a:effectLst/>
        </p:spPr>
      </p:pic>
      <p:pic>
        <p:nvPicPr>
          <p:cNvPr id="42019" name="Header" descr="12_ALG1_Header_07_04"/>
          <p:cNvPicPr>
            <a:picLocks noChangeAspect="1" noChangeArrowheads="1"/>
          </p:cNvPicPr>
          <p:nvPr userDrawn="1"/>
        </p:nvPicPr>
        <p:blipFill>
          <a:blip r:embed="rId21" cstate="print"/>
          <a:srcRect/>
          <a:stretch>
            <a:fillRect/>
          </a:stretch>
        </p:blipFill>
        <p:spPr bwMode="auto">
          <a:xfrm>
            <a:off x="495300" y="0"/>
            <a:ext cx="6400800" cy="458788"/>
          </a:xfrm>
          <a:prstGeom prst="rect">
            <a:avLst/>
          </a:prstGeom>
          <a:noFill/>
          <a:ln w="9525">
            <a:noFill/>
            <a:miter lim="800000"/>
            <a:headEnd/>
            <a:tailEnd/>
          </a:ln>
          <a:effectLst/>
        </p:spPr>
      </p:pic>
    </p:spTree>
  </p:cSld>
  <p:clrMap bg1="lt1" tx1="dk1" bg2="lt2" tx2="dk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 id="2147483680" r:id="rId10"/>
    <p:sldLayoutId id="2147483681" r:id="rId11"/>
  </p:sldLayoutIdLst>
  <p:timing>
    <p:tnLst>
      <p:par>
        <p:cTn id="1" dur="indefinite" restart="never" nodeType="tmRoot"/>
      </p:par>
    </p:tnLst>
  </p:timing>
  <p:txStyles>
    <p:titleStyle>
      <a:lvl1pPr algn="r" rtl="0" fontAlgn="base">
        <a:spcBef>
          <a:spcPct val="0"/>
        </a:spcBef>
        <a:spcAft>
          <a:spcPct val="0"/>
        </a:spcAft>
        <a:defRPr sz="1200">
          <a:solidFill>
            <a:schemeClr val="tx1"/>
          </a:solidFill>
          <a:latin typeface="+mj-lt"/>
          <a:ea typeface="+mj-ea"/>
          <a:cs typeface="+mj-cs"/>
        </a:defRPr>
      </a:lvl1pPr>
      <a:lvl2pPr algn="r" rtl="0" fontAlgn="base">
        <a:spcBef>
          <a:spcPct val="0"/>
        </a:spcBef>
        <a:spcAft>
          <a:spcPct val="0"/>
        </a:spcAft>
        <a:defRPr sz="1200">
          <a:solidFill>
            <a:schemeClr val="tx1"/>
          </a:solidFill>
          <a:latin typeface="Arial" pitchFamily="34" charset="0"/>
        </a:defRPr>
      </a:lvl2pPr>
      <a:lvl3pPr algn="r" rtl="0" fontAlgn="base">
        <a:spcBef>
          <a:spcPct val="0"/>
        </a:spcBef>
        <a:spcAft>
          <a:spcPct val="0"/>
        </a:spcAft>
        <a:defRPr sz="1200">
          <a:solidFill>
            <a:schemeClr val="tx1"/>
          </a:solidFill>
          <a:latin typeface="Arial" pitchFamily="34" charset="0"/>
        </a:defRPr>
      </a:lvl3pPr>
      <a:lvl4pPr algn="r" rtl="0" fontAlgn="base">
        <a:spcBef>
          <a:spcPct val="0"/>
        </a:spcBef>
        <a:spcAft>
          <a:spcPct val="0"/>
        </a:spcAft>
        <a:defRPr sz="1200">
          <a:solidFill>
            <a:schemeClr val="tx1"/>
          </a:solidFill>
          <a:latin typeface="Arial" pitchFamily="34" charset="0"/>
        </a:defRPr>
      </a:lvl4pPr>
      <a:lvl5pPr algn="r" rtl="0" fontAlgn="base">
        <a:spcBef>
          <a:spcPct val="0"/>
        </a:spcBef>
        <a:spcAft>
          <a:spcPct val="0"/>
        </a:spcAft>
        <a:defRPr sz="1200">
          <a:solidFill>
            <a:schemeClr val="tx1"/>
          </a:solidFill>
          <a:latin typeface="Arial" pitchFamily="34" charset="0"/>
        </a:defRPr>
      </a:lvl5pPr>
      <a:lvl6pPr marL="457200" algn="r" rtl="0" fontAlgn="base">
        <a:spcBef>
          <a:spcPct val="0"/>
        </a:spcBef>
        <a:spcAft>
          <a:spcPct val="0"/>
        </a:spcAft>
        <a:defRPr sz="1200">
          <a:solidFill>
            <a:schemeClr val="tx1"/>
          </a:solidFill>
          <a:latin typeface="Arial" pitchFamily="34" charset="0"/>
        </a:defRPr>
      </a:lvl6pPr>
      <a:lvl7pPr marL="914400" algn="r" rtl="0" fontAlgn="base">
        <a:spcBef>
          <a:spcPct val="0"/>
        </a:spcBef>
        <a:spcAft>
          <a:spcPct val="0"/>
        </a:spcAft>
        <a:defRPr sz="1200">
          <a:solidFill>
            <a:schemeClr val="tx1"/>
          </a:solidFill>
          <a:latin typeface="Arial" pitchFamily="34" charset="0"/>
        </a:defRPr>
      </a:lvl7pPr>
      <a:lvl8pPr marL="1371600" algn="r" rtl="0" fontAlgn="base">
        <a:spcBef>
          <a:spcPct val="0"/>
        </a:spcBef>
        <a:spcAft>
          <a:spcPct val="0"/>
        </a:spcAft>
        <a:defRPr sz="1200">
          <a:solidFill>
            <a:schemeClr val="tx1"/>
          </a:solidFill>
          <a:latin typeface="Arial" pitchFamily="34" charset="0"/>
        </a:defRPr>
      </a:lvl8pPr>
      <a:lvl9pPr marL="1828800" algn="r" rtl="0" fontAlgn="base">
        <a:spcBef>
          <a:spcPct val="0"/>
        </a:spcBef>
        <a:spcAft>
          <a:spcPct val="0"/>
        </a:spcAft>
        <a:defRPr sz="1200">
          <a:solidFill>
            <a:schemeClr val="tx1"/>
          </a:solidFill>
          <a:latin typeface="Arial" pitchFamily="34"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bwMode="auto">
          <a:xfrm>
            <a:off x="5486400" y="6953250"/>
            <a:ext cx="3657600" cy="182563"/>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p>
            <a:pPr lvl="0"/>
            <a:r>
              <a:rPr lang="en-US" smtClean="0"/>
              <a:t>Click to edit Master title style</a:t>
            </a:r>
          </a:p>
        </p:txBody>
      </p:sp>
      <p:pic>
        <p:nvPicPr>
          <p:cNvPr id="32796" name="InterfaceBorder" descr="12_ALG1_MasterBKG_Transparent"/>
          <p:cNvPicPr>
            <a:picLocks noChangeAspect="1" noChangeArrowheads="1"/>
          </p:cNvPicPr>
          <p:nvPr userDrawn="1"/>
        </p:nvPicPr>
        <p:blipFill>
          <a:blip r:embed="rId13" cstate="print"/>
          <a:srcRect/>
          <a:stretch>
            <a:fillRect/>
          </a:stretch>
        </p:blipFill>
        <p:spPr bwMode="auto">
          <a:xfrm>
            <a:off x="0" y="0"/>
            <a:ext cx="9144000" cy="6858000"/>
          </a:xfrm>
          <a:prstGeom prst="rect">
            <a:avLst/>
          </a:prstGeom>
          <a:noFill/>
          <a:ln w="9525">
            <a:noFill/>
            <a:miter lim="800000"/>
            <a:headEnd/>
            <a:tailEnd/>
          </a:ln>
          <a:effectLst/>
        </p:spPr>
      </p:pic>
      <p:pic>
        <p:nvPicPr>
          <p:cNvPr id="32798" name="Next_Button" descr="12_ALG1_ForwardButton">
            <a:hlinkClick r:id="" action="ppaction://hlinkshowjump?jump=nextslide" highlightClick="1"/>
          </p:cNvPr>
          <p:cNvPicPr>
            <a:picLocks noChangeAspect="1" noChangeArrowheads="1"/>
          </p:cNvPicPr>
          <p:nvPr userDrawn="1"/>
        </p:nvPicPr>
        <p:blipFill>
          <a:blip r:embed="rId14" cstate="print"/>
          <a:srcRect/>
          <a:stretch>
            <a:fillRect/>
          </a:stretch>
        </p:blipFill>
        <p:spPr bwMode="auto">
          <a:xfrm>
            <a:off x="8534400" y="6372225"/>
            <a:ext cx="457200" cy="457200"/>
          </a:xfrm>
          <a:prstGeom prst="rect">
            <a:avLst/>
          </a:prstGeom>
          <a:noFill/>
          <a:ln w="9525">
            <a:noFill/>
            <a:miter lim="800000"/>
            <a:headEnd/>
            <a:tailEnd/>
          </a:ln>
          <a:effectLst/>
        </p:spPr>
      </p:pic>
      <p:pic>
        <p:nvPicPr>
          <p:cNvPr id="32799" name="Back_btn" descr="12_ALG1_BackButton">
            <a:hlinkClick r:id="" action="ppaction://hlinkshowjump?jump=previousslide" highlightClick="1"/>
          </p:cNvPr>
          <p:cNvPicPr>
            <a:picLocks noChangeAspect="1" noChangeArrowheads="1"/>
          </p:cNvPicPr>
          <p:nvPr userDrawn="1"/>
        </p:nvPicPr>
        <p:blipFill>
          <a:blip r:embed="rId15" cstate="print"/>
          <a:srcRect/>
          <a:stretch>
            <a:fillRect/>
          </a:stretch>
        </p:blipFill>
        <p:spPr bwMode="auto">
          <a:xfrm>
            <a:off x="8001000" y="6372225"/>
            <a:ext cx="457200" cy="457200"/>
          </a:xfrm>
          <a:prstGeom prst="rect">
            <a:avLst/>
          </a:prstGeom>
          <a:noFill/>
          <a:ln w="9525">
            <a:noFill/>
            <a:miter lim="800000"/>
            <a:headEnd/>
            <a:tailEnd/>
          </a:ln>
          <a:effectLst/>
        </p:spPr>
      </p:pic>
      <p:pic>
        <p:nvPicPr>
          <p:cNvPr id="32800" name="Menu_btn" descr="12_ALG1_MenuButton">
            <a:hlinkClick r:id="rId16" action="ppaction://hlinksldjump" highlightClick="1"/>
          </p:cNvPr>
          <p:cNvPicPr>
            <a:picLocks noChangeAspect="1" noChangeArrowheads="1"/>
          </p:cNvPicPr>
          <p:nvPr userDrawn="1"/>
        </p:nvPicPr>
        <p:blipFill>
          <a:blip r:embed="rId17" cstate="print"/>
          <a:srcRect/>
          <a:stretch>
            <a:fillRect/>
          </a:stretch>
        </p:blipFill>
        <p:spPr bwMode="auto">
          <a:xfrm>
            <a:off x="7467600" y="6372225"/>
            <a:ext cx="457200" cy="457200"/>
          </a:xfrm>
          <a:prstGeom prst="rect">
            <a:avLst/>
          </a:prstGeom>
          <a:noFill/>
          <a:ln w="9525">
            <a:noFill/>
            <a:miter lim="800000"/>
            <a:headEnd/>
            <a:tailEnd/>
          </a:ln>
          <a:effectLst/>
        </p:spPr>
      </p:pic>
      <p:pic>
        <p:nvPicPr>
          <p:cNvPr id="32801" name="Exit_btn" descr="12_ALG1_ExitButton">
            <a:hlinkClick r:id="" action="ppaction://hlinkshowjump?jump=endshow" highlightClick="1"/>
          </p:cNvPr>
          <p:cNvPicPr>
            <a:picLocks noChangeAspect="1" noChangeArrowheads="1"/>
          </p:cNvPicPr>
          <p:nvPr userDrawn="1"/>
        </p:nvPicPr>
        <p:blipFill>
          <a:blip r:embed="rId18" cstate="print"/>
          <a:srcRect/>
          <a:stretch>
            <a:fillRect/>
          </a:stretch>
        </p:blipFill>
        <p:spPr bwMode="auto">
          <a:xfrm>
            <a:off x="6934200" y="6372225"/>
            <a:ext cx="457200" cy="457200"/>
          </a:xfrm>
          <a:prstGeom prst="rect">
            <a:avLst/>
          </a:prstGeom>
          <a:noFill/>
          <a:ln w="9525">
            <a:noFill/>
            <a:miter lim="800000"/>
            <a:headEnd/>
            <a:tailEnd/>
          </a:ln>
          <a:effectLst/>
        </p:spPr>
      </p:pic>
      <p:pic>
        <p:nvPicPr>
          <p:cNvPr id="32802" name="Header" descr="12_ALG1_Header_07_04"/>
          <p:cNvPicPr>
            <a:picLocks noChangeAspect="1" noChangeArrowheads="1"/>
          </p:cNvPicPr>
          <p:nvPr userDrawn="1"/>
        </p:nvPicPr>
        <p:blipFill>
          <a:blip r:embed="rId19" cstate="print"/>
          <a:srcRect/>
          <a:stretch>
            <a:fillRect/>
          </a:stretch>
        </p:blipFill>
        <p:spPr bwMode="auto">
          <a:xfrm>
            <a:off x="495300" y="0"/>
            <a:ext cx="6400800" cy="458788"/>
          </a:xfrm>
          <a:prstGeom prst="rect">
            <a:avLst/>
          </a:prstGeom>
          <a:noFill/>
          <a:ln w="9525">
            <a:noFill/>
            <a:miter lim="800000"/>
            <a:headEnd/>
            <a:tailEnd/>
          </a:ln>
          <a:effectLst/>
        </p:spPr>
      </p:pic>
    </p:spTree>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86" r:id="rId5"/>
    <p:sldLayoutId id="2147483687" r:id="rId6"/>
    <p:sldLayoutId id="2147483688" r:id="rId7"/>
    <p:sldLayoutId id="2147483689" r:id="rId8"/>
    <p:sldLayoutId id="2147483690" r:id="rId9"/>
    <p:sldLayoutId id="2147483691" r:id="rId10"/>
    <p:sldLayoutId id="2147483692" r:id="rId11"/>
  </p:sldLayoutIdLst>
  <p:timing>
    <p:tnLst>
      <p:par>
        <p:cTn id="1" dur="indefinite" restart="never" nodeType="tmRoot"/>
      </p:par>
    </p:tnLst>
  </p:timing>
  <p:txStyles>
    <p:titleStyle>
      <a:lvl1pPr algn="r" rtl="0" fontAlgn="base">
        <a:spcBef>
          <a:spcPct val="0"/>
        </a:spcBef>
        <a:spcAft>
          <a:spcPct val="0"/>
        </a:spcAft>
        <a:defRPr sz="1200">
          <a:solidFill>
            <a:schemeClr val="tx1"/>
          </a:solidFill>
          <a:latin typeface="+mj-lt"/>
          <a:ea typeface="+mj-ea"/>
          <a:cs typeface="+mj-cs"/>
        </a:defRPr>
      </a:lvl1pPr>
      <a:lvl2pPr algn="r" rtl="0" fontAlgn="base">
        <a:spcBef>
          <a:spcPct val="0"/>
        </a:spcBef>
        <a:spcAft>
          <a:spcPct val="0"/>
        </a:spcAft>
        <a:defRPr sz="1200">
          <a:solidFill>
            <a:schemeClr val="tx1"/>
          </a:solidFill>
          <a:latin typeface="Arial" pitchFamily="34" charset="0"/>
        </a:defRPr>
      </a:lvl2pPr>
      <a:lvl3pPr algn="r" rtl="0" fontAlgn="base">
        <a:spcBef>
          <a:spcPct val="0"/>
        </a:spcBef>
        <a:spcAft>
          <a:spcPct val="0"/>
        </a:spcAft>
        <a:defRPr sz="1200">
          <a:solidFill>
            <a:schemeClr val="tx1"/>
          </a:solidFill>
          <a:latin typeface="Arial" pitchFamily="34" charset="0"/>
        </a:defRPr>
      </a:lvl3pPr>
      <a:lvl4pPr algn="r" rtl="0" fontAlgn="base">
        <a:spcBef>
          <a:spcPct val="0"/>
        </a:spcBef>
        <a:spcAft>
          <a:spcPct val="0"/>
        </a:spcAft>
        <a:defRPr sz="1200">
          <a:solidFill>
            <a:schemeClr val="tx1"/>
          </a:solidFill>
          <a:latin typeface="Arial" pitchFamily="34" charset="0"/>
        </a:defRPr>
      </a:lvl4pPr>
      <a:lvl5pPr algn="r" rtl="0" fontAlgn="base">
        <a:spcBef>
          <a:spcPct val="0"/>
        </a:spcBef>
        <a:spcAft>
          <a:spcPct val="0"/>
        </a:spcAft>
        <a:defRPr sz="1200">
          <a:solidFill>
            <a:schemeClr val="tx1"/>
          </a:solidFill>
          <a:latin typeface="Arial" pitchFamily="34" charset="0"/>
        </a:defRPr>
      </a:lvl5pPr>
      <a:lvl6pPr marL="457200" algn="r" rtl="0" fontAlgn="base">
        <a:spcBef>
          <a:spcPct val="0"/>
        </a:spcBef>
        <a:spcAft>
          <a:spcPct val="0"/>
        </a:spcAft>
        <a:defRPr sz="1200">
          <a:solidFill>
            <a:schemeClr val="tx1"/>
          </a:solidFill>
          <a:latin typeface="Arial" pitchFamily="34" charset="0"/>
        </a:defRPr>
      </a:lvl6pPr>
      <a:lvl7pPr marL="914400" algn="r" rtl="0" fontAlgn="base">
        <a:spcBef>
          <a:spcPct val="0"/>
        </a:spcBef>
        <a:spcAft>
          <a:spcPct val="0"/>
        </a:spcAft>
        <a:defRPr sz="1200">
          <a:solidFill>
            <a:schemeClr val="tx1"/>
          </a:solidFill>
          <a:latin typeface="Arial" pitchFamily="34" charset="0"/>
        </a:defRPr>
      </a:lvl7pPr>
      <a:lvl8pPr marL="1371600" algn="r" rtl="0" fontAlgn="base">
        <a:spcBef>
          <a:spcPct val="0"/>
        </a:spcBef>
        <a:spcAft>
          <a:spcPct val="0"/>
        </a:spcAft>
        <a:defRPr sz="1200">
          <a:solidFill>
            <a:schemeClr val="tx1"/>
          </a:solidFill>
          <a:latin typeface="Arial" pitchFamily="34" charset="0"/>
        </a:defRPr>
      </a:lvl8pPr>
      <a:lvl9pPr marL="1828800" algn="r" rtl="0" fontAlgn="base">
        <a:spcBef>
          <a:spcPct val="0"/>
        </a:spcBef>
        <a:spcAft>
          <a:spcPct val="0"/>
        </a:spcAft>
        <a:defRPr sz="1200">
          <a:solidFill>
            <a:schemeClr val="tx1"/>
          </a:solidFill>
          <a:latin typeface="Arial" pitchFamily="34"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69638" name="Rectangle 6"/>
          <p:cNvSpPr>
            <a:spLocks noGrp="1" noChangeArrowheads="1"/>
          </p:cNvSpPr>
          <p:nvPr>
            <p:ph type="title"/>
          </p:nvPr>
        </p:nvSpPr>
        <p:spPr bwMode="auto">
          <a:xfrm>
            <a:off x="5486400" y="6953250"/>
            <a:ext cx="3657600" cy="182563"/>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p>
            <a:pPr lvl="0"/>
            <a:r>
              <a:rPr lang="en-US" smtClean="0"/>
              <a:t>Click to edit Master title style</a:t>
            </a:r>
          </a:p>
        </p:txBody>
      </p:sp>
      <p:pic>
        <p:nvPicPr>
          <p:cNvPr id="69642" name="Picture 10" descr="Example_1"/>
          <p:cNvPicPr>
            <a:picLocks noChangeAspect="1" noChangeArrowheads="1"/>
          </p:cNvPicPr>
          <p:nvPr userDrawn="1"/>
        </p:nvPicPr>
        <p:blipFill>
          <a:blip r:embed="rId13" cstate="print"/>
          <a:srcRect/>
          <a:stretch>
            <a:fillRect/>
          </a:stretch>
        </p:blipFill>
        <p:spPr bwMode="auto">
          <a:xfrm>
            <a:off x="581025" y="657225"/>
            <a:ext cx="6738938" cy="2990850"/>
          </a:xfrm>
          <a:prstGeom prst="rect">
            <a:avLst/>
          </a:prstGeom>
          <a:noFill/>
        </p:spPr>
      </p:pic>
      <p:pic>
        <p:nvPicPr>
          <p:cNvPr id="69650" name="InterfaceBorder" descr="12_ALG1_MasterBKG_Transparent"/>
          <p:cNvPicPr>
            <a:picLocks noChangeAspect="1" noChangeArrowheads="1"/>
          </p:cNvPicPr>
          <p:nvPr userDrawn="1"/>
        </p:nvPicPr>
        <p:blipFill>
          <a:blip r:embed="rId14" cstate="print"/>
          <a:srcRect/>
          <a:stretch>
            <a:fillRect/>
          </a:stretch>
        </p:blipFill>
        <p:spPr bwMode="auto">
          <a:xfrm>
            <a:off x="0" y="0"/>
            <a:ext cx="9144000" cy="6858000"/>
          </a:xfrm>
          <a:prstGeom prst="rect">
            <a:avLst/>
          </a:prstGeom>
          <a:noFill/>
          <a:ln w="9525">
            <a:noFill/>
            <a:miter lim="800000"/>
            <a:headEnd/>
            <a:tailEnd/>
          </a:ln>
          <a:effectLst/>
        </p:spPr>
      </p:pic>
      <p:pic>
        <p:nvPicPr>
          <p:cNvPr id="69652" name="Next_Button" descr="12_ALG1_ForwardButton">
            <a:hlinkClick r:id="" action="ppaction://hlinkshowjump?jump=nextslide" highlightClick="1"/>
          </p:cNvPr>
          <p:cNvPicPr>
            <a:picLocks noChangeAspect="1" noChangeArrowheads="1"/>
          </p:cNvPicPr>
          <p:nvPr userDrawn="1"/>
        </p:nvPicPr>
        <p:blipFill>
          <a:blip r:embed="rId15" cstate="print"/>
          <a:srcRect/>
          <a:stretch>
            <a:fillRect/>
          </a:stretch>
        </p:blipFill>
        <p:spPr bwMode="auto">
          <a:xfrm>
            <a:off x="8534400" y="6372225"/>
            <a:ext cx="457200" cy="457200"/>
          </a:xfrm>
          <a:prstGeom prst="rect">
            <a:avLst/>
          </a:prstGeom>
          <a:noFill/>
          <a:ln w="9525">
            <a:noFill/>
            <a:miter lim="800000"/>
            <a:headEnd/>
            <a:tailEnd/>
          </a:ln>
          <a:effectLst/>
        </p:spPr>
      </p:pic>
      <p:pic>
        <p:nvPicPr>
          <p:cNvPr id="69653" name="Back_btn" descr="12_ALG1_BackButton">
            <a:hlinkClick r:id="" action="ppaction://hlinkshowjump?jump=previousslide" highlightClick="1"/>
          </p:cNvPr>
          <p:cNvPicPr>
            <a:picLocks noChangeAspect="1" noChangeArrowheads="1"/>
          </p:cNvPicPr>
          <p:nvPr userDrawn="1"/>
        </p:nvPicPr>
        <p:blipFill>
          <a:blip r:embed="rId16" cstate="print"/>
          <a:srcRect/>
          <a:stretch>
            <a:fillRect/>
          </a:stretch>
        </p:blipFill>
        <p:spPr bwMode="auto">
          <a:xfrm>
            <a:off x="8001000" y="6372225"/>
            <a:ext cx="457200" cy="457200"/>
          </a:xfrm>
          <a:prstGeom prst="rect">
            <a:avLst/>
          </a:prstGeom>
          <a:noFill/>
          <a:ln w="9525">
            <a:noFill/>
            <a:miter lim="800000"/>
            <a:headEnd/>
            <a:tailEnd/>
          </a:ln>
          <a:effectLst/>
        </p:spPr>
      </p:pic>
      <p:pic>
        <p:nvPicPr>
          <p:cNvPr id="69654" name="Menu_btn" descr="12_ALG1_MenuButton">
            <a:hlinkClick r:id="rId17" action="ppaction://hlinksldjump" highlightClick="1"/>
          </p:cNvPr>
          <p:cNvPicPr>
            <a:picLocks noChangeAspect="1" noChangeArrowheads="1"/>
          </p:cNvPicPr>
          <p:nvPr userDrawn="1"/>
        </p:nvPicPr>
        <p:blipFill>
          <a:blip r:embed="rId18" cstate="print"/>
          <a:srcRect/>
          <a:stretch>
            <a:fillRect/>
          </a:stretch>
        </p:blipFill>
        <p:spPr bwMode="auto">
          <a:xfrm>
            <a:off x="7467600" y="6372225"/>
            <a:ext cx="457200" cy="457200"/>
          </a:xfrm>
          <a:prstGeom prst="rect">
            <a:avLst/>
          </a:prstGeom>
          <a:noFill/>
          <a:ln w="9525">
            <a:noFill/>
            <a:miter lim="800000"/>
            <a:headEnd/>
            <a:tailEnd/>
          </a:ln>
          <a:effectLst/>
        </p:spPr>
      </p:pic>
      <p:pic>
        <p:nvPicPr>
          <p:cNvPr id="69655" name="Exit_btn" descr="12_ALG1_ExitButton">
            <a:hlinkClick r:id="" action="ppaction://hlinkshowjump?jump=endshow" highlightClick="1"/>
          </p:cNvPr>
          <p:cNvPicPr>
            <a:picLocks noChangeAspect="1" noChangeArrowheads="1"/>
          </p:cNvPicPr>
          <p:nvPr userDrawn="1"/>
        </p:nvPicPr>
        <p:blipFill>
          <a:blip r:embed="rId19" cstate="print"/>
          <a:srcRect/>
          <a:stretch>
            <a:fillRect/>
          </a:stretch>
        </p:blipFill>
        <p:spPr bwMode="auto">
          <a:xfrm>
            <a:off x="6934200" y="6372225"/>
            <a:ext cx="457200" cy="457200"/>
          </a:xfrm>
          <a:prstGeom prst="rect">
            <a:avLst/>
          </a:prstGeom>
          <a:noFill/>
          <a:ln w="9525">
            <a:noFill/>
            <a:miter lim="800000"/>
            <a:headEnd/>
            <a:tailEnd/>
          </a:ln>
          <a:effectLst/>
        </p:spPr>
      </p:pic>
      <p:pic>
        <p:nvPicPr>
          <p:cNvPr id="69656" name="Header" descr="12_ALG1_Header_07_04"/>
          <p:cNvPicPr>
            <a:picLocks noChangeAspect="1" noChangeArrowheads="1"/>
          </p:cNvPicPr>
          <p:nvPr userDrawn="1"/>
        </p:nvPicPr>
        <p:blipFill>
          <a:blip r:embed="rId20" cstate="print"/>
          <a:srcRect/>
          <a:stretch>
            <a:fillRect/>
          </a:stretch>
        </p:blipFill>
        <p:spPr bwMode="auto">
          <a:xfrm>
            <a:off x="495300" y="0"/>
            <a:ext cx="6400800" cy="458788"/>
          </a:xfrm>
          <a:prstGeom prst="rect">
            <a:avLst/>
          </a:prstGeom>
          <a:noFill/>
          <a:ln w="9525">
            <a:noFill/>
            <a:miter lim="800000"/>
            <a:headEnd/>
            <a:tailEnd/>
          </a:ln>
          <a:effectLst/>
        </p:spPr>
      </p:pic>
    </p:spTree>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Lst>
  <p:timing>
    <p:tnLst>
      <p:par>
        <p:cTn id="1" dur="indefinite" restart="never" nodeType="tmRoot"/>
      </p:par>
    </p:tnLst>
  </p:timing>
  <p:txStyles>
    <p:titleStyle>
      <a:lvl1pPr algn="r" rtl="0" fontAlgn="base">
        <a:spcBef>
          <a:spcPct val="0"/>
        </a:spcBef>
        <a:spcAft>
          <a:spcPct val="0"/>
        </a:spcAft>
        <a:defRPr sz="1200">
          <a:solidFill>
            <a:schemeClr val="tx1"/>
          </a:solidFill>
          <a:latin typeface="+mj-lt"/>
          <a:ea typeface="+mj-ea"/>
          <a:cs typeface="+mj-cs"/>
        </a:defRPr>
      </a:lvl1pPr>
      <a:lvl2pPr algn="r" rtl="0" fontAlgn="base">
        <a:spcBef>
          <a:spcPct val="0"/>
        </a:spcBef>
        <a:spcAft>
          <a:spcPct val="0"/>
        </a:spcAft>
        <a:defRPr sz="1200">
          <a:solidFill>
            <a:schemeClr val="tx1"/>
          </a:solidFill>
          <a:latin typeface="Arial" pitchFamily="34" charset="0"/>
        </a:defRPr>
      </a:lvl2pPr>
      <a:lvl3pPr algn="r" rtl="0" fontAlgn="base">
        <a:spcBef>
          <a:spcPct val="0"/>
        </a:spcBef>
        <a:spcAft>
          <a:spcPct val="0"/>
        </a:spcAft>
        <a:defRPr sz="1200">
          <a:solidFill>
            <a:schemeClr val="tx1"/>
          </a:solidFill>
          <a:latin typeface="Arial" pitchFamily="34" charset="0"/>
        </a:defRPr>
      </a:lvl3pPr>
      <a:lvl4pPr algn="r" rtl="0" fontAlgn="base">
        <a:spcBef>
          <a:spcPct val="0"/>
        </a:spcBef>
        <a:spcAft>
          <a:spcPct val="0"/>
        </a:spcAft>
        <a:defRPr sz="1200">
          <a:solidFill>
            <a:schemeClr val="tx1"/>
          </a:solidFill>
          <a:latin typeface="Arial" pitchFamily="34" charset="0"/>
        </a:defRPr>
      </a:lvl4pPr>
      <a:lvl5pPr algn="r" rtl="0" fontAlgn="base">
        <a:spcBef>
          <a:spcPct val="0"/>
        </a:spcBef>
        <a:spcAft>
          <a:spcPct val="0"/>
        </a:spcAft>
        <a:defRPr sz="1200">
          <a:solidFill>
            <a:schemeClr val="tx1"/>
          </a:solidFill>
          <a:latin typeface="Arial" pitchFamily="34" charset="0"/>
        </a:defRPr>
      </a:lvl5pPr>
      <a:lvl6pPr marL="457200" algn="r" rtl="0" fontAlgn="base">
        <a:spcBef>
          <a:spcPct val="0"/>
        </a:spcBef>
        <a:spcAft>
          <a:spcPct val="0"/>
        </a:spcAft>
        <a:defRPr sz="1200">
          <a:solidFill>
            <a:schemeClr val="tx1"/>
          </a:solidFill>
          <a:latin typeface="Arial" pitchFamily="34" charset="0"/>
        </a:defRPr>
      </a:lvl6pPr>
      <a:lvl7pPr marL="914400" algn="r" rtl="0" fontAlgn="base">
        <a:spcBef>
          <a:spcPct val="0"/>
        </a:spcBef>
        <a:spcAft>
          <a:spcPct val="0"/>
        </a:spcAft>
        <a:defRPr sz="1200">
          <a:solidFill>
            <a:schemeClr val="tx1"/>
          </a:solidFill>
          <a:latin typeface="Arial" pitchFamily="34" charset="0"/>
        </a:defRPr>
      </a:lvl7pPr>
      <a:lvl8pPr marL="1371600" algn="r" rtl="0" fontAlgn="base">
        <a:spcBef>
          <a:spcPct val="0"/>
        </a:spcBef>
        <a:spcAft>
          <a:spcPct val="0"/>
        </a:spcAft>
        <a:defRPr sz="1200">
          <a:solidFill>
            <a:schemeClr val="tx1"/>
          </a:solidFill>
          <a:latin typeface="Arial" pitchFamily="34" charset="0"/>
        </a:defRPr>
      </a:lvl8pPr>
      <a:lvl9pPr marL="1828800" algn="r" rtl="0" fontAlgn="base">
        <a:spcBef>
          <a:spcPct val="0"/>
        </a:spcBef>
        <a:spcAft>
          <a:spcPct val="0"/>
        </a:spcAft>
        <a:defRPr sz="1200">
          <a:solidFill>
            <a:schemeClr val="tx1"/>
          </a:solidFill>
          <a:latin typeface="Arial" pitchFamily="34"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70662" name="Rectangle 6"/>
          <p:cNvSpPr>
            <a:spLocks noGrp="1" noChangeArrowheads="1"/>
          </p:cNvSpPr>
          <p:nvPr>
            <p:ph type="title"/>
          </p:nvPr>
        </p:nvSpPr>
        <p:spPr bwMode="auto">
          <a:xfrm>
            <a:off x="5486400" y="6953250"/>
            <a:ext cx="3657600" cy="182563"/>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p>
            <a:pPr lvl="0"/>
            <a:r>
              <a:rPr lang="en-US" smtClean="0"/>
              <a:t>Click to edit Master title style</a:t>
            </a:r>
          </a:p>
        </p:txBody>
      </p:sp>
      <p:pic>
        <p:nvPicPr>
          <p:cNvPr id="70667" name="Picture 11" descr="Example_2"/>
          <p:cNvPicPr>
            <a:picLocks noChangeAspect="1" noChangeArrowheads="1"/>
          </p:cNvPicPr>
          <p:nvPr userDrawn="1"/>
        </p:nvPicPr>
        <p:blipFill>
          <a:blip r:embed="rId13" cstate="print"/>
          <a:srcRect/>
          <a:stretch>
            <a:fillRect/>
          </a:stretch>
        </p:blipFill>
        <p:spPr bwMode="auto">
          <a:xfrm>
            <a:off x="581025" y="657225"/>
            <a:ext cx="6738938" cy="2990850"/>
          </a:xfrm>
          <a:prstGeom prst="rect">
            <a:avLst/>
          </a:prstGeom>
          <a:noFill/>
        </p:spPr>
      </p:pic>
      <p:pic>
        <p:nvPicPr>
          <p:cNvPr id="70675" name="InterfaceBorder" descr="12_ALG1_MasterBKG_Transparent"/>
          <p:cNvPicPr>
            <a:picLocks noChangeAspect="1" noChangeArrowheads="1"/>
          </p:cNvPicPr>
          <p:nvPr userDrawn="1"/>
        </p:nvPicPr>
        <p:blipFill>
          <a:blip r:embed="rId14" cstate="print"/>
          <a:srcRect/>
          <a:stretch>
            <a:fillRect/>
          </a:stretch>
        </p:blipFill>
        <p:spPr bwMode="auto">
          <a:xfrm>
            <a:off x="0" y="0"/>
            <a:ext cx="9144000" cy="6858000"/>
          </a:xfrm>
          <a:prstGeom prst="rect">
            <a:avLst/>
          </a:prstGeom>
          <a:noFill/>
          <a:ln w="9525">
            <a:noFill/>
            <a:miter lim="800000"/>
            <a:headEnd/>
            <a:tailEnd/>
          </a:ln>
          <a:effectLst/>
        </p:spPr>
      </p:pic>
      <p:pic>
        <p:nvPicPr>
          <p:cNvPr id="70677" name="Next_Button" descr="12_ALG1_ForwardButton">
            <a:hlinkClick r:id="" action="ppaction://hlinkshowjump?jump=nextslide" highlightClick="1"/>
          </p:cNvPr>
          <p:cNvPicPr>
            <a:picLocks noChangeAspect="1" noChangeArrowheads="1"/>
          </p:cNvPicPr>
          <p:nvPr userDrawn="1"/>
        </p:nvPicPr>
        <p:blipFill>
          <a:blip r:embed="rId15" cstate="print"/>
          <a:srcRect/>
          <a:stretch>
            <a:fillRect/>
          </a:stretch>
        </p:blipFill>
        <p:spPr bwMode="auto">
          <a:xfrm>
            <a:off x="8534400" y="6372225"/>
            <a:ext cx="457200" cy="457200"/>
          </a:xfrm>
          <a:prstGeom prst="rect">
            <a:avLst/>
          </a:prstGeom>
          <a:noFill/>
          <a:ln w="9525">
            <a:noFill/>
            <a:miter lim="800000"/>
            <a:headEnd/>
            <a:tailEnd/>
          </a:ln>
          <a:effectLst/>
        </p:spPr>
      </p:pic>
      <p:pic>
        <p:nvPicPr>
          <p:cNvPr id="70678" name="Back_btn" descr="12_ALG1_BackButton">
            <a:hlinkClick r:id="" action="ppaction://hlinkshowjump?jump=previousslide" highlightClick="1"/>
          </p:cNvPr>
          <p:cNvPicPr>
            <a:picLocks noChangeAspect="1" noChangeArrowheads="1"/>
          </p:cNvPicPr>
          <p:nvPr userDrawn="1"/>
        </p:nvPicPr>
        <p:blipFill>
          <a:blip r:embed="rId16" cstate="print"/>
          <a:srcRect/>
          <a:stretch>
            <a:fillRect/>
          </a:stretch>
        </p:blipFill>
        <p:spPr bwMode="auto">
          <a:xfrm>
            <a:off x="8001000" y="6372225"/>
            <a:ext cx="457200" cy="457200"/>
          </a:xfrm>
          <a:prstGeom prst="rect">
            <a:avLst/>
          </a:prstGeom>
          <a:noFill/>
          <a:ln w="9525">
            <a:noFill/>
            <a:miter lim="800000"/>
            <a:headEnd/>
            <a:tailEnd/>
          </a:ln>
          <a:effectLst/>
        </p:spPr>
      </p:pic>
      <p:pic>
        <p:nvPicPr>
          <p:cNvPr id="70679" name="Menu_btn" descr="12_ALG1_MenuButton">
            <a:hlinkClick r:id="rId17" action="ppaction://hlinksldjump" highlightClick="1"/>
          </p:cNvPr>
          <p:cNvPicPr>
            <a:picLocks noChangeAspect="1" noChangeArrowheads="1"/>
          </p:cNvPicPr>
          <p:nvPr userDrawn="1"/>
        </p:nvPicPr>
        <p:blipFill>
          <a:blip r:embed="rId18" cstate="print"/>
          <a:srcRect/>
          <a:stretch>
            <a:fillRect/>
          </a:stretch>
        </p:blipFill>
        <p:spPr bwMode="auto">
          <a:xfrm>
            <a:off x="7467600" y="6372225"/>
            <a:ext cx="457200" cy="457200"/>
          </a:xfrm>
          <a:prstGeom prst="rect">
            <a:avLst/>
          </a:prstGeom>
          <a:noFill/>
          <a:ln w="9525">
            <a:noFill/>
            <a:miter lim="800000"/>
            <a:headEnd/>
            <a:tailEnd/>
          </a:ln>
          <a:effectLst/>
        </p:spPr>
      </p:pic>
      <p:pic>
        <p:nvPicPr>
          <p:cNvPr id="70680" name="Exit_btn" descr="12_ALG1_ExitButton">
            <a:hlinkClick r:id="" action="ppaction://hlinkshowjump?jump=endshow" highlightClick="1"/>
          </p:cNvPr>
          <p:cNvPicPr>
            <a:picLocks noChangeAspect="1" noChangeArrowheads="1"/>
          </p:cNvPicPr>
          <p:nvPr userDrawn="1"/>
        </p:nvPicPr>
        <p:blipFill>
          <a:blip r:embed="rId19" cstate="print"/>
          <a:srcRect/>
          <a:stretch>
            <a:fillRect/>
          </a:stretch>
        </p:blipFill>
        <p:spPr bwMode="auto">
          <a:xfrm>
            <a:off x="6934200" y="6372225"/>
            <a:ext cx="457200" cy="457200"/>
          </a:xfrm>
          <a:prstGeom prst="rect">
            <a:avLst/>
          </a:prstGeom>
          <a:noFill/>
          <a:ln w="9525">
            <a:noFill/>
            <a:miter lim="800000"/>
            <a:headEnd/>
            <a:tailEnd/>
          </a:ln>
          <a:effectLst/>
        </p:spPr>
      </p:pic>
      <p:pic>
        <p:nvPicPr>
          <p:cNvPr id="70681" name="Header" descr="12_ALG1_Header_07_04"/>
          <p:cNvPicPr>
            <a:picLocks noChangeAspect="1" noChangeArrowheads="1"/>
          </p:cNvPicPr>
          <p:nvPr userDrawn="1"/>
        </p:nvPicPr>
        <p:blipFill>
          <a:blip r:embed="rId20" cstate="print"/>
          <a:srcRect/>
          <a:stretch>
            <a:fillRect/>
          </a:stretch>
        </p:blipFill>
        <p:spPr bwMode="auto">
          <a:xfrm>
            <a:off x="495300" y="0"/>
            <a:ext cx="6400800" cy="458788"/>
          </a:xfrm>
          <a:prstGeom prst="rect">
            <a:avLst/>
          </a:prstGeom>
          <a:noFill/>
          <a:ln w="9525">
            <a:noFill/>
            <a:miter lim="800000"/>
            <a:headEnd/>
            <a:tailEnd/>
          </a:ln>
          <a:effectLst/>
        </p:spPr>
      </p:pic>
    </p:spTree>
  </p:cSld>
  <p:clrMap bg1="lt1" tx1="dk1" bg2="lt2" tx2="dk2" accent1="accent1" accent2="accent2" accent3="accent3" accent4="accent4" accent5="accent5" accent6="accent6" hlink="hlink" folHlink="folHlink"/>
  <p:sldLayoutIdLst>
    <p:sldLayoutId id="2147483704" r:id="rId1"/>
    <p:sldLayoutId id="2147483705" r:id="rId2"/>
    <p:sldLayoutId id="2147483706" r:id="rId3"/>
    <p:sldLayoutId id="2147483707" r:id="rId4"/>
    <p:sldLayoutId id="2147483708" r:id="rId5"/>
    <p:sldLayoutId id="2147483709" r:id="rId6"/>
    <p:sldLayoutId id="2147483710" r:id="rId7"/>
    <p:sldLayoutId id="2147483711" r:id="rId8"/>
    <p:sldLayoutId id="2147483712" r:id="rId9"/>
    <p:sldLayoutId id="2147483713" r:id="rId10"/>
    <p:sldLayoutId id="2147483714" r:id="rId11"/>
  </p:sldLayoutIdLst>
  <p:timing>
    <p:tnLst>
      <p:par>
        <p:cTn id="1" dur="indefinite" restart="never" nodeType="tmRoot"/>
      </p:par>
    </p:tnLst>
  </p:timing>
  <p:txStyles>
    <p:titleStyle>
      <a:lvl1pPr algn="r" rtl="0" fontAlgn="base">
        <a:spcBef>
          <a:spcPct val="0"/>
        </a:spcBef>
        <a:spcAft>
          <a:spcPct val="0"/>
        </a:spcAft>
        <a:defRPr sz="1200">
          <a:solidFill>
            <a:schemeClr val="tx1"/>
          </a:solidFill>
          <a:latin typeface="+mj-lt"/>
          <a:ea typeface="+mj-ea"/>
          <a:cs typeface="+mj-cs"/>
        </a:defRPr>
      </a:lvl1pPr>
      <a:lvl2pPr algn="r" rtl="0" fontAlgn="base">
        <a:spcBef>
          <a:spcPct val="0"/>
        </a:spcBef>
        <a:spcAft>
          <a:spcPct val="0"/>
        </a:spcAft>
        <a:defRPr sz="1200">
          <a:solidFill>
            <a:schemeClr val="tx1"/>
          </a:solidFill>
          <a:latin typeface="Arial" pitchFamily="34" charset="0"/>
        </a:defRPr>
      </a:lvl2pPr>
      <a:lvl3pPr algn="r" rtl="0" fontAlgn="base">
        <a:spcBef>
          <a:spcPct val="0"/>
        </a:spcBef>
        <a:spcAft>
          <a:spcPct val="0"/>
        </a:spcAft>
        <a:defRPr sz="1200">
          <a:solidFill>
            <a:schemeClr val="tx1"/>
          </a:solidFill>
          <a:latin typeface="Arial" pitchFamily="34" charset="0"/>
        </a:defRPr>
      </a:lvl3pPr>
      <a:lvl4pPr algn="r" rtl="0" fontAlgn="base">
        <a:spcBef>
          <a:spcPct val="0"/>
        </a:spcBef>
        <a:spcAft>
          <a:spcPct val="0"/>
        </a:spcAft>
        <a:defRPr sz="1200">
          <a:solidFill>
            <a:schemeClr val="tx1"/>
          </a:solidFill>
          <a:latin typeface="Arial" pitchFamily="34" charset="0"/>
        </a:defRPr>
      </a:lvl4pPr>
      <a:lvl5pPr algn="r" rtl="0" fontAlgn="base">
        <a:spcBef>
          <a:spcPct val="0"/>
        </a:spcBef>
        <a:spcAft>
          <a:spcPct val="0"/>
        </a:spcAft>
        <a:defRPr sz="1200">
          <a:solidFill>
            <a:schemeClr val="tx1"/>
          </a:solidFill>
          <a:latin typeface="Arial" pitchFamily="34" charset="0"/>
        </a:defRPr>
      </a:lvl5pPr>
      <a:lvl6pPr marL="457200" algn="r" rtl="0" fontAlgn="base">
        <a:spcBef>
          <a:spcPct val="0"/>
        </a:spcBef>
        <a:spcAft>
          <a:spcPct val="0"/>
        </a:spcAft>
        <a:defRPr sz="1200">
          <a:solidFill>
            <a:schemeClr val="tx1"/>
          </a:solidFill>
          <a:latin typeface="Arial" pitchFamily="34" charset="0"/>
        </a:defRPr>
      </a:lvl6pPr>
      <a:lvl7pPr marL="914400" algn="r" rtl="0" fontAlgn="base">
        <a:spcBef>
          <a:spcPct val="0"/>
        </a:spcBef>
        <a:spcAft>
          <a:spcPct val="0"/>
        </a:spcAft>
        <a:defRPr sz="1200">
          <a:solidFill>
            <a:schemeClr val="tx1"/>
          </a:solidFill>
          <a:latin typeface="Arial" pitchFamily="34" charset="0"/>
        </a:defRPr>
      </a:lvl7pPr>
      <a:lvl8pPr marL="1371600" algn="r" rtl="0" fontAlgn="base">
        <a:spcBef>
          <a:spcPct val="0"/>
        </a:spcBef>
        <a:spcAft>
          <a:spcPct val="0"/>
        </a:spcAft>
        <a:defRPr sz="1200">
          <a:solidFill>
            <a:schemeClr val="tx1"/>
          </a:solidFill>
          <a:latin typeface="Arial" pitchFamily="34" charset="0"/>
        </a:defRPr>
      </a:lvl8pPr>
      <a:lvl9pPr marL="1828800" algn="r" rtl="0" fontAlgn="base">
        <a:spcBef>
          <a:spcPct val="0"/>
        </a:spcBef>
        <a:spcAft>
          <a:spcPct val="0"/>
        </a:spcAft>
        <a:defRPr sz="1200">
          <a:solidFill>
            <a:schemeClr val="tx1"/>
          </a:solidFill>
          <a:latin typeface="Arial" pitchFamily="34"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71686" name="Rectangle 6"/>
          <p:cNvSpPr>
            <a:spLocks noGrp="1" noChangeArrowheads="1"/>
          </p:cNvSpPr>
          <p:nvPr>
            <p:ph type="title"/>
          </p:nvPr>
        </p:nvSpPr>
        <p:spPr bwMode="auto">
          <a:xfrm>
            <a:off x="5486400" y="6953250"/>
            <a:ext cx="3657600" cy="182563"/>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p>
            <a:pPr lvl="0"/>
            <a:r>
              <a:rPr lang="en-US" smtClean="0"/>
              <a:t>Click to edit Master title style</a:t>
            </a:r>
          </a:p>
        </p:txBody>
      </p:sp>
      <p:pic>
        <p:nvPicPr>
          <p:cNvPr id="71691" name="Picture 11" descr="Example_3"/>
          <p:cNvPicPr>
            <a:picLocks noChangeAspect="1" noChangeArrowheads="1"/>
          </p:cNvPicPr>
          <p:nvPr userDrawn="1"/>
        </p:nvPicPr>
        <p:blipFill>
          <a:blip r:embed="rId13" cstate="print"/>
          <a:srcRect/>
          <a:stretch>
            <a:fillRect/>
          </a:stretch>
        </p:blipFill>
        <p:spPr bwMode="auto">
          <a:xfrm>
            <a:off x="581025" y="657225"/>
            <a:ext cx="6738938" cy="2990850"/>
          </a:xfrm>
          <a:prstGeom prst="rect">
            <a:avLst/>
          </a:prstGeom>
          <a:noFill/>
        </p:spPr>
      </p:pic>
      <p:pic>
        <p:nvPicPr>
          <p:cNvPr id="71699" name="InterfaceBorder" descr="12_ALG1_MasterBKG_Transparent"/>
          <p:cNvPicPr>
            <a:picLocks noChangeAspect="1" noChangeArrowheads="1"/>
          </p:cNvPicPr>
          <p:nvPr userDrawn="1"/>
        </p:nvPicPr>
        <p:blipFill>
          <a:blip r:embed="rId14" cstate="print"/>
          <a:srcRect/>
          <a:stretch>
            <a:fillRect/>
          </a:stretch>
        </p:blipFill>
        <p:spPr bwMode="auto">
          <a:xfrm>
            <a:off x="0" y="0"/>
            <a:ext cx="9144000" cy="6858000"/>
          </a:xfrm>
          <a:prstGeom prst="rect">
            <a:avLst/>
          </a:prstGeom>
          <a:noFill/>
          <a:ln w="9525">
            <a:noFill/>
            <a:miter lim="800000"/>
            <a:headEnd/>
            <a:tailEnd/>
          </a:ln>
          <a:effectLst/>
        </p:spPr>
      </p:pic>
      <p:pic>
        <p:nvPicPr>
          <p:cNvPr id="71701" name="Next_Button" descr="12_ALG1_ForwardButton">
            <a:hlinkClick r:id="" action="ppaction://hlinkshowjump?jump=nextslide" highlightClick="1"/>
          </p:cNvPr>
          <p:cNvPicPr>
            <a:picLocks noChangeAspect="1" noChangeArrowheads="1"/>
          </p:cNvPicPr>
          <p:nvPr userDrawn="1"/>
        </p:nvPicPr>
        <p:blipFill>
          <a:blip r:embed="rId15" cstate="print"/>
          <a:srcRect/>
          <a:stretch>
            <a:fillRect/>
          </a:stretch>
        </p:blipFill>
        <p:spPr bwMode="auto">
          <a:xfrm>
            <a:off x="8534400" y="6372225"/>
            <a:ext cx="457200" cy="457200"/>
          </a:xfrm>
          <a:prstGeom prst="rect">
            <a:avLst/>
          </a:prstGeom>
          <a:noFill/>
          <a:ln w="9525">
            <a:noFill/>
            <a:miter lim="800000"/>
            <a:headEnd/>
            <a:tailEnd/>
          </a:ln>
          <a:effectLst/>
        </p:spPr>
      </p:pic>
      <p:pic>
        <p:nvPicPr>
          <p:cNvPr id="71702" name="Back_btn" descr="12_ALG1_BackButton">
            <a:hlinkClick r:id="" action="ppaction://hlinkshowjump?jump=previousslide" highlightClick="1"/>
          </p:cNvPr>
          <p:cNvPicPr>
            <a:picLocks noChangeAspect="1" noChangeArrowheads="1"/>
          </p:cNvPicPr>
          <p:nvPr userDrawn="1"/>
        </p:nvPicPr>
        <p:blipFill>
          <a:blip r:embed="rId16" cstate="print"/>
          <a:srcRect/>
          <a:stretch>
            <a:fillRect/>
          </a:stretch>
        </p:blipFill>
        <p:spPr bwMode="auto">
          <a:xfrm>
            <a:off x="8001000" y="6372225"/>
            <a:ext cx="457200" cy="457200"/>
          </a:xfrm>
          <a:prstGeom prst="rect">
            <a:avLst/>
          </a:prstGeom>
          <a:noFill/>
          <a:ln w="9525">
            <a:noFill/>
            <a:miter lim="800000"/>
            <a:headEnd/>
            <a:tailEnd/>
          </a:ln>
          <a:effectLst/>
        </p:spPr>
      </p:pic>
      <p:pic>
        <p:nvPicPr>
          <p:cNvPr id="71703" name="Menu_btn" descr="12_ALG1_MenuButton">
            <a:hlinkClick r:id="rId17" action="ppaction://hlinksldjump" highlightClick="1"/>
          </p:cNvPr>
          <p:cNvPicPr>
            <a:picLocks noChangeAspect="1" noChangeArrowheads="1"/>
          </p:cNvPicPr>
          <p:nvPr userDrawn="1"/>
        </p:nvPicPr>
        <p:blipFill>
          <a:blip r:embed="rId18" cstate="print"/>
          <a:srcRect/>
          <a:stretch>
            <a:fillRect/>
          </a:stretch>
        </p:blipFill>
        <p:spPr bwMode="auto">
          <a:xfrm>
            <a:off x="7467600" y="6372225"/>
            <a:ext cx="457200" cy="457200"/>
          </a:xfrm>
          <a:prstGeom prst="rect">
            <a:avLst/>
          </a:prstGeom>
          <a:noFill/>
          <a:ln w="9525">
            <a:noFill/>
            <a:miter lim="800000"/>
            <a:headEnd/>
            <a:tailEnd/>
          </a:ln>
          <a:effectLst/>
        </p:spPr>
      </p:pic>
      <p:pic>
        <p:nvPicPr>
          <p:cNvPr id="71704" name="Exit_btn" descr="12_ALG1_ExitButton">
            <a:hlinkClick r:id="" action="ppaction://hlinkshowjump?jump=endshow" highlightClick="1"/>
          </p:cNvPr>
          <p:cNvPicPr>
            <a:picLocks noChangeAspect="1" noChangeArrowheads="1"/>
          </p:cNvPicPr>
          <p:nvPr userDrawn="1"/>
        </p:nvPicPr>
        <p:blipFill>
          <a:blip r:embed="rId19" cstate="print"/>
          <a:srcRect/>
          <a:stretch>
            <a:fillRect/>
          </a:stretch>
        </p:blipFill>
        <p:spPr bwMode="auto">
          <a:xfrm>
            <a:off x="6934200" y="6372225"/>
            <a:ext cx="457200" cy="457200"/>
          </a:xfrm>
          <a:prstGeom prst="rect">
            <a:avLst/>
          </a:prstGeom>
          <a:noFill/>
          <a:ln w="9525">
            <a:noFill/>
            <a:miter lim="800000"/>
            <a:headEnd/>
            <a:tailEnd/>
          </a:ln>
          <a:effectLst/>
        </p:spPr>
      </p:pic>
      <p:pic>
        <p:nvPicPr>
          <p:cNvPr id="71705" name="Header" descr="12_ALG1_Header_07_04"/>
          <p:cNvPicPr>
            <a:picLocks noChangeAspect="1" noChangeArrowheads="1"/>
          </p:cNvPicPr>
          <p:nvPr userDrawn="1"/>
        </p:nvPicPr>
        <p:blipFill>
          <a:blip r:embed="rId20" cstate="print"/>
          <a:srcRect/>
          <a:stretch>
            <a:fillRect/>
          </a:stretch>
        </p:blipFill>
        <p:spPr bwMode="auto">
          <a:xfrm>
            <a:off x="495300" y="0"/>
            <a:ext cx="6400800" cy="458788"/>
          </a:xfrm>
          <a:prstGeom prst="rect">
            <a:avLst/>
          </a:prstGeom>
          <a:noFill/>
          <a:ln w="9525">
            <a:noFill/>
            <a:miter lim="800000"/>
            <a:headEnd/>
            <a:tailEnd/>
          </a:ln>
          <a:effectLst/>
        </p:spPr>
      </p:pic>
    </p:spTree>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Lst>
  <p:timing>
    <p:tnLst>
      <p:par>
        <p:cTn id="1" dur="indefinite" restart="never" nodeType="tmRoot"/>
      </p:par>
    </p:tnLst>
  </p:timing>
  <p:txStyles>
    <p:titleStyle>
      <a:lvl1pPr algn="r" rtl="0" fontAlgn="base">
        <a:spcBef>
          <a:spcPct val="0"/>
        </a:spcBef>
        <a:spcAft>
          <a:spcPct val="0"/>
        </a:spcAft>
        <a:defRPr sz="1200">
          <a:solidFill>
            <a:schemeClr val="tx1"/>
          </a:solidFill>
          <a:latin typeface="+mj-lt"/>
          <a:ea typeface="+mj-ea"/>
          <a:cs typeface="+mj-cs"/>
        </a:defRPr>
      </a:lvl1pPr>
      <a:lvl2pPr algn="r" rtl="0" fontAlgn="base">
        <a:spcBef>
          <a:spcPct val="0"/>
        </a:spcBef>
        <a:spcAft>
          <a:spcPct val="0"/>
        </a:spcAft>
        <a:defRPr sz="1200">
          <a:solidFill>
            <a:schemeClr val="tx1"/>
          </a:solidFill>
          <a:latin typeface="Arial" pitchFamily="34" charset="0"/>
        </a:defRPr>
      </a:lvl2pPr>
      <a:lvl3pPr algn="r" rtl="0" fontAlgn="base">
        <a:spcBef>
          <a:spcPct val="0"/>
        </a:spcBef>
        <a:spcAft>
          <a:spcPct val="0"/>
        </a:spcAft>
        <a:defRPr sz="1200">
          <a:solidFill>
            <a:schemeClr val="tx1"/>
          </a:solidFill>
          <a:latin typeface="Arial" pitchFamily="34" charset="0"/>
        </a:defRPr>
      </a:lvl3pPr>
      <a:lvl4pPr algn="r" rtl="0" fontAlgn="base">
        <a:spcBef>
          <a:spcPct val="0"/>
        </a:spcBef>
        <a:spcAft>
          <a:spcPct val="0"/>
        </a:spcAft>
        <a:defRPr sz="1200">
          <a:solidFill>
            <a:schemeClr val="tx1"/>
          </a:solidFill>
          <a:latin typeface="Arial" pitchFamily="34" charset="0"/>
        </a:defRPr>
      </a:lvl4pPr>
      <a:lvl5pPr algn="r" rtl="0" fontAlgn="base">
        <a:spcBef>
          <a:spcPct val="0"/>
        </a:spcBef>
        <a:spcAft>
          <a:spcPct val="0"/>
        </a:spcAft>
        <a:defRPr sz="1200">
          <a:solidFill>
            <a:schemeClr val="tx1"/>
          </a:solidFill>
          <a:latin typeface="Arial" pitchFamily="34" charset="0"/>
        </a:defRPr>
      </a:lvl5pPr>
      <a:lvl6pPr marL="457200" algn="r" rtl="0" fontAlgn="base">
        <a:spcBef>
          <a:spcPct val="0"/>
        </a:spcBef>
        <a:spcAft>
          <a:spcPct val="0"/>
        </a:spcAft>
        <a:defRPr sz="1200">
          <a:solidFill>
            <a:schemeClr val="tx1"/>
          </a:solidFill>
          <a:latin typeface="Arial" pitchFamily="34" charset="0"/>
        </a:defRPr>
      </a:lvl6pPr>
      <a:lvl7pPr marL="914400" algn="r" rtl="0" fontAlgn="base">
        <a:spcBef>
          <a:spcPct val="0"/>
        </a:spcBef>
        <a:spcAft>
          <a:spcPct val="0"/>
        </a:spcAft>
        <a:defRPr sz="1200">
          <a:solidFill>
            <a:schemeClr val="tx1"/>
          </a:solidFill>
          <a:latin typeface="Arial" pitchFamily="34" charset="0"/>
        </a:defRPr>
      </a:lvl7pPr>
      <a:lvl8pPr marL="1371600" algn="r" rtl="0" fontAlgn="base">
        <a:spcBef>
          <a:spcPct val="0"/>
        </a:spcBef>
        <a:spcAft>
          <a:spcPct val="0"/>
        </a:spcAft>
        <a:defRPr sz="1200">
          <a:solidFill>
            <a:schemeClr val="tx1"/>
          </a:solidFill>
          <a:latin typeface="Arial" pitchFamily="34" charset="0"/>
        </a:defRPr>
      </a:lvl8pPr>
      <a:lvl9pPr marL="1828800" algn="r" rtl="0" fontAlgn="base">
        <a:spcBef>
          <a:spcPct val="0"/>
        </a:spcBef>
        <a:spcAft>
          <a:spcPct val="0"/>
        </a:spcAft>
        <a:defRPr sz="1200">
          <a:solidFill>
            <a:schemeClr val="tx1"/>
          </a:solidFill>
          <a:latin typeface="Arial" pitchFamily="34"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72710" name="Rectangle 6"/>
          <p:cNvSpPr>
            <a:spLocks noGrp="1" noChangeArrowheads="1"/>
          </p:cNvSpPr>
          <p:nvPr>
            <p:ph type="title"/>
          </p:nvPr>
        </p:nvSpPr>
        <p:spPr bwMode="auto">
          <a:xfrm>
            <a:off x="5486400" y="6953250"/>
            <a:ext cx="3657600" cy="182563"/>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p>
            <a:pPr lvl="0"/>
            <a:r>
              <a:rPr lang="en-US" smtClean="0"/>
              <a:t>Click to edit Master title style</a:t>
            </a:r>
          </a:p>
        </p:txBody>
      </p:sp>
      <p:pic>
        <p:nvPicPr>
          <p:cNvPr id="72715" name="Picture 11" descr="Example_4"/>
          <p:cNvPicPr>
            <a:picLocks noChangeAspect="1" noChangeArrowheads="1"/>
          </p:cNvPicPr>
          <p:nvPr userDrawn="1"/>
        </p:nvPicPr>
        <p:blipFill>
          <a:blip r:embed="rId13" cstate="print"/>
          <a:srcRect/>
          <a:stretch>
            <a:fillRect/>
          </a:stretch>
        </p:blipFill>
        <p:spPr bwMode="auto">
          <a:xfrm>
            <a:off x="581025" y="657225"/>
            <a:ext cx="6738938" cy="2990850"/>
          </a:xfrm>
          <a:prstGeom prst="rect">
            <a:avLst/>
          </a:prstGeom>
          <a:noFill/>
        </p:spPr>
      </p:pic>
      <p:pic>
        <p:nvPicPr>
          <p:cNvPr id="72723" name="InterfaceBorder" descr="12_ALG1_MasterBKG_Transparent"/>
          <p:cNvPicPr>
            <a:picLocks noChangeAspect="1" noChangeArrowheads="1"/>
          </p:cNvPicPr>
          <p:nvPr userDrawn="1"/>
        </p:nvPicPr>
        <p:blipFill>
          <a:blip r:embed="rId14" cstate="print"/>
          <a:srcRect/>
          <a:stretch>
            <a:fillRect/>
          </a:stretch>
        </p:blipFill>
        <p:spPr bwMode="auto">
          <a:xfrm>
            <a:off x="0" y="0"/>
            <a:ext cx="9144000" cy="6858000"/>
          </a:xfrm>
          <a:prstGeom prst="rect">
            <a:avLst/>
          </a:prstGeom>
          <a:noFill/>
          <a:ln w="9525">
            <a:noFill/>
            <a:miter lim="800000"/>
            <a:headEnd/>
            <a:tailEnd/>
          </a:ln>
          <a:effectLst/>
        </p:spPr>
      </p:pic>
      <p:pic>
        <p:nvPicPr>
          <p:cNvPr id="72725" name="Next_Button" descr="12_ALG1_ForwardButton">
            <a:hlinkClick r:id="" action="ppaction://hlinkshowjump?jump=nextslide" highlightClick="1"/>
          </p:cNvPr>
          <p:cNvPicPr>
            <a:picLocks noChangeAspect="1" noChangeArrowheads="1"/>
          </p:cNvPicPr>
          <p:nvPr userDrawn="1"/>
        </p:nvPicPr>
        <p:blipFill>
          <a:blip r:embed="rId15" cstate="print"/>
          <a:srcRect/>
          <a:stretch>
            <a:fillRect/>
          </a:stretch>
        </p:blipFill>
        <p:spPr bwMode="auto">
          <a:xfrm>
            <a:off x="8534400" y="6372225"/>
            <a:ext cx="457200" cy="457200"/>
          </a:xfrm>
          <a:prstGeom prst="rect">
            <a:avLst/>
          </a:prstGeom>
          <a:noFill/>
          <a:ln w="9525">
            <a:noFill/>
            <a:miter lim="800000"/>
            <a:headEnd/>
            <a:tailEnd/>
          </a:ln>
          <a:effectLst/>
        </p:spPr>
      </p:pic>
      <p:pic>
        <p:nvPicPr>
          <p:cNvPr id="72726" name="Back_btn" descr="12_ALG1_BackButton">
            <a:hlinkClick r:id="" action="ppaction://hlinkshowjump?jump=previousslide" highlightClick="1"/>
          </p:cNvPr>
          <p:cNvPicPr>
            <a:picLocks noChangeAspect="1" noChangeArrowheads="1"/>
          </p:cNvPicPr>
          <p:nvPr userDrawn="1"/>
        </p:nvPicPr>
        <p:blipFill>
          <a:blip r:embed="rId16" cstate="print"/>
          <a:srcRect/>
          <a:stretch>
            <a:fillRect/>
          </a:stretch>
        </p:blipFill>
        <p:spPr bwMode="auto">
          <a:xfrm>
            <a:off x="8001000" y="6372225"/>
            <a:ext cx="457200" cy="457200"/>
          </a:xfrm>
          <a:prstGeom prst="rect">
            <a:avLst/>
          </a:prstGeom>
          <a:noFill/>
          <a:ln w="9525">
            <a:noFill/>
            <a:miter lim="800000"/>
            <a:headEnd/>
            <a:tailEnd/>
          </a:ln>
          <a:effectLst/>
        </p:spPr>
      </p:pic>
      <p:pic>
        <p:nvPicPr>
          <p:cNvPr id="72727" name="Menu_btn" descr="12_ALG1_MenuButton">
            <a:hlinkClick r:id="rId17" action="ppaction://hlinksldjump" highlightClick="1"/>
          </p:cNvPr>
          <p:cNvPicPr>
            <a:picLocks noChangeAspect="1" noChangeArrowheads="1"/>
          </p:cNvPicPr>
          <p:nvPr userDrawn="1"/>
        </p:nvPicPr>
        <p:blipFill>
          <a:blip r:embed="rId18" cstate="print"/>
          <a:srcRect/>
          <a:stretch>
            <a:fillRect/>
          </a:stretch>
        </p:blipFill>
        <p:spPr bwMode="auto">
          <a:xfrm>
            <a:off x="7467600" y="6372225"/>
            <a:ext cx="457200" cy="457200"/>
          </a:xfrm>
          <a:prstGeom prst="rect">
            <a:avLst/>
          </a:prstGeom>
          <a:noFill/>
          <a:ln w="9525">
            <a:noFill/>
            <a:miter lim="800000"/>
            <a:headEnd/>
            <a:tailEnd/>
          </a:ln>
          <a:effectLst/>
        </p:spPr>
      </p:pic>
      <p:pic>
        <p:nvPicPr>
          <p:cNvPr id="72728" name="Exit_btn" descr="12_ALG1_ExitButton">
            <a:hlinkClick r:id="" action="ppaction://hlinkshowjump?jump=endshow" highlightClick="1"/>
          </p:cNvPr>
          <p:cNvPicPr>
            <a:picLocks noChangeAspect="1" noChangeArrowheads="1"/>
          </p:cNvPicPr>
          <p:nvPr userDrawn="1"/>
        </p:nvPicPr>
        <p:blipFill>
          <a:blip r:embed="rId19" cstate="print"/>
          <a:srcRect/>
          <a:stretch>
            <a:fillRect/>
          </a:stretch>
        </p:blipFill>
        <p:spPr bwMode="auto">
          <a:xfrm>
            <a:off x="6934200" y="6372225"/>
            <a:ext cx="457200" cy="457200"/>
          </a:xfrm>
          <a:prstGeom prst="rect">
            <a:avLst/>
          </a:prstGeom>
          <a:noFill/>
          <a:ln w="9525">
            <a:noFill/>
            <a:miter lim="800000"/>
            <a:headEnd/>
            <a:tailEnd/>
          </a:ln>
          <a:effectLst/>
        </p:spPr>
      </p:pic>
      <p:pic>
        <p:nvPicPr>
          <p:cNvPr id="72729" name="Header" descr="12_ALG1_Header_07_04"/>
          <p:cNvPicPr>
            <a:picLocks noChangeAspect="1" noChangeArrowheads="1"/>
          </p:cNvPicPr>
          <p:nvPr userDrawn="1"/>
        </p:nvPicPr>
        <p:blipFill>
          <a:blip r:embed="rId20" cstate="print"/>
          <a:srcRect/>
          <a:stretch>
            <a:fillRect/>
          </a:stretch>
        </p:blipFill>
        <p:spPr bwMode="auto">
          <a:xfrm>
            <a:off x="495300" y="0"/>
            <a:ext cx="6400800" cy="458788"/>
          </a:xfrm>
          <a:prstGeom prst="rect">
            <a:avLst/>
          </a:prstGeom>
          <a:noFill/>
          <a:ln w="9525">
            <a:noFill/>
            <a:miter lim="800000"/>
            <a:headEnd/>
            <a:tailEnd/>
          </a:ln>
          <a:effectLst/>
        </p:spPr>
      </p:pic>
    </p:spTree>
  </p:cSld>
  <p:clrMap bg1="lt1" tx1="dk1" bg2="lt2" tx2="dk2" accent1="accent1" accent2="accent2" accent3="accent3" accent4="accent4" accent5="accent5" accent6="accent6" hlink="hlink" folHlink="folHlink"/>
  <p:sldLayoutIdLst>
    <p:sldLayoutId id="2147483726" r:id="rId1"/>
    <p:sldLayoutId id="2147483727" r:id="rId2"/>
    <p:sldLayoutId id="2147483728" r:id="rId3"/>
    <p:sldLayoutId id="2147483729" r:id="rId4"/>
    <p:sldLayoutId id="2147483730" r:id="rId5"/>
    <p:sldLayoutId id="2147483731" r:id="rId6"/>
    <p:sldLayoutId id="2147483732" r:id="rId7"/>
    <p:sldLayoutId id="2147483733" r:id="rId8"/>
    <p:sldLayoutId id="2147483734" r:id="rId9"/>
    <p:sldLayoutId id="2147483735" r:id="rId10"/>
    <p:sldLayoutId id="2147483736" r:id="rId11"/>
  </p:sldLayoutIdLst>
  <p:timing>
    <p:tnLst>
      <p:par>
        <p:cTn id="1" dur="indefinite" restart="never" nodeType="tmRoot"/>
      </p:par>
    </p:tnLst>
  </p:timing>
  <p:txStyles>
    <p:titleStyle>
      <a:lvl1pPr algn="r" rtl="0" fontAlgn="base">
        <a:spcBef>
          <a:spcPct val="0"/>
        </a:spcBef>
        <a:spcAft>
          <a:spcPct val="0"/>
        </a:spcAft>
        <a:defRPr sz="1200">
          <a:solidFill>
            <a:schemeClr val="tx1"/>
          </a:solidFill>
          <a:latin typeface="+mj-lt"/>
          <a:ea typeface="+mj-ea"/>
          <a:cs typeface="+mj-cs"/>
        </a:defRPr>
      </a:lvl1pPr>
      <a:lvl2pPr algn="r" rtl="0" fontAlgn="base">
        <a:spcBef>
          <a:spcPct val="0"/>
        </a:spcBef>
        <a:spcAft>
          <a:spcPct val="0"/>
        </a:spcAft>
        <a:defRPr sz="1200">
          <a:solidFill>
            <a:schemeClr val="tx1"/>
          </a:solidFill>
          <a:latin typeface="Arial" pitchFamily="34" charset="0"/>
        </a:defRPr>
      </a:lvl2pPr>
      <a:lvl3pPr algn="r" rtl="0" fontAlgn="base">
        <a:spcBef>
          <a:spcPct val="0"/>
        </a:spcBef>
        <a:spcAft>
          <a:spcPct val="0"/>
        </a:spcAft>
        <a:defRPr sz="1200">
          <a:solidFill>
            <a:schemeClr val="tx1"/>
          </a:solidFill>
          <a:latin typeface="Arial" pitchFamily="34" charset="0"/>
        </a:defRPr>
      </a:lvl3pPr>
      <a:lvl4pPr algn="r" rtl="0" fontAlgn="base">
        <a:spcBef>
          <a:spcPct val="0"/>
        </a:spcBef>
        <a:spcAft>
          <a:spcPct val="0"/>
        </a:spcAft>
        <a:defRPr sz="1200">
          <a:solidFill>
            <a:schemeClr val="tx1"/>
          </a:solidFill>
          <a:latin typeface="Arial" pitchFamily="34" charset="0"/>
        </a:defRPr>
      </a:lvl4pPr>
      <a:lvl5pPr algn="r" rtl="0" fontAlgn="base">
        <a:spcBef>
          <a:spcPct val="0"/>
        </a:spcBef>
        <a:spcAft>
          <a:spcPct val="0"/>
        </a:spcAft>
        <a:defRPr sz="1200">
          <a:solidFill>
            <a:schemeClr val="tx1"/>
          </a:solidFill>
          <a:latin typeface="Arial" pitchFamily="34" charset="0"/>
        </a:defRPr>
      </a:lvl5pPr>
      <a:lvl6pPr marL="457200" algn="r" rtl="0" fontAlgn="base">
        <a:spcBef>
          <a:spcPct val="0"/>
        </a:spcBef>
        <a:spcAft>
          <a:spcPct val="0"/>
        </a:spcAft>
        <a:defRPr sz="1200">
          <a:solidFill>
            <a:schemeClr val="tx1"/>
          </a:solidFill>
          <a:latin typeface="Arial" pitchFamily="34" charset="0"/>
        </a:defRPr>
      </a:lvl6pPr>
      <a:lvl7pPr marL="914400" algn="r" rtl="0" fontAlgn="base">
        <a:spcBef>
          <a:spcPct val="0"/>
        </a:spcBef>
        <a:spcAft>
          <a:spcPct val="0"/>
        </a:spcAft>
        <a:defRPr sz="1200">
          <a:solidFill>
            <a:schemeClr val="tx1"/>
          </a:solidFill>
          <a:latin typeface="Arial" pitchFamily="34" charset="0"/>
        </a:defRPr>
      </a:lvl7pPr>
      <a:lvl8pPr marL="1371600" algn="r" rtl="0" fontAlgn="base">
        <a:spcBef>
          <a:spcPct val="0"/>
        </a:spcBef>
        <a:spcAft>
          <a:spcPct val="0"/>
        </a:spcAft>
        <a:defRPr sz="1200">
          <a:solidFill>
            <a:schemeClr val="tx1"/>
          </a:solidFill>
          <a:latin typeface="Arial" pitchFamily="34" charset="0"/>
        </a:defRPr>
      </a:lvl8pPr>
      <a:lvl9pPr marL="1828800" algn="r" rtl="0" fontAlgn="base">
        <a:spcBef>
          <a:spcPct val="0"/>
        </a:spcBef>
        <a:spcAft>
          <a:spcPct val="0"/>
        </a:spcAft>
        <a:defRPr sz="1200">
          <a:solidFill>
            <a:schemeClr val="tx1"/>
          </a:solidFill>
          <a:latin typeface="Arial" pitchFamily="34"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73734" name="Rectangle 6"/>
          <p:cNvSpPr>
            <a:spLocks noGrp="1" noChangeArrowheads="1"/>
          </p:cNvSpPr>
          <p:nvPr>
            <p:ph type="title"/>
          </p:nvPr>
        </p:nvSpPr>
        <p:spPr bwMode="auto">
          <a:xfrm>
            <a:off x="5486400" y="6953250"/>
            <a:ext cx="3657600" cy="182563"/>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p>
            <a:pPr lvl="0"/>
            <a:r>
              <a:rPr lang="en-US" smtClean="0"/>
              <a:t>Click to edit Master title style</a:t>
            </a:r>
          </a:p>
        </p:txBody>
      </p:sp>
      <p:pic>
        <p:nvPicPr>
          <p:cNvPr id="73746" name="Picture 18" descr="Real World Ex_5"/>
          <p:cNvPicPr>
            <a:picLocks noChangeAspect="1" noChangeArrowheads="1"/>
          </p:cNvPicPr>
          <p:nvPr userDrawn="1"/>
        </p:nvPicPr>
        <p:blipFill>
          <a:blip r:embed="rId13" cstate="print"/>
          <a:srcRect/>
          <a:stretch>
            <a:fillRect/>
          </a:stretch>
        </p:blipFill>
        <p:spPr bwMode="auto">
          <a:xfrm>
            <a:off x="581025" y="657225"/>
            <a:ext cx="6738938" cy="2990850"/>
          </a:xfrm>
          <a:prstGeom prst="rect">
            <a:avLst/>
          </a:prstGeom>
          <a:noFill/>
        </p:spPr>
      </p:pic>
      <p:pic>
        <p:nvPicPr>
          <p:cNvPr id="73748" name="InterfaceBorder" descr="12_ALG1_MasterBKG_Transparent"/>
          <p:cNvPicPr>
            <a:picLocks noChangeAspect="1" noChangeArrowheads="1"/>
          </p:cNvPicPr>
          <p:nvPr userDrawn="1"/>
        </p:nvPicPr>
        <p:blipFill>
          <a:blip r:embed="rId14" cstate="print"/>
          <a:srcRect/>
          <a:stretch>
            <a:fillRect/>
          </a:stretch>
        </p:blipFill>
        <p:spPr bwMode="auto">
          <a:xfrm>
            <a:off x="0" y="0"/>
            <a:ext cx="9144000" cy="6858000"/>
          </a:xfrm>
          <a:prstGeom prst="rect">
            <a:avLst/>
          </a:prstGeom>
          <a:noFill/>
          <a:ln w="9525">
            <a:noFill/>
            <a:miter lim="800000"/>
            <a:headEnd/>
            <a:tailEnd/>
          </a:ln>
          <a:effectLst/>
        </p:spPr>
      </p:pic>
      <p:pic>
        <p:nvPicPr>
          <p:cNvPr id="73750" name="Next_Button" descr="12_ALG1_ForwardButton">
            <a:hlinkClick r:id="" action="ppaction://hlinkshowjump?jump=nextslide" highlightClick="1"/>
          </p:cNvPr>
          <p:cNvPicPr>
            <a:picLocks noChangeAspect="1" noChangeArrowheads="1"/>
          </p:cNvPicPr>
          <p:nvPr userDrawn="1"/>
        </p:nvPicPr>
        <p:blipFill>
          <a:blip r:embed="rId15" cstate="print"/>
          <a:srcRect/>
          <a:stretch>
            <a:fillRect/>
          </a:stretch>
        </p:blipFill>
        <p:spPr bwMode="auto">
          <a:xfrm>
            <a:off x="8534400" y="6372225"/>
            <a:ext cx="457200" cy="457200"/>
          </a:xfrm>
          <a:prstGeom prst="rect">
            <a:avLst/>
          </a:prstGeom>
          <a:noFill/>
          <a:ln w="9525">
            <a:noFill/>
            <a:miter lim="800000"/>
            <a:headEnd/>
            <a:tailEnd/>
          </a:ln>
          <a:effectLst/>
        </p:spPr>
      </p:pic>
      <p:pic>
        <p:nvPicPr>
          <p:cNvPr id="73751" name="Back_btn" descr="12_ALG1_BackButton">
            <a:hlinkClick r:id="" action="ppaction://hlinkshowjump?jump=previousslide" highlightClick="1"/>
          </p:cNvPr>
          <p:cNvPicPr>
            <a:picLocks noChangeAspect="1" noChangeArrowheads="1"/>
          </p:cNvPicPr>
          <p:nvPr userDrawn="1"/>
        </p:nvPicPr>
        <p:blipFill>
          <a:blip r:embed="rId16" cstate="print"/>
          <a:srcRect/>
          <a:stretch>
            <a:fillRect/>
          </a:stretch>
        </p:blipFill>
        <p:spPr bwMode="auto">
          <a:xfrm>
            <a:off x="8001000" y="6372225"/>
            <a:ext cx="457200" cy="457200"/>
          </a:xfrm>
          <a:prstGeom prst="rect">
            <a:avLst/>
          </a:prstGeom>
          <a:noFill/>
          <a:ln w="9525">
            <a:noFill/>
            <a:miter lim="800000"/>
            <a:headEnd/>
            <a:tailEnd/>
          </a:ln>
          <a:effectLst/>
        </p:spPr>
      </p:pic>
      <p:pic>
        <p:nvPicPr>
          <p:cNvPr id="73752" name="Menu_btn" descr="12_ALG1_MenuButton">
            <a:hlinkClick r:id="rId17" action="ppaction://hlinksldjump" highlightClick="1"/>
          </p:cNvPr>
          <p:cNvPicPr>
            <a:picLocks noChangeAspect="1" noChangeArrowheads="1"/>
          </p:cNvPicPr>
          <p:nvPr userDrawn="1"/>
        </p:nvPicPr>
        <p:blipFill>
          <a:blip r:embed="rId18" cstate="print"/>
          <a:srcRect/>
          <a:stretch>
            <a:fillRect/>
          </a:stretch>
        </p:blipFill>
        <p:spPr bwMode="auto">
          <a:xfrm>
            <a:off x="7467600" y="6372225"/>
            <a:ext cx="457200" cy="457200"/>
          </a:xfrm>
          <a:prstGeom prst="rect">
            <a:avLst/>
          </a:prstGeom>
          <a:noFill/>
          <a:ln w="9525">
            <a:noFill/>
            <a:miter lim="800000"/>
            <a:headEnd/>
            <a:tailEnd/>
          </a:ln>
          <a:effectLst/>
        </p:spPr>
      </p:pic>
      <p:pic>
        <p:nvPicPr>
          <p:cNvPr id="73753" name="Exit_btn" descr="12_ALG1_ExitButton">
            <a:hlinkClick r:id="" action="ppaction://hlinkshowjump?jump=endshow" highlightClick="1"/>
          </p:cNvPr>
          <p:cNvPicPr>
            <a:picLocks noChangeAspect="1" noChangeArrowheads="1"/>
          </p:cNvPicPr>
          <p:nvPr userDrawn="1"/>
        </p:nvPicPr>
        <p:blipFill>
          <a:blip r:embed="rId19" cstate="print"/>
          <a:srcRect/>
          <a:stretch>
            <a:fillRect/>
          </a:stretch>
        </p:blipFill>
        <p:spPr bwMode="auto">
          <a:xfrm>
            <a:off x="6934200" y="6372225"/>
            <a:ext cx="457200" cy="457200"/>
          </a:xfrm>
          <a:prstGeom prst="rect">
            <a:avLst/>
          </a:prstGeom>
          <a:noFill/>
          <a:ln w="9525">
            <a:noFill/>
            <a:miter lim="800000"/>
            <a:headEnd/>
            <a:tailEnd/>
          </a:ln>
          <a:effectLst/>
        </p:spPr>
      </p:pic>
      <p:pic>
        <p:nvPicPr>
          <p:cNvPr id="73754" name="Header" descr="12_ALG1_Header_07_04"/>
          <p:cNvPicPr>
            <a:picLocks noChangeAspect="1" noChangeArrowheads="1"/>
          </p:cNvPicPr>
          <p:nvPr userDrawn="1"/>
        </p:nvPicPr>
        <p:blipFill>
          <a:blip r:embed="rId20" cstate="print"/>
          <a:srcRect/>
          <a:stretch>
            <a:fillRect/>
          </a:stretch>
        </p:blipFill>
        <p:spPr bwMode="auto">
          <a:xfrm>
            <a:off x="495300" y="0"/>
            <a:ext cx="6400800" cy="458788"/>
          </a:xfrm>
          <a:prstGeom prst="rect">
            <a:avLst/>
          </a:prstGeom>
          <a:noFill/>
          <a:ln w="9525">
            <a:noFill/>
            <a:miter lim="800000"/>
            <a:headEnd/>
            <a:tailEnd/>
          </a:ln>
          <a:effectLst/>
        </p:spPr>
      </p:pic>
    </p:spTree>
  </p:cSld>
  <p:clrMap bg1="lt1" tx1="dk1" bg2="lt2" tx2="dk2" accent1="accent1" accent2="accent2" accent3="accent3" accent4="accent4" accent5="accent5" accent6="accent6" hlink="hlink" folHlink="folHlink"/>
  <p:sldLayoutIdLst>
    <p:sldLayoutId id="2147483737" r:id="rId1"/>
    <p:sldLayoutId id="2147483738" r:id="rId2"/>
    <p:sldLayoutId id="2147483739" r:id="rId3"/>
    <p:sldLayoutId id="2147483740" r:id="rId4"/>
    <p:sldLayoutId id="2147483741" r:id="rId5"/>
    <p:sldLayoutId id="2147483742" r:id="rId6"/>
    <p:sldLayoutId id="2147483743" r:id="rId7"/>
    <p:sldLayoutId id="2147483744" r:id="rId8"/>
    <p:sldLayoutId id="2147483745" r:id="rId9"/>
    <p:sldLayoutId id="2147483746" r:id="rId10"/>
    <p:sldLayoutId id="2147483747" r:id="rId11"/>
  </p:sldLayoutIdLst>
  <p:timing>
    <p:tnLst>
      <p:par>
        <p:cTn id="1" dur="indefinite" restart="never" nodeType="tmRoot"/>
      </p:par>
    </p:tnLst>
  </p:timing>
  <p:txStyles>
    <p:titleStyle>
      <a:lvl1pPr algn="r" rtl="0" fontAlgn="base">
        <a:spcBef>
          <a:spcPct val="0"/>
        </a:spcBef>
        <a:spcAft>
          <a:spcPct val="0"/>
        </a:spcAft>
        <a:defRPr sz="1200">
          <a:solidFill>
            <a:schemeClr val="tx1"/>
          </a:solidFill>
          <a:latin typeface="+mj-lt"/>
          <a:ea typeface="+mj-ea"/>
          <a:cs typeface="+mj-cs"/>
        </a:defRPr>
      </a:lvl1pPr>
      <a:lvl2pPr algn="r" rtl="0" fontAlgn="base">
        <a:spcBef>
          <a:spcPct val="0"/>
        </a:spcBef>
        <a:spcAft>
          <a:spcPct val="0"/>
        </a:spcAft>
        <a:defRPr sz="1200">
          <a:solidFill>
            <a:schemeClr val="tx1"/>
          </a:solidFill>
          <a:latin typeface="Arial" pitchFamily="34" charset="0"/>
        </a:defRPr>
      </a:lvl2pPr>
      <a:lvl3pPr algn="r" rtl="0" fontAlgn="base">
        <a:spcBef>
          <a:spcPct val="0"/>
        </a:spcBef>
        <a:spcAft>
          <a:spcPct val="0"/>
        </a:spcAft>
        <a:defRPr sz="1200">
          <a:solidFill>
            <a:schemeClr val="tx1"/>
          </a:solidFill>
          <a:latin typeface="Arial" pitchFamily="34" charset="0"/>
        </a:defRPr>
      </a:lvl3pPr>
      <a:lvl4pPr algn="r" rtl="0" fontAlgn="base">
        <a:spcBef>
          <a:spcPct val="0"/>
        </a:spcBef>
        <a:spcAft>
          <a:spcPct val="0"/>
        </a:spcAft>
        <a:defRPr sz="1200">
          <a:solidFill>
            <a:schemeClr val="tx1"/>
          </a:solidFill>
          <a:latin typeface="Arial" pitchFamily="34" charset="0"/>
        </a:defRPr>
      </a:lvl4pPr>
      <a:lvl5pPr algn="r" rtl="0" fontAlgn="base">
        <a:spcBef>
          <a:spcPct val="0"/>
        </a:spcBef>
        <a:spcAft>
          <a:spcPct val="0"/>
        </a:spcAft>
        <a:defRPr sz="1200">
          <a:solidFill>
            <a:schemeClr val="tx1"/>
          </a:solidFill>
          <a:latin typeface="Arial" pitchFamily="34" charset="0"/>
        </a:defRPr>
      </a:lvl5pPr>
      <a:lvl6pPr marL="457200" algn="r" rtl="0" fontAlgn="base">
        <a:spcBef>
          <a:spcPct val="0"/>
        </a:spcBef>
        <a:spcAft>
          <a:spcPct val="0"/>
        </a:spcAft>
        <a:defRPr sz="1200">
          <a:solidFill>
            <a:schemeClr val="tx1"/>
          </a:solidFill>
          <a:latin typeface="Arial" pitchFamily="34" charset="0"/>
        </a:defRPr>
      </a:lvl6pPr>
      <a:lvl7pPr marL="914400" algn="r" rtl="0" fontAlgn="base">
        <a:spcBef>
          <a:spcPct val="0"/>
        </a:spcBef>
        <a:spcAft>
          <a:spcPct val="0"/>
        </a:spcAft>
        <a:defRPr sz="1200">
          <a:solidFill>
            <a:schemeClr val="tx1"/>
          </a:solidFill>
          <a:latin typeface="Arial" pitchFamily="34" charset="0"/>
        </a:defRPr>
      </a:lvl7pPr>
      <a:lvl8pPr marL="1371600" algn="r" rtl="0" fontAlgn="base">
        <a:spcBef>
          <a:spcPct val="0"/>
        </a:spcBef>
        <a:spcAft>
          <a:spcPct val="0"/>
        </a:spcAft>
        <a:defRPr sz="1200">
          <a:solidFill>
            <a:schemeClr val="tx1"/>
          </a:solidFill>
          <a:latin typeface="Arial" pitchFamily="34" charset="0"/>
        </a:defRPr>
      </a:lvl8pPr>
      <a:lvl9pPr marL="1828800" algn="r" rtl="0" fontAlgn="base">
        <a:spcBef>
          <a:spcPct val="0"/>
        </a:spcBef>
        <a:spcAft>
          <a:spcPct val="0"/>
        </a:spcAft>
        <a:defRPr sz="1200">
          <a:solidFill>
            <a:schemeClr val="tx1"/>
          </a:solidFill>
          <a:latin typeface="Arial" pitchFamily="34"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74758" name="Rectangle 6"/>
          <p:cNvSpPr>
            <a:spLocks noGrp="1" noChangeArrowheads="1"/>
          </p:cNvSpPr>
          <p:nvPr>
            <p:ph type="title"/>
          </p:nvPr>
        </p:nvSpPr>
        <p:spPr bwMode="auto">
          <a:xfrm>
            <a:off x="5486400" y="6953250"/>
            <a:ext cx="3657600" cy="182563"/>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p>
            <a:pPr lvl="0"/>
            <a:r>
              <a:rPr lang="en-US" smtClean="0"/>
              <a:t>Click to edit Master title style</a:t>
            </a:r>
          </a:p>
        </p:txBody>
      </p:sp>
      <p:pic>
        <p:nvPicPr>
          <p:cNvPr id="74763" name="Picture 11" descr="Example_6"/>
          <p:cNvPicPr>
            <a:picLocks noChangeAspect="1" noChangeArrowheads="1"/>
          </p:cNvPicPr>
          <p:nvPr userDrawn="1"/>
        </p:nvPicPr>
        <p:blipFill>
          <a:blip r:embed="rId13" cstate="print"/>
          <a:srcRect/>
          <a:stretch>
            <a:fillRect/>
          </a:stretch>
        </p:blipFill>
        <p:spPr bwMode="auto">
          <a:xfrm>
            <a:off x="581025" y="657225"/>
            <a:ext cx="6738938" cy="2990850"/>
          </a:xfrm>
          <a:prstGeom prst="rect">
            <a:avLst/>
          </a:prstGeom>
          <a:noFill/>
        </p:spPr>
      </p:pic>
      <p:pic>
        <p:nvPicPr>
          <p:cNvPr id="74771" name="InterfaceBorder" descr="12_ALG1_MasterBKG_Transparent"/>
          <p:cNvPicPr>
            <a:picLocks noChangeAspect="1" noChangeArrowheads="1"/>
          </p:cNvPicPr>
          <p:nvPr userDrawn="1"/>
        </p:nvPicPr>
        <p:blipFill>
          <a:blip r:embed="rId14" cstate="print"/>
          <a:srcRect/>
          <a:stretch>
            <a:fillRect/>
          </a:stretch>
        </p:blipFill>
        <p:spPr bwMode="auto">
          <a:xfrm>
            <a:off x="0" y="0"/>
            <a:ext cx="9144000" cy="6858000"/>
          </a:xfrm>
          <a:prstGeom prst="rect">
            <a:avLst/>
          </a:prstGeom>
          <a:noFill/>
          <a:ln w="9525">
            <a:noFill/>
            <a:miter lim="800000"/>
            <a:headEnd/>
            <a:tailEnd/>
          </a:ln>
          <a:effectLst/>
        </p:spPr>
      </p:pic>
      <p:pic>
        <p:nvPicPr>
          <p:cNvPr id="74773" name="Next_Button" descr="12_ALG1_ForwardButton">
            <a:hlinkClick r:id="" action="ppaction://hlinkshowjump?jump=nextslide" highlightClick="1"/>
          </p:cNvPr>
          <p:cNvPicPr>
            <a:picLocks noChangeAspect="1" noChangeArrowheads="1"/>
          </p:cNvPicPr>
          <p:nvPr userDrawn="1"/>
        </p:nvPicPr>
        <p:blipFill>
          <a:blip r:embed="rId15" cstate="print"/>
          <a:srcRect/>
          <a:stretch>
            <a:fillRect/>
          </a:stretch>
        </p:blipFill>
        <p:spPr bwMode="auto">
          <a:xfrm>
            <a:off x="8534400" y="6372225"/>
            <a:ext cx="457200" cy="457200"/>
          </a:xfrm>
          <a:prstGeom prst="rect">
            <a:avLst/>
          </a:prstGeom>
          <a:noFill/>
          <a:ln w="9525">
            <a:noFill/>
            <a:miter lim="800000"/>
            <a:headEnd/>
            <a:tailEnd/>
          </a:ln>
          <a:effectLst/>
        </p:spPr>
      </p:pic>
      <p:pic>
        <p:nvPicPr>
          <p:cNvPr id="74774" name="Back_btn" descr="12_ALG1_BackButton">
            <a:hlinkClick r:id="" action="ppaction://hlinkshowjump?jump=previousslide" highlightClick="1"/>
          </p:cNvPr>
          <p:cNvPicPr>
            <a:picLocks noChangeAspect="1" noChangeArrowheads="1"/>
          </p:cNvPicPr>
          <p:nvPr userDrawn="1"/>
        </p:nvPicPr>
        <p:blipFill>
          <a:blip r:embed="rId16" cstate="print"/>
          <a:srcRect/>
          <a:stretch>
            <a:fillRect/>
          </a:stretch>
        </p:blipFill>
        <p:spPr bwMode="auto">
          <a:xfrm>
            <a:off x="8001000" y="6372225"/>
            <a:ext cx="457200" cy="457200"/>
          </a:xfrm>
          <a:prstGeom prst="rect">
            <a:avLst/>
          </a:prstGeom>
          <a:noFill/>
          <a:ln w="9525">
            <a:noFill/>
            <a:miter lim="800000"/>
            <a:headEnd/>
            <a:tailEnd/>
          </a:ln>
          <a:effectLst/>
        </p:spPr>
      </p:pic>
      <p:pic>
        <p:nvPicPr>
          <p:cNvPr id="74775" name="Menu_btn" descr="12_ALG1_MenuButton">
            <a:hlinkClick r:id="rId17" action="ppaction://hlinksldjump" highlightClick="1"/>
          </p:cNvPr>
          <p:cNvPicPr>
            <a:picLocks noChangeAspect="1" noChangeArrowheads="1"/>
          </p:cNvPicPr>
          <p:nvPr userDrawn="1"/>
        </p:nvPicPr>
        <p:blipFill>
          <a:blip r:embed="rId18" cstate="print"/>
          <a:srcRect/>
          <a:stretch>
            <a:fillRect/>
          </a:stretch>
        </p:blipFill>
        <p:spPr bwMode="auto">
          <a:xfrm>
            <a:off x="7467600" y="6372225"/>
            <a:ext cx="457200" cy="457200"/>
          </a:xfrm>
          <a:prstGeom prst="rect">
            <a:avLst/>
          </a:prstGeom>
          <a:noFill/>
          <a:ln w="9525">
            <a:noFill/>
            <a:miter lim="800000"/>
            <a:headEnd/>
            <a:tailEnd/>
          </a:ln>
          <a:effectLst/>
        </p:spPr>
      </p:pic>
      <p:pic>
        <p:nvPicPr>
          <p:cNvPr id="74776" name="Exit_btn" descr="12_ALG1_ExitButton">
            <a:hlinkClick r:id="" action="ppaction://hlinkshowjump?jump=endshow" highlightClick="1"/>
          </p:cNvPr>
          <p:cNvPicPr>
            <a:picLocks noChangeAspect="1" noChangeArrowheads="1"/>
          </p:cNvPicPr>
          <p:nvPr userDrawn="1"/>
        </p:nvPicPr>
        <p:blipFill>
          <a:blip r:embed="rId19" cstate="print"/>
          <a:srcRect/>
          <a:stretch>
            <a:fillRect/>
          </a:stretch>
        </p:blipFill>
        <p:spPr bwMode="auto">
          <a:xfrm>
            <a:off x="6934200" y="6372225"/>
            <a:ext cx="457200" cy="457200"/>
          </a:xfrm>
          <a:prstGeom prst="rect">
            <a:avLst/>
          </a:prstGeom>
          <a:noFill/>
          <a:ln w="9525">
            <a:noFill/>
            <a:miter lim="800000"/>
            <a:headEnd/>
            <a:tailEnd/>
          </a:ln>
          <a:effectLst/>
        </p:spPr>
      </p:pic>
      <p:pic>
        <p:nvPicPr>
          <p:cNvPr id="74777" name="Header" descr="12_ALG1_Header_07_04"/>
          <p:cNvPicPr>
            <a:picLocks noChangeAspect="1" noChangeArrowheads="1"/>
          </p:cNvPicPr>
          <p:nvPr userDrawn="1"/>
        </p:nvPicPr>
        <p:blipFill>
          <a:blip r:embed="rId20" cstate="print"/>
          <a:srcRect/>
          <a:stretch>
            <a:fillRect/>
          </a:stretch>
        </p:blipFill>
        <p:spPr bwMode="auto">
          <a:xfrm>
            <a:off x="495300" y="0"/>
            <a:ext cx="6400800" cy="458788"/>
          </a:xfrm>
          <a:prstGeom prst="rect">
            <a:avLst/>
          </a:prstGeom>
          <a:noFill/>
          <a:ln w="9525">
            <a:noFill/>
            <a:miter lim="800000"/>
            <a:headEnd/>
            <a:tailEnd/>
          </a:ln>
          <a:effectLst/>
        </p:spPr>
      </p:pic>
    </p:spTree>
  </p:cSld>
  <p:clrMap bg1="lt1" tx1="dk1" bg2="lt2" tx2="dk2" accent1="accent1" accent2="accent2" accent3="accent3" accent4="accent4" accent5="accent5" accent6="accent6" hlink="hlink" folHlink="folHlink"/>
  <p:sldLayoutIdLst>
    <p:sldLayoutId id="2147483748" r:id="rId1"/>
    <p:sldLayoutId id="2147483749" r:id="rId2"/>
    <p:sldLayoutId id="2147483750" r:id="rId3"/>
    <p:sldLayoutId id="2147483751" r:id="rId4"/>
    <p:sldLayoutId id="2147483752" r:id="rId5"/>
    <p:sldLayoutId id="2147483753" r:id="rId6"/>
    <p:sldLayoutId id="2147483754" r:id="rId7"/>
    <p:sldLayoutId id="2147483755" r:id="rId8"/>
    <p:sldLayoutId id="2147483756" r:id="rId9"/>
    <p:sldLayoutId id="2147483757" r:id="rId10"/>
    <p:sldLayoutId id="2147483758" r:id="rId11"/>
  </p:sldLayoutIdLst>
  <p:timing>
    <p:tnLst>
      <p:par>
        <p:cTn id="1" dur="indefinite" restart="never" nodeType="tmRoot"/>
      </p:par>
    </p:tnLst>
  </p:timing>
  <p:txStyles>
    <p:titleStyle>
      <a:lvl1pPr algn="r" rtl="0" fontAlgn="base">
        <a:spcBef>
          <a:spcPct val="0"/>
        </a:spcBef>
        <a:spcAft>
          <a:spcPct val="0"/>
        </a:spcAft>
        <a:defRPr sz="1200">
          <a:solidFill>
            <a:schemeClr val="tx1"/>
          </a:solidFill>
          <a:latin typeface="+mj-lt"/>
          <a:ea typeface="+mj-ea"/>
          <a:cs typeface="+mj-cs"/>
        </a:defRPr>
      </a:lvl1pPr>
      <a:lvl2pPr algn="r" rtl="0" fontAlgn="base">
        <a:spcBef>
          <a:spcPct val="0"/>
        </a:spcBef>
        <a:spcAft>
          <a:spcPct val="0"/>
        </a:spcAft>
        <a:defRPr sz="1200">
          <a:solidFill>
            <a:schemeClr val="tx1"/>
          </a:solidFill>
          <a:latin typeface="Arial" pitchFamily="34" charset="0"/>
        </a:defRPr>
      </a:lvl2pPr>
      <a:lvl3pPr algn="r" rtl="0" fontAlgn="base">
        <a:spcBef>
          <a:spcPct val="0"/>
        </a:spcBef>
        <a:spcAft>
          <a:spcPct val="0"/>
        </a:spcAft>
        <a:defRPr sz="1200">
          <a:solidFill>
            <a:schemeClr val="tx1"/>
          </a:solidFill>
          <a:latin typeface="Arial" pitchFamily="34" charset="0"/>
        </a:defRPr>
      </a:lvl3pPr>
      <a:lvl4pPr algn="r" rtl="0" fontAlgn="base">
        <a:spcBef>
          <a:spcPct val="0"/>
        </a:spcBef>
        <a:spcAft>
          <a:spcPct val="0"/>
        </a:spcAft>
        <a:defRPr sz="1200">
          <a:solidFill>
            <a:schemeClr val="tx1"/>
          </a:solidFill>
          <a:latin typeface="Arial" pitchFamily="34" charset="0"/>
        </a:defRPr>
      </a:lvl4pPr>
      <a:lvl5pPr algn="r" rtl="0" fontAlgn="base">
        <a:spcBef>
          <a:spcPct val="0"/>
        </a:spcBef>
        <a:spcAft>
          <a:spcPct val="0"/>
        </a:spcAft>
        <a:defRPr sz="1200">
          <a:solidFill>
            <a:schemeClr val="tx1"/>
          </a:solidFill>
          <a:latin typeface="Arial" pitchFamily="34" charset="0"/>
        </a:defRPr>
      </a:lvl5pPr>
      <a:lvl6pPr marL="457200" algn="r" rtl="0" fontAlgn="base">
        <a:spcBef>
          <a:spcPct val="0"/>
        </a:spcBef>
        <a:spcAft>
          <a:spcPct val="0"/>
        </a:spcAft>
        <a:defRPr sz="1200">
          <a:solidFill>
            <a:schemeClr val="tx1"/>
          </a:solidFill>
          <a:latin typeface="Arial" pitchFamily="34" charset="0"/>
        </a:defRPr>
      </a:lvl6pPr>
      <a:lvl7pPr marL="914400" algn="r" rtl="0" fontAlgn="base">
        <a:spcBef>
          <a:spcPct val="0"/>
        </a:spcBef>
        <a:spcAft>
          <a:spcPct val="0"/>
        </a:spcAft>
        <a:defRPr sz="1200">
          <a:solidFill>
            <a:schemeClr val="tx1"/>
          </a:solidFill>
          <a:latin typeface="Arial" pitchFamily="34" charset="0"/>
        </a:defRPr>
      </a:lvl7pPr>
      <a:lvl8pPr marL="1371600" algn="r" rtl="0" fontAlgn="base">
        <a:spcBef>
          <a:spcPct val="0"/>
        </a:spcBef>
        <a:spcAft>
          <a:spcPct val="0"/>
        </a:spcAft>
        <a:defRPr sz="1200">
          <a:solidFill>
            <a:schemeClr val="tx1"/>
          </a:solidFill>
          <a:latin typeface="Arial" pitchFamily="34" charset="0"/>
        </a:defRPr>
      </a:lvl8pPr>
      <a:lvl9pPr marL="1828800" algn="r" rtl="0" fontAlgn="base">
        <a:spcBef>
          <a:spcPct val="0"/>
        </a:spcBef>
        <a:spcAft>
          <a:spcPct val="0"/>
        </a:spcAft>
        <a:defRPr sz="1200">
          <a:solidFill>
            <a:schemeClr val="tx1"/>
          </a:solidFill>
          <a:latin typeface="Arial" pitchFamily="34"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3446" name="EndOfBackground" descr="12_ALG1_Cover_EndOf"/>
          <p:cNvPicPr>
            <a:picLocks noChangeAspect="1" noChangeArrowheads="1"/>
          </p:cNvPicPr>
          <p:nvPr userDrawn="1"/>
        </p:nvPicPr>
        <p:blipFill>
          <a:blip r:embed="rId13" cstate="print"/>
          <a:srcRect/>
          <a:stretch>
            <a:fillRect/>
          </a:stretch>
        </p:blipFill>
        <p:spPr bwMode="auto">
          <a:xfrm>
            <a:off x="144463" y="358775"/>
            <a:ext cx="8891587" cy="6202363"/>
          </a:xfrm>
          <a:prstGeom prst="rect">
            <a:avLst/>
          </a:prstGeom>
          <a:noFill/>
          <a:ln w="9525">
            <a:noFill/>
            <a:miter lim="800000"/>
            <a:headEnd/>
            <a:tailEnd/>
          </a:ln>
          <a:effectLst/>
        </p:spPr>
      </p:pic>
      <p:sp>
        <p:nvSpPr>
          <p:cNvPr id="103430" name="Rectangle 6"/>
          <p:cNvSpPr>
            <a:spLocks noGrp="1" noChangeArrowheads="1"/>
          </p:cNvSpPr>
          <p:nvPr>
            <p:ph type="title"/>
          </p:nvPr>
        </p:nvSpPr>
        <p:spPr bwMode="auto">
          <a:xfrm>
            <a:off x="5486400" y="6953250"/>
            <a:ext cx="3657600" cy="182563"/>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p>
            <a:pPr lvl="0"/>
            <a:r>
              <a:rPr lang="en-US" smtClean="0"/>
              <a:t>Click to edit Master title style</a:t>
            </a:r>
          </a:p>
        </p:txBody>
      </p:sp>
      <p:pic>
        <p:nvPicPr>
          <p:cNvPr id="103447" name="InterfaceBorder" descr="12_ALG1_MasterBKG_Transparent">
            <a:hlinkClick r:id="rId14" action="ppaction://hlinksldjump"/>
          </p:cNvPr>
          <p:cNvPicPr>
            <a:picLocks noChangeAspect="1" noChangeArrowheads="1"/>
          </p:cNvPicPr>
          <p:nvPr userDrawn="1"/>
        </p:nvPicPr>
        <p:blipFill>
          <a:blip r:embed="rId15" cstate="print"/>
          <a:srcRect/>
          <a:stretch>
            <a:fillRect/>
          </a:stretch>
        </p:blipFill>
        <p:spPr bwMode="auto">
          <a:xfrm>
            <a:off x="0" y="0"/>
            <a:ext cx="9144000" cy="6858000"/>
          </a:xfrm>
          <a:prstGeom prst="rect">
            <a:avLst/>
          </a:prstGeom>
          <a:noFill/>
          <a:ln w="9525">
            <a:noFill/>
            <a:miter lim="800000"/>
            <a:headEnd/>
            <a:tailEnd/>
          </a:ln>
          <a:effectLst/>
        </p:spPr>
      </p:pic>
      <p:pic>
        <p:nvPicPr>
          <p:cNvPr id="103449" name="Next_Button" descr="12_ALG1_ForwardButton_DEAD">
            <a:hlinkClick r:id="" action="ppaction://noaction" highlightClick="1"/>
          </p:cNvPr>
          <p:cNvPicPr>
            <a:picLocks noChangeAspect="1" noChangeArrowheads="1"/>
          </p:cNvPicPr>
          <p:nvPr userDrawn="1"/>
        </p:nvPicPr>
        <p:blipFill>
          <a:blip r:embed="rId16" cstate="print"/>
          <a:srcRect/>
          <a:stretch>
            <a:fillRect/>
          </a:stretch>
        </p:blipFill>
        <p:spPr bwMode="auto">
          <a:xfrm>
            <a:off x="8534400" y="6372225"/>
            <a:ext cx="457200" cy="457200"/>
          </a:xfrm>
          <a:prstGeom prst="rect">
            <a:avLst/>
          </a:prstGeom>
          <a:noFill/>
          <a:ln w="9525">
            <a:noFill/>
            <a:miter lim="800000"/>
            <a:headEnd/>
            <a:tailEnd/>
          </a:ln>
          <a:effectLst/>
        </p:spPr>
      </p:pic>
      <p:pic>
        <p:nvPicPr>
          <p:cNvPr id="103450" name="Back_btn" descr="12_ALG1_BackButton">
            <a:hlinkClick r:id="" action="ppaction://hlinkshowjump?jump=previousslide" highlightClick="1"/>
          </p:cNvPr>
          <p:cNvPicPr>
            <a:picLocks noChangeAspect="1" noChangeArrowheads="1"/>
          </p:cNvPicPr>
          <p:nvPr userDrawn="1"/>
        </p:nvPicPr>
        <p:blipFill>
          <a:blip r:embed="rId17" cstate="print"/>
          <a:srcRect/>
          <a:stretch>
            <a:fillRect/>
          </a:stretch>
        </p:blipFill>
        <p:spPr bwMode="auto">
          <a:xfrm>
            <a:off x="8001000" y="6372225"/>
            <a:ext cx="457200" cy="457200"/>
          </a:xfrm>
          <a:prstGeom prst="rect">
            <a:avLst/>
          </a:prstGeom>
          <a:noFill/>
          <a:ln w="9525">
            <a:noFill/>
            <a:miter lim="800000"/>
            <a:headEnd/>
            <a:tailEnd/>
          </a:ln>
          <a:effectLst/>
        </p:spPr>
      </p:pic>
      <p:pic>
        <p:nvPicPr>
          <p:cNvPr id="103451" name="Menu_btn" descr="12_ALG1_MenuButton">
            <a:hlinkClick r:id="rId14" action="ppaction://hlinksldjump" highlightClick="1"/>
          </p:cNvPr>
          <p:cNvPicPr>
            <a:picLocks noChangeAspect="1" noChangeArrowheads="1"/>
          </p:cNvPicPr>
          <p:nvPr userDrawn="1"/>
        </p:nvPicPr>
        <p:blipFill>
          <a:blip r:embed="rId18" cstate="print"/>
          <a:srcRect/>
          <a:stretch>
            <a:fillRect/>
          </a:stretch>
        </p:blipFill>
        <p:spPr bwMode="auto">
          <a:xfrm>
            <a:off x="7467600" y="6372225"/>
            <a:ext cx="457200" cy="457200"/>
          </a:xfrm>
          <a:prstGeom prst="rect">
            <a:avLst/>
          </a:prstGeom>
          <a:noFill/>
          <a:ln w="9525">
            <a:noFill/>
            <a:miter lim="800000"/>
            <a:headEnd/>
            <a:tailEnd/>
          </a:ln>
          <a:effectLst/>
        </p:spPr>
      </p:pic>
      <p:pic>
        <p:nvPicPr>
          <p:cNvPr id="103452" name="Exit_btn" descr="12_ALG1_ExitButton">
            <a:hlinkClick r:id="" action="ppaction://hlinkshowjump?jump=endshow" highlightClick="1"/>
          </p:cNvPr>
          <p:cNvPicPr>
            <a:picLocks noChangeAspect="1" noChangeArrowheads="1"/>
          </p:cNvPicPr>
          <p:nvPr userDrawn="1"/>
        </p:nvPicPr>
        <p:blipFill>
          <a:blip r:embed="rId19" cstate="print"/>
          <a:srcRect/>
          <a:stretch>
            <a:fillRect/>
          </a:stretch>
        </p:blipFill>
        <p:spPr bwMode="auto">
          <a:xfrm>
            <a:off x="6934200" y="6372225"/>
            <a:ext cx="457200" cy="457200"/>
          </a:xfrm>
          <a:prstGeom prst="rect">
            <a:avLst/>
          </a:prstGeom>
          <a:noFill/>
          <a:ln w="9525">
            <a:noFill/>
            <a:miter lim="800000"/>
            <a:headEnd/>
            <a:tailEnd/>
          </a:ln>
          <a:effectLst/>
        </p:spPr>
      </p:pic>
      <p:pic>
        <p:nvPicPr>
          <p:cNvPr id="103453" name="Header" descr="12_ALG1_Header_07_04">
            <a:hlinkClick r:id="rId14" action="ppaction://hlinksldjump"/>
          </p:cNvPr>
          <p:cNvPicPr>
            <a:picLocks noChangeAspect="1" noChangeArrowheads="1"/>
          </p:cNvPicPr>
          <p:nvPr userDrawn="1"/>
        </p:nvPicPr>
        <p:blipFill>
          <a:blip r:embed="rId20" cstate="print"/>
          <a:srcRect/>
          <a:stretch>
            <a:fillRect/>
          </a:stretch>
        </p:blipFill>
        <p:spPr bwMode="auto">
          <a:xfrm>
            <a:off x="495300" y="0"/>
            <a:ext cx="6400800" cy="458788"/>
          </a:xfrm>
          <a:prstGeom prst="rect">
            <a:avLst/>
          </a:prstGeom>
          <a:noFill/>
          <a:ln w="9525">
            <a:noFill/>
            <a:miter lim="800000"/>
            <a:headEnd/>
            <a:tailEnd/>
          </a:ln>
          <a:effectLst/>
        </p:spPr>
      </p:pic>
    </p:spTree>
  </p:cSld>
  <p:clrMap bg1="lt1" tx1="dk1" bg2="lt2" tx2="dk2" accent1="accent1" accent2="accent2" accent3="accent3" accent4="accent4" accent5="accent5" accent6="accent6" hlink="hlink" folHlink="folHlink"/>
  <p:sldLayoutIdLst>
    <p:sldLayoutId id="2147483759" r:id="rId1"/>
    <p:sldLayoutId id="2147483760" r:id="rId2"/>
    <p:sldLayoutId id="2147483761" r:id="rId3"/>
    <p:sldLayoutId id="2147483762" r:id="rId4"/>
    <p:sldLayoutId id="2147483763" r:id="rId5"/>
    <p:sldLayoutId id="2147483764" r:id="rId6"/>
    <p:sldLayoutId id="2147483765" r:id="rId7"/>
    <p:sldLayoutId id="2147483766" r:id="rId8"/>
    <p:sldLayoutId id="2147483767" r:id="rId9"/>
    <p:sldLayoutId id="2147483768" r:id="rId10"/>
    <p:sldLayoutId id="2147483769" r:id="rId11"/>
  </p:sldLayoutIdLst>
  <p:timing>
    <p:tnLst>
      <p:par>
        <p:cTn id="1" dur="indefinite" restart="never" nodeType="tmRoot"/>
      </p:par>
    </p:tnLst>
  </p:timing>
  <p:txStyles>
    <p:titleStyle>
      <a:lvl1pPr algn="r" rtl="0" fontAlgn="base">
        <a:spcBef>
          <a:spcPct val="0"/>
        </a:spcBef>
        <a:spcAft>
          <a:spcPct val="0"/>
        </a:spcAft>
        <a:defRPr sz="1200">
          <a:solidFill>
            <a:schemeClr val="tx1"/>
          </a:solidFill>
          <a:latin typeface="+mj-lt"/>
          <a:ea typeface="+mj-ea"/>
          <a:cs typeface="+mj-cs"/>
        </a:defRPr>
      </a:lvl1pPr>
      <a:lvl2pPr algn="r" rtl="0" fontAlgn="base">
        <a:spcBef>
          <a:spcPct val="0"/>
        </a:spcBef>
        <a:spcAft>
          <a:spcPct val="0"/>
        </a:spcAft>
        <a:defRPr sz="1200">
          <a:solidFill>
            <a:schemeClr val="tx1"/>
          </a:solidFill>
          <a:latin typeface="Arial" pitchFamily="34" charset="0"/>
        </a:defRPr>
      </a:lvl2pPr>
      <a:lvl3pPr algn="r" rtl="0" fontAlgn="base">
        <a:spcBef>
          <a:spcPct val="0"/>
        </a:spcBef>
        <a:spcAft>
          <a:spcPct val="0"/>
        </a:spcAft>
        <a:defRPr sz="1200">
          <a:solidFill>
            <a:schemeClr val="tx1"/>
          </a:solidFill>
          <a:latin typeface="Arial" pitchFamily="34" charset="0"/>
        </a:defRPr>
      </a:lvl3pPr>
      <a:lvl4pPr algn="r" rtl="0" fontAlgn="base">
        <a:spcBef>
          <a:spcPct val="0"/>
        </a:spcBef>
        <a:spcAft>
          <a:spcPct val="0"/>
        </a:spcAft>
        <a:defRPr sz="1200">
          <a:solidFill>
            <a:schemeClr val="tx1"/>
          </a:solidFill>
          <a:latin typeface="Arial" pitchFamily="34" charset="0"/>
        </a:defRPr>
      </a:lvl4pPr>
      <a:lvl5pPr algn="r" rtl="0" fontAlgn="base">
        <a:spcBef>
          <a:spcPct val="0"/>
        </a:spcBef>
        <a:spcAft>
          <a:spcPct val="0"/>
        </a:spcAft>
        <a:defRPr sz="1200">
          <a:solidFill>
            <a:schemeClr val="tx1"/>
          </a:solidFill>
          <a:latin typeface="Arial" pitchFamily="34" charset="0"/>
        </a:defRPr>
      </a:lvl5pPr>
      <a:lvl6pPr marL="457200" algn="r" rtl="0" fontAlgn="base">
        <a:spcBef>
          <a:spcPct val="0"/>
        </a:spcBef>
        <a:spcAft>
          <a:spcPct val="0"/>
        </a:spcAft>
        <a:defRPr sz="1200">
          <a:solidFill>
            <a:schemeClr val="tx1"/>
          </a:solidFill>
          <a:latin typeface="Arial" pitchFamily="34" charset="0"/>
        </a:defRPr>
      </a:lvl6pPr>
      <a:lvl7pPr marL="914400" algn="r" rtl="0" fontAlgn="base">
        <a:spcBef>
          <a:spcPct val="0"/>
        </a:spcBef>
        <a:spcAft>
          <a:spcPct val="0"/>
        </a:spcAft>
        <a:defRPr sz="1200">
          <a:solidFill>
            <a:schemeClr val="tx1"/>
          </a:solidFill>
          <a:latin typeface="Arial" pitchFamily="34" charset="0"/>
        </a:defRPr>
      </a:lvl7pPr>
      <a:lvl8pPr marL="1371600" algn="r" rtl="0" fontAlgn="base">
        <a:spcBef>
          <a:spcPct val="0"/>
        </a:spcBef>
        <a:spcAft>
          <a:spcPct val="0"/>
        </a:spcAft>
        <a:defRPr sz="1200">
          <a:solidFill>
            <a:schemeClr val="tx1"/>
          </a:solidFill>
          <a:latin typeface="Arial" pitchFamily="34" charset="0"/>
        </a:defRPr>
      </a:lvl8pPr>
      <a:lvl9pPr marL="1828800" algn="r" rtl="0" fontAlgn="base">
        <a:spcBef>
          <a:spcPct val="0"/>
        </a:spcBef>
        <a:spcAft>
          <a:spcPct val="0"/>
        </a:spcAft>
        <a:defRPr sz="1200">
          <a:solidFill>
            <a:schemeClr val="tx1"/>
          </a:solidFill>
          <a:latin typeface="Arial" pitchFamily="34"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slideLayout" Target="../slideLayouts/slideLayout2.xml"/><Relationship Id="rId1" Type="http://schemas.openxmlformats.org/officeDocument/2006/relationships/tags" Target="../tags/tag2.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slide" Target="slide2.xml"/></Relationships>
</file>

<file path=ppt/slides/_rels/slide2.xml.rels><?xml version="1.0" encoding="UTF-8" standalone="yes"?>
<Relationships xmlns="http://schemas.openxmlformats.org/package/2006/relationships"><Relationship Id="rId8" Type="http://schemas.openxmlformats.org/officeDocument/2006/relationships/slide" Target="slide16.xml"/><Relationship Id="rId3" Type="http://schemas.openxmlformats.org/officeDocument/2006/relationships/slide" Target="slide8.xml"/><Relationship Id="rId7" Type="http://schemas.openxmlformats.org/officeDocument/2006/relationships/slide" Target="slide12.xml"/><Relationship Id="rId12" Type="http://schemas.openxmlformats.org/officeDocument/2006/relationships/slide" Target="slide25.xml"/><Relationship Id="rId2" Type="http://schemas.openxmlformats.org/officeDocument/2006/relationships/slideLayout" Target="../slideLayouts/slideLayout2.xml"/><Relationship Id="rId1" Type="http://schemas.openxmlformats.org/officeDocument/2006/relationships/tags" Target="../tags/tag3.xml"/><Relationship Id="rId6" Type="http://schemas.openxmlformats.org/officeDocument/2006/relationships/slide" Target="slide11.xml"/><Relationship Id="rId11" Type="http://schemas.openxmlformats.org/officeDocument/2006/relationships/slide" Target="slide23.xml"/><Relationship Id="rId5" Type="http://schemas.openxmlformats.org/officeDocument/2006/relationships/slide" Target="slide10.xml"/><Relationship Id="rId10" Type="http://schemas.openxmlformats.org/officeDocument/2006/relationships/slide" Target="slide21.xml"/><Relationship Id="rId4" Type="http://schemas.openxmlformats.org/officeDocument/2006/relationships/slide" Target="slide9.xml"/><Relationship Id="rId9" Type="http://schemas.openxmlformats.org/officeDocument/2006/relationships/slide" Target="slide17.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tags" Target="../tags/tag5.xml"/><Relationship Id="rId1" Type="http://schemas.openxmlformats.org/officeDocument/2006/relationships/tags" Target="../tags/tag4.xml"/><Relationship Id="rId5" Type="http://schemas.openxmlformats.org/officeDocument/2006/relationships/image" Target="../media/image24.png"/><Relationship Id="rId4" Type="http://schemas.openxmlformats.org/officeDocument/2006/relationships/image" Target="../media/image23.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tags" Target="../tags/tag7.xml"/><Relationship Id="rId1" Type="http://schemas.openxmlformats.org/officeDocument/2006/relationships/tags" Target="../tags/tag6.xml"/><Relationship Id="rId5" Type="http://schemas.openxmlformats.org/officeDocument/2006/relationships/image" Target="../media/image26.png"/><Relationship Id="rId4" Type="http://schemas.openxmlformats.org/officeDocument/2006/relationships/image" Target="../media/image25.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tags" Target="../tags/tag9.xml"/><Relationship Id="rId1" Type="http://schemas.openxmlformats.org/officeDocument/2006/relationships/tags" Target="../tags/tag8.xml"/><Relationship Id="rId5" Type="http://schemas.openxmlformats.org/officeDocument/2006/relationships/image" Target="../media/image28.png"/><Relationship Id="rId4" Type="http://schemas.openxmlformats.org/officeDocument/2006/relationships/image" Target="../media/image27.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tags" Target="../tags/tag11.xml"/><Relationship Id="rId1" Type="http://schemas.openxmlformats.org/officeDocument/2006/relationships/tags" Target="../tags/tag10.xml"/><Relationship Id="rId5" Type="http://schemas.openxmlformats.org/officeDocument/2006/relationships/image" Target="../media/image30.png"/><Relationship Id="rId4" Type="http://schemas.openxmlformats.org/officeDocument/2006/relationships/image" Target="../media/image29.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tags" Target="../tags/tag13.xml"/><Relationship Id="rId1" Type="http://schemas.openxmlformats.org/officeDocument/2006/relationships/tags" Target="../tags/tag12.xml"/><Relationship Id="rId5" Type="http://schemas.openxmlformats.org/officeDocument/2006/relationships/image" Target="../media/image32.png"/><Relationship Id="rId4" Type="http://schemas.openxmlformats.org/officeDocument/2006/relationships/image" Target="../media/image31.png"/></Relationships>
</file>

<file path=ppt/slides/_rels/slide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slideLayout" Target="../slideLayouts/slideLayout24.xml"/><Relationship Id="rId1" Type="http://schemas.openxmlformats.org/officeDocument/2006/relationships/tags" Target="../tags/tag14.xml"/></Relationships>
</file>

<file path=ppt/slides/_rels/slide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slideLayout" Target="../slideLayouts/slideLayout24.xml"/><Relationship Id="rId1" Type="http://schemas.openxmlformats.org/officeDocument/2006/relationships/tags" Target="../tags/tag15.xml"/><Relationship Id="rId4" Type="http://schemas.openxmlformats.org/officeDocument/2006/relationships/image" Target="../media/image35.png"/></Relationships>
</file>

<file path=ppt/slides/_rels/slide1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slideLayout" Target="../slideLayouts/slideLayout24.xml"/><Relationship Id="rId1" Type="http://schemas.openxmlformats.org/officeDocument/2006/relationships/tags" Target="../tags/tag16.xml"/></Relationships>
</file>

<file path=ppt/slides/_rels/slide11.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slideLayout" Target="../slideLayouts/slideLayout24.xml"/><Relationship Id="rId1" Type="http://schemas.openxmlformats.org/officeDocument/2006/relationships/tags" Target="../tags/tag17.x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35.xml"/><Relationship Id="rId1" Type="http://schemas.openxmlformats.org/officeDocument/2006/relationships/tags" Target="../tags/tag18.x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35.xml"/><Relationship Id="rId1" Type="http://schemas.openxmlformats.org/officeDocument/2006/relationships/tags" Target="../tags/tag19.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35.xml"/><Relationship Id="rId2" Type="http://schemas.openxmlformats.org/officeDocument/2006/relationships/tags" Target="../tags/tag21.xml"/><Relationship Id="rId1" Type="http://schemas.openxmlformats.org/officeDocument/2006/relationships/tags" Target="../tags/tag20.xml"/><Relationship Id="rId5" Type="http://schemas.openxmlformats.org/officeDocument/2006/relationships/image" Target="../media/image9.jpeg"/><Relationship Id="rId4" Type="http://schemas.openxmlformats.org/officeDocument/2006/relationships/image" Target="../media/image38.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35.xml"/><Relationship Id="rId2" Type="http://schemas.openxmlformats.org/officeDocument/2006/relationships/tags" Target="../tags/tag23.xml"/><Relationship Id="rId1" Type="http://schemas.openxmlformats.org/officeDocument/2006/relationships/tags" Target="../tags/tag22.xml"/><Relationship Id="rId5" Type="http://schemas.openxmlformats.org/officeDocument/2006/relationships/image" Target="../media/image9.jpeg"/><Relationship Id="rId4" Type="http://schemas.openxmlformats.org/officeDocument/2006/relationships/image" Target="../media/image38.png"/></Relationships>
</file>

<file path=ppt/slides/_rels/slide16.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slideLayout" Target="../slideLayouts/slideLayout24.xml"/><Relationship Id="rId1" Type="http://schemas.openxmlformats.org/officeDocument/2006/relationships/tags" Target="../tags/tag24.x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46.xml"/><Relationship Id="rId1" Type="http://schemas.openxmlformats.org/officeDocument/2006/relationships/tags" Target="../tags/tag25.x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46.xml"/><Relationship Id="rId1" Type="http://schemas.openxmlformats.org/officeDocument/2006/relationships/tags" Target="../tags/tag26.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46.xml"/><Relationship Id="rId2" Type="http://schemas.openxmlformats.org/officeDocument/2006/relationships/tags" Target="../tags/tag28.xml"/><Relationship Id="rId1" Type="http://schemas.openxmlformats.org/officeDocument/2006/relationships/tags" Target="../tags/tag27.xml"/><Relationship Id="rId5" Type="http://schemas.openxmlformats.org/officeDocument/2006/relationships/image" Target="../media/image9.jpeg"/><Relationship Id="rId4" Type="http://schemas.openxmlformats.org/officeDocument/2006/relationships/image" Target="../media/image38.pn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46.xml"/><Relationship Id="rId2" Type="http://schemas.openxmlformats.org/officeDocument/2006/relationships/tags" Target="../tags/tag30.xml"/><Relationship Id="rId1" Type="http://schemas.openxmlformats.org/officeDocument/2006/relationships/tags" Target="../tags/tag29.xml"/><Relationship Id="rId5" Type="http://schemas.openxmlformats.org/officeDocument/2006/relationships/image" Target="../media/image9.jpeg"/><Relationship Id="rId4" Type="http://schemas.openxmlformats.org/officeDocument/2006/relationships/image" Target="../media/image38.png"/></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57.xml"/><Relationship Id="rId1" Type="http://schemas.openxmlformats.org/officeDocument/2006/relationships/tags" Target="../tags/tag31.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57.xml"/><Relationship Id="rId2" Type="http://schemas.openxmlformats.org/officeDocument/2006/relationships/tags" Target="../tags/tag33.xml"/><Relationship Id="rId1" Type="http://schemas.openxmlformats.org/officeDocument/2006/relationships/tags" Target="../tags/tag32.xml"/><Relationship Id="rId5" Type="http://schemas.openxmlformats.org/officeDocument/2006/relationships/image" Target="../media/image9.jpeg"/><Relationship Id="rId4" Type="http://schemas.openxmlformats.org/officeDocument/2006/relationships/image" Target="../media/image38.png"/></Relationships>
</file>

<file path=ppt/slides/_rels/slide2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slideLayout" Target="../slideLayouts/slideLayout68.xml"/><Relationship Id="rId1" Type="http://schemas.openxmlformats.org/officeDocument/2006/relationships/tags" Target="../tags/tag34.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68.xml"/><Relationship Id="rId2" Type="http://schemas.openxmlformats.org/officeDocument/2006/relationships/tags" Target="../tags/tag36.xml"/><Relationship Id="rId1" Type="http://schemas.openxmlformats.org/officeDocument/2006/relationships/tags" Target="../tags/tag35.xml"/><Relationship Id="rId6" Type="http://schemas.openxmlformats.org/officeDocument/2006/relationships/image" Target="../media/image41.png"/><Relationship Id="rId5" Type="http://schemas.openxmlformats.org/officeDocument/2006/relationships/image" Target="../media/image9.jpeg"/><Relationship Id="rId4" Type="http://schemas.openxmlformats.org/officeDocument/2006/relationships/image" Target="../media/image38.png"/></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79.xml"/><Relationship Id="rId1" Type="http://schemas.openxmlformats.org/officeDocument/2006/relationships/tags" Target="../tags/tag37.xml"/></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79.xml"/><Relationship Id="rId1" Type="http://schemas.openxmlformats.org/officeDocument/2006/relationships/tags" Target="../tags/tag38.xml"/></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79.xml"/><Relationship Id="rId1" Type="http://schemas.openxmlformats.org/officeDocument/2006/relationships/tags" Target="../tags/tag39.xml"/></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79.xml"/><Relationship Id="rId1" Type="http://schemas.openxmlformats.org/officeDocument/2006/relationships/tags" Target="../tags/tag40.xml"/></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79.xml"/><Relationship Id="rId2" Type="http://schemas.openxmlformats.org/officeDocument/2006/relationships/tags" Target="../tags/tag42.xml"/><Relationship Id="rId1" Type="http://schemas.openxmlformats.org/officeDocument/2006/relationships/tags" Target="../tags/tag41.xml"/><Relationship Id="rId5" Type="http://schemas.openxmlformats.org/officeDocument/2006/relationships/image" Target="../media/image9.jpeg"/><Relationship Id="rId4" Type="http://schemas.openxmlformats.org/officeDocument/2006/relationships/image" Target="../media/image38.png"/></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79.xml"/><Relationship Id="rId2" Type="http://schemas.openxmlformats.org/officeDocument/2006/relationships/tags" Target="../tags/tag44.xml"/><Relationship Id="rId1" Type="http://schemas.openxmlformats.org/officeDocument/2006/relationships/tags" Target="../tags/tag43.xml"/><Relationship Id="rId5" Type="http://schemas.openxmlformats.org/officeDocument/2006/relationships/image" Target="../media/image9.jpeg"/><Relationship Id="rId4" Type="http://schemas.openxmlformats.org/officeDocument/2006/relationships/image" Target="../media/image38.png"/></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79.xml"/><Relationship Id="rId2" Type="http://schemas.openxmlformats.org/officeDocument/2006/relationships/tags" Target="../tags/tag46.xml"/><Relationship Id="rId1" Type="http://schemas.openxmlformats.org/officeDocument/2006/relationships/tags" Target="../tags/tag45.xml"/><Relationship Id="rId5" Type="http://schemas.openxmlformats.org/officeDocument/2006/relationships/image" Target="../media/image9.jpeg"/><Relationship Id="rId4" Type="http://schemas.openxmlformats.org/officeDocument/2006/relationships/image" Target="../media/image38.png"/></Relationships>
</file>

<file path=ppt/slides/_rels/slide32.xml.rels><?xml version="1.0" encoding="UTF-8" standalone="yes"?>
<Relationships xmlns="http://schemas.openxmlformats.org/package/2006/relationships"><Relationship Id="rId2" Type="http://schemas.openxmlformats.org/officeDocument/2006/relationships/slideLayout" Target="../slideLayouts/slideLayout101.xml"/><Relationship Id="rId1" Type="http://schemas.openxmlformats.org/officeDocument/2006/relationships/tags" Target="../tags/tag47.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pic>
        <p:nvPicPr>
          <p:cNvPr id="36907" name="SplashImage" descr="12_ALG1_Cover_Splash"/>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a:effectLst/>
        </p:spPr>
      </p:pic>
      <p:sp>
        <p:nvSpPr>
          <p:cNvPr id="36866" name="Rectangle 2"/>
          <p:cNvSpPr>
            <a:spLocks noGrp="1" noChangeArrowheads="1"/>
          </p:cNvSpPr>
          <p:nvPr>
            <p:ph type="title"/>
          </p:nvPr>
        </p:nvSpPr>
        <p:spPr/>
        <p:txBody>
          <a:bodyPr/>
          <a:lstStyle/>
          <a:p>
            <a:r>
              <a:rPr lang="en-US"/>
              <a:t>Splash Screen</a:t>
            </a:r>
          </a:p>
        </p:txBody>
      </p:sp>
      <p:pic>
        <p:nvPicPr>
          <p:cNvPr id="36909" name="Forward_btn" descr="12_ALG1_ForwardButton">
            <a:hlinkClick r:id="rId4" action="ppaction://hlinksldjump" highlightClick="1"/>
          </p:cNvPr>
          <p:cNvPicPr>
            <a:picLocks noChangeAspect="1" noChangeArrowheads="1"/>
          </p:cNvPicPr>
          <p:nvPr/>
        </p:nvPicPr>
        <p:blipFill>
          <a:blip r:embed="rId5" cstate="print"/>
          <a:srcRect/>
          <a:stretch>
            <a:fillRect/>
          </a:stretch>
        </p:blipFill>
        <p:spPr bwMode="auto">
          <a:xfrm>
            <a:off x="7677150" y="6029325"/>
            <a:ext cx="561975" cy="561975"/>
          </a:xfrm>
          <a:prstGeom prst="rect">
            <a:avLst/>
          </a:prstGeom>
          <a:noFill/>
          <a:ln w="9525">
            <a:noFill/>
            <a:miter lim="800000"/>
            <a:headEnd/>
            <a:tailEnd/>
          </a:ln>
          <a:effectLst/>
        </p:spPr>
      </p:pic>
      <p:pic>
        <p:nvPicPr>
          <p:cNvPr id="36910" name="SplashHeader" descr="12_ALG1_Header_07_04 copy"/>
          <p:cNvPicPr>
            <a:picLocks noChangeAspect="1" noChangeArrowheads="1"/>
          </p:cNvPicPr>
          <p:nvPr/>
        </p:nvPicPr>
        <p:blipFill>
          <a:blip r:embed="rId6" cstate="print"/>
          <a:srcRect/>
          <a:stretch>
            <a:fillRect/>
          </a:stretch>
        </p:blipFill>
        <p:spPr bwMode="auto">
          <a:xfrm>
            <a:off x="8562975" y="1123950"/>
            <a:ext cx="412750" cy="5756275"/>
          </a:xfrm>
          <a:prstGeom prst="rect">
            <a:avLst/>
          </a:prstGeom>
          <a:noFill/>
          <a:ln w="9525">
            <a:noFill/>
            <a:miter lim="800000"/>
            <a:headEnd/>
            <a:tailEnd/>
          </a:ln>
          <a:effectLst/>
        </p:spPr>
      </p:pic>
    </p:spTree>
    <p:custDataLst>
      <p:tags r:id="rId1"/>
    </p:custDataLst>
  </p:cSld>
  <p:clrMapOvr>
    <a:masterClrMapping/>
  </p:clrMapOvr>
  <p:transition>
    <p:zoom/>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p:txBody>
          <a:bodyPr/>
          <a:lstStyle/>
          <a:p>
            <a:r>
              <a:rPr lang="en-US"/>
              <a:t>Lesson Menu</a:t>
            </a:r>
          </a:p>
        </p:txBody>
      </p:sp>
      <p:sp>
        <p:nvSpPr>
          <p:cNvPr id="3077" name="Lessonmenutext"/>
          <p:cNvSpPr txBox="1">
            <a:spLocks noChangeArrowheads="1"/>
          </p:cNvSpPr>
          <p:nvPr/>
        </p:nvSpPr>
        <p:spPr bwMode="auto">
          <a:xfrm>
            <a:off x="1066800" y="1855788"/>
            <a:ext cx="7583488" cy="3706812"/>
          </a:xfrm>
          <a:prstGeom prst="rect">
            <a:avLst/>
          </a:prstGeom>
          <a:noFill/>
          <a:ln w="9525">
            <a:noFill/>
            <a:miter lim="800000"/>
            <a:headEnd/>
            <a:tailEnd/>
          </a:ln>
          <a:effectLst/>
        </p:spPr>
        <p:txBody>
          <a:bodyPr/>
          <a:lstStyle/>
          <a:p>
            <a:pPr marL="1485900" indent="-1485900">
              <a:lnSpc>
                <a:spcPct val="85000"/>
              </a:lnSpc>
              <a:spcBef>
                <a:spcPct val="20000"/>
              </a:spcBef>
              <a:spcAft>
                <a:spcPct val="20000"/>
              </a:spcAft>
            </a:pPr>
            <a:r>
              <a:rPr lang="en-US" sz="2000" b="1">
                <a:solidFill>
                  <a:srgbClr val="E01B22"/>
                </a:solidFill>
                <a:hlinkClick r:id="" action="ppaction://hlinkshowjump?jump=nextslide"/>
              </a:rPr>
              <a:t>Five-Minute Check (over Lesson 7–3)</a:t>
            </a:r>
            <a:endParaRPr lang="en-US" sz="2000" b="1">
              <a:solidFill>
                <a:srgbClr val="E01B22"/>
              </a:solidFill>
            </a:endParaRPr>
          </a:p>
          <a:p>
            <a:pPr marL="1485900" indent="-1485900">
              <a:lnSpc>
                <a:spcPct val="85000"/>
              </a:lnSpc>
              <a:spcBef>
                <a:spcPct val="20000"/>
              </a:spcBef>
              <a:spcAft>
                <a:spcPct val="20000"/>
              </a:spcAft>
            </a:pPr>
            <a:r>
              <a:rPr lang="en-US" sz="2000" b="1">
                <a:solidFill>
                  <a:srgbClr val="000000"/>
                </a:solidFill>
                <a:cs typeface="Arial" pitchFamily="34" charset="0"/>
                <a:hlinkClick r:id="rId3" action="ppaction://hlinksldjump"/>
              </a:rPr>
              <a:t>CCSS</a:t>
            </a:r>
            <a:endParaRPr lang="en-US" sz="2000" b="1">
              <a:solidFill>
                <a:srgbClr val="E01B22"/>
              </a:solidFill>
              <a:cs typeface="Arial" pitchFamily="34" charset="0"/>
            </a:endParaRPr>
          </a:p>
          <a:p>
            <a:pPr marL="1485900" indent="-1485900">
              <a:lnSpc>
                <a:spcPct val="85000"/>
              </a:lnSpc>
              <a:spcBef>
                <a:spcPct val="20000"/>
              </a:spcBef>
              <a:spcAft>
                <a:spcPct val="20000"/>
              </a:spcAft>
            </a:pPr>
            <a:r>
              <a:rPr lang="en-US" sz="2000" b="1">
                <a:solidFill>
                  <a:srgbClr val="E01B22"/>
                </a:solidFill>
                <a:hlinkClick r:id="rId4" action="ppaction://hlinksldjump"/>
              </a:rPr>
              <a:t>Then/Now</a:t>
            </a:r>
            <a:endParaRPr lang="en-US" sz="2000" b="1">
              <a:solidFill>
                <a:srgbClr val="E01B22"/>
              </a:solidFill>
            </a:endParaRPr>
          </a:p>
          <a:p>
            <a:pPr marL="1485900" indent="-1485900">
              <a:lnSpc>
                <a:spcPct val="85000"/>
              </a:lnSpc>
              <a:spcBef>
                <a:spcPct val="20000"/>
              </a:spcBef>
              <a:spcAft>
                <a:spcPct val="20000"/>
              </a:spcAft>
            </a:pPr>
            <a:r>
              <a:rPr lang="en-US" sz="2000" b="1">
                <a:solidFill>
                  <a:srgbClr val="E01B22"/>
                </a:solidFill>
                <a:hlinkClick r:id="rId5" action="ppaction://hlinksldjump"/>
              </a:rPr>
              <a:t>New Vocabulary</a:t>
            </a:r>
            <a:endParaRPr lang="en-US" sz="2000" b="1">
              <a:solidFill>
                <a:srgbClr val="E01B22"/>
              </a:solidFill>
            </a:endParaRPr>
          </a:p>
          <a:p>
            <a:pPr marL="1485900" indent="-1485900">
              <a:lnSpc>
                <a:spcPct val="85000"/>
              </a:lnSpc>
              <a:spcBef>
                <a:spcPct val="20000"/>
              </a:spcBef>
              <a:spcAft>
                <a:spcPct val="20000"/>
              </a:spcAft>
            </a:pPr>
            <a:r>
              <a:rPr lang="en-US" sz="2000" b="1">
                <a:solidFill>
                  <a:srgbClr val="E01B22"/>
                </a:solidFill>
                <a:hlinkClick r:id="rId6" action="ppaction://hlinksldjump"/>
              </a:rPr>
              <a:t>Key Concept: Standard Form to Scientific Notation</a:t>
            </a:r>
            <a:endParaRPr lang="en-US" sz="2000" b="1">
              <a:solidFill>
                <a:srgbClr val="E01B22"/>
              </a:solidFill>
            </a:endParaRPr>
          </a:p>
          <a:p>
            <a:pPr marL="1485900" indent="-1485900">
              <a:lnSpc>
                <a:spcPct val="85000"/>
              </a:lnSpc>
              <a:spcBef>
                <a:spcPct val="20000"/>
              </a:spcBef>
              <a:spcAft>
                <a:spcPct val="20000"/>
              </a:spcAft>
            </a:pPr>
            <a:r>
              <a:rPr lang="en-US" sz="2000" b="1">
                <a:solidFill>
                  <a:srgbClr val="E01B22"/>
                </a:solidFill>
                <a:hlinkClick r:id="rId7" action="ppaction://hlinksldjump"/>
              </a:rPr>
              <a:t>Example 1:	Standard Form to Scientific Notation</a:t>
            </a:r>
            <a:endParaRPr lang="en-US" sz="2000" b="1">
              <a:solidFill>
                <a:srgbClr val="E01B22"/>
              </a:solidFill>
            </a:endParaRPr>
          </a:p>
          <a:p>
            <a:pPr marL="1485900" indent="-1485900">
              <a:lnSpc>
                <a:spcPct val="85000"/>
              </a:lnSpc>
              <a:spcBef>
                <a:spcPct val="20000"/>
              </a:spcBef>
              <a:spcAft>
                <a:spcPct val="20000"/>
              </a:spcAft>
            </a:pPr>
            <a:r>
              <a:rPr lang="en-US" sz="2000" b="1">
                <a:solidFill>
                  <a:srgbClr val="E01B22"/>
                </a:solidFill>
                <a:hlinkClick r:id="rId8" action="ppaction://hlinksldjump"/>
              </a:rPr>
              <a:t>Key Concept: Scientific Notation to Standard Form</a:t>
            </a:r>
            <a:endParaRPr lang="en-US" sz="2000" b="1">
              <a:solidFill>
                <a:srgbClr val="E01B22"/>
              </a:solidFill>
            </a:endParaRPr>
          </a:p>
          <a:p>
            <a:pPr marL="1485900" indent="-1485900">
              <a:lnSpc>
                <a:spcPct val="85000"/>
              </a:lnSpc>
              <a:spcBef>
                <a:spcPct val="20000"/>
              </a:spcBef>
              <a:spcAft>
                <a:spcPct val="20000"/>
              </a:spcAft>
            </a:pPr>
            <a:r>
              <a:rPr lang="en-US" sz="2000" b="1">
                <a:solidFill>
                  <a:srgbClr val="E01B22"/>
                </a:solidFill>
                <a:hlinkClick r:id="rId9" action="ppaction://hlinksldjump"/>
              </a:rPr>
              <a:t>Example 2:	Scientific Notation to Standard Form</a:t>
            </a:r>
            <a:endParaRPr lang="en-US" sz="2000" b="1">
              <a:solidFill>
                <a:srgbClr val="E01B22"/>
              </a:solidFill>
            </a:endParaRPr>
          </a:p>
          <a:p>
            <a:pPr marL="1485900" indent="-1485900">
              <a:lnSpc>
                <a:spcPct val="85000"/>
              </a:lnSpc>
              <a:spcBef>
                <a:spcPct val="20000"/>
              </a:spcBef>
              <a:spcAft>
                <a:spcPct val="20000"/>
              </a:spcAft>
            </a:pPr>
            <a:r>
              <a:rPr lang="en-US" sz="2000" b="1">
                <a:solidFill>
                  <a:srgbClr val="E01B22"/>
                </a:solidFill>
                <a:hlinkClick r:id="rId10" action="ppaction://hlinksldjump"/>
              </a:rPr>
              <a:t>Example 3:	Multiply with Scientific Notation</a:t>
            </a:r>
            <a:endParaRPr lang="en-US" sz="2000" b="1">
              <a:solidFill>
                <a:srgbClr val="E01B22"/>
              </a:solidFill>
            </a:endParaRPr>
          </a:p>
          <a:p>
            <a:pPr marL="1485900" indent="-1485900">
              <a:lnSpc>
                <a:spcPct val="85000"/>
              </a:lnSpc>
              <a:spcBef>
                <a:spcPct val="20000"/>
              </a:spcBef>
              <a:spcAft>
                <a:spcPct val="20000"/>
              </a:spcAft>
            </a:pPr>
            <a:r>
              <a:rPr lang="en-US" sz="2000" b="1">
                <a:solidFill>
                  <a:srgbClr val="E01B22"/>
                </a:solidFill>
                <a:hlinkClick r:id="rId11" action="ppaction://hlinksldjump"/>
              </a:rPr>
              <a:t>Example 4:	Divide with Scientific Notation</a:t>
            </a:r>
            <a:endParaRPr lang="en-US" sz="2000" b="1">
              <a:solidFill>
                <a:srgbClr val="E01B22"/>
              </a:solidFill>
            </a:endParaRPr>
          </a:p>
          <a:p>
            <a:pPr marL="1485900" indent="-1485900">
              <a:lnSpc>
                <a:spcPct val="85000"/>
              </a:lnSpc>
              <a:spcBef>
                <a:spcPct val="20000"/>
              </a:spcBef>
              <a:spcAft>
                <a:spcPct val="20000"/>
              </a:spcAft>
            </a:pPr>
            <a:r>
              <a:rPr lang="en-US" sz="2000" b="1">
                <a:solidFill>
                  <a:srgbClr val="E01B22"/>
                </a:solidFill>
                <a:hlinkClick r:id="rId12" action="ppaction://hlinksldjump"/>
              </a:rPr>
              <a:t>Example 5:	Real-World Example: Use Scientific Notation</a:t>
            </a:r>
            <a:endParaRPr lang="en-US" sz="2000" b="1">
              <a:solidFill>
                <a:srgbClr val="E01B22"/>
              </a:solidFill>
            </a:endParaRPr>
          </a:p>
        </p:txBody>
      </p:sp>
    </p:spTree>
    <p:custDataLst>
      <p:tags r:id="rId1"/>
    </p:custDataLst>
  </p:cSld>
  <p:clrMapOvr>
    <a:masterClrMapping/>
  </p:clrMapOvr>
  <p:transition advClick="0">
    <p:zoom/>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TPQuestion"/>
          <p:cNvSpPr>
            <a:spLocks noGrp="1" noChangeArrowheads="1"/>
          </p:cNvSpPr>
          <p:nvPr>
            <p:ph type="title"/>
          </p:nvPr>
        </p:nvSpPr>
        <p:spPr>
          <a:xfrm>
            <a:off x="5486400" y="6980238"/>
            <a:ext cx="3657600" cy="182562"/>
          </a:xfrm>
        </p:spPr>
        <p:txBody>
          <a:bodyPr/>
          <a:lstStyle/>
          <a:p>
            <a:r>
              <a:rPr lang="en-US"/>
              <a:t>5-Minute Check 1</a:t>
            </a:r>
          </a:p>
        </p:txBody>
      </p:sp>
      <p:sp>
        <p:nvSpPr>
          <p:cNvPr id="107529" name="AutoShape 9"/>
          <p:cNvSpPr>
            <a:spLocks noChangeArrowheads="1"/>
          </p:cNvSpPr>
          <p:nvPr/>
        </p:nvSpPr>
        <p:spPr bwMode="auto">
          <a:xfrm>
            <a:off x="533400" y="3416300"/>
            <a:ext cx="533400" cy="265113"/>
          </a:xfrm>
          <a:prstGeom prst="rightArrow">
            <a:avLst>
              <a:gd name="adj1" fmla="val 50000"/>
              <a:gd name="adj2" fmla="val 50299"/>
            </a:avLst>
          </a:prstGeom>
          <a:solidFill>
            <a:srgbClr val="EC1D24"/>
          </a:solidFill>
          <a:ln w="9525">
            <a:noFill/>
            <a:miter lim="800000"/>
            <a:headEnd/>
            <a:tailEnd/>
          </a:ln>
          <a:effectLst/>
        </p:spPr>
        <p:txBody>
          <a:bodyPr wrap="none" anchor="ctr"/>
          <a:lstStyle/>
          <a:p>
            <a:pPr algn="ctr"/>
            <a:endParaRPr lang="en-US"/>
          </a:p>
        </p:txBody>
      </p:sp>
      <p:pic>
        <p:nvPicPr>
          <p:cNvPr id="107531" name="Picture 11" descr="5Min Num_1"/>
          <p:cNvPicPr>
            <a:picLocks noChangeAspect="1" noChangeArrowheads="1"/>
          </p:cNvPicPr>
          <p:nvPr/>
        </p:nvPicPr>
        <p:blipFill>
          <a:blip r:embed="rId4" cstate="print"/>
          <a:srcRect/>
          <a:stretch>
            <a:fillRect/>
          </a:stretch>
        </p:blipFill>
        <p:spPr bwMode="auto">
          <a:xfrm>
            <a:off x="614363" y="1647825"/>
            <a:ext cx="457200" cy="422275"/>
          </a:xfrm>
          <a:prstGeom prst="rect">
            <a:avLst/>
          </a:prstGeom>
          <a:noFill/>
        </p:spPr>
      </p:pic>
      <p:sp>
        <p:nvSpPr>
          <p:cNvPr id="107526" name="TPAnswers"/>
          <p:cNvSpPr>
            <a:spLocks noChangeArrowheads="1"/>
          </p:cNvSpPr>
          <p:nvPr>
            <p:custDataLst>
              <p:tags r:id="rId2"/>
            </p:custDataLst>
          </p:nvPr>
        </p:nvSpPr>
        <p:spPr bwMode="auto">
          <a:xfrm>
            <a:off x="1066800" y="2400300"/>
            <a:ext cx="2790825" cy="3225800"/>
          </a:xfrm>
          <a:prstGeom prst="rect">
            <a:avLst/>
          </a:prstGeom>
          <a:noFill/>
          <a:ln w="9525">
            <a:noFill/>
            <a:miter lim="800000"/>
            <a:headEnd/>
            <a:tailEnd/>
          </a:ln>
          <a:effectLst/>
        </p:spPr>
        <p:txBody>
          <a:bodyPr>
            <a:spAutoFit/>
          </a:bodyPr>
          <a:lstStyle/>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A.</a:t>
            </a:r>
            <a:r>
              <a:rPr lang="pt-BR" sz="2400" b="1">
                <a:solidFill>
                  <a:srgbClr val="000000"/>
                </a:solidFill>
                <a:sym typeface="Symbol" pitchFamily="18" charset="2"/>
              </a:rPr>
              <a:t>	–2</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B.</a:t>
            </a:r>
            <a:r>
              <a:rPr lang="pt-BR" sz="2400" b="1">
                <a:solidFill>
                  <a:srgbClr val="000000"/>
                </a:solidFill>
                <a:sym typeface="Symbol" pitchFamily="18" charset="2"/>
              </a:rPr>
              <a:t>	2</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C.</a:t>
            </a:r>
            <a:r>
              <a:rPr lang="pt-BR" sz="2400" b="1">
                <a:solidFill>
                  <a:srgbClr val="000000"/>
                </a:solidFill>
                <a:sym typeface="Symbol" pitchFamily="18" charset="2"/>
              </a:rPr>
              <a:t>	4</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D.</a:t>
            </a:r>
            <a:r>
              <a:rPr lang="pt-BR" sz="2400" b="1">
                <a:solidFill>
                  <a:srgbClr val="000000"/>
                </a:solidFill>
                <a:sym typeface="Symbol" pitchFamily="18" charset="2"/>
              </a:rPr>
              <a:t>	8</a:t>
            </a:r>
          </a:p>
        </p:txBody>
      </p:sp>
      <p:pic>
        <p:nvPicPr>
          <p:cNvPr id="107545" name="Picture 25" descr="7-4-1"/>
          <p:cNvPicPr>
            <a:picLocks noChangeAspect="1" noChangeArrowheads="1"/>
          </p:cNvPicPr>
          <p:nvPr/>
        </p:nvPicPr>
        <p:blipFill>
          <a:blip r:embed="rId5" cstate="print"/>
          <a:srcRect/>
          <a:stretch>
            <a:fillRect/>
          </a:stretch>
        </p:blipFill>
        <p:spPr bwMode="auto">
          <a:xfrm>
            <a:off x="1130300" y="1638300"/>
            <a:ext cx="1873250" cy="493713"/>
          </a:xfrm>
          <a:prstGeom prst="rect">
            <a:avLst/>
          </a:prstGeom>
          <a:noFill/>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107531"/>
                                        </p:tgtEl>
                                        <p:attrNameLst>
                                          <p:attrName>style.visibility</p:attrName>
                                        </p:attrNameLst>
                                      </p:cBhvr>
                                      <p:to>
                                        <p:strVal val="visible"/>
                                      </p:to>
                                    </p:set>
                                    <p:animEffect transition="in" filter="dissolve">
                                      <p:cBhvr>
                                        <p:cTn id="7" dur="500"/>
                                        <p:tgtEl>
                                          <p:spTgt spid="10753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07545"/>
                                        </p:tgtEl>
                                        <p:attrNameLst>
                                          <p:attrName>style.visibility</p:attrName>
                                        </p:attrNameLst>
                                      </p:cBhvr>
                                      <p:to>
                                        <p:strVal val="visible"/>
                                      </p:to>
                                    </p:set>
                                    <p:animEffect transition="in" filter="wipe(left)">
                                      <p:cBhvr>
                                        <p:cTn id="11" dur="500"/>
                                        <p:tgtEl>
                                          <p:spTgt spid="107545"/>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107526">
                                            <p:txEl>
                                              <p:charRg st="4294967295" end="4294967295"/>
                                            </p:txEl>
                                          </p:spTgt>
                                        </p:tgtEl>
                                        <p:attrNameLst>
                                          <p:attrName>style.visibility</p:attrName>
                                        </p:attrNameLst>
                                      </p:cBhvr>
                                      <p:to>
                                        <p:strVal val="visible"/>
                                      </p:to>
                                    </p:set>
                                    <p:animEffect transition="in" filter="wipe(left)">
                                      <p:cBhvr>
                                        <p:cTn id="15" dur="500"/>
                                        <p:tgtEl>
                                          <p:spTgt spid="107526">
                                            <p:txEl>
                                              <p:charRg st="4294967295" end="4294967295"/>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8" fill="hold" grpId="0" nodeType="clickEffect">
                                  <p:stCondLst>
                                    <p:cond delay="0"/>
                                  </p:stCondLst>
                                  <p:childTnLst>
                                    <p:set>
                                      <p:cBhvr>
                                        <p:cTn id="19" dur="1" fill="hold">
                                          <p:stCondLst>
                                            <p:cond delay="0"/>
                                          </p:stCondLst>
                                        </p:cTn>
                                        <p:tgtEl>
                                          <p:spTgt spid="107529"/>
                                        </p:tgtEl>
                                        <p:attrNameLst>
                                          <p:attrName>style.visibility</p:attrName>
                                        </p:attrNameLst>
                                      </p:cBhvr>
                                      <p:to>
                                        <p:strVal val="visible"/>
                                      </p:to>
                                    </p:set>
                                    <p:anim calcmode="lin" valueType="num">
                                      <p:cBhvr additive="base">
                                        <p:cTn id="20" dur="500" fill="hold"/>
                                        <p:tgtEl>
                                          <p:spTgt spid="107529"/>
                                        </p:tgtEl>
                                        <p:attrNameLst>
                                          <p:attrName>ppt_x</p:attrName>
                                        </p:attrNameLst>
                                      </p:cBhvr>
                                      <p:tavLst>
                                        <p:tav tm="0">
                                          <p:val>
                                            <p:strVal val="0-#ppt_w/2"/>
                                          </p:val>
                                        </p:tav>
                                        <p:tav tm="100000">
                                          <p:val>
                                            <p:strVal val="#ppt_x"/>
                                          </p:val>
                                        </p:tav>
                                      </p:tavLst>
                                    </p:anim>
                                    <p:anim calcmode="lin" valueType="num">
                                      <p:cBhvr additive="base">
                                        <p:cTn id="21" dur="500" fill="hold"/>
                                        <p:tgtEl>
                                          <p:spTgt spid="10752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7529"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7" name="TPQuestion"/>
          <p:cNvSpPr>
            <a:spLocks noGrp="1" noChangeArrowheads="1"/>
          </p:cNvSpPr>
          <p:nvPr>
            <p:ph type="title"/>
          </p:nvPr>
        </p:nvSpPr>
        <p:spPr>
          <a:xfrm>
            <a:off x="5486400" y="6980238"/>
            <a:ext cx="3657600" cy="182562"/>
          </a:xfrm>
        </p:spPr>
        <p:txBody>
          <a:bodyPr/>
          <a:lstStyle/>
          <a:p>
            <a:r>
              <a:rPr lang="en-US"/>
              <a:t>5-Minute Check 2</a:t>
            </a:r>
          </a:p>
        </p:txBody>
      </p:sp>
      <p:sp>
        <p:nvSpPr>
          <p:cNvPr id="108551" name="AutoShape 7"/>
          <p:cNvSpPr>
            <a:spLocks noChangeArrowheads="1"/>
          </p:cNvSpPr>
          <p:nvPr/>
        </p:nvSpPr>
        <p:spPr bwMode="auto">
          <a:xfrm>
            <a:off x="533400" y="2895600"/>
            <a:ext cx="533400" cy="265113"/>
          </a:xfrm>
          <a:prstGeom prst="rightArrow">
            <a:avLst>
              <a:gd name="adj1" fmla="val 50000"/>
              <a:gd name="adj2" fmla="val 50299"/>
            </a:avLst>
          </a:prstGeom>
          <a:solidFill>
            <a:srgbClr val="EC1D24"/>
          </a:solidFill>
          <a:ln w="9525">
            <a:noFill/>
            <a:miter lim="800000"/>
            <a:headEnd/>
            <a:tailEnd/>
          </a:ln>
          <a:effectLst/>
        </p:spPr>
        <p:txBody>
          <a:bodyPr wrap="none" anchor="ctr"/>
          <a:lstStyle/>
          <a:p>
            <a:pPr algn="ctr"/>
            <a:endParaRPr lang="en-US"/>
          </a:p>
        </p:txBody>
      </p:sp>
      <p:pic>
        <p:nvPicPr>
          <p:cNvPr id="108552" name="Picture 8" descr="5Min Num_2"/>
          <p:cNvPicPr>
            <a:picLocks noChangeAspect="1" noChangeArrowheads="1"/>
          </p:cNvPicPr>
          <p:nvPr/>
        </p:nvPicPr>
        <p:blipFill>
          <a:blip r:embed="rId4" cstate="print"/>
          <a:srcRect/>
          <a:stretch>
            <a:fillRect/>
          </a:stretch>
        </p:blipFill>
        <p:spPr bwMode="auto">
          <a:xfrm>
            <a:off x="614363" y="1647825"/>
            <a:ext cx="457200" cy="420688"/>
          </a:xfrm>
          <a:prstGeom prst="rect">
            <a:avLst/>
          </a:prstGeom>
          <a:noFill/>
        </p:spPr>
      </p:pic>
      <p:sp>
        <p:nvSpPr>
          <p:cNvPr id="108549" name="TPAnswers"/>
          <p:cNvSpPr>
            <a:spLocks noChangeArrowheads="1"/>
          </p:cNvSpPr>
          <p:nvPr>
            <p:custDataLst>
              <p:tags r:id="rId2"/>
            </p:custDataLst>
          </p:nvPr>
        </p:nvSpPr>
        <p:spPr bwMode="auto">
          <a:xfrm>
            <a:off x="1066800" y="2819400"/>
            <a:ext cx="2790825" cy="3225800"/>
          </a:xfrm>
          <a:prstGeom prst="rect">
            <a:avLst/>
          </a:prstGeom>
          <a:noFill/>
          <a:ln w="9525">
            <a:noFill/>
            <a:miter lim="800000"/>
            <a:headEnd/>
            <a:tailEnd/>
          </a:ln>
          <a:effectLst/>
        </p:spPr>
        <p:txBody>
          <a:bodyPr>
            <a:spAutoFit/>
          </a:bodyPr>
          <a:lstStyle/>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A.</a:t>
            </a:r>
            <a:r>
              <a:rPr lang="pt-BR" sz="2400" b="1">
                <a:solidFill>
                  <a:srgbClr val="000000"/>
                </a:solidFill>
                <a:sym typeface="Symbol" pitchFamily="18" charset="2"/>
              </a:rPr>
              <a:t>	3</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B.   </a:t>
            </a:r>
            <a:r>
              <a:rPr lang="pt-BR" sz="2400" b="1">
                <a:solidFill>
                  <a:srgbClr val="000000"/>
                </a:solidFill>
                <a:sym typeface="Symbol" pitchFamily="18" charset="2"/>
              </a:rPr>
              <a:t>5</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C.</a:t>
            </a:r>
            <a:r>
              <a:rPr lang="pt-BR" sz="2400" b="1">
                <a:solidFill>
                  <a:srgbClr val="000000"/>
                </a:solidFill>
                <a:sym typeface="Symbol" pitchFamily="18" charset="2"/>
              </a:rPr>
              <a:t>	7</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D.</a:t>
            </a:r>
            <a:r>
              <a:rPr lang="pt-BR" sz="2400" b="1">
                <a:solidFill>
                  <a:srgbClr val="000000"/>
                </a:solidFill>
                <a:sym typeface="Symbol" pitchFamily="18" charset="2"/>
              </a:rPr>
              <a:t>	9</a:t>
            </a:r>
          </a:p>
        </p:txBody>
      </p:sp>
      <p:pic>
        <p:nvPicPr>
          <p:cNvPr id="108567" name="Picture 23" descr="7-4-2"/>
          <p:cNvPicPr>
            <a:picLocks noChangeAspect="1" noChangeArrowheads="1"/>
          </p:cNvPicPr>
          <p:nvPr/>
        </p:nvPicPr>
        <p:blipFill>
          <a:blip r:embed="rId5" cstate="print"/>
          <a:srcRect/>
          <a:stretch>
            <a:fillRect/>
          </a:stretch>
        </p:blipFill>
        <p:spPr bwMode="auto">
          <a:xfrm>
            <a:off x="1128713" y="1485900"/>
            <a:ext cx="1919287" cy="639763"/>
          </a:xfrm>
          <a:prstGeom prst="rect">
            <a:avLst/>
          </a:prstGeom>
          <a:noFill/>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108552"/>
                                        </p:tgtEl>
                                        <p:attrNameLst>
                                          <p:attrName>style.visibility</p:attrName>
                                        </p:attrNameLst>
                                      </p:cBhvr>
                                      <p:to>
                                        <p:strVal val="visible"/>
                                      </p:to>
                                    </p:set>
                                    <p:animEffect transition="in" filter="dissolve">
                                      <p:cBhvr>
                                        <p:cTn id="7" dur="500"/>
                                        <p:tgtEl>
                                          <p:spTgt spid="108552"/>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08567"/>
                                        </p:tgtEl>
                                        <p:attrNameLst>
                                          <p:attrName>style.visibility</p:attrName>
                                        </p:attrNameLst>
                                      </p:cBhvr>
                                      <p:to>
                                        <p:strVal val="visible"/>
                                      </p:to>
                                    </p:set>
                                    <p:animEffect transition="in" filter="wipe(left)">
                                      <p:cBhvr>
                                        <p:cTn id="11" dur="500"/>
                                        <p:tgtEl>
                                          <p:spTgt spid="108567"/>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108549">
                                            <p:txEl>
                                              <p:charRg st="4294967295" end="4294967295"/>
                                            </p:txEl>
                                          </p:spTgt>
                                        </p:tgtEl>
                                        <p:attrNameLst>
                                          <p:attrName>style.visibility</p:attrName>
                                        </p:attrNameLst>
                                      </p:cBhvr>
                                      <p:to>
                                        <p:strVal val="visible"/>
                                      </p:to>
                                    </p:set>
                                    <p:animEffect transition="in" filter="wipe(left)">
                                      <p:cBhvr>
                                        <p:cTn id="15" dur="500"/>
                                        <p:tgtEl>
                                          <p:spTgt spid="108549">
                                            <p:txEl>
                                              <p:charRg st="4294967295" end="4294967295"/>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8" fill="hold" grpId="0" nodeType="clickEffect">
                                  <p:stCondLst>
                                    <p:cond delay="0"/>
                                  </p:stCondLst>
                                  <p:childTnLst>
                                    <p:set>
                                      <p:cBhvr>
                                        <p:cTn id="19" dur="1" fill="hold">
                                          <p:stCondLst>
                                            <p:cond delay="0"/>
                                          </p:stCondLst>
                                        </p:cTn>
                                        <p:tgtEl>
                                          <p:spTgt spid="108551"/>
                                        </p:tgtEl>
                                        <p:attrNameLst>
                                          <p:attrName>style.visibility</p:attrName>
                                        </p:attrNameLst>
                                      </p:cBhvr>
                                      <p:to>
                                        <p:strVal val="visible"/>
                                      </p:to>
                                    </p:set>
                                    <p:anim calcmode="lin" valueType="num">
                                      <p:cBhvr additive="base">
                                        <p:cTn id="20" dur="500" fill="hold"/>
                                        <p:tgtEl>
                                          <p:spTgt spid="108551"/>
                                        </p:tgtEl>
                                        <p:attrNameLst>
                                          <p:attrName>ppt_x</p:attrName>
                                        </p:attrNameLst>
                                      </p:cBhvr>
                                      <p:tavLst>
                                        <p:tav tm="0">
                                          <p:val>
                                            <p:strVal val="0-#ppt_w/2"/>
                                          </p:val>
                                        </p:tav>
                                        <p:tav tm="100000">
                                          <p:val>
                                            <p:strVal val="#ppt_x"/>
                                          </p:val>
                                        </p:tav>
                                      </p:tavLst>
                                    </p:anim>
                                    <p:anim calcmode="lin" valueType="num">
                                      <p:cBhvr additive="base">
                                        <p:cTn id="21" dur="500" fill="hold"/>
                                        <p:tgtEl>
                                          <p:spTgt spid="10855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8551"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1" name="TPQuestion"/>
          <p:cNvSpPr>
            <a:spLocks noGrp="1" noChangeArrowheads="1"/>
          </p:cNvSpPr>
          <p:nvPr>
            <p:ph type="title"/>
          </p:nvPr>
        </p:nvSpPr>
        <p:spPr>
          <a:xfrm>
            <a:off x="5486400" y="6980238"/>
            <a:ext cx="3657600" cy="182562"/>
          </a:xfrm>
        </p:spPr>
        <p:txBody>
          <a:bodyPr/>
          <a:lstStyle/>
          <a:p>
            <a:r>
              <a:rPr lang="en-US"/>
              <a:t>5-Minute Check 3</a:t>
            </a:r>
          </a:p>
        </p:txBody>
      </p:sp>
      <p:sp>
        <p:nvSpPr>
          <p:cNvPr id="109575" name="AutoShape 7"/>
          <p:cNvSpPr>
            <a:spLocks noChangeArrowheads="1"/>
          </p:cNvSpPr>
          <p:nvPr/>
        </p:nvSpPr>
        <p:spPr bwMode="auto">
          <a:xfrm>
            <a:off x="533400" y="5627688"/>
            <a:ext cx="533400" cy="265112"/>
          </a:xfrm>
          <a:prstGeom prst="rightArrow">
            <a:avLst>
              <a:gd name="adj1" fmla="val 50000"/>
              <a:gd name="adj2" fmla="val 50299"/>
            </a:avLst>
          </a:prstGeom>
          <a:solidFill>
            <a:srgbClr val="EC1D24"/>
          </a:solidFill>
          <a:ln w="9525">
            <a:noFill/>
            <a:miter lim="800000"/>
            <a:headEnd/>
            <a:tailEnd/>
          </a:ln>
          <a:effectLst/>
        </p:spPr>
        <p:txBody>
          <a:bodyPr wrap="none" anchor="ctr"/>
          <a:lstStyle/>
          <a:p>
            <a:pPr algn="ctr"/>
            <a:endParaRPr lang="en-US"/>
          </a:p>
        </p:txBody>
      </p:sp>
      <p:pic>
        <p:nvPicPr>
          <p:cNvPr id="109576" name="Picture 8" descr="5Min Num_3"/>
          <p:cNvPicPr>
            <a:picLocks noChangeAspect="1" noChangeArrowheads="1"/>
          </p:cNvPicPr>
          <p:nvPr/>
        </p:nvPicPr>
        <p:blipFill>
          <a:blip r:embed="rId4" cstate="print"/>
          <a:srcRect/>
          <a:stretch>
            <a:fillRect/>
          </a:stretch>
        </p:blipFill>
        <p:spPr bwMode="auto">
          <a:xfrm>
            <a:off x="614363" y="1647825"/>
            <a:ext cx="457200" cy="420688"/>
          </a:xfrm>
          <a:prstGeom prst="rect">
            <a:avLst/>
          </a:prstGeom>
          <a:noFill/>
        </p:spPr>
      </p:pic>
      <p:sp>
        <p:nvSpPr>
          <p:cNvPr id="109573" name="TPAnswers"/>
          <p:cNvSpPr>
            <a:spLocks noChangeArrowheads="1"/>
          </p:cNvSpPr>
          <p:nvPr>
            <p:custDataLst>
              <p:tags r:id="rId2"/>
            </p:custDataLst>
          </p:nvPr>
        </p:nvSpPr>
        <p:spPr bwMode="auto">
          <a:xfrm>
            <a:off x="1066800" y="2765425"/>
            <a:ext cx="2790825" cy="3225800"/>
          </a:xfrm>
          <a:prstGeom prst="rect">
            <a:avLst/>
          </a:prstGeom>
          <a:noFill/>
          <a:ln w="9525">
            <a:noFill/>
            <a:miter lim="800000"/>
            <a:headEnd/>
            <a:tailEnd/>
          </a:ln>
          <a:effectLst/>
        </p:spPr>
        <p:txBody>
          <a:bodyPr>
            <a:spAutoFit/>
          </a:bodyPr>
          <a:lstStyle/>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A.</a:t>
            </a:r>
            <a:r>
              <a:rPr lang="pt-BR" sz="2400" b="1">
                <a:solidFill>
                  <a:srgbClr val="000000"/>
                </a:solidFill>
                <a:sym typeface="Symbol" pitchFamily="18" charset="2"/>
              </a:rPr>
              <a:t>	3</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B.</a:t>
            </a:r>
            <a:r>
              <a:rPr lang="pt-BR" sz="2400" b="1">
                <a:solidFill>
                  <a:srgbClr val="000000"/>
                </a:solidFill>
                <a:sym typeface="Symbol" pitchFamily="18" charset="2"/>
              </a:rPr>
              <a:t>	4</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C.</a:t>
            </a:r>
            <a:r>
              <a:rPr lang="pt-BR" sz="2400" b="1">
                <a:solidFill>
                  <a:srgbClr val="000000"/>
                </a:solidFill>
                <a:sym typeface="Symbol" pitchFamily="18" charset="2"/>
              </a:rPr>
              <a:t>	12</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D.</a:t>
            </a:r>
            <a:r>
              <a:rPr lang="pt-BR" sz="2400" b="1">
                <a:solidFill>
                  <a:srgbClr val="000000"/>
                </a:solidFill>
                <a:sym typeface="Symbol" pitchFamily="18" charset="2"/>
              </a:rPr>
              <a:t>	81</a:t>
            </a:r>
          </a:p>
        </p:txBody>
      </p:sp>
      <p:pic>
        <p:nvPicPr>
          <p:cNvPr id="109593" name="Picture 25" descr="7-4-3"/>
          <p:cNvPicPr>
            <a:picLocks noChangeAspect="1" noChangeArrowheads="1"/>
          </p:cNvPicPr>
          <p:nvPr/>
        </p:nvPicPr>
        <p:blipFill>
          <a:blip r:embed="rId5" cstate="print"/>
          <a:srcRect/>
          <a:stretch>
            <a:fillRect/>
          </a:stretch>
        </p:blipFill>
        <p:spPr bwMode="auto">
          <a:xfrm>
            <a:off x="1130300" y="1485900"/>
            <a:ext cx="1763713" cy="639763"/>
          </a:xfrm>
          <a:prstGeom prst="rect">
            <a:avLst/>
          </a:prstGeom>
          <a:noFill/>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109576"/>
                                        </p:tgtEl>
                                        <p:attrNameLst>
                                          <p:attrName>style.visibility</p:attrName>
                                        </p:attrNameLst>
                                      </p:cBhvr>
                                      <p:to>
                                        <p:strVal val="visible"/>
                                      </p:to>
                                    </p:set>
                                    <p:animEffect transition="in" filter="dissolve">
                                      <p:cBhvr>
                                        <p:cTn id="7" dur="500"/>
                                        <p:tgtEl>
                                          <p:spTgt spid="109576"/>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09593"/>
                                        </p:tgtEl>
                                        <p:attrNameLst>
                                          <p:attrName>style.visibility</p:attrName>
                                        </p:attrNameLst>
                                      </p:cBhvr>
                                      <p:to>
                                        <p:strVal val="visible"/>
                                      </p:to>
                                    </p:set>
                                    <p:animEffect transition="in" filter="wipe(left)">
                                      <p:cBhvr>
                                        <p:cTn id="11" dur="500"/>
                                        <p:tgtEl>
                                          <p:spTgt spid="109593"/>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109573">
                                            <p:txEl>
                                              <p:charRg st="4294967295" end="4294967295"/>
                                            </p:txEl>
                                          </p:spTgt>
                                        </p:tgtEl>
                                        <p:attrNameLst>
                                          <p:attrName>style.visibility</p:attrName>
                                        </p:attrNameLst>
                                      </p:cBhvr>
                                      <p:to>
                                        <p:strVal val="visible"/>
                                      </p:to>
                                    </p:set>
                                    <p:animEffect transition="in" filter="wipe(left)">
                                      <p:cBhvr>
                                        <p:cTn id="15" dur="500"/>
                                        <p:tgtEl>
                                          <p:spTgt spid="109573">
                                            <p:txEl>
                                              <p:charRg st="4294967295" end="4294967295"/>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8" fill="hold" grpId="0" nodeType="clickEffect">
                                  <p:stCondLst>
                                    <p:cond delay="0"/>
                                  </p:stCondLst>
                                  <p:childTnLst>
                                    <p:set>
                                      <p:cBhvr>
                                        <p:cTn id="19" dur="1" fill="hold">
                                          <p:stCondLst>
                                            <p:cond delay="0"/>
                                          </p:stCondLst>
                                        </p:cTn>
                                        <p:tgtEl>
                                          <p:spTgt spid="109575"/>
                                        </p:tgtEl>
                                        <p:attrNameLst>
                                          <p:attrName>style.visibility</p:attrName>
                                        </p:attrNameLst>
                                      </p:cBhvr>
                                      <p:to>
                                        <p:strVal val="visible"/>
                                      </p:to>
                                    </p:set>
                                    <p:anim calcmode="lin" valueType="num">
                                      <p:cBhvr additive="base">
                                        <p:cTn id="20" dur="500" fill="hold"/>
                                        <p:tgtEl>
                                          <p:spTgt spid="109575"/>
                                        </p:tgtEl>
                                        <p:attrNameLst>
                                          <p:attrName>ppt_x</p:attrName>
                                        </p:attrNameLst>
                                      </p:cBhvr>
                                      <p:tavLst>
                                        <p:tav tm="0">
                                          <p:val>
                                            <p:strVal val="0-#ppt_w/2"/>
                                          </p:val>
                                        </p:tav>
                                        <p:tav tm="100000">
                                          <p:val>
                                            <p:strVal val="#ppt_x"/>
                                          </p:val>
                                        </p:tav>
                                      </p:tavLst>
                                    </p:anim>
                                    <p:anim calcmode="lin" valueType="num">
                                      <p:cBhvr additive="base">
                                        <p:cTn id="21" dur="500" fill="hold"/>
                                        <p:tgtEl>
                                          <p:spTgt spid="10957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57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5" name="TPQuestion"/>
          <p:cNvSpPr>
            <a:spLocks noGrp="1" noChangeArrowheads="1"/>
          </p:cNvSpPr>
          <p:nvPr>
            <p:ph type="title"/>
          </p:nvPr>
        </p:nvSpPr>
        <p:spPr>
          <a:xfrm>
            <a:off x="5486400" y="6980238"/>
            <a:ext cx="3657600" cy="182562"/>
          </a:xfrm>
        </p:spPr>
        <p:txBody>
          <a:bodyPr/>
          <a:lstStyle/>
          <a:p>
            <a:r>
              <a:rPr lang="en-US"/>
              <a:t>5-Minute Check 4</a:t>
            </a:r>
          </a:p>
        </p:txBody>
      </p:sp>
      <p:sp>
        <p:nvSpPr>
          <p:cNvPr id="110599" name="AutoShape 7"/>
          <p:cNvSpPr>
            <a:spLocks noChangeArrowheads="1"/>
          </p:cNvSpPr>
          <p:nvPr/>
        </p:nvSpPr>
        <p:spPr bwMode="auto">
          <a:xfrm>
            <a:off x="533400" y="2895600"/>
            <a:ext cx="533400" cy="265113"/>
          </a:xfrm>
          <a:prstGeom prst="rightArrow">
            <a:avLst>
              <a:gd name="adj1" fmla="val 50000"/>
              <a:gd name="adj2" fmla="val 50299"/>
            </a:avLst>
          </a:prstGeom>
          <a:solidFill>
            <a:srgbClr val="EC1D24"/>
          </a:solidFill>
          <a:ln w="9525">
            <a:noFill/>
            <a:miter lim="800000"/>
            <a:headEnd/>
            <a:tailEnd/>
          </a:ln>
          <a:effectLst/>
        </p:spPr>
        <p:txBody>
          <a:bodyPr wrap="none" anchor="ctr"/>
          <a:lstStyle/>
          <a:p>
            <a:pPr algn="ctr"/>
            <a:endParaRPr lang="en-US"/>
          </a:p>
        </p:txBody>
      </p:sp>
      <p:pic>
        <p:nvPicPr>
          <p:cNvPr id="110600" name="Picture 8" descr="5Min Num_4"/>
          <p:cNvPicPr>
            <a:picLocks noChangeAspect="1" noChangeArrowheads="1"/>
          </p:cNvPicPr>
          <p:nvPr/>
        </p:nvPicPr>
        <p:blipFill>
          <a:blip r:embed="rId4" cstate="print"/>
          <a:srcRect/>
          <a:stretch>
            <a:fillRect/>
          </a:stretch>
        </p:blipFill>
        <p:spPr bwMode="auto">
          <a:xfrm>
            <a:off x="614363" y="1647825"/>
            <a:ext cx="457200" cy="420688"/>
          </a:xfrm>
          <a:prstGeom prst="rect">
            <a:avLst/>
          </a:prstGeom>
          <a:noFill/>
        </p:spPr>
      </p:pic>
      <p:pic>
        <p:nvPicPr>
          <p:cNvPr id="110626" name="Picture 34" descr="7-4-4"/>
          <p:cNvPicPr>
            <a:picLocks noChangeAspect="1" noChangeArrowheads="1"/>
          </p:cNvPicPr>
          <p:nvPr/>
        </p:nvPicPr>
        <p:blipFill>
          <a:blip r:embed="rId5" cstate="print"/>
          <a:srcRect b="72935"/>
          <a:stretch>
            <a:fillRect/>
          </a:stretch>
        </p:blipFill>
        <p:spPr bwMode="auto">
          <a:xfrm>
            <a:off x="1143000" y="1320800"/>
            <a:ext cx="2211388" cy="1071563"/>
          </a:xfrm>
          <a:prstGeom prst="rect">
            <a:avLst/>
          </a:prstGeom>
          <a:noFill/>
        </p:spPr>
      </p:pic>
      <p:grpSp>
        <p:nvGrpSpPr>
          <p:cNvPr id="110629" name="Group 37"/>
          <p:cNvGrpSpPr>
            <a:grpSpLocks/>
          </p:cNvGrpSpPr>
          <p:nvPr/>
        </p:nvGrpSpPr>
        <p:grpSpPr bwMode="auto">
          <a:xfrm>
            <a:off x="1066800" y="2667000"/>
            <a:ext cx="2790825" cy="3194050"/>
            <a:chOff x="672" y="1680"/>
            <a:chExt cx="1758" cy="2012"/>
          </a:xfrm>
        </p:grpSpPr>
        <p:sp>
          <p:nvSpPr>
            <p:cNvPr id="110597" name="TPAnswers"/>
            <p:cNvSpPr>
              <a:spLocks noChangeArrowheads="1"/>
            </p:cNvSpPr>
            <p:nvPr>
              <p:custDataLst>
                <p:tags r:id="rId2"/>
              </p:custDataLst>
            </p:nvPr>
          </p:nvSpPr>
          <p:spPr bwMode="auto">
            <a:xfrm>
              <a:off x="672" y="1768"/>
              <a:ext cx="1758" cy="1924"/>
            </a:xfrm>
            <a:prstGeom prst="rect">
              <a:avLst/>
            </a:prstGeom>
            <a:noFill/>
            <a:ln w="9525">
              <a:noFill/>
              <a:miter lim="800000"/>
              <a:headEnd/>
              <a:tailEnd/>
            </a:ln>
            <a:effectLst/>
          </p:spPr>
          <p:txBody>
            <a:bodyPr>
              <a:spAutoFit/>
            </a:bodyPr>
            <a:lstStyle/>
            <a:p>
              <a:pPr marL="533400" indent="-533400">
                <a:lnSpc>
                  <a:spcPct val="90000"/>
                </a:lnSpc>
                <a:spcBef>
                  <a:spcPct val="75000"/>
                </a:spcBef>
                <a:spcAft>
                  <a:spcPct val="75000"/>
                </a:spcAft>
                <a:buClr>
                  <a:srgbClr val="00539D"/>
                </a:buClr>
              </a:pPr>
              <a:r>
                <a:rPr lang="pt-BR" sz="2400" b="1">
                  <a:solidFill>
                    <a:srgbClr val="00539D"/>
                  </a:solidFill>
                  <a:sym typeface="Symbol" pitchFamily="18" charset="2"/>
                </a:rPr>
                <a:t>A.</a:t>
              </a:r>
              <a:r>
                <a:rPr lang="pt-BR" sz="2400" b="1">
                  <a:solidFill>
                    <a:srgbClr val="000000"/>
                  </a:solidFill>
                  <a:sym typeface="Symbol" pitchFamily="18" charset="2"/>
                </a:rPr>
                <a:t>	</a:t>
              </a:r>
            </a:p>
            <a:p>
              <a:pPr marL="533400" indent="-533400">
                <a:lnSpc>
                  <a:spcPct val="90000"/>
                </a:lnSpc>
                <a:spcBef>
                  <a:spcPct val="75000"/>
                </a:spcBef>
                <a:spcAft>
                  <a:spcPct val="75000"/>
                </a:spcAft>
                <a:buClr>
                  <a:srgbClr val="00539D"/>
                </a:buClr>
              </a:pPr>
              <a:r>
                <a:rPr lang="pt-BR" sz="2400" b="1">
                  <a:solidFill>
                    <a:srgbClr val="00539D"/>
                  </a:solidFill>
                  <a:sym typeface="Symbol" pitchFamily="18" charset="2"/>
                </a:rPr>
                <a:t>B.</a:t>
              </a:r>
              <a:r>
                <a:rPr lang="pt-BR" sz="2400" b="1">
                  <a:solidFill>
                    <a:srgbClr val="000000"/>
                  </a:solidFill>
                  <a:sym typeface="Symbol" pitchFamily="18" charset="2"/>
                </a:rPr>
                <a:t>	</a:t>
              </a:r>
            </a:p>
            <a:p>
              <a:pPr marL="533400" indent="-533400">
                <a:lnSpc>
                  <a:spcPct val="90000"/>
                </a:lnSpc>
                <a:spcBef>
                  <a:spcPct val="75000"/>
                </a:spcBef>
                <a:spcAft>
                  <a:spcPct val="75000"/>
                </a:spcAft>
                <a:buClr>
                  <a:srgbClr val="00539D"/>
                </a:buClr>
              </a:pPr>
              <a:r>
                <a:rPr lang="pt-BR" sz="2400" b="1">
                  <a:solidFill>
                    <a:srgbClr val="00539D"/>
                  </a:solidFill>
                  <a:sym typeface="Symbol" pitchFamily="18" charset="2"/>
                </a:rPr>
                <a:t>C.</a:t>
              </a:r>
              <a:r>
                <a:rPr lang="pt-BR" sz="2400" b="1">
                  <a:solidFill>
                    <a:srgbClr val="000000"/>
                  </a:solidFill>
                  <a:sym typeface="Symbol" pitchFamily="18" charset="2"/>
                </a:rPr>
                <a:t>	</a:t>
              </a:r>
            </a:p>
            <a:p>
              <a:pPr marL="533400" indent="-533400">
                <a:lnSpc>
                  <a:spcPct val="90000"/>
                </a:lnSpc>
                <a:spcBef>
                  <a:spcPct val="75000"/>
                </a:spcBef>
                <a:spcAft>
                  <a:spcPct val="75000"/>
                </a:spcAft>
                <a:buClr>
                  <a:srgbClr val="00539D"/>
                </a:buClr>
              </a:pPr>
              <a:r>
                <a:rPr lang="pt-BR" sz="2400" b="1">
                  <a:solidFill>
                    <a:srgbClr val="00539D"/>
                  </a:solidFill>
                  <a:sym typeface="Symbol" pitchFamily="18" charset="2"/>
                </a:rPr>
                <a:t>D.	</a:t>
              </a:r>
              <a:r>
                <a:rPr lang="pt-BR" sz="2400">
                  <a:sym typeface="Symbol" pitchFamily="18" charset="2"/>
                </a:rPr>
                <a:t>243</a:t>
              </a:r>
              <a:r>
                <a:rPr lang="pt-BR" sz="2400" b="1">
                  <a:solidFill>
                    <a:srgbClr val="000000"/>
                  </a:solidFill>
                  <a:sym typeface="Symbol" pitchFamily="18" charset="2"/>
                </a:rPr>
                <a:t>	</a:t>
              </a:r>
            </a:p>
          </p:txBody>
        </p:sp>
        <p:pic>
          <p:nvPicPr>
            <p:cNvPr id="110627" name="Picture 35" descr="7-4-4"/>
            <p:cNvPicPr>
              <a:picLocks noChangeAspect="1" noChangeArrowheads="1"/>
            </p:cNvPicPr>
            <p:nvPr/>
          </p:nvPicPr>
          <p:blipFill>
            <a:blip r:embed="rId5" cstate="print"/>
            <a:srcRect t="27065" r="68988" b="9422"/>
            <a:stretch>
              <a:fillRect/>
            </a:stretch>
          </p:blipFill>
          <p:spPr bwMode="auto">
            <a:xfrm>
              <a:off x="1008" y="1680"/>
              <a:ext cx="432" cy="1584"/>
            </a:xfrm>
            <a:prstGeom prst="rect">
              <a:avLst/>
            </a:prstGeom>
            <a:noFill/>
          </p:spPr>
        </p:pic>
      </p:gr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110600"/>
                                        </p:tgtEl>
                                        <p:attrNameLst>
                                          <p:attrName>style.visibility</p:attrName>
                                        </p:attrNameLst>
                                      </p:cBhvr>
                                      <p:to>
                                        <p:strVal val="visible"/>
                                      </p:to>
                                    </p:set>
                                    <p:animEffect transition="in" filter="dissolve">
                                      <p:cBhvr>
                                        <p:cTn id="7" dur="500"/>
                                        <p:tgtEl>
                                          <p:spTgt spid="110600"/>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10626"/>
                                        </p:tgtEl>
                                        <p:attrNameLst>
                                          <p:attrName>style.visibility</p:attrName>
                                        </p:attrNameLst>
                                      </p:cBhvr>
                                      <p:to>
                                        <p:strVal val="visible"/>
                                      </p:to>
                                    </p:set>
                                    <p:animEffect transition="in" filter="wipe(left)">
                                      <p:cBhvr>
                                        <p:cTn id="11" dur="500"/>
                                        <p:tgtEl>
                                          <p:spTgt spid="110626"/>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110629"/>
                                        </p:tgtEl>
                                        <p:attrNameLst>
                                          <p:attrName>style.visibility</p:attrName>
                                        </p:attrNameLst>
                                      </p:cBhvr>
                                      <p:to>
                                        <p:strVal val="visible"/>
                                      </p:to>
                                    </p:set>
                                    <p:animEffect transition="in" filter="wipe(left)">
                                      <p:cBhvr>
                                        <p:cTn id="15" dur="500"/>
                                        <p:tgtEl>
                                          <p:spTgt spid="110629"/>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8" fill="hold" grpId="0" nodeType="clickEffect">
                                  <p:stCondLst>
                                    <p:cond delay="0"/>
                                  </p:stCondLst>
                                  <p:childTnLst>
                                    <p:set>
                                      <p:cBhvr>
                                        <p:cTn id="19" dur="1" fill="hold">
                                          <p:stCondLst>
                                            <p:cond delay="0"/>
                                          </p:stCondLst>
                                        </p:cTn>
                                        <p:tgtEl>
                                          <p:spTgt spid="110599"/>
                                        </p:tgtEl>
                                        <p:attrNameLst>
                                          <p:attrName>style.visibility</p:attrName>
                                        </p:attrNameLst>
                                      </p:cBhvr>
                                      <p:to>
                                        <p:strVal val="visible"/>
                                      </p:to>
                                    </p:set>
                                    <p:anim calcmode="lin" valueType="num">
                                      <p:cBhvr additive="base">
                                        <p:cTn id="20" dur="500" fill="hold"/>
                                        <p:tgtEl>
                                          <p:spTgt spid="110599"/>
                                        </p:tgtEl>
                                        <p:attrNameLst>
                                          <p:attrName>ppt_x</p:attrName>
                                        </p:attrNameLst>
                                      </p:cBhvr>
                                      <p:tavLst>
                                        <p:tav tm="0">
                                          <p:val>
                                            <p:strVal val="0-#ppt_w/2"/>
                                          </p:val>
                                        </p:tav>
                                        <p:tav tm="100000">
                                          <p:val>
                                            <p:strVal val="#ppt_x"/>
                                          </p:val>
                                        </p:tav>
                                      </p:tavLst>
                                    </p:anim>
                                    <p:anim calcmode="lin" valueType="num">
                                      <p:cBhvr additive="base">
                                        <p:cTn id="21" dur="500" fill="hold"/>
                                        <p:tgtEl>
                                          <p:spTgt spid="11059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0599"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9" name="TPQuestion"/>
          <p:cNvSpPr>
            <a:spLocks noGrp="1" noChangeArrowheads="1"/>
          </p:cNvSpPr>
          <p:nvPr>
            <p:ph type="title"/>
          </p:nvPr>
        </p:nvSpPr>
        <p:spPr>
          <a:xfrm>
            <a:off x="5486400" y="6980238"/>
            <a:ext cx="3657600" cy="182562"/>
          </a:xfrm>
        </p:spPr>
        <p:txBody>
          <a:bodyPr/>
          <a:lstStyle/>
          <a:p>
            <a:r>
              <a:rPr lang="en-US"/>
              <a:t>5-Minute Check 5</a:t>
            </a:r>
          </a:p>
        </p:txBody>
      </p:sp>
      <p:sp>
        <p:nvSpPr>
          <p:cNvPr id="111621" name="TPAnswers"/>
          <p:cNvSpPr>
            <a:spLocks noChangeArrowheads="1"/>
          </p:cNvSpPr>
          <p:nvPr>
            <p:custDataLst>
              <p:tags r:id="rId2"/>
            </p:custDataLst>
          </p:nvPr>
        </p:nvSpPr>
        <p:spPr bwMode="auto">
          <a:xfrm>
            <a:off x="1066800" y="2971800"/>
            <a:ext cx="2790825" cy="3225800"/>
          </a:xfrm>
          <a:prstGeom prst="rect">
            <a:avLst/>
          </a:prstGeom>
          <a:noFill/>
          <a:ln w="9525">
            <a:noFill/>
            <a:miter lim="800000"/>
            <a:headEnd/>
            <a:tailEnd/>
          </a:ln>
          <a:effectLst/>
        </p:spPr>
        <p:txBody>
          <a:bodyPr>
            <a:spAutoFit/>
          </a:bodyPr>
          <a:lstStyle/>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A.</a:t>
            </a:r>
            <a:r>
              <a:rPr lang="pt-BR" sz="2400" b="1">
                <a:solidFill>
                  <a:srgbClr val="000000"/>
                </a:solidFill>
                <a:sym typeface="Symbol" pitchFamily="18" charset="2"/>
              </a:rPr>
              <a:t>	3</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B.</a:t>
            </a:r>
            <a:r>
              <a:rPr lang="pt-BR" sz="2400" b="1">
                <a:solidFill>
                  <a:srgbClr val="000000"/>
                </a:solidFill>
                <a:sym typeface="Symbol" pitchFamily="18" charset="2"/>
              </a:rPr>
              <a:t>	3.5</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C.</a:t>
            </a:r>
            <a:r>
              <a:rPr lang="pt-BR" sz="2400" b="1">
                <a:solidFill>
                  <a:srgbClr val="000000"/>
                </a:solidFill>
                <a:sym typeface="Symbol" pitchFamily="18" charset="2"/>
              </a:rPr>
              <a:t>	4</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D.</a:t>
            </a:r>
            <a:r>
              <a:rPr lang="pt-BR" sz="2400" b="1">
                <a:solidFill>
                  <a:srgbClr val="000000"/>
                </a:solidFill>
                <a:sym typeface="Symbol" pitchFamily="18" charset="2"/>
              </a:rPr>
              <a:t>	4.5</a:t>
            </a:r>
          </a:p>
        </p:txBody>
      </p:sp>
      <p:sp>
        <p:nvSpPr>
          <p:cNvPr id="111622" name="TPQuestion"/>
          <p:cNvSpPr>
            <a:spLocks noChangeArrowheads="1"/>
          </p:cNvSpPr>
          <p:nvPr/>
        </p:nvSpPr>
        <p:spPr bwMode="auto">
          <a:xfrm>
            <a:off x="762000" y="1916113"/>
            <a:ext cx="7924800" cy="420687"/>
          </a:xfrm>
          <a:prstGeom prst="rect">
            <a:avLst/>
          </a:prstGeom>
          <a:noFill/>
          <a:ln w="9525">
            <a:noFill/>
            <a:miter lim="800000"/>
            <a:headEnd/>
            <a:tailEnd/>
          </a:ln>
          <a:effectLst/>
        </p:spPr>
        <p:txBody>
          <a:bodyPr>
            <a:spAutoFit/>
          </a:bodyPr>
          <a:lstStyle/>
          <a:p>
            <a:pPr marL="342900">
              <a:lnSpc>
                <a:spcPct val="90000"/>
              </a:lnSpc>
            </a:pPr>
            <a:r>
              <a:rPr lang="en-US" sz="2400" b="1">
                <a:solidFill>
                  <a:srgbClr val="00539D"/>
                </a:solidFill>
                <a:cs typeface="Times New Roman" pitchFamily="18" charset="0"/>
              </a:rPr>
              <a:t>Solve 5</a:t>
            </a:r>
            <a:r>
              <a:rPr lang="en-US" sz="2400" b="1" baseline="45000">
                <a:solidFill>
                  <a:srgbClr val="00539D"/>
                </a:solidFill>
                <a:cs typeface="Times New Roman" pitchFamily="18" charset="0"/>
              </a:rPr>
              <a:t>2</a:t>
            </a:r>
            <a:r>
              <a:rPr lang="en-US" sz="2400" b="1" i="1" baseline="45000">
                <a:solidFill>
                  <a:srgbClr val="00539D"/>
                </a:solidFill>
                <a:cs typeface="Times New Roman" pitchFamily="18" charset="0"/>
              </a:rPr>
              <a:t>x</a:t>
            </a:r>
            <a:r>
              <a:rPr lang="en-US" sz="2400" b="1" baseline="45000">
                <a:solidFill>
                  <a:srgbClr val="00539D"/>
                </a:solidFill>
                <a:cs typeface="Times New Roman" pitchFamily="18" charset="0"/>
              </a:rPr>
              <a:t> – 5</a:t>
            </a:r>
            <a:r>
              <a:rPr lang="en-US" sz="2400" b="1">
                <a:solidFill>
                  <a:srgbClr val="00539D"/>
                </a:solidFill>
                <a:cs typeface="Times New Roman" pitchFamily="18" charset="0"/>
              </a:rPr>
              <a:t> = 125.</a:t>
            </a:r>
          </a:p>
        </p:txBody>
      </p:sp>
      <p:sp>
        <p:nvSpPr>
          <p:cNvPr id="111623" name="AutoShape 7"/>
          <p:cNvSpPr>
            <a:spLocks noChangeArrowheads="1"/>
          </p:cNvSpPr>
          <p:nvPr/>
        </p:nvSpPr>
        <p:spPr bwMode="auto">
          <a:xfrm>
            <a:off x="533400" y="4916488"/>
            <a:ext cx="533400" cy="265112"/>
          </a:xfrm>
          <a:prstGeom prst="rightArrow">
            <a:avLst>
              <a:gd name="adj1" fmla="val 50000"/>
              <a:gd name="adj2" fmla="val 50299"/>
            </a:avLst>
          </a:prstGeom>
          <a:solidFill>
            <a:srgbClr val="EC1D24"/>
          </a:solidFill>
          <a:ln w="9525">
            <a:noFill/>
            <a:miter lim="800000"/>
            <a:headEnd/>
            <a:tailEnd/>
          </a:ln>
          <a:effectLst/>
        </p:spPr>
        <p:txBody>
          <a:bodyPr wrap="none" anchor="ctr"/>
          <a:lstStyle/>
          <a:p>
            <a:pPr algn="ctr"/>
            <a:endParaRPr lang="en-US"/>
          </a:p>
        </p:txBody>
      </p:sp>
      <p:pic>
        <p:nvPicPr>
          <p:cNvPr id="111624" name="Picture 8" descr="5Min Num_5"/>
          <p:cNvPicPr>
            <a:picLocks noChangeAspect="1" noChangeArrowheads="1"/>
          </p:cNvPicPr>
          <p:nvPr/>
        </p:nvPicPr>
        <p:blipFill>
          <a:blip r:embed="rId4" cstate="print"/>
          <a:srcRect/>
          <a:stretch>
            <a:fillRect/>
          </a:stretch>
        </p:blipFill>
        <p:spPr bwMode="auto">
          <a:xfrm>
            <a:off x="614363" y="1865313"/>
            <a:ext cx="457200" cy="420687"/>
          </a:xfrm>
          <a:prstGeom prst="rect">
            <a:avLst/>
          </a:prstGeom>
          <a:noFill/>
        </p:spPr>
      </p:pic>
      <p:pic>
        <p:nvPicPr>
          <p:cNvPr id="111630" name="Picture 14" descr="Std Test Prac"/>
          <p:cNvPicPr>
            <a:picLocks noChangeAspect="1" noChangeArrowheads="1"/>
          </p:cNvPicPr>
          <p:nvPr/>
        </p:nvPicPr>
        <p:blipFill>
          <a:blip r:embed="rId5" cstate="print"/>
          <a:srcRect/>
          <a:stretch>
            <a:fillRect/>
          </a:stretch>
        </p:blipFill>
        <p:spPr bwMode="auto">
          <a:xfrm>
            <a:off x="647700" y="1295400"/>
            <a:ext cx="3373438" cy="311150"/>
          </a:xfrm>
          <a:prstGeom prst="rect">
            <a:avLst/>
          </a:prstGeom>
          <a:noFill/>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111624"/>
                                        </p:tgtEl>
                                        <p:attrNameLst>
                                          <p:attrName>style.visibility</p:attrName>
                                        </p:attrNameLst>
                                      </p:cBhvr>
                                      <p:to>
                                        <p:strVal val="visible"/>
                                      </p:to>
                                    </p:set>
                                    <p:animEffect transition="in" filter="dissolve">
                                      <p:cBhvr>
                                        <p:cTn id="7" dur="500"/>
                                        <p:tgtEl>
                                          <p:spTgt spid="111624"/>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11622"/>
                                        </p:tgtEl>
                                        <p:attrNameLst>
                                          <p:attrName>style.visibility</p:attrName>
                                        </p:attrNameLst>
                                      </p:cBhvr>
                                      <p:to>
                                        <p:strVal val="visible"/>
                                      </p:to>
                                    </p:set>
                                    <p:animEffect transition="in" filter="wipe(left)">
                                      <p:cBhvr>
                                        <p:cTn id="11" dur="500"/>
                                        <p:tgtEl>
                                          <p:spTgt spid="111622"/>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11621"/>
                                        </p:tgtEl>
                                        <p:attrNameLst>
                                          <p:attrName>style.visibility</p:attrName>
                                        </p:attrNameLst>
                                      </p:cBhvr>
                                      <p:to>
                                        <p:strVal val="visible"/>
                                      </p:to>
                                    </p:set>
                                    <p:animEffect transition="in" filter="wipe(left)">
                                      <p:cBhvr>
                                        <p:cTn id="15" dur="500"/>
                                        <p:tgtEl>
                                          <p:spTgt spid="111621"/>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8" fill="hold" grpId="0" nodeType="clickEffect">
                                  <p:stCondLst>
                                    <p:cond delay="0"/>
                                  </p:stCondLst>
                                  <p:childTnLst>
                                    <p:set>
                                      <p:cBhvr>
                                        <p:cTn id="19" dur="1" fill="hold">
                                          <p:stCondLst>
                                            <p:cond delay="0"/>
                                          </p:stCondLst>
                                        </p:cTn>
                                        <p:tgtEl>
                                          <p:spTgt spid="111623"/>
                                        </p:tgtEl>
                                        <p:attrNameLst>
                                          <p:attrName>style.visibility</p:attrName>
                                        </p:attrNameLst>
                                      </p:cBhvr>
                                      <p:to>
                                        <p:strVal val="visible"/>
                                      </p:to>
                                    </p:set>
                                    <p:anim calcmode="lin" valueType="num">
                                      <p:cBhvr additive="base">
                                        <p:cTn id="20" dur="500" fill="hold"/>
                                        <p:tgtEl>
                                          <p:spTgt spid="111623"/>
                                        </p:tgtEl>
                                        <p:attrNameLst>
                                          <p:attrName>ppt_x</p:attrName>
                                        </p:attrNameLst>
                                      </p:cBhvr>
                                      <p:tavLst>
                                        <p:tav tm="0">
                                          <p:val>
                                            <p:strVal val="0-#ppt_w/2"/>
                                          </p:val>
                                        </p:tav>
                                        <p:tav tm="100000">
                                          <p:val>
                                            <p:strVal val="#ppt_x"/>
                                          </p:val>
                                        </p:tav>
                                      </p:tavLst>
                                    </p:anim>
                                    <p:anim calcmode="lin" valueType="num">
                                      <p:cBhvr additive="base">
                                        <p:cTn id="21" dur="500" fill="hold"/>
                                        <p:tgtEl>
                                          <p:spTgt spid="111623"/>
                                        </p:tgtEl>
                                        <p:attrNameLst>
                                          <p:attrName>ppt_y</p:attrName>
                                        </p:attrNameLst>
                                      </p:cBhvr>
                                      <p:tavLst>
                                        <p:tav tm="0">
                                          <p:val>
                                            <p:strVal val="#ppt_y"/>
                                          </p:val>
                                        </p:tav>
                                        <p:tav tm="100000">
                                          <p:val>
                                            <p:strVal val="#ppt_y"/>
                                          </p:val>
                                        </p:tav>
                                      </p:tavLst>
                                    </p:anim>
                                  </p:childTnLst>
                                </p:cTn>
                              </p:par>
                            </p:childTnLst>
                          </p:cTn>
                        </p:par>
                        <p:par>
                          <p:cTn id="22" fill="hold">
                            <p:stCondLst>
                              <p:cond delay="500"/>
                            </p:stCondLst>
                            <p:childTnLst>
                              <p:par>
                                <p:cTn id="23" presetID="22" presetClass="entr" presetSubtype="8" fill="hold" nodeType="afterEffect">
                                  <p:stCondLst>
                                    <p:cond delay="0"/>
                                  </p:stCondLst>
                                  <p:childTnLst>
                                    <p:set>
                                      <p:cBhvr>
                                        <p:cTn id="24" dur="1" fill="hold">
                                          <p:stCondLst>
                                            <p:cond delay="0"/>
                                          </p:stCondLst>
                                        </p:cTn>
                                        <p:tgtEl>
                                          <p:spTgt spid="111630"/>
                                        </p:tgtEl>
                                        <p:attrNameLst>
                                          <p:attrName>style.visibility</p:attrName>
                                        </p:attrNameLst>
                                      </p:cBhvr>
                                      <p:to>
                                        <p:strVal val="visible"/>
                                      </p:to>
                                    </p:set>
                                    <p:animEffect transition="in" filter="wipe(left)">
                                      <p:cBhvr>
                                        <p:cTn id="25" dur="500"/>
                                        <p:tgtEl>
                                          <p:spTgt spid="1116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1621" grpId="0" autoUpdateAnimBg="0"/>
      <p:bldP spid="111622" grpId="0" autoUpdateAnimBg="0"/>
      <p:bldP spid="11162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p:cNvSpPr>
            <a:spLocks noGrp="1" noChangeArrowheads="1"/>
          </p:cNvSpPr>
          <p:nvPr>
            <p:ph type="title"/>
          </p:nvPr>
        </p:nvSpPr>
        <p:spPr/>
        <p:txBody>
          <a:bodyPr/>
          <a:lstStyle/>
          <a:p>
            <a:r>
              <a:rPr lang="en-US"/>
              <a:t>CCSS</a:t>
            </a:r>
            <a:endParaRPr lang="en-US" b="1">
              <a:solidFill>
                <a:srgbClr val="E01B22"/>
              </a:solidFill>
            </a:endParaRPr>
          </a:p>
        </p:txBody>
      </p:sp>
      <p:sp>
        <p:nvSpPr>
          <p:cNvPr id="119818" name="Fl_text"/>
          <p:cNvSpPr txBox="1">
            <a:spLocks noChangeArrowheads="1"/>
          </p:cNvSpPr>
          <p:nvPr/>
        </p:nvSpPr>
        <p:spPr bwMode="auto">
          <a:xfrm>
            <a:off x="1143000" y="1828800"/>
            <a:ext cx="7315200" cy="3467100"/>
          </a:xfrm>
          <a:prstGeom prst="rect">
            <a:avLst/>
          </a:prstGeom>
          <a:noFill/>
          <a:ln w="9525">
            <a:noFill/>
            <a:miter lim="800000"/>
            <a:headEnd/>
            <a:tailEnd/>
          </a:ln>
          <a:effectLst/>
        </p:spPr>
        <p:txBody>
          <a:bodyPr>
            <a:spAutoFit/>
          </a:bodyPr>
          <a:lstStyle/>
          <a:p>
            <a:pPr>
              <a:lnSpc>
                <a:spcPct val="90000"/>
              </a:lnSpc>
              <a:spcBef>
                <a:spcPct val="20000"/>
              </a:spcBef>
              <a:spcAft>
                <a:spcPct val="20000"/>
              </a:spcAft>
            </a:pPr>
            <a:r>
              <a:rPr lang="en-US" sz="2800" b="1">
                <a:solidFill>
                  <a:srgbClr val="000000"/>
                </a:solidFill>
                <a:ea typeface="Times New Roman" pitchFamily="18" charset="0"/>
                <a:cs typeface="FormataOTFCn" charset="0"/>
              </a:rPr>
              <a:t>Content Standards</a:t>
            </a:r>
          </a:p>
          <a:p>
            <a:pPr>
              <a:lnSpc>
                <a:spcPct val="90000"/>
              </a:lnSpc>
              <a:spcBef>
                <a:spcPct val="20000"/>
              </a:spcBef>
              <a:spcAft>
                <a:spcPct val="20000"/>
              </a:spcAft>
            </a:pPr>
            <a:r>
              <a:rPr lang="en-US" sz="2800">
                <a:solidFill>
                  <a:srgbClr val="000000"/>
                </a:solidFill>
                <a:ea typeface="Times New Roman" pitchFamily="18" charset="0"/>
                <a:cs typeface="FormataOTFCn" charset="0"/>
              </a:rPr>
              <a:t>A.SSE.2 Use the structure of an expression to identify ways to rewrite it.</a:t>
            </a:r>
          </a:p>
          <a:p>
            <a:pPr>
              <a:lnSpc>
                <a:spcPct val="90000"/>
              </a:lnSpc>
              <a:spcBef>
                <a:spcPct val="20000"/>
              </a:spcBef>
              <a:spcAft>
                <a:spcPct val="20000"/>
              </a:spcAft>
            </a:pPr>
            <a:r>
              <a:rPr lang="en-US" sz="2800" b="1">
                <a:solidFill>
                  <a:srgbClr val="000000"/>
                </a:solidFill>
                <a:ea typeface="Times New Roman" pitchFamily="18" charset="0"/>
                <a:cs typeface="FormataOTFCn" charset="0"/>
              </a:rPr>
              <a:t>Mathematical Practices</a:t>
            </a:r>
          </a:p>
          <a:p>
            <a:pPr>
              <a:lnSpc>
                <a:spcPct val="90000"/>
              </a:lnSpc>
              <a:spcBef>
                <a:spcPct val="20000"/>
              </a:spcBef>
              <a:spcAft>
                <a:spcPct val="20000"/>
              </a:spcAft>
            </a:pPr>
            <a:r>
              <a:rPr lang="en-US" sz="2800">
                <a:solidFill>
                  <a:srgbClr val="000000"/>
                </a:solidFill>
                <a:ea typeface="Times New Roman" pitchFamily="18" charset="0"/>
                <a:cs typeface="FormataOTFCn" charset="0"/>
              </a:rPr>
              <a:t>3 Construct viable arguments and critique the reasoning of others. </a:t>
            </a:r>
          </a:p>
          <a:p>
            <a:pPr>
              <a:lnSpc>
                <a:spcPct val="90000"/>
              </a:lnSpc>
              <a:spcBef>
                <a:spcPct val="20000"/>
              </a:spcBef>
              <a:spcAft>
                <a:spcPct val="20000"/>
              </a:spcAft>
            </a:pPr>
            <a:r>
              <a:rPr lang="en-US" sz="2800">
                <a:solidFill>
                  <a:srgbClr val="000000"/>
                </a:solidFill>
                <a:ea typeface="Times New Roman" pitchFamily="18" charset="0"/>
                <a:cs typeface="FormataOTFCn" charset="0"/>
              </a:rPr>
              <a:t>6 Attend to precision.</a:t>
            </a:r>
          </a:p>
        </p:txBody>
      </p:sp>
      <p:pic>
        <p:nvPicPr>
          <p:cNvPr id="119819" name="CCSS_Logo" descr="CCSS_Logo"/>
          <p:cNvPicPr>
            <a:picLocks noChangeAspect="1" noChangeArrowheads="1"/>
          </p:cNvPicPr>
          <p:nvPr/>
        </p:nvPicPr>
        <p:blipFill>
          <a:blip r:embed="rId3" cstate="print"/>
          <a:srcRect/>
          <a:stretch>
            <a:fillRect/>
          </a:stretch>
        </p:blipFill>
        <p:spPr bwMode="auto">
          <a:xfrm>
            <a:off x="1085850" y="566738"/>
            <a:ext cx="1276350" cy="1276350"/>
          </a:xfrm>
          <a:prstGeom prst="rect">
            <a:avLst/>
          </a:prstGeom>
          <a:noFill/>
          <a:ln w="9525">
            <a:noFill/>
            <a:miter lim="800000"/>
            <a:headEnd/>
            <a:tailEnd/>
          </a:ln>
          <a:effectLst/>
        </p:spPr>
      </p:pic>
      <p:sp>
        <p:nvSpPr>
          <p:cNvPr id="119821" name="CCSS Copyright"/>
          <p:cNvSpPr txBox="1">
            <a:spLocks noChangeArrowheads="1"/>
          </p:cNvSpPr>
          <p:nvPr/>
        </p:nvSpPr>
        <p:spPr bwMode="auto">
          <a:xfrm>
            <a:off x="152400" y="6556375"/>
            <a:ext cx="6629400" cy="311150"/>
          </a:xfrm>
          <a:prstGeom prst="rect">
            <a:avLst/>
          </a:prstGeom>
          <a:noFill/>
          <a:ln w="9525">
            <a:noFill/>
            <a:miter lim="800000"/>
            <a:headEnd/>
            <a:tailEnd/>
          </a:ln>
          <a:effectLst/>
        </p:spPr>
        <p:txBody>
          <a:bodyPr>
            <a:spAutoFit/>
          </a:bodyPr>
          <a:lstStyle/>
          <a:p>
            <a:pPr>
              <a:lnSpc>
                <a:spcPct val="90000"/>
              </a:lnSpc>
              <a:spcBef>
                <a:spcPct val="50000"/>
              </a:spcBef>
            </a:pPr>
            <a:r>
              <a:rPr lang="en-US" sz="800">
                <a:solidFill>
                  <a:schemeClr val="bg1"/>
                </a:solidFill>
              </a:rPr>
              <a:t>Common Core State Standards © Copyright 2010. National Governors Association Center for Best Practices and Council of Chief State School Officers. All rights reserved.</a:t>
            </a:r>
          </a:p>
        </p:txBody>
      </p:sp>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19818"/>
                                        </p:tgtEl>
                                        <p:attrNameLst>
                                          <p:attrName>style.visibility</p:attrName>
                                        </p:attrNameLst>
                                      </p:cBhvr>
                                      <p:to>
                                        <p:strVal val="visible"/>
                                      </p:to>
                                    </p:set>
                                    <p:animEffect transition="in" filter="wipe(left)">
                                      <p:cBhvr>
                                        <p:cTn id="7" dur="500"/>
                                        <p:tgtEl>
                                          <p:spTgt spid="1198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9818" grpId="0" autoUpdateAnimBg="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r>
              <a:rPr lang="en-US"/>
              <a:t>Then/Now</a:t>
            </a:r>
          </a:p>
        </p:txBody>
      </p:sp>
      <p:sp>
        <p:nvSpPr>
          <p:cNvPr id="4105" name="Text Box 9"/>
          <p:cNvSpPr txBox="1">
            <a:spLocks noChangeArrowheads="1"/>
          </p:cNvSpPr>
          <p:nvPr/>
        </p:nvSpPr>
        <p:spPr bwMode="auto">
          <a:xfrm>
            <a:off x="812800" y="1828800"/>
            <a:ext cx="7620000" cy="2270125"/>
          </a:xfrm>
          <a:prstGeom prst="rect">
            <a:avLst/>
          </a:prstGeom>
          <a:noFill/>
          <a:ln w="9525">
            <a:noFill/>
            <a:miter lim="800000"/>
            <a:headEnd/>
            <a:tailEnd/>
          </a:ln>
          <a:effectLst/>
        </p:spPr>
        <p:txBody>
          <a:bodyPr/>
          <a:lstStyle/>
          <a:p>
            <a:pPr>
              <a:lnSpc>
                <a:spcPct val="90000"/>
              </a:lnSpc>
              <a:spcBef>
                <a:spcPct val="20000"/>
              </a:spcBef>
              <a:spcAft>
                <a:spcPct val="20000"/>
              </a:spcAft>
            </a:pPr>
            <a:r>
              <a:rPr lang="en-US" sz="2800"/>
              <a:t>You found products and quotients of monomials. </a:t>
            </a:r>
          </a:p>
        </p:txBody>
      </p:sp>
      <p:sp>
        <p:nvSpPr>
          <p:cNvPr id="4109" name="Text Box 13"/>
          <p:cNvSpPr txBox="1">
            <a:spLocks noChangeArrowheads="1"/>
          </p:cNvSpPr>
          <p:nvPr/>
        </p:nvSpPr>
        <p:spPr bwMode="auto">
          <a:xfrm>
            <a:off x="812800" y="4057650"/>
            <a:ext cx="7620000" cy="476250"/>
          </a:xfrm>
          <a:prstGeom prst="rect">
            <a:avLst/>
          </a:prstGeom>
          <a:noFill/>
          <a:ln w="9525">
            <a:noFill/>
            <a:miter lim="800000"/>
            <a:headEnd/>
            <a:tailEnd/>
          </a:ln>
          <a:effectLst/>
        </p:spPr>
        <p:txBody>
          <a:bodyPr>
            <a:spAutoFit/>
          </a:bodyPr>
          <a:lstStyle/>
          <a:p>
            <a:pPr marL="346075" indent="-346075">
              <a:lnSpc>
                <a:spcPct val="90000"/>
              </a:lnSpc>
              <a:spcBef>
                <a:spcPct val="30000"/>
              </a:spcBef>
              <a:spcAft>
                <a:spcPct val="30000"/>
              </a:spcAft>
              <a:buFontTx/>
              <a:buChar char="•"/>
            </a:pPr>
            <a:r>
              <a:rPr lang="en-US" sz="2800"/>
              <a:t>Express numbers in scientific notation.</a:t>
            </a:r>
          </a:p>
        </p:txBody>
      </p:sp>
      <p:sp>
        <p:nvSpPr>
          <p:cNvPr id="4110" name="Text Box 14"/>
          <p:cNvSpPr txBox="1">
            <a:spLocks noChangeArrowheads="1"/>
          </p:cNvSpPr>
          <p:nvPr/>
        </p:nvSpPr>
        <p:spPr bwMode="auto">
          <a:xfrm>
            <a:off x="812800" y="4699000"/>
            <a:ext cx="7620000" cy="860425"/>
          </a:xfrm>
          <a:prstGeom prst="rect">
            <a:avLst/>
          </a:prstGeom>
          <a:noFill/>
          <a:ln w="9525">
            <a:noFill/>
            <a:miter lim="800000"/>
            <a:headEnd/>
            <a:tailEnd/>
          </a:ln>
          <a:effectLst/>
        </p:spPr>
        <p:txBody>
          <a:bodyPr>
            <a:spAutoFit/>
          </a:bodyPr>
          <a:lstStyle/>
          <a:p>
            <a:pPr marL="346075" indent="-346075">
              <a:lnSpc>
                <a:spcPct val="90000"/>
              </a:lnSpc>
              <a:spcBef>
                <a:spcPct val="30000"/>
              </a:spcBef>
              <a:spcAft>
                <a:spcPct val="30000"/>
              </a:spcAft>
              <a:buFontTx/>
              <a:buChar char="•"/>
            </a:pPr>
            <a:r>
              <a:rPr lang="en-US" sz="2800"/>
              <a:t>Find products and quotients of numbers expressed in scientific notation.</a:t>
            </a:r>
          </a:p>
        </p:txBody>
      </p:sp>
      <p:pic>
        <p:nvPicPr>
          <p:cNvPr id="4111" name="Then_img" descr="12_ALG1_ThenGraphic"/>
          <p:cNvPicPr>
            <a:picLocks noChangeAspect="1" noChangeArrowheads="1"/>
          </p:cNvPicPr>
          <p:nvPr/>
        </p:nvPicPr>
        <p:blipFill>
          <a:blip r:embed="rId3" cstate="print"/>
          <a:srcRect/>
          <a:stretch>
            <a:fillRect/>
          </a:stretch>
        </p:blipFill>
        <p:spPr bwMode="auto">
          <a:xfrm>
            <a:off x="787400" y="1108075"/>
            <a:ext cx="3327400" cy="549275"/>
          </a:xfrm>
          <a:prstGeom prst="rect">
            <a:avLst/>
          </a:prstGeom>
          <a:noFill/>
          <a:ln w="9525">
            <a:noFill/>
            <a:miter lim="800000"/>
            <a:headEnd/>
            <a:tailEnd/>
          </a:ln>
          <a:effectLst/>
        </p:spPr>
      </p:pic>
      <p:pic>
        <p:nvPicPr>
          <p:cNvPr id="4112" name="Now_img" descr="12_ALG1_NowGraphic"/>
          <p:cNvPicPr>
            <a:picLocks noChangeAspect="1" noChangeArrowheads="1"/>
          </p:cNvPicPr>
          <p:nvPr/>
        </p:nvPicPr>
        <p:blipFill>
          <a:blip r:embed="rId4" cstate="print"/>
          <a:srcRect/>
          <a:stretch>
            <a:fillRect/>
          </a:stretch>
        </p:blipFill>
        <p:spPr bwMode="auto">
          <a:xfrm>
            <a:off x="787400" y="3413125"/>
            <a:ext cx="3327400" cy="549275"/>
          </a:xfrm>
          <a:prstGeom prst="rect">
            <a:avLst/>
          </a:prstGeom>
          <a:noFill/>
          <a:ln w="9525">
            <a:noFill/>
            <a:miter lim="800000"/>
            <a:headEnd/>
            <a:tailEnd/>
          </a:ln>
          <a:effectLst/>
        </p:spPr>
      </p:pic>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111"/>
                                        </p:tgtEl>
                                        <p:attrNameLst>
                                          <p:attrName>style.visibility</p:attrName>
                                        </p:attrNameLst>
                                      </p:cBhvr>
                                      <p:to>
                                        <p:strVal val="visible"/>
                                      </p:to>
                                    </p:set>
                                    <p:animEffect transition="in" filter="wipe(left)">
                                      <p:cBhvr>
                                        <p:cTn id="7" dur="500"/>
                                        <p:tgtEl>
                                          <p:spTgt spid="41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4105">
                                            <p:txEl>
                                              <p:charRg st="4294967295" end="4294967295"/>
                                            </p:txEl>
                                          </p:spTgt>
                                        </p:tgtEl>
                                        <p:attrNameLst>
                                          <p:attrName>style.visibility</p:attrName>
                                        </p:attrNameLst>
                                      </p:cBhvr>
                                      <p:to>
                                        <p:strVal val="visible"/>
                                      </p:to>
                                    </p:set>
                                    <p:animEffect transition="in" filter="wipe(left)">
                                      <p:cBhvr>
                                        <p:cTn id="11" dur="500"/>
                                        <p:tgtEl>
                                          <p:spTgt spid="4105">
                                            <p:txEl>
                                              <p:charRg st="4294967295" end="4294967295"/>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nodeType="clickEffect">
                                  <p:stCondLst>
                                    <p:cond delay="0"/>
                                  </p:stCondLst>
                                  <p:childTnLst>
                                    <p:set>
                                      <p:cBhvr>
                                        <p:cTn id="15" dur="1" fill="hold">
                                          <p:stCondLst>
                                            <p:cond delay="0"/>
                                          </p:stCondLst>
                                        </p:cTn>
                                        <p:tgtEl>
                                          <p:spTgt spid="4112"/>
                                        </p:tgtEl>
                                        <p:attrNameLst>
                                          <p:attrName>style.visibility</p:attrName>
                                        </p:attrNameLst>
                                      </p:cBhvr>
                                      <p:to>
                                        <p:strVal val="visible"/>
                                      </p:to>
                                    </p:set>
                                    <p:animEffect transition="in" filter="wipe(left)">
                                      <p:cBhvr>
                                        <p:cTn id="16" dur="500"/>
                                        <p:tgtEl>
                                          <p:spTgt spid="4112"/>
                                        </p:tgtEl>
                                      </p:cBhvr>
                                    </p:animEffect>
                                  </p:childTnLst>
                                </p:cTn>
                              </p:par>
                            </p:childTnLst>
                          </p:cTn>
                        </p:par>
                        <p:par>
                          <p:cTn id="17" fill="hold">
                            <p:stCondLst>
                              <p:cond delay="500"/>
                            </p:stCondLst>
                            <p:childTnLst>
                              <p:par>
                                <p:cTn id="18" presetID="22" presetClass="entr" presetSubtype="8" fill="hold" nodeType="afterEffect">
                                  <p:stCondLst>
                                    <p:cond delay="0"/>
                                  </p:stCondLst>
                                  <p:childTnLst>
                                    <p:set>
                                      <p:cBhvr>
                                        <p:cTn id="19" dur="1" fill="hold">
                                          <p:stCondLst>
                                            <p:cond delay="0"/>
                                          </p:stCondLst>
                                        </p:cTn>
                                        <p:tgtEl>
                                          <p:spTgt spid="4109">
                                            <p:txEl>
                                              <p:charRg st="4294967295" end="4294967295"/>
                                            </p:txEl>
                                          </p:spTgt>
                                        </p:tgtEl>
                                        <p:attrNameLst>
                                          <p:attrName>style.visibility</p:attrName>
                                        </p:attrNameLst>
                                      </p:cBhvr>
                                      <p:to>
                                        <p:strVal val="visible"/>
                                      </p:to>
                                    </p:set>
                                    <p:animEffect transition="in" filter="wipe(left)">
                                      <p:cBhvr>
                                        <p:cTn id="20" dur="500"/>
                                        <p:tgtEl>
                                          <p:spTgt spid="4109">
                                            <p:txEl>
                                              <p:charRg st="4294967295" end="4294967295"/>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4110">
                                            <p:txEl>
                                              <p:pRg st="0" end="0"/>
                                            </p:txEl>
                                          </p:spTgt>
                                        </p:tgtEl>
                                        <p:attrNameLst>
                                          <p:attrName>style.visibility</p:attrName>
                                        </p:attrNameLst>
                                      </p:cBhvr>
                                      <p:to>
                                        <p:strVal val="visible"/>
                                      </p:to>
                                    </p:set>
                                    <p:animEffect transition="in" filter="wipe(left)">
                                      <p:cBhvr>
                                        <p:cTn id="25" dur="500"/>
                                        <p:tgtEl>
                                          <p:spTgt spid="41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10"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ChangeArrowheads="1"/>
          </p:cNvSpPr>
          <p:nvPr>
            <p:ph type="title"/>
          </p:nvPr>
        </p:nvSpPr>
        <p:spPr/>
        <p:txBody>
          <a:bodyPr/>
          <a:lstStyle/>
          <a:p>
            <a:r>
              <a:rPr lang="en-US"/>
              <a:t>Vocabulary</a:t>
            </a:r>
          </a:p>
        </p:txBody>
      </p:sp>
      <p:sp>
        <p:nvSpPr>
          <p:cNvPr id="88072" name="Text Box 8"/>
          <p:cNvSpPr txBox="1">
            <a:spLocks noChangeArrowheads="1"/>
          </p:cNvSpPr>
          <p:nvPr/>
        </p:nvSpPr>
        <p:spPr bwMode="auto">
          <a:xfrm>
            <a:off x="812800" y="1828800"/>
            <a:ext cx="7620000" cy="476250"/>
          </a:xfrm>
          <a:prstGeom prst="rect">
            <a:avLst/>
          </a:prstGeom>
          <a:noFill/>
          <a:ln w="9525">
            <a:noFill/>
            <a:miter lim="800000"/>
            <a:headEnd/>
            <a:tailEnd/>
          </a:ln>
          <a:effectLst/>
        </p:spPr>
        <p:txBody>
          <a:bodyPr>
            <a:spAutoFit/>
          </a:bodyPr>
          <a:lstStyle/>
          <a:p>
            <a:pPr marL="346075" indent="-346075">
              <a:lnSpc>
                <a:spcPct val="90000"/>
              </a:lnSpc>
              <a:spcBef>
                <a:spcPct val="30000"/>
              </a:spcBef>
              <a:spcAft>
                <a:spcPct val="30000"/>
              </a:spcAft>
              <a:buFontTx/>
              <a:buChar char="•"/>
            </a:pPr>
            <a:r>
              <a:rPr lang="en-US" sz="2800"/>
              <a:t>scientific notation</a:t>
            </a:r>
          </a:p>
        </p:txBody>
      </p:sp>
      <p:pic>
        <p:nvPicPr>
          <p:cNvPr id="88075" name="Vocab_img" descr="12_ALG1_NewVocabulary"/>
          <p:cNvPicPr>
            <a:picLocks noChangeAspect="1" noChangeArrowheads="1"/>
          </p:cNvPicPr>
          <p:nvPr/>
        </p:nvPicPr>
        <p:blipFill>
          <a:blip r:embed="rId3" cstate="print"/>
          <a:srcRect/>
          <a:stretch>
            <a:fillRect/>
          </a:stretch>
        </p:blipFill>
        <p:spPr bwMode="auto">
          <a:xfrm>
            <a:off x="720725" y="1108075"/>
            <a:ext cx="3775075" cy="581025"/>
          </a:xfrm>
          <a:prstGeom prst="rect">
            <a:avLst/>
          </a:prstGeom>
          <a:noFill/>
          <a:ln w="9525">
            <a:noFill/>
            <a:miter lim="800000"/>
            <a:headEnd/>
            <a:tailEnd/>
          </a:ln>
          <a:effectLst/>
        </p:spPr>
      </p:pic>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88072">
                                            <p:txEl>
                                              <p:charRg st="4294967295" end="4294967295"/>
                                            </p:txEl>
                                          </p:spTgt>
                                        </p:tgtEl>
                                        <p:attrNameLst>
                                          <p:attrName>style.visibility</p:attrName>
                                        </p:attrNameLst>
                                      </p:cBhvr>
                                      <p:to>
                                        <p:strVal val="visible"/>
                                      </p:to>
                                    </p:set>
                                    <p:animEffect transition="in" filter="wipe(left)">
                                      <p:cBhvr>
                                        <p:cTn id="7" dur="500"/>
                                        <p:tgtEl>
                                          <p:spTgt spid="88072">
                                            <p:txEl>
                                              <p:charRg st="4294967295" end="429496729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noChangeArrowheads="1"/>
          </p:cNvSpPr>
          <p:nvPr>
            <p:ph type="title"/>
          </p:nvPr>
        </p:nvSpPr>
        <p:spPr/>
        <p:txBody>
          <a:bodyPr/>
          <a:lstStyle/>
          <a:p>
            <a:r>
              <a:rPr lang="en-US"/>
              <a:t>Concept</a:t>
            </a:r>
          </a:p>
        </p:txBody>
      </p:sp>
      <p:pic>
        <p:nvPicPr>
          <p:cNvPr id="106507" name="Picture 11" descr="KC_alg_L07-04A"/>
          <p:cNvPicPr>
            <a:picLocks noChangeAspect="1" noChangeArrowheads="1"/>
          </p:cNvPicPr>
          <p:nvPr/>
        </p:nvPicPr>
        <p:blipFill>
          <a:blip r:embed="rId3" cstate="print"/>
          <a:srcRect/>
          <a:stretch>
            <a:fillRect/>
          </a:stretch>
        </p:blipFill>
        <p:spPr bwMode="auto">
          <a:xfrm>
            <a:off x="438150" y="1495425"/>
            <a:ext cx="8239125" cy="3078163"/>
          </a:xfrm>
          <a:prstGeom prst="rect">
            <a:avLst/>
          </a:prstGeom>
          <a:noFill/>
        </p:spPr>
      </p:pic>
    </p:spTree>
    <p:custDataLst>
      <p:tags r:id="rId1"/>
    </p:custDataLst>
  </p:cSld>
  <p:clrMapOvr>
    <a:masterClrMapping/>
  </p:clrMapOvr>
  <p:transition>
    <p:wipe dir="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44" name="Text Box 824"/>
          <p:cNvSpPr txBox="1">
            <a:spLocks noChangeArrowheads="1"/>
          </p:cNvSpPr>
          <p:nvPr/>
        </p:nvSpPr>
        <p:spPr bwMode="auto">
          <a:xfrm>
            <a:off x="889000" y="1600200"/>
            <a:ext cx="7947025" cy="1552575"/>
          </a:xfrm>
          <a:prstGeom prst="rect">
            <a:avLst/>
          </a:prstGeom>
          <a:noFill/>
          <a:ln w="9525">
            <a:noFill/>
            <a:miter lim="800000"/>
            <a:headEnd/>
            <a:tailEnd/>
          </a:ln>
          <a:effectLst/>
        </p:spPr>
        <p:txBody>
          <a:bodyPr>
            <a:spAutoFit/>
          </a:bodyPr>
          <a:lstStyle/>
          <a:p>
            <a:pPr marL="4914900" indent="-4914900">
              <a:lnSpc>
                <a:spcPct val="200000"/>
              </a:lnSpc>
              <a:spcBef>
                <a:spcPct val="20000"/>
              </a:spcBef>
              <a:spcAft>
                <a:spcPct val="20000"/>
              </a:spcAft>
              <a:buClr>
                <a:srgbClr val="FFFFFF"/>
              </a:buClr>
              <a:tabLst>
                <a:tab pos="1200150" algn="l"/>
              </a:tabLst>
            </a:pPr>
            <a:r>
              <a:rPr lang="en-US" sz="2400" b="1">
                <a:solidFill>
                  <a:srgbClr val="00539D"/>
                </a:solidFill>
              </a:rPr>
              <a:t>Step 1</a:t>
            </a:r>
            <a:r>
              <a:rPr lang="en-US" sz="2400" b="1">
                <a:solidFill>
                  <a:srgbClr val="E01B22"/>
                </a:solidFill>
              </a:rPr>
              <a:t>	</a:t>
            </a:r>
            <a:r>
              <a:rPr lang="en-US" sz="2400"/>
              <a:t>4,062,000,000,000 </a:t>
            </a:r>
            <a:r>
              <a:rPr lang="en-US" sz="2400">
                <a:cs typeface="Arial" pitchFamily="34" charset="0"/>
              </a:rPr>
              <a:t>→ </a:t>
            </a:r>
            <a:r>
              <a:rPr lang="en-US" sz="2400"/>
              <a:t>4,062,000,000,000	</a:t>
            </a:r>
            <a:br>
              <a:rPr lang="en-US" sz="2400"/>
            </a:br>
            <a:r>
              <a:rPr lang="en-US" sz="2400" i="1"/>
              <a:t>a</a:t>
            </a:r>
            <a:r>
              <a:rPr lang="en-US" sz="2400"/>
              <a:t> = 4.062000000000</a:t>
            </a:r>
          </a:p>
        </p:txBody>
      </p:sp>
      <p:sp>
        <p:nvSpPr>
          <p:cNvPr id="5122" name="Rectangle 2"/>
          <p:cNvSpPr>
            <a:spLocks noGrp="1" noChangeArrowheads="1"/>
          </p:cNvSpPr>
          <p:nvPr>
            <p:ph type="title"/>
          </p:nvPr>
        </p:nvSpPr>
        <p:spPr/>
        <p:txBody>
          <a:bodyPr/>
          <a:lstStyle/>
          <a:p>
            <a:r>
              <a:rPr lang="en-US"/>
              <a:t>Example 1A</a:t>
            </a:r>
          </a:p>
        </p:txBody>
      </p:sp>
      <p:sp>
        <p:nvSpPr>
          <p:cNvPr id="5131" name="Text Box 11"/>
          <p:cNvSpPr txBox="1">
            <a:spLocks noChangeArrowheads="1"/>
          </p:cNvSpPr>
          <p:nvPr/>
        </p:nvSpPr>
        <p:spPr bwMode="auto">
          <a:xfrm>
            <a:off x="2628900" y="771525"/>
            <a:ext cx="5981700" cy="396875"/>
          </a:xfrm>
          <a:prstGeom prst="rect">
            <a:avLst/>
          </a:prstGeom>
          <a:noFill/>
          <a:ln w="9525">
            <a:noFill/>
            <a:miter lim="800000"/>
            <a:headEnd/>
            <a:tailEnd/>
          </a:ln>
          <a:effectLst/>
        </p:spPr>
        <p:txBody>
          <a:bodyPr>
            <a:spAutoFit/>
          </a:bodyPr>
          <a:lstStyle/>
          <a:p>
            <a:pPr>
              <a:spcBef>
                <a:spcPct val="50000"/>
              </a:spcBef>
            </a:pPr>
            <a:r>
              <a:rPr lang="en-US" sz="2000" b="1">
                <a:solidFill>
                  <a:srgbClr val="EC1D24"/>
                </a:solidFill>
              </a:rPr>
              <a:t>Standard Form to Scientific Notation</a:t>
            </a:r>
          </a:p>
        </p:txBody>
      </p:sp>
      <p:sp>
        <p:nvSpPr>
          <p:cNvPr id="5925" name="Text Box 805"/>
          <p:cNvSpPr txBox="1">
            <a:spLocks noChangeArrowheads="1"/>
          </p:cNvSpPr>
          <p:nvPr/>
        </p:nvSpPr>
        <p:spPr bwMode="auto">
          <a:xfrm>
            <a:off x="889000" y="1277938"/>
            <a:ext cx="7947025" cy="473075"/>
          </a:xfrm>
          <a:prstGeom prst="rect">
            <a:avLst/>
          </a:prstGeom>
          <a:noFill/>
          <a:ln w="9525">
            <a:noFill/>
            <a:miter lim="800000"/>
            <a:headEnd/>
            <a:tailEnd/>
          </a:ln>
          <a:effectLst/>
        </p:spPr>
        <p:txBody>
          <a:bodyPr/>
          <a:lstStyle/>
          <a:p>
            <a:pPr>
              <a:lnSpc>
                <a:spcPct val="90000"/>
              </a:lnSpc>
              <a:spcBef>
                <a:spcPct val="20000"/>
              </a:spcBef>
              <a:spcAft>
                <a:spcPct val="20000"/>
              </a:spcAft>
              <a:buClr>
                <a:srgbClr val="FFFFFF"/>
              </a:buClr>
              <a:tabLst>
                <a:tab pos="2686050" algn="l"/>
              </a:tabLst>
            </a:pPr>
            <a:r>
              <a:rPr lang="en-US" sz="2400" b="1">
                <a:solidFill>
                  <a:srgbClr val="E01B22"/>
                </a:solidFill>
              </a:rPr>
              <a:t>A.</a:t>
            </a:r>
            <a:r>
              <a:rPr lang="en-US" sz="2400" b="1">
                <a:solidFill>
                  <a:srgbClr val="00539D"/>
                </a:solidFill>
              </a:rPr>
              <a:t> Express 4,062,000,000,000 in scientific notation.</a:t>
            </a:r>
          </a:p>
        </p:txBody>
      </p:sp>
      <p:sp>
        <p:nvSpPr>
          <p:cNvPr id="5926" name="Freeform 806"/>
          <p:cNvSpPr>
            <a:spLocks/>
          </p:cNvSpPr>
          <p:nvPr/>
        </p:nvSpPr>
        <p:spPr bwMode="auto">
          <a:xfrm>
            <a:off x="5997575" y="2305050"/>
            <a:ext cx="241300" cy="201613"/>
          </a:xfrm>
          <a:custGeom>
            <a:avLst/>
            <a:gdLst/>
            <a:ahLst/>
            <a:cxnLst>
              <a:cxn ang="0">
                <a:pos x="0" y="0"/>
              </a:cxn>
              <a:cxn ang="0">
                <a:pos x="97" y="97"/>
              </a:cxn>
              <a:cxn ang="0">
                <a:pos x="169" y="0"/>
              </a:cxn>
            </a:cxnLst>
            <a:rect l="0" t="0" r="r" b="b"/>
            <a:pathLst>
              <a:path w="169" h="97">
                <a:moveTo>
                  <a:pt x="0" y="0"/>
                </a:moveTo>
                <a:cubicBezTo>
                  <a:pt x="34" y="48"/>
                  <a:pt x="69" y="97"/>
                  <a:pt x="97" y="97"/>
                </a:cubicBezTo>
                <a:cubicBezTo>
                  <a:pt x="125" y="97"/>
                  <a:pt x="157" y="16"/>
                  <a:pt x="169" y="0"/>
                </a:cubicBezTo>
              </a:path>
            </a:pathLst>
          </a:custGeom>
          <a:noFill/>
          <a:ln w="25400" cap="flat" cmpd="sng">
            <a:solidFill>
              <a:srgbClr val="00539D"/>
            </a:solidFill>
            <a:prstDash val="solid"/>
            <a:round/>
            <a:headEnd/>
            <a:tailEnd type="none" w="med" len="med"/>
          </a:ln>
          <a:effectLst/>
        </p:spPr>
        <p:txBody>
          <a:bodyPr>
            <a:spAutoFit/>
          </a:bodyPr>
          <a:lstStyle/>
          <a:p>
            <a:endParaRPr lang="en-US"/>
          </a:p>
        </p:txBody>
      </p:sp>
      <p:sp>
        <p:nvSpPr>
          <p:cNvPr id="5927" name="Freeform 807"/>
          <p:cNvSpPr>
            <a:spLocks/>
          </p:cNvSpPr>
          <p:nvPr/>
        </p:nvSpPr>
        <p:spPr bwMode="auto">
          <a:xfrm>
            <a:off x="6232525" y="2305050"/>
            <a:ext cx="182563" cy="201613"/>
          </a:xfrm>
          <a:custGeom>
            <a:avLst/>
            <a:gdLst/>
            <a:ahLst/>
            <a:cxnLst>
              <a:cxn ang="0">
                <a:pos x="0" y="0"/>
              </a:cxn>
              <a:cxn ang="0">
                <a:pos x="97" y="97"/>
              </a:cxn>
              <a:cxn ang="0">
                <a:pos x="169" y="0"/>
              </a:cxn>
            </a:cxnLst>
            <a:rect l="0" t="0" r="r" b="b"/>
            <a:pathLst>
              <a:path w="169" h="97">
                <a:moveTo>
                  <a:pt x="0" y="0"/>
                </a:moveTo>
                <a:cubicBezTo>
                  <a:pt x="34" y="48"/>
                  <a:pt x="69" y="97"/>
                  <a:pt x="97" y="97"/>
                </a:cubicBezTo>
                <a:cubicBezTo>
                  <a:pt x="125" y="97"/>
                  <a:pt x="157" y="16"/>
                  <a:pt x="169" y="0"/>
                </a:cubicBezTo>
              </a:path>
            </a:pathLst>
          </a:custGeom>
          <a:noFill/>
          <a:ln w="25400" cap="flat" cmpd="sng">
            <a:solidFill>
              <a:srgbClr val="00539D"/>
            </a:solidFill>
            <a:prstDash val="solid"/>
            <a:round/>
            <a:headEnd/>
            <a:tailEnd type="none" w="med" len="med"/>
          </a:ln>
          <a:effectLst/>
        </p:spPr>
        <p:txBody>
          <a:bodyPr>
            <a:spAutoFit/>
          </a:bodyPr>
          <a:lstStyle/>
          <a:p>
            <a:endParaRPr lang="en-US"/>
          </a:p>
        </p:txBody>
      </p:sp>
      <p:sp>
        <p:nvSpPr>
          <p:cNvPr id="5928" name="Freeform 808"/>
          <p:cNvSpPr>
            <a:spLocks/>
          </p:cNvSpPr>
          <p:nvPr/>
        </p:nvSpPr>
        <p:spPr bwMode="auto">
          <a:xfrm>
            <a:off x="5784850" y="2305050"/>
            <a:ext cx="211138" cy="201613"/>
          </a:xfrm>
          <a:custGeom>
            <a:avLst/>
            <a:gdLst/>
            <a:ahLst/>
            <a:cxnLst>
              <a:cxn ang="0">
                <a:pos x="0" y="0"/>
              </a:cxn>
              <a:cxn ang="0">
                <a:pos x="97" y="97"/>
              </a:cxn>
              <a:cxn ang="0">
                <a:pos x="169" y="0"/>
              </a:cxn>
            </a:cxnLst>
            <a:rect l="0" t="0" r="r" b="b"/>
            <a:pathLst>
              <a:path w="169" h="97">
                <a:moveTo>
                  <a:pt x="0" y="0"/>
                </a:moveTo>
                <a:cubicBezTo>
                  <a:pt x="34" y="48"/>
                  <a:pt x="69" y="97"/>
                  <a:pt x="97" y="97"/>
                </a:cubicBezTo>
                <a:cubicBezTo>
                  <a:pt x="125" y="97"/>
                  <a:pt x="157" y="16"/>
                  <a:pt x="169" y="0"/>
                </a:cubicBezTo>
              </a:path>
            </a:pathLst>
          </a:custGeom>
          <a:noFill/>
          <a:ln w="25400" cap="flat" cmpd="sng">
            <a:solidFill>
              <a:srgbClr val="00539D"/>
            </a:solidFill>
            <a:prstDash val="solid"/>
            <a:round/>
            <a:headEnd/>
            <a:tailEnd type="none" w="med" len="med"/>
          </a:ln>
          <a:effectLst/>
        </p:spPr>
        <p:txBody>
          <a:bodyPr>
            <a:spAutoFit/>
          </a:bodyPr>
          <a:lstStyle/>
          <a:p>
            <a:endParaRPr lang="en-US"/>
          </a:p>
        </p:txBody>
      </p:sp>
      <p:sp>
        <p:nvSpPr>
          <p:cNvPr id="5929" name="Freeform 809"/>
          <p:cNvSpPr>
            <a:spLocks/>
          </p:cNvSpPr>
          <p:nvPr/>
        </p:nvSpPr>
        <p:spPr bwMode="auto">
          <a:xfrm>
            <a:off x="6408738" y="2295525"/>
            <a:ext cx="220662" cy="211138"/>
          </a:xfrm>
          <a:custGeom>
            <a:avLst/>
            <a:gdLst/>
            <a:ahLst/>
            <a:cxnLst>
              <a:cxn ang="0">
                <a:pos x="0" y="0"/>
              </a:cxn>
              <a:cxn ang="0">
                <a:pos x="97" y="97"/>
              </a:cxn>
              <a:cxn ang="0">
                <a:pos x="169" y="0"/>
              </a:cxn>
            </a:cxnLst>
            <a:rect l="0" t="0" r="r" b="b"/>
            <a:pathLst>
              <a:path w="169" h="97">
                <a:moveTo>
                  <a:pt x="0" y="0"/>
                </a:moveTo>
                <a:cubicBezTo>
                  <a:pt x="34" y="48"/>
                  <a:pt x="69" y="97"/>
                  <a:pt x="97" y="97"/>
                </a:cubicBezTo>
                <a:cubicBezTo>
                  <a:pt x="125" y="97"/>
                  <a:pt x="157" y="16"/>
                  <a:pt x="169" y="0"/>
                </a:cubicBezTo>
              </a:path>
            </a:pathLst>
          </a:custGeom>
          <a:noFill/>
          <a:ln w="25400" cap="flat" cmpd="sng">
            <a:solidFill>
              <a:srgbClr val="00539D"/>
            </a:solidFill>
            <a:prstDash val="solid"/>
            <a:round/>
            <a:headEnd/>
            <a:tailEnd type="none" w="med" len="med"/>
          </a:ln>
          <a:effectLst/>
        </p:spPr>
        <p:txBody>
          <a:bodyPr>
            <a:spAutoFit/>
          </a:bodyPr>
          <a:lstStyle/>
          <a:p>
            <a:endParaRPr lang="en-US"/>
          </a:p>
        </p:txBody>
      </p:sp>
      <p:sp>
        <p:nvSpPr>
          <p:cNvPr id="5930" name="Freeform 810"/>
          <p:cNvSpPr>
            <a:spLocks/>
          </p:cNvSpPr>
          <p:nvPr/>
        </p:nvSpPr>
        <p:spPr bwMode="auto">
          <a:xfrm>
            <a:off x="5603875" y="2305050"/>
            <a:ext cx="182563" cy="201613"/>
          </a:xfrm>
          <a:custGeom>
            <a:avLst/>
            <a:gdLst/>
            <a:ahLst/>
            <a:cxnLst>
              <a:cxn ang="0">
                <a:pos x="0" y="0"/>
              </a:cxn>
              <a:cxn ang="0">
                <a:pos x="97" y="97"/>
              </a:cxn>
              <a:cxn ang="0">
                <a:pos x="169" y="0"/>
              </a:cxn>
            </a:cxnLst>
            <a:rect l="0" t="0" r="r" b="b"/>
            <a:pathLst>
              <a:path w="169" h="97">
                <a:moveTo>
                  <a:pt x="0" y="0"/>
                </a:moveTo>
                <a:cubicBezTo>
                  <a:pt x="34" y="48"/>
                  <a:pt x="69" y="97"/>
                  <a:pt x="97" y="97"/>
                </a:cubicBezTo>
                <a:cubicBezTo>
                  <a:pt x="125" y="97"/>
                  <a:pt x="157" y="16"/>
                  <a:pt x="169" y="0"/>
                </a:cubicBezTo>
              </a:path>
            </a:pathLst>
          </a:custGeom>
          <a:noFill/>
          <a:ln w="25400" cap="flat" cmpd="sng">
            <a:solidFill>
              <a:srgbClr val="00539D"/>
            </a:solidFill>
            <a:prstDash val="solid"/>
            <a:round/>
            <a:headEnd/>
            <a:tailEnd type="none" w="med" len="med"/>
          </a:ln>
          <a:effectLst/>
        </p:spPr>
        <p:txBody>
          <a:bodyPr>
            <a:spAutoFit/>
          </a:bodyPr>
          <a:lstStyle/>
          <a:p>
            <a:endParaRPr lang="en-US"/>
          </a:p>
        </p:txBody>
      </p:sp>
      <p:sp>
        <p:nvSpPr>
          <p:cNvPr id="5932" name="Freeform 812"/>
          <p:cNvSpPr>
            <a:spLocks/>
          </p:cNvSpPr>
          <p:nvPr/>
        </p:nvSpPr>
        <p:spPr bwMode="auto">
          <a:xfrm>
            <a:off x="5413375" y="2305050"/>
            <a:ext cx="177800" cy="201613"/>
          </a:xfrm>
          <a:custGeom>
            <a:avLst/>
            <a:gdLst/>
            <a:ahLst/>
            <a:cxnLst>
              <a:cxn ang="0">
                <a:pos x="0" y="0"/>
              </a:cxn>
              <a:cxn ang="0">
                <a:pos x="97" y="97"/>
              </a:cxn>
              <a:cxn ang="0">
                <a:pos x="169" y="0"/>
              </a:cxn>
            </a:cxnLst>
            <a:rect l="0" t="0" r="r" b="b"/>
            <a:pathLst>
              <a:path w="169" h="97">
                <a:moveTo>
                  <a:pt x="0" y="0"/>
                </a:moveTo>
                <a:cubicBezTo>
                  <a:pt x="34" y="48"/>
                  <a:pt x="69" y="97"/>
                  <a:pt x="97" y="97"/>
                </a:cubicBezTo>
                <a:cubicBezTo>
                  <a:pt x="125" y="97"/>
                  <a:pt x="157" y="16"/>
                  <a:pt x="169" y="0"/>
                </a:cubicBezTo>
              </a:path>
            </a:pathLst>
          </a:custGeom>
          <a:noFill/>
          <a:ln w="25400" cap="flat" cmpd="sng">
            <a:solidFill>
              <a:srgbClr val="00539D"/>
            </a:solidFill>
            <a:prstDash val="solid"/>
            <a:round/>
            <a:headEnd type="triangle" w="med" len="med"/>
            <a:tailEnd type="none" w="med" len="med"/>
          </a:ln>
          <a:effectLst/>
        </p:spPr>
        <p:txBody>
          <a:bodyPr>
            <a:spAutoFit/>
          </a:bodyPr>
          <a:lstStyle/>
          <a:p>
            <a:endParaRPr lang="en-US"/>
          </a:p>
        </p:txBody>
      </p:sp>
      <p:sp>
        <p:nvSpPr>
          <p:cNvPr id="5942" name="Rectangle 822"/>
          <p:cNvSpPr>
            <a:spLocks noChangeArrowheads="1"/>
          </p:cNvSpPr>
          <p:nvPr/>
        </p:nvSpPr>
        <p:spPr bwMode="invGray">
          <a:xfrm>
            <a:off x="889000" y="5294313"/>
            <a:ext cx="7256463" cy="420687"/>
          </a:xfrm>
          <a:prstGeom prst="rect">
            <a:avLst/>
          </a:prstGeom>
          <a:noFill/>
          <a:ln w="9525" algn="ctr">
            <a:noFill/>
            <a:miter lim="800000"/>
            <a:headEnd/>
            <a:tailEnd/>
          </a:ln>
          <a:effectLst/>
        </p:spPr>
        <p:txBody>
          <a:bodyPr>
            <a:spAutoFit/>
          </a:bodyPr>
          <a:lstStyle/>
          <a:p>
            <a:pPr>
              <a:lnSpc>
                <a:spcPct val="90000"/>
              </a:lnSpc>
              <a:spcBef>
                <a:spcPct val="50000"/>
              </a:spcBef>
              <a:spcAft>
                <a:spcPct val="20000"/>
              </a:spcAft>
              <a:buClr>
                <a:srgbClr val="FFFFFF"/>
              </a:buClr>
            </a:pPr>
            <a:r>
              <a:rPr lang="en-US" sz="2400" b="1">
                <a:solidFill>
                  <a:srgbClr val="00539D"/>
                </a:solidFill>
              </a:rPr>
              <a:t>Answer:  </a:t>
            </a:r>
            <a:r>
              <a:rPr lang="en-US" sz="2400">
                <a:solidFill>
                  <a:srgbClr val="E01B22"/>
                </a:solidFill>
              </a:rPr>
              <a:t>4.062 </a:t>
            </a:r>
            <a:r>
              <a:rPr lang="en-US" sz="2400">
                <a:solidFill>
                  <a:srgbClr val="E01B22"/>
                </a:solidFill>
                <a:cs typeface="Arial" pitchFamily="34" charset="0"/>
              </a:rPr>
              <a:t>× 10</a:t>
            </a:r>
            <a:r>
              <a:rPr lang="en-US" sz="2400" baseline="40000">
                <a:solidFill>
                  <a:srgbClr val="E01B22"/>
                </a:solidFill>
                <a:cs typeface="Arial" pitchFamily="34" charset="0"/>
              </a:rPr>
              <a:t>12</a:t>
            </a:r>
            <a:endParaRPr lang="en-US" sz="2400" baseline="40000">
              <a:solidFill>
                <a:srgbClr val="00539D"/>
              </a:solidFill>
              <a:cs typeface="Arial" pitchFamily="34" charset="0"/>
            </a:endParaRPr>
          </a:p>
        </p:txBody>
      </p:sp>
      <p:sp>
        <p:nvSpPr>
          <p:cNvPr id="5945" name="Freeform 825"/>
          <p:cNvSpPr>
            <a:spLocks/>
          </p:cNvSpPr>
          <p:nvPr/>
        </p:nvSpPr>
        <p:spPr bwMode="auto">
          <a:xfrm>
            <a:off x="7421563" y="2305050"/>
            <a:ext cx="182562" cy="201613"/>
          </a:xfrm>
          <a:custGeom>
            <a:avLst/>
            <a:gdLst/>
            <a:ahLst/>
            <a:cxnLst>
              <a:cxn ang="0">
                <a:pos x="0" y="0"/>
              </a:cxn>
              <a:cxn ang="0">
                <a:pos x="97" y="97"/>
              </a:cxn>
              <a:cxn ang="0">
                <a:pos x="169" y="0"/>
              </a:cxn>
            </a:cxnLst>
            <a:rect l="0" t="0" r="r" b="b"/>
            <a:pathLst>
              <a:path w="169" h="97">
                <a:moveTo>
                  <a:pt x="0" y="0"/>
                </a:moveTo>
                <a:cubicBezTo>
                  <a:pt x="34" y="48"/>
                  <a:pt x="69" y="97"/>
                  <a:pt x="97" y="97"/>
                </a:cubicBezTo>
                <a:cubicBezTo>
                  <a:pt x="125" y="97"/>
                  <a:pt x="157" y="16"/>
                  <a:pt x="169" y="0"/>
                </a:cubicBezTo>
              </a:path>
            </a:pathLst>
          </a:custGeom>
          <a:noFill/>
          <a:ln w="25400" cap="flat" cmpd="sng">
            <a:solidFill>
              <a:srgbClr val="00539D"/>
            </a:solidFill>
            <a:prstDash val="solid"/>
            <a:round/>
            <a:headEnd/>
            <a:tailEnd type="none" w="med" len="med"/>
          </a:ln>
          <a:effectLst/>
        </p:spPr>
        <p:txBody>
          <a:bodyPr>
            <a:spAutoFit/>
          </a:bodyPr>
          <a:lstStyle/>
          <a:p>
            <a:endParaRPr lang="en-US"/>
          </a:p>
        </p:txBody>
      </p:sp>
      <p:sp>
        <p:nvSpPr>
          <p:cNvPr id="5946" name="Freeform 826"/>
          <p:cNvSpPr>
            <a:spLocks/>
          </p:cNvSpPr>
          <p:nvPr/>
        </p:nvSpPr>
        <p:spPr bwMode="auto">
          <a:xfrm>
            <a:off x="7597775" y="2305050"/>
            <a:ext cx="182563" cy="201613"/>
          </a:xfrm>
          <a:custGeom>
            <a:avLst/>
            <a:gdLst/>
            <a:ahLst/>
            <a:cxnLst>
              <a:cxn ang="0">
                <a:pos x="0" y="0"/>
              </a:cxn>
              <a:cxn ang="0">
                <a:pos x="97" y="97"/>
              </a:cxn>
              <a:cxn ang="0">
                <a:pos x="169" y="0"/>
              </a:cxn>
            </a:cxnLst>
            <a:rect l="0" t="0" r="r" b="b"/>
            <a:pathLst>
              <a:path w="169" h="97">
                <a:moveTo>
                  <a:pt x="0" y="0"/>
                </a:moveTo>
                <a:cubicBezTo>
                  <a:pt x="34" y="48"/>
                  <a:pt x="69" y="97"/>
                  <a:pt x="97" y="97"/>
                </a:cubicBezTo>
                <a:cubicBezTo>
                  <a:pt x="125" y="97"/>
                  <a:pt x="157" y="16"/>
                  <a:pt x="169" y="0"/>
                </a:cubicBezTo>
              </a:path>
            </a:pathLst>
          </a:custGeom>
          <a:noFill/>
          <a:ln w="25400" cap="flat" cmpd="sng">
            <a:solidFill>
              <a:srgbClr val="00539D"/>
            </a:solidFill>
            <a:prstDash val="solid"/>
            <a:round/>
            <a:headEnd/>
            <a:tailEnd type="none" w="med" len="med"/>
          </a:ln>
          <a:effectLst/>
        </p:spPr>
        <p:txBody>
          <a:bodyPr>
            <a:spAutoFit/>
          </a:bodyPr>
          <a:lstStyle/>
          <a:p>
            <a:endParaRPr lang="en-US"/>
          </a:p>
        </p:txBody>
      </p:sp>
      <p:sp>
        <p:nvSpPr>
          <p:cNvPr id="5947" name="Freeform 827"/>
          <p:cNvSpPr>
            <a:spLocks/>
          </p:cNvSpPr>
          <p:nvPr/>
        </p:nvSpPr>
        <p:spPr bwMode="auto">
          <a:xfrm>
            <a:off x="7213600" y="2295525"/>
            <a:ext cx="201613" cy="211138"/>
          </a:xfrm>
          <a:custGeom>
            <a:avLst/>
            <a:gdLst/>
            <a:ahLst/>
            <a:cxnLst>
              <a:cxn ang="0">
                <a:pos x="0" y="0"/>
              </a:cxn>
              <a:cxn ang="0">
                <a:pos x="97" y="97"/>
              </a:cxn>
              <a:cxn ang="0">
                <a:pos x="169" y="0"/>
              </a:cxn>
            </a:cxnLst>
            <a:rect l="0" t="0" r="r" b="b"/>
            <a:pathLst>
              <a:path w="169" h="97">
                <a:moveTo>
                  <a:pt x="0" y="0"/>
                </a:moveTo>
                <a:cubicBezTo>
                  <a:pt x="34" y="48"/>
                  <a:pt x="69" y="97"/>
                  <a:pt x="97" y="97"/>
                </a:cubicBezTo>
                <a:cubicBezTo>
                  <a:pt x="125" y="97"/>
                  <a:pt x="157" y="16"/>
                  <a:pt x="169" y="0"/>
                </a:cubicBezTo>
              </a:path>
            </a:pathLst>
          </a:custGeom>
          <a:noFill/>
          <a:ln w="25400" cap="flat" cmpd="sng">
            <a:solidFill>
              <a:srgbClr val="00539D"/>
            </a:solidFill>
            <a:prstDash val="solid"/>
            <a:round/>
            <a:headEnd/>
            <a:tailEnd type="none" w="med" len="med"/>
          </a:ln>
          <a:effectLst/>
        </p:spPr>
        <p:txBody>
          <a:bodyPr>
            <a:spAutoFit/>
          </a:bodyPr>
          <a:lstStyle/>
          <a:p>
            <a:endParaRPr lang="en-US"/>
          </a:p>
        </p:txBody>
      </p:sp>
      <p:sp>
        <p:nvSpPr>
          <p:cNvPr id="5949" name="Freeform 829"/>
          <p:cNvSpPr>
            <a:spLocks/>
          </p:cNvSpPr>
          <p:nvPr/>
        </p:nvSpPr>
        <p:spPr bwMode="auto">
          <a:xfrm>
            <a:off x="6994525" y="2305050"/>
            <a:ext cx="211138" cy="201613"/>
          </a:xfrm>
          <a:custGeom>
            <a:avLst/>
            <a:gdLst/>
            <a:ahLst/>
            <a:cxnLst>
              <a:cxn ang="0">
                <a:pos x="0" y="0"/>
              </a:cxn>
              <a:cxn ang="0">
                <a:pos x="97" y="97"/>
              </a:cxn>
              <a:cxn ang="0">
                <a:pos x="169" y="0"/>
              </a:cxn>
            </a:cxnLst>
            <a:rect l="0" t="0" r="r" b="b"/>
            <a:pathLst>
              <a:path w="169" h="97">
                <a:moveTo>
                  <a:pt x="0" y="0"/>
                </a:moveTo>
                <a:cubicBezTo>
                  <a:pt x="34" y="48"/>
                  <a:pt x="69" y="97"/>
                  <a:pt x="97" y="97"/>
                </a:cubicBezTo>
                <a:cubicBezTo>
                  <a:pt x="125" y="97"/>
                  <a:pt x="157" y="16"/>
                  <a:pt x="169" y="0"/>
                </a:cubicBezTo>
              </a:path>
            </a:pathLst>
          </a:custGeom>
          <a:noFill/>
          <a:ln w="25400" cap="flat" cmpd="sng">
            <a:solidFill>
              <a:srgbClr val="00539D"/>
            </a:solidFill>
            <a:prstDash val="solid"/>
            <a:round/>
            <a:headEnd/>
            <a:tailEnd type="none" w="med" len="med"/>
          </a:ln>
          <a:effectLst/>
        </p:spPr>
        <p:txBody>
          <a:bodyPr>
            <a:spAutoFit/>
          </a:bodyPr>
          <a:lstStyle/>
          <a:p>
            <a:endParaRPr lang="en-US"/>
          </a:p>
        </p:txBody>
      </p:sp>
      <p:sp>
        <p:nvSpPr>
          <p:cNvPr id="5950" name="Freeform 830"/>
          <p:cNvSpPr>
            <a:spLocks/>
          </p:cNvSpPr>
          <p:nvPr/>
        </p:nvSpPr>
        <p:spPr bwMode="auto">
          <a:xfrm>
            <a:off x="6811963" y="2305050"/>
            <a:ext cx="180975" cy="201613"/>
          </a:xfrm>
          <a:custGeom>
            <a:avLst/>
            <a:gdLst/>
            <a:ahLst/>
            <a:cxnLst>
              <a:cxn ang="0">
                <a:pos x="0" y="0"/>
              </a:cxn>
              <a:cxn ang="0">
                <a:pos x="97" y="97"/>
              </a:cxn>
              <a:cxn ang="0">
                <a:pos x="169" y="0"/>
              </a:cxn>
            </a:cxnLst>
            <a:rect l="0" t="0" r="r" b="b"/>
            <a:pathLst>
              <a:path w="169" h="97">
                <a:moveTo>
                  <a:pt x="0" y="0"/>
                </a:moveTo>
                <a:cubicBezTo>
                  <a:pt x="34" y="48"/>
                  <a:pt x="69" y="97"/>
                  <a:pt x="97" y="97"/>
                </a:cubicBezTo>
                <a:cubicBezTo>
                  <a:pt x="125" y="97"/>
                  <a:pt x="157" y="16"/>
                  <a:pt x="169" y="0"/>
                </a:cubicBezTo>
              </a:path>
            </a:pathLst>
          </a:custGeom>
          <a:noFill/>
          <a:ln w="25400" cap="flat" cmpd="sng">
            <a:solidFill>
              <a:srgbClr val="00539D"/>
            </a:solidFill>
            <a:prstDash val="solid"/>
            <a:round/>
            <a:headEnd/>
            <a:tailEnd type="none" w="med" len="med"/>
          </a:ln>
          <a:effectLst/>
        </p:spPr>
        <p:txBody>
          <a:bodyPr>
            <a:spAutoFit/>
          </a:bodyPr>
          <a:lstStyle/>
          <a:p>
            <a:endParaRPr lang="en-US"/>
          </a:p>
        </p:txBody>
      </p:sp>
      <p:sp>
        <p:nvSpPr>
          <p:cNvPr id="5951" name="Freeform 831"/>
          <p:cNvSpPr>
            <a:spLocks/>
          </p:cNvSpPr>
          <p:nvPr/>
        </p:nvSpPr>
        <p:spPr bwMode="auto">
          <a:xfrm>
            <a:off x="6630988" y="2305050"/>
            <a:ext cx="182562" cy="201613"/>
          </a:xfrm>
          <a:custGeom>
            <a:avLst/>
            <a:gdLst/>
            <a:ahLst/>
            <a:cxnLst>
              <a:cxn ang="0">
                <a:pos x="0" y="0"/>
              </a:cxn>
              <a:cxn ang="0">
                <a:pos x="97" y="97"/>
              </a:cxn>
              <a:cxn ang="0">
                <a:pos x="169" y="0"/>
              </a:cxn>
            </a:cxnLst>
            <a:rect l="0" t="0" r="r" b="b"/>
            <a:pathLst>
              <a:path w="169" h="97">
                <a:moveTo>
                  <a:pt x="0" y="0"/>
                </a:moveTo>
                <a:cubicBezTo>
                  <a:pt x="34" y="48"/>
                  <a:pt x="69" y="97"/>
                  <a:pt x="97" y="97"/>
                </a:cubicBezTo>
                <a:cubicBezTo>
                  <a:pt x="125" y="97"/>
                  <a:pt x="157" y="16"/>
                  <a:pt x="169" y="0"/>
                </a:cubicBezTo>
              </a:path>
            </a:pathLst>
          </a:custGeom>
          <a:noFill/>
          <a:ln w="25400" cap="flat" cmpd="sng">
            <a:solidFill>
              <a:srgbClr val="00539D"/>
            </a:solidFill>
            <a:prstDash val="solid"/>
            <a:round/>
            <a:headEnd/>
            <a:tailEnd type="none" w="med" len="med"/>
          </a:ln>
          <a:effectLst/>
        </p:spPr>
        <p:txBody>
          <a:bodyPr>
            <a:spAutoFit/>
          </a:bodyPr>
          <a:lstStyle/>
          <a:p>
            <a:endParaRPr lang="en-US"/>
          </a:p>
        </p:txBody>
      </p:sp>
      <p:sp>
        <p:nvSpPr>
          <p:cNvPr id="5955" name="Text Box 835"/>
          <p:cNvSpPr txBox="1">
            <a:spLocks noChangeArrowheads="1"/>
          </p:cNvSpPr>
          <p:nvPr/>
        </p:nvSpPr>
        <p:spPr bwMode="auto">
          <a:xfrm>
            <a:off x="889000" y="3203575"/>
            <a:ext cx="7947025" cy="1698625"/>
          </a:xfrm>
          <a:prstGeom prst="rect">
            <a:avLst/>
          </a:prstGeom>
          <a:noFill/>
          <a:ln w="9525">
            <a:noFill/>
            <a:miter lim="800000"/>
            <a:headEnd/>
            <a:tailEnd/>
          </a:ln>
          <a:effectLst/>
        </p:spPr>
        <p:txBody>
          <a:bodyPr>
            <a:spAutoFit/>
          </a:bodyPr>
          <a:lstStyle/>
          <a:p>
            <a:pPr marL="1200150" indent="-1200150">
              <a:lnSpc>
                <a:spcPct val="90000"/>
              </a:lnSpc>
              <a:spcBef>
                <a:spcPct val="20000"/>
              </a:spcBef>
              <a:spcAft>
                <a:spcPct val="20000"/>
              </a:spcAft>
              <a:buClr>
                <a:srgbClr val="FFFFFF"/>
              </a:buClr>
              <a:tabLst>
                <a:tab pos="1200150" algn="l"/>
              </a:tabLst>
            </a:pPr>
            <a:r>
              <a:rPr lang="en-US" sz="2400" b="1">
                <a:solidFill>
                  <a:srgbClr val="00539D"/>
                </a:solidFill>
              </a:rPr>
              <a:t>Step 2</a:t>
            </a:r>
            <a:r>
              <a:rPr lang="en-US" sz="2400"/>
              <a:t>	The decimal point moved 12 places to the left, so </a:t>
            </a:r>
            <a:r>
              <a:rPr lang="en-US" sz="2400" i="1"/>
              <a:t>n </a:t>
            </a:r>
            <a:r>
              <a:rPr lang="en-US" sz="2400"/>
              <a:t>= 12.</a:t>
            </a:r>
          </a:p>
          <a:p>
            <a:pPr marL="1200150" indent="-1200150">
              <a:lnSpc>
                <a:spcPct val="90000"/>
              </a:lnSpc>
              <a:spcBef>
                <a:spcPct val="20000"/>
              </a:spcBef>
              <a:spcAft>
                <a:spcPct val="20000"/>
              </a:spcAft>
              <a:buClr>
                <a:srgbClr val="FFFFFF"/>
              </a:buClr>
              <a:tabLst>
                <a:tab pos="1200150" algn="l"/>
              </a:tabLst>
            </a:pPr>
            <a:r>
              <a:rPr lang="en-US" sz="2400" b="1">
                <a:solidFill>
                  <a:srgbClr val="00539D"/>
                </a:solidFill>
              </a:rPr>
              <a:t>Step 3</a:t>
            </a:r>
            <a:r>
              <a:rPr lang="en-US" sz="2400"/>
              <a:t>	4,062,000,000,000 = 4.062000000000 </a:t>
            </a:r>
            <a:r>
              <a:rPr lang="en-US" sz="2400">
                <a:cs typeface="Arial" pitchFamily="34" charset="0"/>
              </a:rPr>
              <a:t>× 10</a:t>
            </a:r>
            <a:r>
              <a:rPr lang="en-US" sz="2400" baseline="40000">
                <a:cs typeface="Arial" pitchFamily="34" charset="0"/>
              </a:rPr>
              <a:t>12</a:t>
            </a:r>
          </a:p>
          <a:p>
            <a:pPr marL="1200150" indent="-1200150">
              <a:lnSpc>
                <a:spcPct val="90000"/>
              </a:lnSpc>
              <a:spcBef>
                <a:spcPct val="20000"/>
              </a:spcBef>
              <a:spcAft>
                <a:spcPct val="20000"/>
              </a:spcAft>
              <a:buClr>
                <a:srgbClr val="FFFFFF"/>
              </a:buClr>
              <a:tabLst>
                <a:tab pos="1200150" algn="l"/>
              </a:tabLst>
            </a:pPr>
            <a:r>
              <a:rPr lang="en-US" sz="2400" b="1">
                <a:solidFill>
                  <a:srgbClr val="00539D"/>
                </a:solidFill>
                <a:cs typeface="Arial" pitchFamily="34" charset="0"/>
              </a:rPr>
              <a:t>Step 4	</a:t>
            </a:r>
            <a:r>
              <a:rPr lang="en-US" sz="2400">
                <a:cs typeface="Arial" pitchFamily="34" charset="0"/>
              </a:rPr>
              <a:t>4.062 ×  10</a:t>
            </a:r>
            <a:r>
              <a:rPr lang="en-US" sz="2400" baseline="40000">
                <a:cs typeface="Arial" pitchFamily="34" charset="0"/>
              </a:rPr>
              <a:t>12</a:t>
            </a:r>
            <a:endParaRPr lang="en-US" sz="2400" b="1" baseline="40000">
              <a:solidFill>
                <a:srgbClr val="00539D"/>
              </a:solidFill>
              <a:cs typeface="Arial" pitchFamily="34" charset="0"/>
            </a:endParaRPr>
          </a:p>
        </p:txBody>
      </p:sp>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925"/>
                                        </p:tgtEl>
                                        <p:attrNameLst>
                                          <p:attrName>style.visibility</p:attrName>
                                        </p:attrNameLst>
                                      </p:cBhvr>
                                      <p:to>
                                        <p:strVal val="visible"/>
                                      </p:to>
                                    </p:set>
                                    <p:animEffect transition="in" filter="wipe(left)">
                                      <p:cBhvr>
                                        <p:cTn id="7" dur="500"/>
                                        <p:tgtEl>
                                          <p:spTgt spid="592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944"/>
                                        </p:tgtEl>
                                        <p:attrNameLst>
                                          <p:attrName>style.visibility</p:attrName>
                                        </p:attrNameLst>
                                      </p:cBhvr>
                                      <p:to>
                                        <p:strVal val="visible"/>
                                      </p:to>
                                    </p:set>
                                    <p:animEffect transition="in" filter="wipe(left)">
                                      <p:cBhvr>
                                        <p:cTn id="12" dur="500"/>
                                        <p:tgtEl>
                                          <p:spTgt spid="5944"/>
                                        </p:tgtEl>
                                      </p:cBhvr>
                                    </p:animEffect>
                                  </p:childTnLst>
                                </p:cTn>
                              </p:par>
                            </p:childTnLst>
                          </p:cTn>
                        </p:par>
                        <p:par>
                          <p:cTn id="13" fill="hold">
                            <p:stCondLst>
                              <p:cond delay="500"/>
                            </p:stCondLst>
                            <p:childTnLst>
                              <p:par>
                                <p:cTn id="14" presetID="22" presetClass="entr" presetSubtype="2" fill="hold" grpId="0" nodeType="afterEffect">
                                  <p:stCondLst>
                                    <p:cond delay="0"/>
                                  </p:stCondLst>
                                  <p:childTnLst>
                                    <p:set>
                                      <p:cBhvr>
                                        <p:cTn id="15" dur="1" fill="hold">
                                          <p:stCondLst>
                                            <p:cond delay="0"/>
                                          </p:stCondLst>
                                        </p:cTn>
                                        <p:tgtEl>
                                          <p:spTgt spid="5946"/>
                                        </p:tgtEl>
                                        <p:attrNameLst>
                                          <p:attrName>style.visibility</p:attrName>
                                        </p:attrNameLst>
                                      </p:cBhvr>
                                      <p:to>
                                        <p:strVal val="visible"/>
                                      </p:to>
                                    </p:set>
                                    <p:animEffect transition="in" filter="wipe(right)">
                                      <p:cBhvr>
                                        <p:cTn id="16" dur="500"/>
                                        <p:tgtEl>
                                          <p:spTgt spid="5946"/>
                                        </p:tgtEl>
                                      </p:cBhvr>
                                    </p:animEffect>
                                  </p:childTnLst>
                                </p:cTn>
                              </p:par>
                            </p:childTnLst>
                          </p:cTn>
                        </p:par>
                        <p:par>
                          <p:cTn id="17" fill="hold">
                            <p:stCondLst>
                              <p:cond delay="1000"/>
                            </p:stCondLst>
                            <p:childTnLst>
                              <p:par>
                                <p:cTn id="18" presetID="22" presetClass="entr" presetSubtype="2" fill="hold" grpId="0" nodeType="afterEffect">
                                  <p:stCondLst>
                                    <p:cond delay="0"/>
                                  </p:stCondLst>
                                  <p:childTnLst>
                                    <p:set>
                                      <p:cBhvr>
                                        <p:cTn id="19" dur="1" fill="hold">
                                          <p:stCondLst>
                                            <p:cond delay="0"/>
                                          </p:stCondLst>
                                        </p:cTn>
                                        <p:tgtEl>
                                          <p:spTgt spid="5945"/>
                                        </p:tgtEl>
                                        <p:attrNameLst>
                                          <p:attrName>style.visibility</p:attrName>
                                        </p:attrNameLst>
                                      </p:cBhvr>
                                      <p:to>
                                        <p:strVal val="visible"/>
                                      </p:to>
                                    </p:set>
                                    <p:animEffect transition="in" filter="wipe(right)">
                                      <p:cBhvr>
                                        <p:cTn id="20" dur="500"/>
                                        <p:tgtEl>
                                          <p:spTgt spid="5945"/>
                                        </p:tgtEl>
                                      </p:cBhvr>
                                    </p:animEffect>
                                  </p:childTnLst>
                                </p:cTn>
                              </p:par>
                            </p:childTnLst>
                          </p:cTn>
                        </p:par>
                        <p:par>
                          <p:cTn id="21" fill="hold">
                            <p:stCondLst>
                              <p:cond delay="1500"/>
                            </p:stCondLst>
                            <p:childTnLst>
                              <p:par>
                                <p:cTn id="22" presetID="22" presetClass="entr" presetSubtype="2" fill="hold" grpId="0" nodeType="afterEffect">
                                  <p:stCondLst>
                                    <p:cond delay="0"/>
                                  </p:stCondLst>
                                  <p:childTnLst>
                                    <p:set>
                                      <p:cBhvr>
                                        <p:cTn id="23" dur="1" fill="hold">
                                          <p:stCondLst>
                                            <p:cond delay="0"/>
                                          </p:stCondLst>
                                        </p:cTn>
                                        <p:tgtEl>
                                          <p:spTgt spid="5947"/>
                                        </p:tgtEl>
                                        <p:attrNameLst>
                                          <p:attrName>style.visibility</p:attrName>
                                        </p:attrNameLst>
                                      </p:cBhvr>
                                      <p:to>
                                        <p:strVal val="visible"/>
                                      </p:to>
                                    </p:set>
                                    <p:animEffect transition="in" filter="wipe(right)">
                                      <p:cBhvr>
                                        <p:cTn id="24" dur="500"/>
                                        <p:tgtEl>
                                          <p:spTgt spid="5947"/>
                                        </p:tgtEl>
                                      </p:cBhvr>
                                    </p:animEffect>
                                  </p:childTnLst>
                                </p:cTn>
                              </p:par>
                            </p:childTnLst>
                          </p:cTn>
                        </p:par>
                        <p:par>
                          <p:cTn id="25" fill="hold">
                            <p:stCondLst>
                              <p:cond delay="2000"/>
                            </p:stCondLst>
                            <p:childTnLst>
                              <p:par>
                                <p:cTn id="26" presetID="22" presetClass="entr" presetSubtype="2" fill="hold" grpId="0" nodeType="afterEffect">
                                  <p:stCondLst>
                                    <p:cond delay="0"/>
                                  </p:stCondLst>
                                  <p:childTnLst>
                                    <p:set>
                                      <p:cBhvr>
                                        <p:cTn id="27" dur="1" fill="hold">
                                          <p:stCondLst>
                                            <p:cond delay="0"/>
                                          </p:stCondLst>
                                        </p:cTn>
                                        <p:tgtEl>
                                          <p:spTgt spid="5949"/>
                                        </p:tgtEl>
                                        <p:attrNameLst>
                                          <p:attrName>style.visibility</p:attrName>
                                        </p:attrNameLst>
                                      </p:cBhvr>
                                      <p:to>
                                        <p:strVal val="visible"/>
                                      </p:to>
                                    </p:set>
                                    <p:animEffect transition="in" filter="wipe(right)">
                                      <p:cBhvr>
                                        <p:cTn id="28" dur="500"/>
                                        <p:tgtEl>
                                          <p:spTgt spid="5949"/>
                                        </p:tgtEl>
                                      </p:cBhvr>
                                    </p:animEffect>
                                  </p:childTnLst>
                                </p:cTn>
                              </p:par>
                            </p:childTnLst>
                          </p:cTn>
                        </p:par>
                        <p:par>
                          <p:cTn id="29" fill="hold">
                            <p:stCondLst>
                              <p:cond delay="2500"/>
                            </p:stCondLst>
                            <p:childTnLst>
                              <p:par>
                                <p:cTn id="30" presetID="22" presetClass="entr" presetSubtype="2" fill="hold" grpId="0" nodeType="afterEffect">
                                  <p:stCondLst>
                                    <p:cond delay="0"/>
                                  </p:stCondLst>
                                  <p:childTnLst>
                                    <p:set>
                                      <p:cBhvr>
                                        <p:cTn id="31" dur="1" fill="hold">
                                          <p:stCondLst>
                                            <p:cond delay="0"/>
                                          </p:stCondLst>
                                        </p:cTn>
                                        <p:tgtEl>
                                          <p:spTgt spid="5950"/>
                                        </p:tgtEl>
                                        <p:attrNameLst>
                                          <p:attrName>style.visibility</p:attrName>
                                        </p:attrNameLst>
                                      </p:cBhvr>
                                      <p:to>
                                        <p:strVal val="visible"/>
                                      </p:to>
                                    </p:set>
                                    <p:animEffect transition="in" filter="wipe(right)">
                                      <p:cBhvr>
                                        <p:cTn id="32" dur="500"/>
                                        <p:tgtEl>
                                          <p:spTgt spid="5950"/>
                                        </p:tgtEl>
                                      </p:cBhvr>
                                    </p:animEffect>
                                  </p:childTnLst>
                                </p:cTn>
                              </p:par>
                            </p:childTnLst>
                          </p:cTn>
                        </p:par>
                        <p:par>
                          <p:cTn id="33" fill="hold">
                            <p:stCondLst>
                              <p:cond delay="3000"/>
                            </p:stCondLst>
                            <p:childTnLst>
                              <p:par>
                                <p:cTn id="34" presetID="22" presetClass="entr" presetSubtype="2" fill="hold" grpId="0" nodeType="afterEffect">
                                  <p:stCondLst>
                                    <p:cond delay="0"/>
                                  </p:stCondLst>
                                  <p:childTnLst>
                                    <p:set>
                                      <p:cBhvr>
                                        <p:cTn id="35" dur="1" fill="hold">
                                          <p:stCondLst>
                                            <p:cond delay="0"/>
                                          </p:stCondLst>
                                        </p:cTn>
                                        <p:tgtEl>
                                          <p:spTgt spid="5951"/>
                                        </p:tgtEl>
                                        <p:attrNameLst>
                                          <p:attrName>style.visibility</p:attrName>
                                        </p:attrNameLst>
                                      </p:cBhvr>
                                      <p:to>
                                        <p:strVal val="visible"/>
                                      </p:to>
                                    </p:set>
                                    <p:animEffect transition="in" filter="wipe(right)">
                                      <p:cBhvr>
                                        <p:cTn id="36" dur="500"/>
                                        <p:tgtEl>
                                          <p:spTgt spid="5951"/>
                                        </p:tgtEl>
                                      </p:cBhvr>
                                    </p:animEffect>
                                  </p:childTnLst>
                                </p:cTn>
                              </p:par>
                            </p:childTnLst>
                          </p:cTn>
                        </p:par>
                        <p:par>
                          <p:cTn id="37" fill="hold">
                            <p:stCondLst>
                              <p:cond delay="3500"/>
                            </p:stCondLst>
                            <p:childTnLst>
                              <p:par>
                                <p:cTn id="38" presetID="22" presetClass="entr" presetSubtype="2" fill="hold" grpId="0" nodeType="afterEffect">
                                  <p:stCondLst>
                                    <p:cond delay="0"/>
                                  </p:stCondLst>
                                  <p:childTnLst>
                                    <p:set>
                                      <p:cBhvr>
                                        <p:cTn id="39" dur="1" fill="hold">
                                          <p:stCondLst>
                                            <p:cond delay="0"/>
                                          </p:stCondLst>
                                        </p:cTn>
                                        <p:tgtEl>
                                          <p:spTgt spid="5929"/>
                                        </p:tgtEl>
                                        <p:attrNameLst>
                                          <p:attrName>style.visibility</p:attrName>
                                        </p:attrNameLst>
                                      </p:cBhvr>
                                      <p:to>
                                        <p:strVal val="visible"/>
                                      </p:to>
                                    </p:set>
                                    <p:animEffect transition="in" filter="wipe(right)">
                                      <p:cBhvr>
                                        <p:cTn id="40" dur="500"/>
                                        <p:tgtEl>
                                          <p:spTgt spid="5929"/>
                                        </p:tgtEl>
                                      </p:cBhvr>
                                    </p:animEffect>
                                  </p:childTnLst>
                                </p:cTn>
                              </p:par>
                            </p:childTnLst>
                          </p:cTn>
                        </p:par>
                        <p:par>
                          <p:cTn id="41" fill="hold">
                            <p:stCondLst>
                              <p:cond delay="4000"/>
                            </p:stCondLst>
                            <p:childTnLst>
                              <p:par>
                                <p:cTn id="42" presetID="22" presetClass="entr" presetSubtype="2" fill="hold" grpId="0" nodeType="afterEffect">
                                  <p:stCondLst>
                                    <p:cond delay="0"/>
                                  </p:stCondLst>
                                  <p:childTnLst>
                                    <p:set>
                                      <p:cBhvr>
                                        <p:cTn id="43" dur="1" fill="hold">
                                          <p:stCondLst>
                                            <p:cond delay="0"/>
                                          </p:stCondLst>
                                        </p:cTn>
                                        <p:tgtEl>
                                          <p:spTgt spid="5927"/>
                                        </p:tgtEl>
                                        <p:attrNameLst>
                                          <p:attrName>style.visibility</p:attrName>
                                        </p:attrNameLst>
                                      </p:cBhvr>
                                      <p:to>
                                        <p:strVal val="visible"/>
                                      </p:to>
                                    </p:set>
                                    <p:animEffect transition="in" filter="wipe(right)">
                                      <p:cBhvr>
                                        <p:cTn id="44" dur="500"/>
                                        <p:tgtEl>
                                          <p:spTgt spid="5927"/>
                                        </p:tgtEl>
                                      </p:cBhvr>
                                    </p:animEffect>
                                  </p:childTnLst>
                                </p:cTn>
                              </p:par>
                            </p:childTnLst>
                          </p:cTn>
                        </p:par>
                        <p:par>
                          <p:cTn id="45" fill="hold">
                            <p:stCondLst>
                              <p:cond delay="4500"/>
                            </p:stCondLst>
                            <p:childTnLst>
                              <p:par>
                                <p:cTn id="46" presetID="22" presetClass="entr" presetSubtype="2" fill="hold" grpId="0" nodeType="afterEffect">
                                  <p:stCondLst>
                                    <p:cond delay="0"/>
                                  </p:stCondLst>
                                  <p:childTnLst>
                                    <p:set>
                                      <p:cBhvr>
                                        <p:cTn id="47" dur="1" fill="hold">
                                          <p:stCondLst>
                                            <p:cond delay="0"/>
                                          </p:stCondLst>
                                        </p:cTn>
                                        <p:tgtEl>
                                          <p:spTgt spid="5926"/>
                                        </p:tgtEl>
                                        <p:attrNameLst>
                                          <p:attrName>style.visibility</p:attrName>
                                        </p:attrNameLst>
                                      </p:cBhvr>
                                      <p:to>
                                        <p:strVal val="visible"/>
                                      </p:to>
                                    </p:set>
                                    <p:animEffect transition="in" filter="wipe(right)">
                                      <p:cBhvr>
                                        <p:cTn id="48" dur="500"/>
                                        <p:tgtEl>
                                          <p:spTgt spid="5926"/>
                                        </p:tgtEl>
                                      </p:cBhvr>
                                    </p:animEffect>
                                  </p:childTnLst>
                                </p:cTn>
                              </p:par>
                            </p:childTnLst>
                          </p:cTn>
                        </p:par>
                        <p:par>
                          <p:cTn id="49" fill="hold">
                            <p:stCondLst>
                              <p:cond delay="5000"/>
                            </p:stCondLst>
                            <p:childTnLst>
                              <p:par>
                                <p:cTn id="50" presetID="22" presetClass="entr" presetSubtype="2" fill="hold" grpId="0" nodeType="afterEffect">
                                  <p:stCondLst>
                                    <p:cond delay="0"/>
                                  </p:stCondLst>
                                  <p:childTnLst>
                                    <p:set>
                                      <p:cBhvr>
                                        <p:cTn id="51" dur="1" fill="hold">
                                          <p:stCondLst>
                                            <p:cond delay="0"/>
                                          </p:stCondLst>
                                        </p:cTn>
                                        <p:tgtEl>
                                          <p:spTgt spid="5928"/>
                                        </p:tgtEl>
                                        <p:attrNameLst>
                                          <p:attrName>style.visibility</p:attrName>
                                        </p:attrNameLst>
                                      </p:cBhvr>
                                      <p:to>
                                        <p:strVal val="visible"/>
                                      </p:to>
                                    </p:set>
                                    <p:animEffect transition="in" filter="wipe(right)">
                                      <p:cBhvr>
                                        <p:cTn id="52" dur="500"/>
                                        <p:tgtEl>
                                          <p:spTgt spid="5928"/>
                                        </p:tgtEl>
                                      </p:cBhvr>
                                    </p:animEffect>
                                  </p:childTnLst>
                                </p:cTn>
                              </p:par>
                            </p:childTnLst>
                          </p:cTn>
                        </p:par>
                        <p:par>
                          <p:cTn id="53" fill="hold">
                            <p:stCondLst>
                              <p:cond delay="5500"/>
                            </p:stCondLst>
                            <p:childTnLst>
                              <p:par>
                                <p:cTn id="54" presetID="22" presetClass="entr" presetSubtype="2" fill="hold" grpId="0" nodeType="afterEffect">
                                  <p:stCondLst>
                                    <p:cond delay="0"/>
                                  </p:stCondLst>
                                  <p:childTnLst>
                                    <p:set>
                                      <p:cBhvr>
                                        <p:cTn id="55" dur="1" fill="hold">
                                          <p:stCondLst>
                                            <p:cond delay="0"/>
                                          </p:stCondLst>
                                        </p:cTn>
                                        <p:tgtEl>
                                          <p:spTgt spid="5930"/>
                                        </p:tgtEl>
                                        <p:attrNameLst>
                                          <p:attrName>style.visibility</p:attrName>
                                        </p:attrNameLst>
                                      </p:cBhvr>
                                      <p:to>
                                        <p:strVal val="visible"/>
                                      </p:to>
                                    </p:set>
                                    <p:animEffect transition="in" filter="wipe(right)">
                                      <p:cBhvr>
                                        <p:cTn id="56" dur="500"/>
                                        <p:tgtEl>
                                          <p:spTgt spid="5930"/>
                                        </p:tgtEl>
                                      </p:cBhvr>
                                    </p:animEffect>
                                  </p:childTnLst>
                                </p:cTn>
                              </p:par>
                            </p:childTnLst>
                          </p:cTn>
                        </p:par>
                        <p:par>
                          <p:cTn id="57" fill="hold">
                            <p:stCondLst>
                              <p:cond delay="6000"/>
                            </p:stCondLst>
                            <p:childTnLst>
                              <p:par>
                                <p:cTn id="58" presetID="22" presetClass="entr" presetSubtype="2" fill="hold" grpId="0" nodeType="afterEffect">
                                  <p:stCondLst>
                                    <p:cond delay="0"/>
                                  </p:stCondLst>
                                  <p:childTnLst>
                                    <p:set>
                                      <p:cBhvr>
                                        <p:cTn id="59" dur="1" fill="hold">
                                          <p:stCondLst>
                                            <p:cond delay="0"/>
                                          </p:stCondLst>
                                        </p:cTn>
                                        <p:tgtEl>
                                          <p:spTgt spid="5932"/>
                                        </p:tgtEl>
                                        <p:attrNameLst>
                                          <p:attrName>style.visibility</p:attrName>
                                        </p:attrNameLst>
                                      </p:cBhvr>
                                      <p:to>
                                        <p:strVal val="visible"/>
                                      </p:to>
                                    </p:set>
                                    <p:animEffect transition="in" filter="wipe(right)">
                                      <p:cBhvr>
                                        <p:cTn id="60" dur="500"/>
                                        <p:tgtEl>
                                          <p:spTgt spid="5932"/>
                                        </p:tgtEl>
                                      </p:cBhvr>
                                    </p:animEffect>
                                  </p:childTnLst>
                                </p:cTn>
                              </p:par>
                            </p:childTnLst>
                          </p:cTn>
                        </p:par>
                      </p:childTnLst>
                    </p:cTn>
                  </p:par>
                  <p:par>
                    <p:cTn id="61" fill="hold">
                      <p:stCondLst>
                        <p:cond delay="indefinite"/>
                      </p:stCondLst>
                      <p:childTnLst>
                        <p:par>
                          <p:cTn id="62" fill="hold">
                            <p:stCondLst>
                              <p:cond delay="0"/>
                            </p:stCondLst>
                            <p:childTnLst>
                              <p:par>
                                <p:cTn id="63" presetID="22" presetClass="entr" presetSubtype="8" fill="hold" grpId="0" nodeType="clickEffect">
                                  <p:stCondLst>
                                    <p:cond delay="0"/>
                                  </p:stCondLst>
                                  <p:childTnLst>
                                    <p:set>
                                      <p:cBhvr>
                                        <p:cTn id="64" dur="1" fill="hold">
                                          <p:stCondLst>
                                            <p:cond delay="0"/>
                                          </p:stCondLst>
                                        </p:cTn>
                                        <p:tgtEl>
                                          <p:spTgt spid="5955">
                                            <p:txEl>
                                              <p:pRg st="0" end="0"/>
                                            </p:txEl>
                                          </p:spTgt>
                                        </p:tgtEl>
                                        <p:attrNameLst>
                                          <p:attrName>style.visibility</p:attrName>
                                        </p:attrNameLst>
                                      </p:cBhvr>
                                      <p:to>
                                        <p:strVal val="visible"/>
                                      </p:to>
                                    </p:set>
                                    <p:animEffect transition="in" filter="wipe(left)">
                                      <p:cBhvr>
                                        <p:cTn id="65" dur="500"/>
                                        <p:tgtEl>
                                          <p:spTgt spid="5955">
                                            <p:txEl>
                                              <p:pRg st="0" end="0"/>
                                            </p:txEl>
                                          </p:spTgt>
                                        </p:tgtEl>
                                      </p:cBhvr>
                                    </p:animEffect>
                                  </p:childTnLst>
                                </p:cTn>
                              </p:par>
                            </p:childTnLst>
                          </p:cTn>
                        </p:par>
                      </p:childTnLst>
                    </p:cTn>
                  </p:par>
                  <p:par>
                    <p:cTn id="66" fill="hold">
                      <p:stCondLst>
                        <p:cond delay="indefinite"/>
                      </p:stCondLst>
                      <p:childTnLst>
                        <p:par>
                          <p:cTn id="67" fill="hold">
                            <p:stCondLst>
                              <p:cond delay="0"/>
                            </p:stCondLst>
                            <p:childTnLst>
                              <p:par>
                                <p:cTn id="68" presetID="22" presetClass="entr" presetSubtype="8" fill="hold" grpId="0" nodeType="clickEffect">
                                  <p:stCondLst>
                                    <p:cond delay="0"/>
                                  </p:stCondLst>
                                  <p:childTnLst>
                                    <p:set>
                                      <p:cBhvr>
                                        <p:cTn id="69" dur="1" fill="hold">
                                          <p:stCondLst>
                                            <p:cond delay="0"/>
                                          </p:stCondLst>
                                        </p:cTn>
                                        <p:tgtEl>
                                          <p:spTgt spid="5955">
                                            <p:txEl>
                                              <p:pRg st="1" end="1"/>
                                            </p:txEl>
                                          </p:spTgt>
                                        </p:tgtEl>
                                        <p:attrNameLst>
                                          <p:attrName>style.visibility</p:attrName>
                                        </p:attrNameLst>
                                      </p:cBhvr>
                                      <p:to>
                                        <p:strVal val="visible"/>
                                      </p:to>
                                    </p:set>
                                    <p:animEffect transition="in" filter="wipe(left)">
                                      <p:cBhvr>
                                        <p:cTn id="70" dur="500"/>
                                        <p:tgtEl>
                                          <p:spTgt spid="5955">
                                            <p:txEl>
                                              <p:pRg st="1" end="1"/>
                                            </p:txEl>
                                          </p:spTgt>
                                        </p:tgtEl>
                                      </p:cBhvr>
                                    </p:animEffect>
                                  </p:childTnLst>
                                </p:cTn>
                              </p:par>
                            </p:childTnLst>
                          </p:cTn>
                        </p:par>
                      </p:childTnLst>
                    </p:cTn>
                  </p:par>
                  <p:par>
                    <p:cTn id="71" fill="hold">
                      <p:stCondLst>
                        <p:cond delay="indefinite"/>
                      </p:stCondLst>
                      <p:childTnLst>
                        <p:par>
                          <p:cTn id="72" fill="hold">
                            <p:stCondLst>
                              <p:cond delay="0"/>
                            </p:stCondLst>
                            <p:childTnLst>
                              <p:par>
                                <p:cTn id="73" presetID="22" presetClass="entr" presetSubtype="8" fill="hold" grpId="0" nodeType="clickEffect">
                                  <p:stCondLst>
                                    <p:cond delay="0"/>
                                  </p:stCondLst>
                                  <p:childTnLst>
                                    <p:set>
                                      <p:cBhvr>
                                        <p:cTn id="74" dur="1" fill="hold">
                                          <p:stCondLst>
                                            <p:cond delay="0"/>
                                          </p:stCondLst>
                                        </p:cTn>
                                        <p:tgtEl>
                                          <p:spTgt spid="5955">
                                            <p:txEl>
                                              <p:pRg st="2" end="2"/>
                                            </p:txEl>
                                          </p:spTgt>
                                        </p:tgtEl>
                                        <p:attrNameLst>
                                          <p:attrName>style.visibility</p:attrName>
                                        </p:attrNameLst>
                                      </p:cBhvr>
                                      <p:to>
                                        <p:strVal val="visible"/>
                                      </p:to>
                                    </p:set>
                                    <p:animEffect transition="in" filter="wipe(left)">
                                      <p:cBhvr>
                                        <p:cTn id="75" dur="500"/>
                                        <p:tgtEl>
                                          <p:spTgt spid="5955">
                                            <p:txEl>
                                              <p:pRg st="2" end="2"/>
                                            </p:txEl>
                                          </p:spTgt>
                                        </p:tgtEl>
                                      </p:cBhvr>
                                    </p:animEffect>
                                  </p:childTnLst>
                                </p:cTn>
                              </p:par>
                            </p:childTnLst>
                          </p:cTn>
                        </p:par>
                      </p:childTnLst>
                    </p:cTn>
                  </p:par>
                  <p:par>
                    <p:cTn id="76" fill="hold">
                      <p:stCondLst>
                        <p:cond delay="indefinite"/>
                      </p:stCondLst>
                      <p:childTnLst>
                        <p:par>
                          <p:cTn id="77" fill="hold">
                            <p:stCondLst>
                              <p:cond delay="0"/>
                            </p:stCondLst>
                            <p:childTnLst>
                              <p:par>
                                <p:cTn id="78" presetID="22" presetClass="entr" presetSubtype="8" fill="hold" grpId="0" nodeType="clickEffect">
                                  <p:stCondLst>
                                    <p:cond delay="0"/>
                                  </p:stCondLst>
                                  <p:childTnLst>
                                    <p:set>
                                      <p:cBhvr>
                                        <p:cTn id="79" dur="1" fill="hold">
                                          <p:stCondLst>
                                            <p:cond delay="0"/>
                                          </p:stCondLst>
                                        </p:cTn>
                                        <p:tgtEl>
                                          <p:spTgt spid="5942"/>
                                        </p:tgtEl>
                                        <p:attrNameLst>
                                          <p:attrName>style.visibility</p:attrName>
                                        </p:attrNameLst>
                                      </p:cBhvr>
                                      <p:to>
                                        <p:strVal val="visible"/>
                                      </p:to>
                                    </p:set>
                                    <p:animEffect transition="in" filter="wipe(left)">
                                      <p:cBhvr>
                                        <p:cTn id="80" dur="500"/>
                                        <p:tgtEl>
                                          <p:spTgt spid="59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44" grpId="0" autoUpdateAnimBg="0"/>
      <p:bldP spid="5925" grpId="0" autoUpdateAnimBg="0"/>
      <p:bldP spid="5926" grpId="0" animBg="1"/>
      <p:bldP spid="5927" grpId="0" animBg="1"/>
      <p:bldP spid="5928" grpId="0" animBg="1"/>
      <p:bldP spid="5929" grpId="0" animBg="1"/>
      <p:bldP spid="5930" grpId="0" animBg="1"/>
      <p:bldP spid="5932" grpId="0" animBg="1"/>
      <p:bldP spid="5942" grpId="0" autoUpdateAnimBg="0"/>
      <p:bldP spid="5945" grpId="0" animBg="1"/>
      <p:bldP spid="5946" grpId="0" animBg="1"/>
      <p:bldP spid="5947" grpId="0" animBg="1"/>
      <p:bldP spid="5949" grpId="0" animBg="1"/>
      <p:bldP spid="5950" grpId="0" animBg="1"/>
      <p:bldP spid="5951" grpId="0" animBg="1"/>
      <p:bldP spid="5955" grpId="0" build="p"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ChangeArrowheads="1"/>
          </p:cNvSpPr>
          <p:nvPr>
            <p:ph type="title"/>
          </p:nvPr>
        </p:nvSpPr>
        <p:spPr/>
        <p:txBody>
          <a:bodyPr/>
          <a:lstStyle/>
          <a:p>
            <a:r>
              <a:rPr lang="en-US"/>
              <a:t>Example 1B</a:t>
            </a:r>
          </a:p>
        </p:txBody>
      </p:sp>
      <p:sp>
        <p:nvSpPr>
          <p:cNvPr id="86025" name="Text Box 9"/>
          <p:cNvSpPr txBox="1">
            <a:spLocks noChangeArrowheads="1"/>
          </p:cNvSpPr>
          <p:nvPr/>
        </p:nvSpPr>
        <p:spPr bwMode="auto">
          <a:xfrm>
            <a:off x="2628900" y="771525"/>
            <a:ext cx="5981700" cy="396875"/>
          </a:xfrm>
          <a:prstGeom prst="rect">
            <a:avLst/>
          </a:prstGeom>
          <a:noFill/>
          <a:ln w="9525">
            <a:noFill/>
            <a:miter lim="800000"/>
            <a:headEnd/>
            <a:tailEnd/>
          </a:ln>
          <a:effectLst/>
        </p:spPr>
        <p:txBody>
          <a:bodyPr>
            <a:spAutoFit/>
          </a:bodyPr>
          <a:lstStyle/>
          <a:p>
            <a:pPr>
              <a:spcBef>
                <a:spcPct val="50000"/>
              </a:spcBef>
            </a:pPr>
            <a:r>
              <a:rPr lang="en-US" sz="2000" b="1">
                <a:solidFill>
                  <a:srgbClr val="EC1D24"/>
                </a:solidFill>
              </a:rPr>
              <a:t>Standard Form to Scientific Notation</a:t>
            </a:r>
          </a:p>
        </p:txBody>
      </p:sp>
      <p:sp>
        <p:nvSpPr>
          <p:cNvPr id="86078" name="Text Box 62"/>
          <p:cNvSpPr txBox="1">
            <a:spLocks noChangeArrowheads="1"/>
          </p:cNvSpPr>
          <p:nvPr/>
        </p:nvSpPr>
        <p:spPr bwMode="auto">
          <a:xfrm>
            <a:off x="889000" y="1277938"/>
            <a:ext cx="7947025" cy="473075"/>
          </a:xfrm>
          <a:prstGeom prst="rect">
            <a:avLst/>
          </a:prstGeom>
          <a:noFill/>
          <a:ln w="9525">
            <a:noFill/>
            <a:miter lim="800000"/>
            <a:headEnd/>
            <a:tailEnd/>
          </a:ln>
          <a:effectLst/>
        </p:spPr>
        <p:txBody>
          <a:bodyPr/>
          <a:lstStyle/>
          <a:p>
            <a:pPr>
              <a:lnSpc>
                <a:spcPct val="90000"/>
              </a:lnSpc>
              <a:spcBef>
                <a:spcPct val="20000"/>
              </a:spcBef>
              <a:spcAft>
                <a:spcPct val="20000"/>
              </a:spcAft>
              <a:buClr>
                <a:srgbClr val="FFFFFF"/>
              </a:buClr>
              <a:tabLst>
                <a:tab pos="2686050" algn="l"/>
              </a:tabLst>
            </a:pPr>
            <a:r>
              <a:rPr lang="en-US" sz="2400" b="1">
                <a:solidFill>
                  <a:srgbClr val="E01B22"/>
                </a:solidFill>
              </a:rPr>
              <a:t>B.</a:t>
            </a:r>
            <a:r>
              <a:rPr lang="en-US" sz="2400" b="1">
                <a:solidFill>
                  <a:srgbClr val="00539D"/>
                </a:solidFill>
              </a:rPr>
              <a:t> Express 0.000000823 in scientific notation.</a:t>
            </a:r>
          </a:p>
        </p:txBody>
      </p:sp>
      <p:sp>
        <p:nvSpPr>
          <p:cNvPr id="86079" name="Freeform 63"/>
          <p:cNvSpPr>
            <a:spLocks/>
          </p:cNvSpPr>
          <p:nvPr/>
        </p:nvSpPr>
        <p:spPr bwMode="auto">
          <a:xfrm>
            <a:off x="5345113" y="2286000"/>
            <a:ext cx="182562" cy="201613"/>
          </a:xfrm>
          <a:custGeom>
            <a:avLst/>
            <a:gdLst/>
            <a:ahLst/>
            <a:cxnLst>
              <a:cxn ang="0">
                <a:pos x="0" y="0"/>
              </a:cxn>
              <a:cxn ang="0">
                <a:pos x="97" y="97"/>
              </a:cxn>
              <a:cxn ang="0">
                <a:pos x="169" y="0"/>
              </a:cxn>
            </a:cxnLst>
            <a:rect l="0" t="0" r="r" b="b"/>
            <a:pathLst>
              <a:path w="169" h="97">
                <a:moveTo>
                  <a:pt x="0" y="0"/>
                </a:moveTo>
                <a:cubicBezTo>
                  <a:pt x="34" y="48"/>
                  <a:pt x="69" y="97"/>
                  <a:pt x="97" y="97"/>
                </a:cubicBezTo>
                <a:cubicBezTo>
                  <a:pt x="125" y="97"/>
                  <a:pt x="157" y="16"/>
                  <a:pt x="169" y="0"/>
                </a:cubicBezTo>
              </a:path>
            </a:pathLst>
          </a:custGeom>
          <a:noFill/>
          <a:ln w="25400" cap="flat" cmpd="sng">
            <a:solidFill>
              <a:srgbClr val="00539D"/>
            </a:solidFill>
            <a:prstDash val="solid"/>
            <a:round/>
            <a:headEnd/>
            <a:tailEnd type="none" w="med" len="med"/>
          </a:ln>
          <a:effectLst/>
        </p:spPr>
        <p:txBody>
          <a:bodyPr>
            <a:spAutoFit/>
          </a:bodyPr>
          <a:lstStyle/>
          <a:p>
            <a:endParaRPr lang="en-US"/>
          </a:p>
        </p:txBody>
      </p:sp>
      <p:sp>
        <p:nvSpPr>
          <p:cNvPr id="86081" name="Freeform 65"/>
          <p:cNvSpPr>
            <a:spLocks/>
          </p:cNvSpPr>
          <p:nvPr/>
        </p:nvSpPr>
        <p:spPr bwMode="auto">
          <a:xfrm>
            <a:off x="5156200" y="2286000"/>
            <a:ext cx="182563" cy="201613"/>
          </a:xfrm>
          <a:custGeom>
            <a:avLst/>
            <a:gdLst/>
            <a:ahLst/>
            <a:cxnLst>
              <a:cxn ang="0">
                <a:pos x="0" y="0"/>
              </a:cxn>
              <a:cxn ang="0">
                <a:pos x="97" y="97"/>
              </a:cxn>
              <a:cxn ang="0">
                <a:pos x="169" y="0"/>
              </a:cxn>
            </a:cxnLst>
            <a:rect l="0" t="0" r="r" b="b"/>
            <a:pathLst>
              <a:path w="169" h="97">
                <a:moveTo>
                  <a:pt x="0" y="0"/>
                </a:moveTo>
                <a:cubicBezTo>
                  <a:pt x="34" y="48"/>
                  <a:pt x="69" y="97"/>
                  <a:pt x="97" y="97"/>
                </a:cubicBezTo>
                <a:cubicBezTo>
                  <a:pt x="125" y="97"/>
                  <a:pt x="157" y="16"/>
                  <a:pt x="169" y="0"/>
                </a:cubicBezTo>
              </a:path>
            </a:pathLst>
          </a:custGeom>
          <a:noFill/>
          <a:ln w="25400" cap="flat" cmpd="sng">
            <a:solidFill>
              <a:srgbClr val="00539D"/>
            </a:solidFill>
            <a:prstDash val="solid"/>
            <a:round/>
            <a:headEnd/>
            <a:tailEnd type="none" w="med" len="med"/>
          </a:ln>
          <a:effectLst/>
        </p:spPr>
        <p:txBody>
          <a:bodyPr>
            <a:spAutoFit/>
          </a:bodyPr>
          <a:lstStyle/>
          <a:p>
            <a:endParaRPr lang="en-US"/>
          </a:p>
        </p:txBody>
      </p:sp>
      <p:sp>
        <p:nvSpPr>
          <p:cNvPr id="86083" name="Freeform 67"/>
          <p:cNvSpPr>
            <a:spLocks/>
          </p:cNvSpPr>
          <p:nvPr/>
        </p:nvSpPr>
        <p:spPr bwMode="auto">
          <a:xfrm>
            <a:off x="4975225" y="2286000"/>
            <a:ext cx="182563" cy="201613"/>
          </a:xfrm>
          <a:custGeom>
            <a:avLst/>
            <a:gdLst/>
            <a:ahLst/>
            <a:cxnLst>
              <a:cxn ang="0">
                <a:pos x="0" y="0"/>
              </a:cxn>
              <a:cxn ang="0">
                <a:pos x="97" y="97"/>
              </a:cxn>
              <a:cxn ang="0">
                <a:pos x="169" y="0"/>
              </a:cxn>
            </a:cxnLst>
            <a:rect l="0" t="0" r="r" b="b"/>
            <a:pathLst>
              <a:path w="169" h="97">
                <a:moveTo>
                  <a:pt x="0" y="0"/>
                </a:moveTo>
                <a:cubicBezTo>
                  <a:pt x="34" y="48"/>
                  <a:pt x="69" y="97"/>
                  <a:pt x="97" y="97"/>
                </a:cubicBezTo>
                <a:cubicBezTo>
                  <a:pt x="125" y="97"/>
                  <a:pt x="157" y="16"/>
                  <a:pt x="169" y="0"/>
                </a:cubicBezTo>
              </a:path>
            </a:pathLst>
          </a:custGeom>
          <a:noFill/>
          <a:ln w="25400" cap="flat" cmpd="sng">
            <a:solidFill>
              <a:srgbClr val="00539D"/>
            </a:solidFill>
            <a:prstDash val="solid"/>
            <a:round/>
            <a:headEnd/>
            <a:tailEnd type="none" w="med" len="med"/>
          </a:ln>
          <a:effectLst/>
        </p:spPr>
        <p:txBody>
          <a:bodyPr>
            <a:spAutoFit/>
          </a:bodyPr>
          <a:lstStyle/>
          <a:p>
            <a:endParaRPr lang="en-US"/>
          </a:p>
        </p:txBody>
      </p:sp>
      <p:sp>
        <p:nvSpPr>
          <p:cNvPr id="86084" name="Freeform 68"/>
          <p:cNvSpPr>
            <a:spLocks/>
          </p:cNvSpPr>
          <p:nvPr/>
        </p:nvSpPr>
        <p:spPr bwMode="auto">
          <a:xfrm>
            <a:off x="4781550" y="2286000"/>
            <a:ext cx="192088" cy="201613"/>
          </a:xfrm>
          <a:custGeom>
            <a:avLst/>
            <a:gdLst/>
            <a:ahLst/>
            <a:cxnLst>
              <a:cxn ang="0">
                <a:pos x="0" y="0"/>
              </a:cxn>
              <a:cxn ang="0">
                <a:pos x="97" y="97"/>
              </a:cxn>
              <a:cxn ang="0">
                <a:pos x="169" y="0"/>
              </a:cxn>
            </a:cxnLst>
            <a:rect l="0" t="0" r="r" b="b"/>
            <a:pathLst>
              <a:path w="169" h="97">
                <a:moveTo>
                  <a:pt x="0" y="0"/>
                </a:moveTo>
                <a:cubicBezTo>
                  <a:pt x="34" y="48"/>
                  <a:pt x="69" y="97"/>
                  <a:pt x="97" y="97"/>
                </a:cubicBezTo>
                <a:cubicBezTo>
                  <a:pt x="125" y="97"/>
                  <a:pt x="157" y="16"/>
                  <a:pt x="169" y="0"/>
                </a:cubicBezTo>
              </a:path>
            </a:pathLst>
          </a:custGeom>
          <a:noFill/>
          <a:ln w="25400" cap="flat" cmpd="sng">
            <a:solidFill>
              <a:srgbClr val="00539D"/>
            </a:solidFill>
            <a:prstDash val="solid"/>
            <a:round/>
            <a:headEnd/>
            <a:tailEnd type="none" w="med" len="med"/>
          </a:ln>
          <a:effectLst/>
        </p:spPr>
        <p:txBody>
          <a:bodyPr>
            <a:spAutoFit/>
          </a:bodyPr>
          <a:lstStyle/>
          <a:p>
            <a:endParaRPr lang="en-US"/>
          </a:p>
        </p:txBody>
      </p:sp>
      <p:sp>
        <p:nvSpPr>
          <p:cNvPr id="86085" name="Freeform 69"/>
          <p:cNvSpPr>
            <a:spLocks/>
          </p:cNvSpPr>
          <p:nvPr/>
        </p:nvSpPr>
        <p:spPr bwMode="auto">
          <a:xfrm>
            <a:off x="4600575" y="2286000"/>
            <a:ext cx="177800" cy="201613"/>
          </a:xfrm>
          <a:custGeom>
            <a:avLst/>
            <a:gdLst/>
            <a:ahLst/>
            <a:cxnLst>
              <a:cxn ang="0">
                <a:pos x="0" y="0"/>
              </a:cxn>
              <a:cxn ang="0">
                <a:pos x="97" y="97"/>
              </a:cxn>
              <a:cxn ang="0">
                <a:pos x="169" y="0"/>
              </a:cxn>
            </a:cxnLst>
            <a:rect l="0" t="0" r="r" b="b"/>
            <a:pathLst>
              <a:path w="169" h="97">
                <a:moveTo>
                  <a:pt x="0" y="0"/>
                </a:moveTo>
                <a:cubicBezTo>
                  <a:pt x="34" y="48"/>
                  <a:pt x="69" y="97"/>
                  <a:pt x="97" y="97"/>
                </a:cubicBezTo>
                <a:cubicBezTo>
                  <a:pt x="125" y="97"/>
                  <a:pt x="157" y="16"/>
                  <a:pt x="169" y="0"/>
                </a:cubicBezTo>
              </a:path>
            </a:pathLst>
          </a:custGeom>
          <a:noFill/>
          <a:ln w="25400" cap="flat" cmpd="sng">
            <a:solidFill>
              <a:srgbClr val="00539D"/>
            </a:solidFill>
            <a:prstDash val="solid"/>
            <a:round/>
            <a:headEnd type="none" w="med" len="med"/>
            <a:tailEnd type="none" w="med" len="med"/>
          </a:ln>
          <a:effectLst/>
        </p:spPr>
        <p:txBody>
          <a:bodyPr>
            <a:spAutoFit/>
          </a:bodyPr>
          <a:lstStyle/>
          <a:p>
            <a:endParaRPr lang="en-US"/>
          </a:p>
        </p:txBody>
      </p:sp>
      <p:sp>
        <p:nvSpPr>
          <p:cNvPr id="86086" name="Rectangle 70"/>
          <p:cNvSpPr>
            <a:spLocks noChangeArrowheads="1"/>
          </p:cNvSpPr>
          <p:nvPr/>
        </p:nvSpPr>
        <p:spPr bwMode="invGray">
          <a:xfrm>
            <a:off x="889000" y="5294313"/>
            <a:ext cx="7256463" cy="420687"/>
          </a:xfrm>
          <a:prstGeom prst="rect">
            <a:avLst/>
          </a:prstGeom>
          <a:noFill/>
          <a:ln w="9525" algn="ctr">
            <a:noFill/>
            <a:miter lim="800000"/>
            <a:headEnd/>
            <a:tailEnd/>
          </a:ln>
          <a:effectLst/>
        </p:spPr>
        <p:txBody>
          <a:bodyPr>
            <a:spAutoFit/>
          </a:bodyPr>
          <a:lstStyle/>
          <a:p>
            <a:pPr>
              <a:lnSpc>
                <a:spcPct val="90000"/>
              </a:lnSpc>
              <a:spcBef>
                <a:spcPct val="50000"/>
              </a:spcBef>
              <a:spcAft>
                <a:spcPct val="20000"/>
              </a:spcAft>
              <a:buClr>
                <a:srgbClr val="FFFFFF"/>
              </a:buClr>
            </a:pPr>
            <a:r>
              <a:rPr lang="en-US" sz="2400" b="1">
                <a:solidFill>
                  <a:srgbClr val="00539D"/>
                </a:solidFill>
              </a:rPr>
              <a:t>Answer:  </a:t>
            </a:r>
            <a:r>
              <a:rPr lang="en-US" sz="2400">
                <a:solidFill>
                  <a:srgbClr val="E01B22"/>
                </a:solidFill>
              </a:rPr>
              <a:t>8.23 </a:t>
            </a:r>
            <a:r>
              <a:rPr lang="en-US" sz="2400">
                <a:solidFill>
                  <a:srgbClr val="E01B22"/>
                </a:solidFill>
                <a:cs typeface="Arial" pitchFamily="34" charset="0"/>
              </a:rPr>
              <a:t>× 10</a:t>
            </a:r>
            <a:r>
              <a:rPr lang="en-US" sz="2400" baseline="40000">
                <a:solidFill>
                  <a:srgbClr val="E01B22"/>
                </a:solidFill>
                <a:cs typeface="Arial" pitchFamily="34" charset="0"/>
              </a:rPr>
              <a:t>–7</a:t>
            </a:r>
            <a:endParaRPr lang="en-US" sz="2400" baseline="40000">
              <a:solidFill>
                <a:srgbClr val="00539D"/>
              </a:solidFill>
              <a:cs typeface="Arial" pitchFamily="34" charset="0"/>
            </a:endParaRPr>
          </a:p>
        </p:txBody>
      </p:sp>
      <p:sp>
        <p:nvSpPr>
          <p:cNvPr id="86087" name="Text Box 71"/>
          <p:cNvSpPr txBox="1">
            <a:spLocks noChangeArrowheads="1"/>
          </p:cNvSpPr>
          <p:nvPr/>
        </p:nvSpPr>
        <p:spPr bwMode="auto">
          <a:xfrm>
            <a:off x="889000" y="1600200"/>
            <a:ext cx="7947025" cy="1552575"/>
          </a:xfrm>
          <a:prstGeom prst="rect">
            <a:avLst/>
          </a:prstGeom>
          <a:noFill/>
          <a:ln w="9525">
            <a:noFill/>
            <a:miter lim="800000"/>
            <a:headEnd/>
            <a:tailEnd/>
          </a:ln>
          <a:effectLst/>
        </p:spPr>
        <p:txBody>
          <a:bodyPr>
            <a:spAutoFit/>
          </a:bodyPr>
          <a:lstStyle/>
          <a:p>
            <a:pPr marL="4914900" indent="-4914900">
              <a:lnSpc>
                <a:spcPct val="200000"/>
              </a:lnSpc>
              <a:spcBef>
                <a:spcPct val="20000"/>
              </a:spcBef>
              <a:spcAft>
                <a:spcPct val="20000"/>
              </a:spcAft>
              <a:buClr>
                <a:srgbClr val="FFFFFF"/>
              </a:buClr>
              <a:tabLst>
                <a:tab pos="1200150" algn="l"/>
              </a:tabLst>
            </a:pPr>
            <a:r>
              <a:rPr lang="en-US" sz="2400" b="1">
                <a:solidFill>
                  <a:srgbClr val="00539D"/>
                </a:solidFill>
              </a:rPr>
              <a:t>Step 1</a:t>
            </a:r>
            <a:r>
              <a:rPr lang="en-US" sz="2400" b="1">
                <a:solidFill>
                  <a:srgbClr val="E01B22"/>
                </a:solidFill>
              </a:rPr>
              <a:t>	</a:t>
            </a:r>
            <a:r>
              <a:rPr lang="en-US" sz="2400"/>
              <a:t>0.000000823 </a:t>
            </a:r>
            <a:r>
              <a:rPr lang="en-US" sz="2400">
                <a:cs typeface="Arial" pitchFamily="34" charset="0"/>
              </a:rPr>
              <a:t>→ </a:t>
            </a:r>
            <a:r>
              <a:rPr lang="en-US" sz="2400"/>
              <a:t>0.0000008223	</a:t>
            </a:r>
            <a:br>
              <a:rPr lang="en-US" sz="2400"/>
            </a:br>
            <a:r>
              <a:rPr lang="en-US" sz="2400" i="1"/>
              <a:t>a</a:t>
            </a:r>
            <a:r>
              <a:rPr lang="en-US" sz="2400"/>
              <a:t> = 0000008.23</a:t>
            </a:r>
          </a:p>
        </p:txBody>
      </p:sp>
      <p:sp>
        <p:nvSpPr>
          <p:cNvPr id="86091" name="Freeform 75"/>
          <p:cNvSpPr>
            <a:spLocks/>
          </p:cNvSpPr>
          <p:nvPr/>
        </p:nvSpPr>
        <p:spPr bwMode="auto">
          <a:xfrm>
            <a:off x="5715000" y="2286000"/>
            <a:ext cx="182563" cy="201613"/>
          </a:xfrm>
          <a:custGeom>
            <a:avLst/>
            <a:gdLst/>
            <a:ahLst/>
            <a:cxnLst>
              <a:cxn ang="0">
                <a:pos x="0" y="0"/>
              </a:cxn>
              <a:cxn ang="0">
                <a:pos x="97" y="97"/>
              </a:cxn>
              <a:cxn ang="0">
                <a:pos x="169" y="0"/>
              </a:cxn>
            </a:cxnLst>
            <a:rect l="0" t="0" r="r" b="b"/>
            <a:pathLst>
              <a:path w="169" h="97">
                <a:moveTo>
                  <a:pt x="0" y="0"/>
                </a:moveTo>
                <a:cubicBezTo>
                  <a:pt x="34" y="48"/>
                  <a:pt x="69" y="97"/>
                  <a:pt x="97" y="97"/>
                </a:cubicBezTo>
                <a:cubicBezTo>
                  <a:pt x="125" y="97"/>
                  <a:pt x="157" y="16"/>
                  <a:pt x="169" y="0"/>
                </a:cubicBezTo>
              </a:path>
            </a:pathLst>
          </a:custGeom>
          <a:noFill/>
          <a:ln w="25400" cap="flat" cmpd="sng">
            <a:solidFill>
              <a:srgbClr val="00539D"/>
            </a:solidFill>
            <a:prstDash val="solid"/>
            <a:round/>
            <a:headEnd/>
            <a:tailEnd type="triangle" w="med" len="med"/>
          </a:ln>
          <a:effectLst/>
        </p:spPr>
        <p:txBody>
          <a:bodyPr>
            <a:spAutoFit/>
          </a:bodyPr>
          <a:lstStyle/>
          <a:p>
            <a:endParaRPr lang="en-US"/>
          </a:p>
        </p:txBody>
      </p:sp>
      <p:sp>
        <p:nvSpPr>
          <p:cNvPr id="86094" name="Text Box 78"/>
          <p:cNvSpPr txBox="1">
            <a:spLocks noChangeArrowheads="1"/>
          </p:cNvSpPr>
          <p:nvPr/>
        </p:nvSpPr>
        <p:spPr bwMode="auto">
          <a:xfrm>
            <a:off x="889000" y="3203575"/>
            <a:ext cx="7947025" cy="1698625"/>
          </a:xfrm>
          <a:prstGeom prst="rect">
            <a:avLst/>
          </a:prstGeom>
          <a:noFill/>
          <a:ln w="9525">
            <a:noFill/>
            <a:miter lim="800000"/>
            <a:headEnd/>
            <a:tailEnd/>
          </a:ln>
          <a:effectLst/>
        </p:spPr>
        <p:txBody>
          <a:bodyPr>
            <a:spAutoFit/>
          </a:bodyPr>
          <a:lstStyle/>
          <a:p>
            <a:pPr marL="1200150" indent="-1200150">
              <a:lnSpc>
                <a:spcPct val="90000"/>
              </a:lnSpc>
              <a:spcBef>
                <a:spcPct val="20000"/>
              </a:spcBef>
              <a:spcAft>
                <a:spcPct val="20000"/>
              </a:spcAft>
              <a:buClr>
                <a:srgbClr val="FFFFFF"/>
              </a:buClr>
              <a:tabLst>
                <a:tab pos="1200150" algn="l"/>
              </a:tabLst>
            </a:pPr>
            <a:r>
              <a:rPr lang="en-US" sz="2400" b="1">
                <a:solidFill>
                  <a:srgbClr val="00539D"/>
                </a:solidFill>
              </a:rPr>
              <a:t>Step 2</a:t>
            </a:r>
            <a:r>
              <a:rPr lang="en-US" sz="2400"/>
              <a:t>	The decimal point moved 7 places to the right, so </a:t>
            </a:r>
            <a:r>
              <a:rPr lang="en-US" sz="2400" i="1"/>
              <a:t>n </a:t>
            </a:r>
            <a:r>
              <a:rPr lang="en-US" sz="2400"/>
              <a:t>= 7.</a:t>
            </a:r>
          </a:p>
          <a:p>
            <a:pPr marL="1200150" indent="-1200150">
              <a:lnSpc>
                <a:spcPct val="90000"/>
              </a:lnSpc>
              <a:spcBef>
                <a:spcPct val="20000"/>
              </a:spcBef>
              <a:spcAft>
                <a:spcPct val="20000"/>
              </a:spcAft>
              <a:buClr>
                <a:srgbClr val="FFFFFF"/>
              </a:buClr>
              <a:tabLst>
                <a:tab pos="1200150" algn="l"/>
              </a:tabLst>
            </a:pPr>
            <a:r>
              <a:rPr lang="en-US" sz="2400" b="1">
                <a:solidFill>
                  <a:srgbClr val="00539D"/>
                </a:solidFill>
              </a:rPr>
              <a:t>Step 3</a:t>
            </a:r>
            <a:r>
              <a:rPr lang="en-US" sz="2400"/>
              <a:t>	0.000000823 = 0000008.23 </a:t>
            </a:r>
            <a:r>
              <a:rPr lang="en-US" sz="2400">
                <a:cs typeface="Arial" pitchFamily="34" charset="0"/>
              </a:rPr>
              <a:t>× 10</a:t>
            </a:r>
            <a:r>
              <a:rPr lang="en-US" sz="2400" baseline="40000">
                <a:cs typeface="Arial" pitchFamily="34" charset="0"/>
              </a:rPr>
              <a:t>–7</a:t>
            </a:r>
          </a:p>
          <a:p>
            <a:pPr marL="1200150" indent="-1200150">
              <a:lnSpc>
                <a:spcPct val="90000"/>
              </a:lnSpc>
              <a:spcBef>
                <a:spcPct val="20000"/>
              </a:spcBef>
              <a:spcAft>
                <a:spcPct val="20000"/>
              </a:spcAft>
              <a:buClr>
                <a:srgbClr val="FFFFFF"/>
              </a:buClr>
              <a:tabLst>
                <a:tab pos="1200150" algn="l"/>
              </a:tabLst>
            </a:pPr>
            <a:r>
              <a:rPr lang="en-US" sz="2400" b="1">
                <a:solidFill>
                  <a:srgbClr val="00539D"/>
                </a:solidFill>
                <a:cs typeface="Arial" pitchFamily="34" charset="0"/>
              </a:rPr>
              <a:t>Step 4	</a:t>
            </a:r>
            <a:r>
              <a:rPr lang="en-US" sz="2400">
                <a:cs typeface="Arial" pitchFamily="34" charset="0"/>
              </a:rPr>
              <a:t>8.23 ×  10</a:t>
            </a:r>
            <a:r>
              <a:rPr lang="en-US" sz="2400" baseline="40000">
                <a:cs typeface="Arial" pitchFamily="34" charset="0"/>
              </a:rPr>
              <a:t>–7</a:t>
            </a:r>
            <a:endParaRPr lang="en-US" sz="2400" b="1" baseline="40000">
              <a:solidFill>
                <a:srgbClr val="00539D"/>
              </a:solidFill>
              <a:cs typeface="Arial" pitchFamily="34" charset="0"/>
            </a:endParaRPr>
          </a:p>
        </p:txBody>
      </p:sp>
      <p:sp>
        <p:nvSpPr>
          <p:cNvPr id="86080" name="Freeform 64"/>
          <p:cNvSpPr>
            <a:spLocks/>
          </p:cNvSpPr>
          <p:nvPr/>
        </p:nvSpPr>
        <p:spPr bwMode="auto">
          <a:xfrm>
            <a:off x="5521325" y="2286000"/>
            <a:ext cx="182563" cy="201613"/>
          </a:xfrm>
          <a:custGeom>
            <a:avLst/>
            <a:gdLst/>
            <a:ahLst/>
            <a:cxnLst>
              <a:cxn ang="0">
                <a:pos x="0" y="0"/>
              </a:cxn>
              <a:cxn ang="0">
                <a:pos x="97" y="97"/>
              </a:cxn>
              <a:cxn ang="0">
                <a:pos x="169" y="0"/>
              </a:cxn>
            </a:cxnLst>
            <a:rect l="0" t="0" r="r" b="b"/>
            <a:pathLst>
              <a:path w="169" h="97">
                <a:moveTo>
                  <a:pt x="0" y="0"/>
                </a:moveTo>
                <a:cubicBezTo>
                  <a:pt x="34" y="48"/>
                  <a:pt x="69" y="97"/>
                  <a:pt x="97" y="97"/>
                </a:cubicBezTo>
                <a:cubicBezTo>
                  <a:pt x="125" y="97"/>
                  <a:pt x="157" y="16"/>
                  <a:pt x="169" y="0"/>
                </a:cubicBezTo>
              </a:path>
            </a:pathLst>
          </a:custGeom>
          <a:noFill/>
          <a:ln w="25400" cap="flat" cmpd="sng">
            <a:solidFill>
              <a:srgbClr val="00539D"/>
            </a:solidFill>
            <a:prstDash val="solid"/>
            <a:round/>
            <a:headEnd/>
            <a:tailEnd type="none" w="med" len="med"/>
          </a:ln>
          <a:effectLst/>
        </p:spPr>
        <p:txBody>
          <a:bodyPr>
            <a:spAutoFit/>
          </a:bodyPr>
          <a:lstStyle/>
          <a:p>
            <a:endParaRPr lang="en-US"/>
          </a:p>
        </p:txBody>
      </p:sp>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86078"/>
                                        </p:tgtEl>
                                        <p:attrNameLst>
                                          <p:attrName>style.visibility</p:attrName>
                                        </p:attrNameLst>
                                      </p:cBhvr>
                                      <p:to>
                                        <p:strVal val="visible"/>
                                      </p:to>
                                    </p:set>
                                    <p:animEffect transition="in" filter="wipe(left)">
                                      <p:cBhvr>
                                        <p:cTn id="7" dur="500"/>
                                        <p:tgtEl>
                                          <p:spTgt spid="8607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86087"/>
                                        </p:tgtEl>
                                        <p:attrNameLst>
                                          <p:attrName>style.visibility</p:attrName>
                                        </p:attrNameLst>
                                      </p:cBhvr>
                                      <p:to>
                                        <p:strVal val="visible"/>
                                      </p:to>
                                    </p:set>
                                    <p:animEffect transition="in" filter="wipe(left)">
                                      <p:cBhvr>
                                        <p:cTn id="12" dur="500"/>
                                        <p:tgtEl>
                                          <p:spTgt spid="86087"/>
                                        </p:tgtEl>
                                      </p:cBhvr>
                                    </p:animEffect>
                                  </p:childTnLst>
                                </p:cTn>
                              </p:par>
                            </p:childTnLst>
                          </p:cTn>
                        </p:par>
                        <p:par>
                          <p:cTn id="13" fill="hold">
                            <p:stCondLst>
                              <p:cond delay="500"/>
                            </p:stCondLst>
                            <p:childTnLst>
                              <p:par>
                                <p:cTn id="14" presetID="22" presetClass="entr" presetSubtype="8" fill="hold" grpId="0" nodeType="afterEffect">
                                  <p:stCondLst>
                                    <p:cond delay="0"/>
                                  </p:stCondLst>
                                  <p:childTnLst>
                                    <p:set>
                                      <p:cBhvr>
                                        <p:cTn id="15" dur="1" fill="hold">
                                          <p:stCondLst>
                                            <p:cond delay="0"/>
                                          </p:stCondLst>
                                        </p:cTn>
                                        <p:tgtEl>
                                          <p:spTgt spid="86085"/>
                                        </p:tgtEl>
                                        <p:attrNameLst>
                                          <p:attrName>style.visibility</p:attrName>
                                        </p:attrNameLst>
                                      </p:cBhvr>
                                      <p:to>
                                        <p:strVal val="visible"/>
                                      </p:to>
                                    </p:set>
                                    <p:animEffect transition="in" filter="wipe(left)">
                                      <p:cBhvr>
                                        <p:cTn id="16" dur="500"/>
                                        <p:tgtEl>
                                          <p:spTgt spid="86085"/>
                                        </p:tgtEl>
                                      </p:cBhvr>
                                    </p:animEffect>
                                  </p:childTnLst>
                                </p:cTn>
                              </p:par>
                            </p:childTnLst>
                          </p:cTn>
                        </p:par>
                        <p:par>
                          <p:cTn id="17" fill="hold">
                            <p:stCondLst>
                              <p:cond delay="1000"/>
                            </p:stCondLst>
                            <p:childTnLst>
                              <p:par>
                                <p:cTn id="18" presetID="22" presetClass="entr" presetSubtype="8" fill="hold" grpId="0" nodeType="afterEffect">
                                  <p:stCondLst>
                                    <p:cond delay="0"/>
                                  </p:stCondLst>
                                  <p:childTnLst>
                                    <p:set>
                                      <p:cBhvr>
                                        <p:cTn id="19" dur="1" fill="hold">
                                          <p:stCondLst>
                                            <p:cond delay="0"/>
                                          </p:stCondLst>
                                        </p:cTn>
                                        <p:tgtEl>
                                          <p:spTgt spid="86084"/>
                                        </p:tgtEl>
                                        <p:attrNameLst>
                                          <p:attrName>style.visibility</p:attrName>
                                        </p:attrNameLst>
                                      </p:cBhvr>
                                      <p:to>
                                        <p:strVal val="visible"/>
                                      </p:to>
                                    </p:set>
                                    <p:animEffect transition="in" filter="wipe(left)">
                                      <p:cBhvr>
                                        <p:cTn id="20" dur="500"/>
                                        <p:tgtEl>
                                          <p:spTgt spid="86084"/>
                                        </p:tgtEl>
                                      </p:cBhvr>
                                    </p:animEffect>
                                  </p:childTnLst>
                                </p:cTn>
                              </p:par>
                            </p:childTnLst>
                          </p:cTn>
                        </p:par>
                        <p:par>
                          <p:cTn id="21" fill="hold">
                            <p:stCondLst>
                              <p:cond delay="1500"/>
                            </p:stCondLst>
                            <p:childTnLst>
                              <p:par>
                                <p:cTn id="22" presetID="22" presetClass="entr" presetSubtype="8" fill="hold" grpId="0" nodeType="afterEffect">
                                  <p:stCondLst>
                                    <p:cond delay="0"/>
                                  </p:stCondLst>
                                  <p:childTnLst>
                                    <p:set>
                                      <p:cBhvr>
                                        <p:cTn id="23" dur="1" fill="hold">
                                          <p:stCondLst>
                                            <p:cond delay="0"/>
                                          </p:stCondLst>
                                        </p:cTn>
                                        <p:tgtEl>
                                          <p:spTgt spid="86083"/>
                                        </p:tgtEl>
                                        <p:attrNameLst>
                                          <p:attrName>style.visibility</p:attrName>
                                        </p:attrNameLst>
                                      </p:cBhvr>
                                      <p:to>
                                        <p:strVal val="visible"/>
                                      </p:to>
                                    </p:set>
                                    <p:animEffect transition="in" filter="wipe(left)">
                                      <p:cBhvr>
                                        <p:cTn id="24" dur="500"/>
                                        <p:tgtEl>
                                          <p:spTgt spid="86083"/>
                                        </p:tgtEl>
                                      </p:cBhvr>
                                    </p:animEffect>
                                  </p:childTnLst>
                                </p:cTn>
                              </p:par>
                            </p:childTnLst>
                          </p:cTn>
                        </p:par>
                        <p:par>
                          <p:cTn id="25" fill="hold">
                            <p:stCondLst>
                              <p:cond delay="2000"/>
                            </p:stCondLst>
                            <p:childTnLst>
                              <p:par>
                                <p:cTn id="26" presetID="22" presetClass="entr" presetSubtype="8" fill="hold" grpId="0" nodeType="afterEffect">
                                  <p:stCondLst>
                                    <p:cond delay="0"/>
                                  </p:stCondLst>
                                  <p:childTnLst>
                                    <p:set>
                                      <p:cBhvr>
                                        <p:cTn id="27" dur="1" fill="hold">
                                          <p:stCondLst>
                                            <p:cond delay="0"/>
                                          </p:stCondLst>
                                        </p:cTn>
                                        <p:tgtEl>
                                          <p:spTgt spid="86081"/>
                                        </p:tgtEl>
                                        <p:attrNameLst>
                                          <p:attrName>style.visibility</p:attrName>
                                        </p:attrNameLst>
                                      </p:cBhvr>
                                      <p:to>
                                        <p:strVal val="visible"/>
                                      </p:to>
                                    </p:set>
                                    <p:animEffect transition="in" filter="wipe(left)">
                                      <p:cBhvr>
                                        <p:cTn id="28" dur="500"/>
                                        <p:tgtEl>
                                          <p:spTgt spid="86081"/>
                                        </p:tgtEl>
                                      </p:cBhvr>
                                    </p:animEffect>
                                  </p:childTnLst>
                                </p:cTn>
                              </p:par>
                            </p:childTnLst>
                          </p:cTn>
                        </p:par>
                        <p:par>
                          <p:cTn id="29" fill="hold">
                            <p:stCondLst>
                              <p:cond delay="2500"/>
                            </p:stCondLst>
                            <p:childTnLst>
                              <p:par>
                                <p:cTn id="30" presetID="22" presetClass="entr" presetSubtype="8" fill="hold" grpId="0" nodeType="afterEffect">
                                  <p:stCondLst>
                                    <p:cond delay="0"/>
                                  </p:stCondLst>
                                  <p:childTnLst>
                                    <p:set>
                                      <p:cBhvr>
                                        <p:cTn id="31" dur="1" fill="hold">
                                          <p:stCondLst>
                                            <p:cond delay="0"/>
                                          </p:stCondLst>
                                        </p:cTn>
                                        <p:tgtEl>
                                          <p:spTgt spid="86079"/>
                                        </p:tgtEl>
                                        <p:attrNameLst>
                                          <p:attrName>style.visibility</p:attrName>
                                        </p:attrNameLst>
                                      </p:cBhvr>
                                      <p:to>
                                        <p:strVal val="visible"/>
                                      </p:to>
                                    </p:set>
                                    <p:animEffect transition="in" filter="wipe(left)">
                                      <p:cBhvr>
                                        <p:cTn id="32" dur="500"/>
                                        <p:tgtEl>
                                          <p:spTgt spid="86079"/>
                                        </p:tgtEl>
                                      </p:cBhvr>
                                    </p:animEffect>
                                  </p:childTnLst>
                                </p:cTn>
                              </p:par>
                            </p:childTnLst>
                          </p:cTn>
                        </p:par>
                        <p:par>
                          <p:cTn id="33" fill="hold">
                            <p:stCondLst>
                              <p:cond delay="3000"/>
                            </p:stCondLst>
                            <p:childTnLst>
                              <p:par>
                                <p:cTn id="34" presetID="22" presetClass="entr" presetSubtype="8" fill="hold" grpId="0" nodeType="afterEffect">
                                  <p:stCondLst>
                                    <p:cond delay="0"/>
                                  </p:stCondLst>
                                  <p:childTnLst>
                                    <p:set>
                                      <p:cBhvr>
                                        <p:cTn id="35" dur="1" fill="hold">
                                          <p:stCondLst>
                                            <p:cond delay="0"/>
                                          </p:stCondLst>
                                        </p:cTn>
                                        <p:tgtEl>
                                          <p:spTgt spid="86080"/>
                                        </p:tgtEl>
                                        <p:attrNameLst>
                                          <p:attrName>style.visibility</p:attrName>
                                        </p:attrNameLst>
                                      </p:cBhvr>
                                      <p:to>
                                        <p:strVal val="visible"/>
                                      </p:to>
                                    </p:set>
                                    <p:animEffect transition="in" filter="wipe(left)">
                                      <p:cBhvr>
                                        <p:cTn id="36" dur="500"/>
                                        <p:tgtEl>
                                          <p:spTgt spid="86080"/>
                                        </p:tgtEl>
                                      </p:cBhvr>
                                    </p:animEffect>
                                  </p:childTnLst>
                                </p:cTn>
                              </p:par>
                            </p:childTnLst>
                          </p:cTn>
                        </p:par>
                        <p:par>
                          <p:cTn id="37" fill="hold">
                            <p:stCondLst>
                              <p:cond delay="3500"/>
                            </p:stCondLst>
                            <p:childTnLst>
                              <p:par>
                                <p:cTn id="38" presetID="22" presetClass="entr" presetSubtype="8" fill="hold" grpId="0" nodeType="afterEffect">
                                  <p:stCondLst>
                                    <p:cond delay="0"/>
                                  </p:stCondLst>
                                  <p:childTnLst>
                                    <p:set>
                                      <p:cBhvr>
                                        <p:cTn id="39" dur="1" fill="hold">
                                          <p:stCondLst>
                                            <p:cond delay="0"/>
                                          </p:stCondLst>
                                        </p:cTn>
                                        <p:tgtEl>
                                          <p:spTgt spid="86091"/>
                                        </p:tgtEl>
                                        <p:attrNameLst>
                                          <p:attrName>style.visibility</p:attrName>
                                        </p:attrNameLst>
                                      </p:cBhvr>
                                      <p:to>
                                        <p:strVal val="visible"/>
                                      </p:to>
                                    </p:set>
                                    <p:animEffect transition="in" filter="wipe(left)">
                                      <p:cBhvr>
                                        <p:cTn id="40" dur="500"/>
                                        <p:tgtEl>
                                          <p:spTgt spid="86091"/>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8" fill="hold" grpId="0" nodeType="clickEffect">
                                  <p:stCondLst>
                                    <p:cond delay="0"/>
                                  </p:stCondLst>
                                  <p:childTnLst>
                                    <p:set>
                                      <p:cBhvr>
                                        <p:cTn id="44" dur="1" fill="hold">
                                          <p:stCondLst>
                                            <p:cond delay="0"/>
                                          </p:stCondLst>
                                        </p:cTn>
                                        <p:tgtEl>
                                          <p:spTgt spid="86094">
                                            <p:txEl>
                                              <p:pRg st="0" end="0"/>
                                            </p:txEl>
                                          </p:spTgt>
                                        </p:tgtEl>
                                        <p:attrNameLst>
                                          <p:attrName>style.visibility</p:attrName>
                                        </p:attrNameLst>
                                      </p:cBhvr>
                                      <p:to>
                                        <p:strVal val="visible"/>
                                      </p:to>
                                    </p:set>
                                    <p:animEffect transition="in" filter="wipe(left)">
                                      <p:cBhvr>
                                        <p:cTn id="45" dur="500"/>
                                        <p:tgtEl>
                                          <p:spTgt spid="86094">
                                            <p:txEl>
                                              <p:pRg st="0" end="0"/>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22" presetClass="entr" presetSubtype="8" fill="hold" grpId="0" nodeType="clickEffect">
                                  <p:stCondLst>
                                    <p:cond delay="0"/>
                                  </p:stCondLst>
                                  <p:childTnLst>
                                    <p:set>
                                      <p:cBhvr>
                                        <p:cTn id="49" dur="1" fill="hold">
                                          <p:stCondLst>
                                            <p:cond delay="0"/>
                                          </p:stCondLst>
                                        </p:cTn>
                                        <p:tgtEl>
                                          <p:spTgt spid="86094">
                                            <p:txEl>
                                              <p:pRg st="1" end="1"/>
                                            </p:txEl>
                                          </p:spTgt>
                                        </p:tgtEl>
                                        <p:attrNameLst>
                                          <p:attrName>style.visibility</p:attrName>
                                        </p:attrNameLst>
                                      </p:cBhvr>
                                      <p:to>
                                        <p:strVal val="visible"/>
                                      </p:to>
                                    </p:set>
                                    <p:animEffect transition="in" filter="wipe(left)">
                                      <p:cBhvr>
                                        <p:cTn id="50" dur="500"/>
                                        <p:tgtEl>
                                          <p:spTgt spid="86094">
                                            <p:txEl>
                                              <p:pRg st="1" end="1"/>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22" presetClass="entr" presetSubtype="8" fill="hold" grpId="0" nodeType="clickEffect">
                                  <p:stCondLst>
                                    <p:cond delay="0"/>
                                  </p:stCondLst>
                                  <p:childTnLst>
                                    <p:set>
                                      <p:cBhvr>
                                        <p:cTn id="54" dur="1" fill="hold">
                                          <p:stCondLst>
                                            <p:cond delay="0"/>
                                          </p:stCondLst>
                                        </p:cTn>
                                        <p:tgtEl>
                                          <p:spTgt spid="86094">
                                            <p:txEl>
                                              <p:pRg st="2" end="2"/>
                                            </p:txEl>
                                          </p:spTgt>
                                        </p:tgtEl>
                                        <p:attrNameLst>
                                          <p:attrName>style.visibility</p:attrName>
                                        </p:attrNameLst>
                                      </p:cBhvr>
                                      <p:to>
                                        <p:strVal val="visible"/>
                                      </p:to>
                                    </p:set>
                                    <p:animEffect transition="in" filter="wipe(left)">
                                      <p:cBhvr>
                                        <p:cTn id="55" dur="500"/>
                                        <p:tgtEl>
                                          <p:spTgt spid="86094">
                                            <p:txEl>
                                              <p:pRg st="2" end="2"/>
                                            </p:txEl>
                                          </p:spTgt>
                                        </p:tgtEl>
                                      </p:cBhvr>
                                    </p:animEffect>
                                  </p:childTnLst>
                                </p:cTn>
                              </p:par>
                            </p:childTnLst>
                          </p:cTn>
                        </p:par>
                      </p:childTnLst>
                    </p:cTn>
                  </p:par>
                  <p:par>
                    <p:cTn id="56" fill="hold">
                      <p:stCondLst>
                        <p:cond delay="indefinite"/>
                      </p:stCondLst>
                      <p:childTnLst>
                        <p:par>
                          <p:cTn id="57" fill="hold">
                            <p:stCondLst>
                              <p:cond delay="0"/>
                            </p:stCondLst>
                            <p:childTnLst>
                              <p:par>
                                <p:cTn id="58" presetID="22" presetClass="entr" presetSubtype="8" fill="hold" grpId="0" nodeType="clickEffect">
                                  <p:stCondLst>
                                    <p:cond delay="0"/>
                                  </p:stCondLst>
                                  <p:childTnLst>
                                    <p:set>
                                      <p:cBhvr>
                                        <p:cTn id="59" dur="1" fill="hold">
                                          <p:stCondLst>
                                            <p:cond delay="0"/>
                                          </p:stCondLst>
                                        </p:cTn>
                                        <p:tgtEl>
                                          <p:spTgt spid="86086"/>
                                        </p:tgtEl>
                                        <p:attrNameLst>
                                          <p:attrName>style.visibility</p:attrName>
                                        </p:attrNameLst>
                                      </p:cBhvr>
                                      <p:to>
                                        <p:strVal val="visible"/>
                                      </p:to>
                                    </p:set>
                                    <p:animEffect transition="in" filter="wipe(left)">
                                      <p:cBhvr>
                                        <p:cTn id="60" dur="500"/>
                                        <p:tgtEl>
                                          <p:spTgt spid="860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078" grpId="0" autoUpdateAnimBg="0"/>
      <p:bldP spid="86079" grpId="0" animBg="1"/>
      <p:bldP spid="86081" grpId="0" animBg="1"/>
      <p:bldP spid="86083" grpId="0" animBg="1"/>
      <p:bldP spid="86084" grpId="0" animBg="1"/>
      <p:bldP spid="86085" grpId="0" animBg="1"/>
      <p:bldP spid="86086" grpId="0" autoUpdateAnimBg="0"/>
      <p:bldP spid="86087" grpId="0" autoUpdateAnimBg="0"/>
      <p:bldP spid="86091" grpId="0" animBg="1"/>
      <p:bldP spid="86094" grpId="0" build="p" autoUpdateAnimBg="0"/>
      <p:bldP spid="86080"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7" name="TPQuestion"/>
          <p:cNvSpPr>
            <a:spLocks noGrp="1" noChangeArrowheads="1"/>
          </p:cNvSpPr>
          <p:nvPr>
            <p:ph type="title"/>
          </p:nvPr>
        </p:nvSpPr>
        <p:spPr/>
        <p:txBody>
          <a:bodyPr/>
          <a:lstStyle/>
          <a:p>
            <a:r>
              <a:rPr lang="en-US"/>
              <a:t>Example 1A</a:t>
            </a:r>
          </a:p>
        </p:txBody>
      </p:sp>
      <p:sp>
        <p:nvSpPr>
          <p:cNvPr id="113669" name="TPAnswers"/>
          <p:cNvSpPr>
            <a:spLocks noChangeArrowheads="1"/>
          </p:cNvSpPr>
          <p:nvPr>
            <p:custDataLst>
              <p:tags r:id="rId2"/>
            </p:custDataLst>
          </p:nvPr>
        </p:nvSpPr>
        <p:spPr bwMode="auto">
          <a:xfrm>
            <a:off x="857250" y="2028825"/>
            <a:ext cx="2790825" cy="3225800"/>
          </a:xfrm>
          <a:prstGeom prst="rect">
            <a:avLst/>
          </a:prstGeom>
          <a:noFill/>
          <a:ln w="9525">
            <a:noFill/>
            <a:miter lim="800000"/>
            <a:headEnd/>
            <a:tailEnd/>
          </a:ln>
          <a:effectLst/>
        </p:spPr>
        <p:txBody>
          <a:bodyPr>
            <a:spAutoFit/>
          </a:bodyPr>
          <a:lstStyle/>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A.</a:t>
            </a:r>
            <a:r>
              <a:rPr lang="pt-BR" sz="2400" b="1">
                <a:solidFill>
                  <a:srgbClr val="000000"/>
                </a:solidFill>
                <a:sym typeface="Symbol" pitchFamily="18" charset="2"/>
              </a:rPr>
              <a:t>	4.58 </a:t>
            </a:r>
            <a:r>
              <a:rPr lang="en-US" sz="2400" b="1">
                <a:solidFill>
                  <a:srgbClr val="000000"/>
                </a:solidFill>
                <a:cs typeface="Arial" pitchFamily="34" charset="0"/>
                <a:sym typeface="Symbol" pitchFamily="18" charset="2"/>
              </a:rPr>
              <a:t>× 10</a:t>
            </a:r>
            <a:r>
              <a:rPr lang="en-US" sz="2400" b="1" baseline="40000">
                <a:solidFill>
                  <a:srgbClr val="000000"/>
                </a:solidFill>
                <a:cs typeface="Arial" pitchFamily="34" charset="0"/>
                <a:sym typeface="Symbol" pitchFamily="18" charset="2"/>
              </a:rPr>
              <a:t>6</a:t>
            </a:r>
            <a:endParaRPr lang="en-US" sz="2400" b="1">
              <a:solidFill>
                <a:srgbClr val="000000"/>
              </a:solidFill>
              <a:cs typeface="Arial" pitchFamily="34" charset="0"/>
              <a:sym typeface="Symbol" pitchFamily="18" charset="2"/>
            </a:endParaRP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B.</a:t>
            </a:r>
            <a:r>
              <a:rPr lang="pt-BR" sz="2400" b="1">
                <a:solidFill>
                  <a:srgbClr val="000000"/>
                </a:solidFill>
                <a:sym typeface="Symbol" pitchFamily="18" charset="2"/>
              </a:rPr>
              <a:t>	4.58 </a:t>
            </a:r>
            <a:r>
              <a:rPr lang="en-US" sz="2400" b="1">
                <a:solidFill>
                  <a:srgbClr val="000000"/>
                </a:solidFill>
                <a:cs typeface="Arial" pitchFamily="34" charset="0"/>
                <a:sym typeface="Symbol" pitchFamily="18" charset="2"/>
              </a:rPr>
              <a:t>× 10</a:t>
            </a:r>
            <a:r>
              <a:rPr lang="en-US" sz="2400" b="1" baseline="40000">
                <a:solidFill>
                  <a:srgbClr val="000000"/>
                </a:solidFill>
                <a:cs typeface="Arial" pitchFamily="34" charset="0"/>
                <a:sym typeface="Symbol" pitchFamily="18" charset="2"/>
              </a:rPr>
              <a:t>7</a:t>
            </a:r>
            <a:endParaRPr lang="pt-BR" sz="2400" b="1">
              <a:solidFill>
                <a:srgbClr val="000000"/>
              </a:solidFill>
              <a:sym typeface="Symbol" pitchFamily="18" charset="2"/>
            </a:endParaRP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C.</a:t>
            </a:r>
            <a:r>
              <a:rPr lang="pt-BR" sz="2400" b="1">
                <a:solidFill>
                  <a:srgbClr val="000000"/>
                </a:solidFill>
                <a:sym typeface="Symbol" pitchFamily="18" charset="2"/>
              </a:rPr>
              <a:t>	4.58 </a:t>
            </a:r>
            <a:r>
              <a:rPr lang="en-US" sz="2400" b="1">
                <a:solidFill>
                  <a:srgbClr val="000000"/>
                </a:solidFill>
                <a:cs typeface="Arial" pitchFamily="34" charset="0"/>
                <a:sym typeface="Symbol" pitchFamily="18" charset="2"/>
              </a:rPr>
              <a:t>× 10</a:t>
            </a:r>
            <a:r>
              <a:rPr lang="en-US" sz="2400" b="1" baseline="40000">
                <a:solidFill>
                  <a:srgbClr val="000000"/>
                </a:solidFill>
                <a:cs typeface="Arial" pitchFamily="34" charset="0"/>
                <a:sym typeface="Symbol" pitchFamily="18" charset="2"/>
              </a:rPr>
              <a:t>8</a:t>
            </a:r>
            <a:endParaRPr lang="pt-BR" sz="2400" b="1">
              <a:solidFill>
                <a:srgbClr val="000000"/>
              </a:solidFill>
              <a:sym typeface="Symbol" pitchFamily="18" charset="2"/>
            </a:endParaRP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D.</a:t>
            </a:r>
            <a:r>
              <a:rPr lang="pt-BR" sz="2400" b="1">
                <a:solidFill>
                  <a:srgbClr val="000000"/>
                </a:solidFill>
                <a:sym typeface="Symbol" pitchFamily="18" charset="2"/>
              </a:rPr>
              <a:t>	4.58 </a:t>
            </a:r>
            <a:r>
              <a:rPr lang="en-US" sz="2400" b="1">
                <a:solidFill>
                  <a:srgbClr val="000000"/>
                </a:solidFill>
                <a:cs typeface="Arial" pitchFamily="34" charset="0"/>
                <a:sym typeface="Symbol" pitchFamily="18" charset="2"/>
              </a:rPr>
              <a:t>× 10</a:t>
            </a:r>
            <a:r>
              <a:rPr lang="en-US" sz="2400" b="1" baseline="40000">
                <a:solidFill>
                  <a:srgbClr val="000000"/>
                </a:solidFill>
                <a:cs typeface="Arial" pitchFamily="34" charset="0"/>
                <a:sym typeface="Symbol" pitchFamily="18" charset="2"/>
              </a:rPr>
              <a:t>–8</a:t>
            </a:r>
            <a:endParaRPr lang="pt-BR" sz="2400" b="1" baseline="40000">
              <a:solidFill>
                <a:srgbClr val="000000"/>
              </a:solidFill>
              <a:cs typeface="Arial" pitchFamily="34" charset="0"/>
              <a:sym typeface="Symbol" pitchFamily="18" charset="2"/>
            </a:endParaRPr>
          </a:p>
        </p:txBody>
      </p:sp>
      <p:sp>
        <p:nvSpPr>
          <p:cNvPr id="113670" name="TPQuestion"/>
          <p:cNvSpPr>
            <a:spLocks noChangeArrowheads="1"/>
          </p:cNvSpPr>
          <p:nvPr/>
        </p:nvSpPr>
        <p:spPr bwMode="auto">
          <a:xfrm>
            <a:off x="476250" y="1285875"/>
            <a:ext cx="8020050" cy="420688"/>
          </a:xfrm>
          <a:prstGeom prst="rect">
            <a:avLst/>
          </a:prstGeom>
          <a:noFill/>
          <a:ln w="9525">
            <a:noFill/>
            <a:miter lim="800000"/>
            <a:headEnd/>
            <a:tailEnd/>
          </a:ln>
          <a:effectLst/>
        </p:spPr>
        <p:txBody>
          <a:bodyPr>
            <a:spAutoFit/>
          </a:bodyPr>
          <a:lstStyle/>
          <a:p>
            <a:pPr marL="342900">
              <a:lnSpc>
                <a:spcPct val="90000"/>
              </a:lnSpc>
            </a:pPr>
            <a:r>
              <a:rPr lang="en-US" sz="2400" b="1">
                <a:solidFill>
                  <a:srgbClr val="E01B22"/>
                </a:solidFill>
                <a:ea typeface="Times New Roman" pitchFamily="18" charset="0"/>
                <a:cs typeface="Arial" pitchFamily="34" charset="0"/>
              </a:rPr>
              <a:t>A.</a:t>
            </a:r>
            <a:r>
              <a:rPr lang="en-US" sz="2400" b="1">
                <a:solidFill>
                  <a:srgbClr val="00539D"/>
                </a:solidFill>
                <a:ea typeface="Times New Roman" pitchFamily="18" charset="0"/>
                <a:cs typeface="Arial" pitchFamily="34" charset="0"/>
              </a:rPr>
              <a:t> Express 458,000,000 in scientific notation.</a:t>
            </a:r>
            <a:r>
              <a:rPr lang="en-US" sz="2400">
                <a:solidFill>
                  <a:srgbClr val="FFEB55"/>
                </a:solidFill>
                <a:ea typeface="Times New Roman" pitchFamily="18" charset="0"/>
                <a:cs typeface="Arial" pitchFamily="34" charset="0"/>
              </a:rPr>
              <a:t> </a:t>
            </a:r>
          </a:p>
        </p:txBody>
      </p:sp>
      <p:sp>
        <p:nvSpPr>
          <p:cNvPr id="113672" name="Oval 8"/>
          <p:cNvSpPr>
            <a:spLocks noChangeArrowheads="1"/>
          </p:cNvSpPr>
          <p:nvPr/>
        </p:nvSpPr>
        <p:spPr bwMode="auto">
          <a:xfrm>
            <a:off x="857250" y="3867150"/>
            <a:ext cx="457200" cy="457200"/>
          </a:xfrm>
          <a:prstGeom prst="ellipse">
            <a:avLst/>
          </a:prstGeom>
          <a:noFill/>
          <a:ln w="57150">
            <a:solidFill>
              <a:srgbClr val="EC1D24"/>
            </a:solidFill>
            <a:round/>
            <a:headEnd/>
            <a:tailEnd/>
          </a:ln>
          <a:effectLst/>
        </p:spPr>
        <p:txBody>
          <a:bodyPr wrap="none" anchor="ctr"/>
          <a:lstStyle/>
          <a:p>
            <a:pPr algn="ctr"/>
            <a:endParaRPr lang="en-US"/>
          </a:p>
        </p:txBody>
      </p:sp>
      <p:pic>
        <p:nvPicPr>
          <p:cNvPr id="113673" name="Picture 9" descr="Check Progress"/>
          <p:cNvPicPr>
            <a:picLocks noChangeAspect="1" noChangeArrowheads="1"/>
          </p:cNvPicPr>
          <p:nvPr/>
        </p:nvPicPr>
        <p:blipFill>
          <a:blip r:embed="rId4" cstate="print"/>
          <a:srcRect/>
          <a:stretch>
            <a:fillRect/>
          </a:stretch>
        </p:blipFill>
        <p:spPr bwMode="auto">
          <a:xfrm>
            <a:off x="2716213" y="712788"/>
            <a:ext cx="2846387" cy="511175"/>
          </a:xfrm>
          <a:prstGeom prst="rect">
            <a:avLst/>
          </a:prstGeom>
          <a:noFill/>
        </p:spPr>
      </p:pic>
      <p:pic>
        <p:nvPicPr>
          <p:cNvPr id="113674" name="Picture 10" descr="CheckPointICON"/>
          <p:cNvPicPr>
            <a:picLocks noChangeAspect="1" noChangeArrowheads="1"/>
          </p:cNvPicPr>
          <p:nvPr/>
        </p:nvPicPr>
        <p:blipFill>
          <a:blip r:embed="rId5" cstate="print"/>
          <a:srcRect/>
          <a:stretch>
            <a:fillRect/>
          </a:stretch>
        </p:blipFill>
        <p:spPr bwMode="auto">
          <a:xfrm>
            <a:off x="7467600" y="747713"/>
            <a:ext cx="1222375" cy="376237"/>
          </a:xfrm>
          <a:prstGeom prst="rect">
            <a:avLst/>
          </a:prstGeom>
          <a:noFill/>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13673"/>
                                        </p:tgtEl>
                                        <p:attrNameLst>
                                          <p:attrName>style.visibility</p:attrName>
                                        </p:attrNameLst>
                                      </p:cBhvr>
                                      <p:to>
                                        <p:strVal val="visible"/>
                                      </p:to>
                                    </p:set>
                                    <p:animEffect transition="in" filter="wipe(left)">
                                      <p:cBhvr>
                                        <p:cTn id="7" dur="500"/>
                                        <p:tgtEl>
                                          <p:spTgt spid="113673"/>
                                        </p:tgtEl>
                                      </p:cBhvr>
                                    </p:animEffect>
                                  </p:childTnLst>
                                </p:cTn>
                              </p:par>
                            </p:childTnLst>
                          </p:cTn>
                        </p:par>
                        <p:par>
                          <p:cTn id="8" fill="hold">
                            <p:stCondLst>
                              <p:cond delay="500"/>
                            </p:stCondLst>
                            <p:childTnLst>
                              <p:par>
                                <p:cTn id="9" presetID="9" presetClass="entr" presetSubtype="0" fill="hold" nodeType="afterEffect">
                                  <p:stCondLst>
                                    <p:cond delay="0"/>
                                  </p:stCondLst>
                                  <p:childTnLst>
                                    <p:set>
                                      <p:cBhvr>
                                        <p:cTn id="10" dur="1" fill="hold">
                                          <p:stCondLst>
                                            <p:cond delay="0"/>
                                          </p:stCondLst>
                                        </p:cTn>
                                        <p:tgtEl>
                                          <p:spTgt spid="113674"/>
                                        </p:tgtEl>
                                        <p:attrNameLst>
                                          <p:attrName>style.visibility</p:attrName>
                                        </p:attrNameLst>
                                      </p:cBhvr>
                                      <p:to>
                                        <p:strVal val="visible"/>
                                      </p:to>
                                    </p:set>
                                    <p:animEffect transition="in" filter="dissolve">
                                      <p:cBhvr>
                                        <p:cTn id="11" dur="500"/>
                                        <p:tgtEl>
                                          <p:spTgt spid="113674"/>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13670"/>
                                        </p:tgtEl>
                                        <p:attrNameLst>
                                          <p:attrName>style.visibility</p:attrName>
                                        </p:attrNameLst>
                                      </p:cBhvr>
                                      <p:to>
                                        <p:strVal val="visible"/>
                                      </p:to>
                                    </p:set>
                                    <p:animEffect transition="in" filter="wipe(left)">
                                      <p:cBhvr>
                                        <p:cTn id="15" dur="500"/>
                                        <p:tgtEl>
                                          <p:spTgt spid="113670"/>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13669"/>
                                        </p:tgtEl>
                                        <p:attrNameLst>
                                          <p:attrName>style.visibility</p:attrName>
                                        </p:attrNameLst>
                                      </p:cBhvr>
                                      <p:to>
                                        <p:strVal val="visible"/>
                                      </p:to>
                                    </p:set>
                                    <p:animEffect transition="in" filter="wipe(left)">
                                      <p:cBhvr>
                                        <p:cTn id="19" dur="500"/>
                                        <p:tgtEl>
                                          <p:spTgt spid="113669"/>
                                        </p:tgtEl>
                                      </p:cBhvr>
                                    </p:animEffect>
                                  </p:childTnLst>
                                </p:cTn>
                              </p:par>
                            </p:childTnLst>
                          </p:cTn>
                        </p:par>
                      </p:childTnLst>
                    </p:cTn>
                  </p:par>
                  <p:par>
                    <p:cTn id="20" fill="hold">
                      <p:stCondLst>
                        <p:cond delay="indefinite"/>
                      </p:stCondLst>
                      <p:childTnLst>
                        <p:par>
                          <p:cTn id="21" fill="hold">
                            <p:stCondLst>
                              <p:cond delay="0"/>
                            </p:stCondLst>
                            <p:childTnLst>
                              <p:par>
                                <p:cTn id="22" presetID="26" presetClass="entr" presetSubtype="0" fill="hold" grpId="0" nodeType="clickEffect">
                                  <p:stCondLst>
                                    <p:cond delay="0"/>
                                  </p:stCondLst>
                                  <p:childTnLst>
                                    <p:set>
                                      <p:cBhvr>
                                        <p:cTn id="23" dur="1" fill="hold">
                                          <p:stCondLst>
                                            <p:cond delay="0"/>
                                          </p:stCondLst>
                                        </p:cTn>
                                        <p:tgtEl>
                                          <p:spTgt spid="113672"/>
                                        </p:tgtEl>
                                        <p:attrNameLst>
                                          <p:attrName>style.visibility</p:attrName>
                                        </p:attrNameLst>
                                      </p:cBhvr>
                                      <p:to>
                                        <p:strVal val="visible"/>
                                      </p:to>
                                    </p:set>
                                    <p:animEffect transition="in" filter="wipe(down)">
                                      <p:cBhvr>
                                        <p:cTn id="24" dur="580">
                                          <p:stCondLst>
                                            <p:cond delay="0"/>
                                          </p:stCondLst>
                                        </p:cTn>
                                        <p:tgtEl>
                                          <p:spTgt spid="113672"/>
                                        </p:tgtEl>
                                      </p:cBhvr>
                                    </p:animEffect>
                                    <p:anim calcmode="lin" valueType="num">
                                      <p:cBhvr>
                                        <p:cTn id="25" dur="1822" tmFilter="0,0; 0.14,0.36; 0.43,0.73; 0.71,0.91; 1.0,1.0">
                                          <p:stCondLst>
                                            <p:cond delay="0"/>
                                          </p:stCondLst>
                                        </p:cTn>
                                        <p:tgtEl>
                                          <p:spTgt spid="113672"/>
                                        </p:tgtEl>
                                        <p:attrNameLst>
                                          <p:attrName>ppt_x</p:attrName>
                                        </p:attrNameLst>
                                      </p:cBhvr>
                                      <p:tavLst>
                                        <p:tav tm="0">
                                          <p:val>
                                            <p:strVal val="#ppt_x-0.25"/>
                                          </p:val>
                                        </p:tav>
                                        <p:tav tm="100000">
                                          <p:val>
                                            <p:strVal val="#ppt_x"/>
                                          </p:val>
                                        </p:tav>
                                      </p:tavLst>
                                    </p:anim>
                                    <p:anim calcmode="lin" valueType="num">
                                      <p:cBhvr>
                                        <p:cTn id="26" dur="664" tmFilter="0.0,0.0; 0.25,0.07; 0.50,0.2; 0.75,0.467; 1.0,1.0">
                                          <p:stCondLst>
                                            <p:cond delay="0"/>
                                          </p:stCondLst>
                                        </p:cTn>
                                        <p:tgtEl>
                                          <p:spTgt spid="113672"/>
                                        </p:tgtEl>
                                        <p:attrNameLst>
                                          <p:attrName>ppt_y</p:attrName>
                                        </p:attrNameLst>
                                      </p:cBhvr>
                                      <p:tavLst>
                                        <p:tav tm="0" fmla="#ppt_y-sin(pi*$)/3">
                                          <p:val>
                                            <p:fltVal val="0.5"/>
                                          </p:val>
                                        </p:tav>
                                        <p:tav tm="100000">
                                          <p:val>
                                            <p:fltVal val="1"/>
                                          </p:val>
                                        </p:tav>
                                      </p:tavLst>
                                    </p:anim>
                                    <p:anim calcmode="lin" valueType="num">
                                      <p:cBhvr>
                                        <p:cTn id="27" dur="664" tmFilter="0, 0; 0.125,0.2665; 0.25,0.4; 0.375,0.465; 0.5,0.5;  0.625,0.535; 0.75,0.6; 0.875,0.7335; 1,1">
                                          <p:stCondLst>
                                            <p:cond delay="664"/>
                                          </p:stCondLst>
                                        </p:cTn>
                                        <p:tgtEl>
                                          <p:spTgt spid="113672"/>
                                        </p:tgtEl>
                                        <p:attrNameLst>
                                          <p:attrName>ppt_y</p:attrName>
                                        </p:attrNameLst>
                                      </p:cBhvr>
                                      <p:tavLst>
                                        <p:tav tm="0" fmla="#ppt_y-sin(pi*$)/9">
                                          <p:val>
                                            <p:fltVal val="0"/>
                                          </p:val>
                                        </p:tav>
                                        <p:tav tm="100000">
                                          <p:val>
                                            <p:fltVal val="1"/>
                                          </p:val>
                                        </p:tav>
                                      </p:tavLst>
                                    </p:anim>
                                    <p:anim calcmode="lin" valueType="num">
                                      <p:cBhvr>
                                        <p:cTn id="28" dur="332" tmFilter="0, 0; 0.125,0.2665; 0.25,0.4; 0.375,0.465; 0.5,0.5;  0.625,0.535; 0.75,0.6; 0.875,0.7335; 1,1">
                                          <p:stCondLst>
                                            <p:cond delay="1324"/>
                                          </p:stCondLst>
                                        </p:cTn>
                                        <p:tgtEl>
                                          <p:spTgt spid="113672"/>
                                        </p:tgtEl>
                                        <p:attrNameLst>
                                          <p:attrName>ppt_y</p:attrName>
                                        </p:attrNameLst>
                                      </p:cBhvr>
                                      <p:tavLst>
                                        <p:tav tm="0" fmla="#ppt_y-sin(pi*$)/27">
                                          <p:val>
                                            <p:fltVal val="0"/>
                                          </p:val>
                                        </p:tav>
                                        <p:tav tm="100000">
                                          <p:val>
                                            <p:fltVal val="1"/>
                                          </p:val>
                                        </p:tav>
                                      </p:tavLst>
                                    </p:anim>
                                    <p:anim calcmode="lin" valueType="num">
                                      <p:cBhvr>
                                        <p:cTn id="29" dur="164" tmFilter="0, 0; 0.125,0.2665; 0.25,0.4; 0.375,0.465; 0.5,0.5;  0.625,0.535; 0.75,0.6; 0.875,0.7335; 1,1">
                                          <p:stCondLst>
                                            <p:cond delay="1656"/>
                                          </p:stCondLst>
                                        </p:cTn>
                                        <p:tgtEl>
                                          <p:spTgt spid="113672"/>
                                        </p:tgtEl>
                                        <p:attrNameLst>
                                          <p:attrName>ppt_y</p:attrName>
                                        </p:attrNameLst>
                                      </p:cBhvr>
                                      <p:tavLst>
                                        <p:tav tm="0" fmla="#ppt_y-sin(pi*$)/81">
                                          <p:val>
                                            <p:fltVal val="0"/>
                                          </p:val>
                                        </p:tav>
                                        <p:tav tm="100000">
                                          <p:val>
                                            <p:fltVal val="1"/>
                                          </p:val>
                                        </p:tav>
                                      </p:tavLst>
                                    </p:anim>
                                    <p:animScale>
                                      <p:cBhvr>
                                        <p:cTn id="30" dur="26">
                                          <p:stCondLst>
                                            <p:cond delay="650"/>
                                          </p:stCondLst>
                                        </p:cTn>
                                        <p:tgtEl>
                                          <p:spTgt spid="113672"/>
                                        </p:tgtEl>
                                      </p:cBhvr>
                                      <p:to x="100000" y="60000"/>
                                    </p:animScale>
                                    <p:animScale>
                                      <p:cBhvr>
                                        <p:cTn id="31" dur="166" decel="50000">
                                          <p:stCondLst>
                                            <p:cond delay="676"/>
                                          </p:stCondLst>
                                        </p:cTn>
                                        <p:tgtEl>
                                          <p:spTgt spid="113672"/>
                                        </p:tgtEl>
                                      </p:cBhvr>
                                      <p:to x="100000" y="100000"/>
                                    </p:animScale>
                                    <p:animScale>
                                      <p:cBhvr>
                                        <p:cTn id="32" dur="26">
                                          <p:stCondLst>
                                            <p:cond delay="1312"/>
                                          </p:stCondLst>
                                        </p:cTn>
                                        <p:tgtEl>
                                          <p:spTgt spid="113672"/>
                                        </p:tgtEl>
                                      </p:cBhvr>
                                      <p:to x="100000" y="80000"/>
                                    </p:animScale>
                                    <p:animScale>
                                      <p:cBhvr>
                                        <p:cTn id="33" dur="166" decel="50000">
                                          <p:stCondLst>
                                            <p:cond delay="1338"/>
                                          </p:stCondLst>
                                        </p:cTn>
                                        <p:tgtEl>
                                          <p:spTgt spid="113672"/>
                                        </p:tgtEl>
                                      </p:cBhvr>
                                      <p:to x="100000" y="100000"/>
                                    </p:animScale>
                                    <p:animScale>
                                      <p:cBhvr>
                                        <p:cTn id="34" dur="26">
                                          <p:stCondLst>
                                            <p:cond delay="1642"/>
                                          </p:stCondLst>
                                        </p:cTn>
                                        <p:tgtEl>
                                          <p:spTgt spid="113672"/>
                                        </p:tgtEl>
                                      </p:cBhvr>
                                      <p:to x="100000" y="90000"/>
                                    </p:animScale>
                                    <p:animScale>
                                      <p:cBhvr>
                                        <p:cTn id="35" dur="166" decel="50000">
                                          <p:stCondLst>
                                            <p:cond delay="1668"/>
                                          </p:stCondLst>
                                        </p:cTn>
                                        <p:tgtEl>
                                          <p:spTgt spid="113672"/>
                                        </p:tgtEl>
                                      </p:cBhvr>
                                      <p:to x="100000" y="100000"/>
                                    </p:animScale>
                                    <p:animScale>
                                      <p:cBhvr>
                                        <p:cTn id="36" dur="26">
                                          <p:stCondLst>
                                            <p:cond delay="1808"/>
                                          </p:stCondLst>
                                        </p:cTn>
                                        <p:tgtEl>
                                          <p:spTgt spid="113672"/>
                                        </p:tgtEl>
                                      </p:cBhvr>
                                      <p:to x="100000" y="95000"/>
                                    </p:animScale>
                                    <p:animScale>
                                      <p:cBhvr>
                                        <p:cTn id="37" dur="166" decel="50000">
                                          <p:stCondLst>
                                            <p:cond delay="1834"/>
                                          </p:stCondLst>
                                        </p:cTn>
                                        <p:tgtEl>
                                          <p:spTgt spid="11367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669" grpId="0" autoUpdateAnimBg="0"/>
      <p:bldP spid="113670" grpId="0" autoUpdateAnimBg="0"/>
      <p:bldP spid="113672"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5" name="TPQuestion"/>
          <p:cNvSpPr>
            <a:spLocks noGrp="1" noChangeArrowheads="1"/>
          </p:cNvSpPr>
          <p:nvPr>
            <p:ph type="title"/>
          </p:nvPr>
        </p:nvSpPr>
        <p:spPr/>
        <p:txBody>
          <a:bodyPr/>
          <a:lstStyle/>
          <a:p>
            <a:r>
              <a:rPr lang="en-US"/>
              <a:t>Example 1B</a:t>
            </a:r>
          </a:p>
        </p:txBody>
      </p:sp>
      <p:sp>
        <p:nvSpPr>
          <p:cNvPr id="136197" name="TPAnswers"/>
          <p:cNvSpPr>
            <a:spLocks noChangeArrowheads="1"/>
          </p:cNvSpPr>
          <p:nvPr>
            <p:custDataLst>
              <p:tags r:id="rId2"/>
            </p:custDataLst>
          </p:nvPr>
        </p:nvSpPr>
        <p:spPr bwMode="auto">
          <a:xfrm>
            <a:off x="857250" y="2028825"/>
            <a:ext cx="2790825" cy="3225800"/>
          </a:xfrm>
          <a:prstGeom prst="rect">
            <a:avLst/>
          </a:prstGeom>
          <a:noFill/>
          <a:ln w="9525">
            <a:noFill/>
            <a:miter lim="800000"/>
            <a:headEnd/>
            <a:tailEnd/>
          </a:ln>
          <a:effectLst/>
        </p:spPr>
        <p:txBody>
          <a:bodyPr>
            <a:spAutoFit/>
          </a:bodyPr>
          <a:lstStyle/>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A.</a:t>
            </a:r>
            <a:r>
              <a:rPr lang="pt-BR" sz="2400" b="1">
                <a:solidFill>
                  <a:srgbClr val="000000"/>
                </a:solidFill>
                <a:sym typeface="Symbol" pitchFamily="18" charset="2"/>
              </a:rPr>
              <a:t>	4.52 </a:t>
            </a:r>
            <a:r>
              <a:rPr lang="en-US" sz="2400" b="1">
                <a:solidFill>
                  <a:srgbClr val="000000"/>
                </a:solidFill>
                <a:cs typeface="Arial" pitchFamily="34" charset="0"/>
                <a:sym typeface="Symbol" pitchFamily="18" charset="2"/>
              </a:rPr>
              <a:t>× 10</a:t>
            </a:r>
            <a:r>
              <a:rPr lang="en-US" sz="2400" b="1" baseline="40000">
                <a:solidFill>
                  <a:srgbClr val="000000"/>
                </a:solidFill>
                <a:cs typeface="Arial" pitchFamily="34" charset="0"/>
                <a:sym typeface="Symbol" pitchFamily="18" charset="2"/>
              </a:rPr>
              <a:t>4</a:t>
            </a:r>
            <a:endParaRPr lang="pt-BR" sz="2400" b="1">
              <a:solidFill>
                <a:srgbClr val="000000"/>
              </a:solidFill>
              <a:sym typeface="Symbol" pitchFamily="18" charset="2"/>
            </a:endParaRP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B.</a:t>
            </a:r>
            <a:r>
              <a:rPr lang="pt-BR" sz="2400" b="1">
                <a:solidFill>
                  <a:srgbClr val="000000"/>
                </a:solidFill>
                <a:sym typeface="Symbol" pitchFamily="18" charset="2"/>
              </a:rPr>
              <a:t>	4.52 </a:t>
            </a:r>
            <a:r>
              <a:rPr lang="en-US" sz="2400" b="1">
                <a:solidFill>
                  <a:srgbClr val="000000"/>
                </a:solidFill>
                <a:cs typeface="Arial" pitchFamily="34" charset="0"/>
                <a:sym typeface="Symbol" pitchFamily="18" charset="2"/>
              </a:rPr>
              <a:t>× 10</a:t>
            </a:r>
            <a:r>
              <a:rPr lang="en-US" sz="2400" b="1" baseline="40000">
                <a:solidFill>
                  <a:srgbClr val="000000"/>
                </a:solidFill>
                <a:cs typeface="Arial" pitchFamily="34" charset="0"/>
                <a:sym typeface="Symbol" pitchFamily="18" charset="2"/>
              </a:rPr>
              <a:t>–4</a:t>
            </a:r>
            <a:endParaRPr lang="pt-BR" sz="2400" b="1">
              <a:solidFill>
                <a:srgbClr val="000000"/>
              </a:solidFill>
              <a:sym typeface="Symbol" pitchFamily="18" charset="2"/>
            </a:endParaRP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C.</a:t>
            </a:r>
            <a:r>
              <a:rPr lang="pt-BR" sz="2400" b="1">
                <a:solidFill>
                  <a:srgbClr val="000000"/>
                </a:solidFill>
                <a:sym typeface="Symbol" pitchFamily="18" charset="2"/>
              </a:rPr>
              <a:t>	4.52 </a:t>
            </a:r>
            <a:r>
              <a:rPr lang="en-US" sz="2400" b="1">
                <a:solidFill>
                  <a:srgbClr val="000000"/>
                </a:solidFill>
                <a:cs typeface="Arial" pitchFamily="34" charset="0"/>
                <a:sym typeface="Symbol" pitchFamily="18" charset="2"/>
              </a:rPr>
              <a:t>× 10</a:t>
            </a:r>
            <a:r>
              <a:rPr lang="en-US" sz="2400" b="1" baseline="40000">
                <a:solidFill>
                  <a:srgbClr val="000000"/>
                </a:solidFill>
                <a:cs typeface="Arial" pitchFamily="34" charset="0"/>
                <a:sym typeface="Symbol" pitchFamily="18" charset="2"/>
              </a:rPr>
              <a:t>5</a:t>
            </a:r>
            <a:endParaRPr lang="en-US" sz="2400" b="1">
              <a:solidFill>
                <a:srgbClr val="000000"/>
              </a:solidFill>
              <a:cs typeface="Arial" pitchFamily="34" charset="0"/>
              <a:sym typeface="Symbol" pitchFamily="18" charset="2"/>
            </a:endParaRP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D.</a:t>
            </a:r>
            <a:r>
              <a:rPr lang="pt-BR" sz="2400" b="1">
                <a:solidFill>
                  <a:srgbClr val="000000"/>
                </a:solidFill>
                <a:sym typeface="Symbol" pitchFamily="18" charset="2"/>
              </a:rPr>
              <a:t>	4.52 </a:t>
            </a:r>
            <a:r>
              <a:rPr lang="en-US" sz="2400" b="1">
                <a:solidFill>
                  <a:srgbClr val="000000"/>
                </a:solidFill>
                <a:cs typeface="Arial" pitchFamily="34" charset="0"/>
                <a:sym typeface="Symbol" pitchFamily="18" charset="2"/>
              </a:rPr>
              <a:t>× 10</a:t>
            </a:r>
            <a:r>
              <a:rPr lang="en-US" sz="2400" b="1" baseline="40000">
                <a:solidFill>
                  <a:srgbClr val="000000"/>
                </a:solidFill>
                <a:cs typeface="Arial" pitchFamily="34" charset="0"/>
                <a:sym typeface="Symbol" pitchFamily="18" charset="2"/>
              </a:rPr>
              <a:t>–5</a:t>
            </a:r>
            <a:endParaRPr lang="pt-BR" sz="2400" b="1" baseline="40000">
              <a:solidFill>
                <a:srgbClr val="000000"/>
              </a:solidFill>
              <a:cs typeface="Arial" pitchFamily="34" charset="0"/>
              <a:sym typeface="Symbol" pitchFamily="18" charset="2"/>
            </a:endParaRPr>
          </a:p>
        </p:txBody>
      </p:sp>
      <p:sp>
        <p:nvSpPr>
          <p:cNvPr id="136198" name="TPQuestion"/>
          <p:cNvSpPr>
            <a:spLocks noChangeArrowheads="1"/>
          </p:cNvSpPr>
          <p:nvPr/>
        </p:nvSpPr>
        <p:spPr bwMode="auto">
          <a:xfrm>
            <a:off x="476250" y="1285875"/>
            <a:ext cx="8020050" cy="420688"/>
          </a:xfrm>
          <a:prstGeom prst="rect">
            <a:avLst/>
          </a:prstGeom>
          <a:noFill/>
          <a:ln w="9525">
            <a:noFill/>
            <a:miter lim="800000"/>
            <a:headEnd/>
            <a:tailEnd/>
          </a:ln>
          <a:effectLst/>
        </p:spPr>
        <p:txBody>
          <a:bodyPr>
            <a:spAutoFit/>
          </a:bodyPr>
          <a:lstStyle/>
          <a:p>
            <a:pPr marL="342900">
              <a:lnSpc>
                <a:spcPct val="90000"/>
              </a:lnSpc>
            </a:pPr>
            <a:r>
              <a:rPr lang="en-US" sz="2400" b="1">
                <a:solidFill>
                  <a:srgbClr val="E01B22"/>
                </a:solidFill>
                <a:ea typeface="Times New Roman" pitchFamily="18" charset="0"/>
                <a:cs typeface="Arial" pitchFamily="34" charset="0"/>
              </a:rPr>
              <a:t>B.</a:t>
            </a:r>
            <a:r>
              <a:rPr lang="en-US" sz="2400" b="1">
                <a:solidFill>
                  <a:srgbClr val="00539D"/>
                </a:solidFill>
                <a:ea typeface="Times New Roman" pitchFamily="18" charset="0"/>
                <a:cs typeface="Arial" pitchFamily="34" charset="0"/>
              </a:rPr>
              <a:t> Express 0.0000452 in scientific notation.</a:t>
            </a:r>
          </a:p>
        </p:txBody>
      </p:sp>
      <p:sp>
        <p:nvSpPr>
          <p:cNvPr id="136199" name="Oval 7"/>
          <p:cNvSpPr>
            <a:spLocks noChangeArrowheads="1"/>
          </p:cNvSpPr>
          <p:nvPr/>
        </p:nvSpPr>
        <p:spPr bwMode="auto">
          <a:xfrm>
            <a:off x="828675" y="4816475"/>
            <a:ext cx="457200" cy="457200"/>
          </a:xfrm>
          <a:prstGeom prst="ellipse">
            <a:avLst/>
          </a:prstGeom>
          <a:noFill/>
          <a:ln w="57150">
            <a:solidFill>
              <a:srgbClr val="EC1D24"/>
            </a:solidFill>
            <a:round/>
            <a:headEnd/>
            <a:tailEnd/>
          </a:ln>
          <a:effectLst/>
        </p:spPr>
        <p:txBody>
          <a:bodyPr wrap="none" anchor="ctr"/>
          <a:lstStyle/>
          <a:p>
            <a:pPr algn="ctr"/>
            <a:endParaRPr lang="en-US"/>
          </a:p>
        </p:txBody>
      </p:sp>
      <p:pic>
        <p:nvPicPr>
          <p:cNvPr id="136200" name="Picture 8" descr="Check Progress"/>
          <p:cNvPicPr>
            <a:picLocks noChangeAspect="1" noChangeArrowheads="1"/>
          </p:cNvPicPr>
          <p:nvPr/>
        </p:nvPicPr>
        <p:blipFill>
          <a:blip r:embed="rId4" cstate="print"/>
          <a:srcRect/>
          <a:stretch>
            <a:fillRect/>
          </a:stretch>
        </p:blipFill>
        <p:spPr bwMode="auto">
          <a:xfrm>
            <a:off x="2716213" y="712788"/>
            <a:ext cx="2846387" cy="511175"/>
          </a:xfrm>
          <a:prstGeom prst="rect">
            <a:avLst/>
          </a:prstGeom>
          <a:noFill/>
        </p:spPr>
      </p:pic>
      <p:pic>
        <p:nvPicPr>
          <p:cNvPr id="136201" name="Picture 9" descr="CheckPointICON"/>
          <p:cNvPicPr>
            <a:picLocks noChangeAspect="1" noChangeArrowheads="1"/>
          </p:cNvPicPr>
          <p:nvPr/>
        </p:nvPicPr>
        <p:blipFill>
          <a:blip r:embed="rId5" cstate="print"/>
          <a:srcRect/>
          <a:stretch>
            <a:fillRect/>
          </a:stretch>
        </p:blipFill>
        <p:spPr bwMode="auto">
          <a:xfrm>
            <a:off x="7467600" y="747713"/>
            <a:ext cx="1222375" cy="376237"/>
          </a:xfrm>
          <a:prstGeom prst="rect">
            <a:avLst/>
          </a:prstGeom>
          <a:noFill/>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36198"/>
                                        </p:tgtEl>
                                        <p:attrNameLst>
                                          <p:attrName>style.visibility</p:attrName>
                                        </p:attrNameLst>
                                      </p:cBhvr>
                                      <p:to>
                                        <p:strVal val="visible"/>
                                      </p:to>
                                    </p:set>
                                    <p:animEffect transition="in" filter="wipe(left)">
                                      <p:cBhvr>
                                        <p:cTn id="7" dur="500"/>
                                        <p:tgtEl>
                                          <p:spTgt spid="136198"/>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36197"/>
                                        </p:tgtEl>
                                        <p:attrNameLst>
                                          <p:attrName>style.visibility</p:attrName>
                                        </p:attrNameLst>
                                      </p:cBhvr>
                                      <p:to>
                                        <p:strVal val="visible"/>
                                      </p:to>
                                    </p:set>
                                    <p:animEffect transition="in" filter="wipe(left)">
                                      <p:cBhvr>
                                        <p:cTn id="11" dur="500"/>
                                        <p:tgtEl>
                                          <p:spTgt spid="136197"/>
                                        </p:tgtEl>
                                      </p:cBhvr>
                                    </p:animEffect>
                                  </p:childTnLst>
                                </p:cTn>
                              </p:par>
                            </p:childTnLst>
                          </p:cTn>
                        </p:par>
                      </p:childTnLst>
                    </p:cTn>
                  </p:par>
                  <p:par>
                    <p:cTn id="12" fill="hold">
                      <p:stCondLst>
                        <p:cond delay="indefinite"/>
                      </p:stCondLst>
                      <p:childTnLst>
                        <p:par>
                          <p:cTn id="13" fill="hold">
                            <p:stCondLst>
                              <p:cond delay="0"/>
                            </p:stCondLst>
                            <p:childTnLst>
                              <p:par>
                                <p:cTn id="14" presetID="26" presetClass="entr" presetSubtype="0" fill="hold" grpId="0" nodeType="clickEffect">
                                  <p:stCondLst>
                                    <p:cond delay="0"/>
                                  </p:stCondLst>
                                  <p:childTnLst>
                                    <p:set>
                                      <p:cBhvr>
                                        <p:cTn id="15" dur="1" fill="hold">
                                          <p:stCondLst>
                                            <p:cond delay="0"/>
                                          </p:stCondLst>
                                        </p:cTn>
                                        <p:tgtEl>
                                          <p:spTgt spid="136199"/>
                                        </p:tgtEl>
                                        <p:attrNameLst>
                                          <p:attrName>style.visibility</p:attrName>
                                        </p:attrNameLst>
                                      </p:cBhvr>
                                      <p:to>
                                        <p:strVal val="visible"/>
                                      </p:to>
                                    </p:set>
                                    <p:animEffect transition="in" filter="wipe(down)">
                                      <p:cBhvr>
                                        <p:cTn id="16" dur="580">
                                          <p:stCondLst>
                                            <p:cond delay="0"/>
                                          </p:stCondLst>
                                        </p:cTn>
                                        <p:tgtEl>
                                          <p:spTgt spid="136199"/>
                                        </p:tgtEl>
                                      </p:cBhvr>
                                    </p:animEffect>
                                    <p:anim calcmode="lin" valueType="num">
                                      <p:cBhvr>
                                        <p:cTn id="17" dur="1822" tmFilter="0,0; 0.14,0.36; 0.43,0.73; 0.71,0.91; 1.0,1.0">
                                          <p:stCondLst>
                                            <p:cond delay="0"/>
                                          </p:stCondLst>
                                        </p:cTn>
                                        <p:tgtEl>
                                          <p:spTgt spid="136199"/>
                                        </p:tgtEl>
                                        <p:attrNameLst>
                                          <p:attrName>ppt_x</p:attrName>
                                        </p:attrNameLst>
                                      </p:cBhvr>
                                      <p:tavLst>
                                        <p:tav tm="0">
                                          <p:val>
                                            <p:strVal val="#ppt_x-0.25"/>
                                          </p:val>
                                        </p:tav>
                                        <p:tav tm="100000">
                                          <p:val>
                                            <p:strVal val="#ppt_x"/>
                                          </p:val>
                                        </p:tav>
                                      </p:tavLst>
                                    </p:anim>
                                    <p:anim calcmode="lin" valueType="num">
                                      <p:cBhvr>
                                        <p:cTn id="18" dur="664" tmFilter="0.0,0.0; 0.25,0.07; 0.50,0.2; 0.75,0.467; 1.0,1.0">
                                          <p:stCondLst>
                                            <p:cond delay="0"/>
                                          </p:stCondLst>
                                        </p:cTn>
                                        <p:tgtEl>
                                          <p:spTgt spid="136199"/>
                                        </p:tgtEl>
                                        <p:attrNameLst>
                                          <p:attrName>ppt_y</p:attrName>
                                        </p:attrNameLst>
                                      </p:cBhvr>
                                      <p:tavLst>
                                        <p:tav tm="0" fmla="#ppt_y-sin(pi*$)/3">
                                          <p:val>
                                            <p:fltVal val="0.5"/>
                                          </p:val>
                                        </p:tav>
                                        <p:tav tm="100000">
                                          <p:val>
                                            <p:fltVal val="1"/>
                                          </p:val>
                                        </p:tav>
                                      </p:tavLst>
                                    </p:anim>
                                    <p:anim calcmode="lin" valueType="num">
                                      <p:cBhvr>
                                        <p:cTn id="19" dur="664" tmFilter="0, 0; 0.125,0.2665; 0.25,0.4; 0.375,0.465; 0.5,0.5;  0.625,0.535; 0.75,0.6; 0.875,0.7335; 1,1">
                                          <p:stCondLst>
                                            <p:cond delay="664"/>
                                          </p:stCondLst>
                                        </p:cTn>
                                        <p:tgtEl>
                                          <p:spTgt spid="136199"/>
                                        </p:tgtEl>
                                        <p:attrNameLst>
                                          <p:attrName>ppt_y</p:attrName>
                                        </p:attrNameLst>
                                      </p:cBhvr>
                                      <p:tavLst>
                                        <p:tav tm="0" fmla="#ppt_y-sin(pi*$)/9">
                                          <p:val>
                                            <p:fltVal val="0"/>
                                          </p:val>
                                        </p:tav>
                                        <p:tav tm="100000">
                                          <p:val>
                                            <p:fltVal val="1"/>
                                          </p:val>
                                        </p:tav>
                                      </p:tavLst>
                                    </p:anim>
                                    <p:anim calcmode="lin" valueType="num">
                                      <p:cBhvr>
                                        <p:cTn id="20" dur="332" tmFilter="0, 0; 0.125,0.2665; 0.25,0.4; 0.375,0.465; 0.5,0.5;  0.625,0.535; 0.75,0.6; 0.875,0.7335; 1,1">
                                          <p:stCondLst>
                                            <p:cond delay="1324"/>
                                          </p:stCondLst>
                                        </p:cTn>
                                        <p:tgtEl>
                                          <p:spTgt spid="136199"/>
                                        </p:tgtEl>
                                        <p:attrNameLst>
                                          <p:attrName>ppt_y</p:attrName>
                                        </p:attrNameLst>
                                      </p:cBhvr>
                                      <p:tavLst>
                                        <p:tav tm="0" fmla="#ppt_y-sin(pi*$)/27">
                                          <p:val>
                                            <p:fltVal val="0"/>
                                          </p:val>
                                        </p:tav>
                                        <p:tav tm="100000">
                                          <p:val>
                                            <p:fltVal val="1"/>
                                          </p:val>
                                        </p:tav>
                                      </p:tavLst>
                                    </p:anim>
                                    <p:anim calcmode="lin" valueType="num">
                                      <p:cBhvr>
                                        <p:cTn id="21" dur="164" tmFilter="0, 0; 0.125,0.2665; 0.25,0.4; 0.375,0.465; 0.5,0.5;  0.625,0.535; 0.75,0.6; 0.875,0.7335; 1,1">
                                          <p:stCondLst>
                                            <p:cond delay="1656"/>
                                          </p:stCondLst>
                                        </p:cTn>
                                        <p:tgtEl>
                                          <p:spTgt spid="136199"/>
                                        </p:tgtEl>
                                        <p:attrNameLst>
                                          <p:attrName>ppt_y</p:attrName>
                                        </p:attrNameLst>
                                      </p:cBhvr>
                                      <p:tavLst>
                                        <p:tav tm="0" fmla="#ppt_y-sin(pi*$)/81">
                                          <p:val>
                                            <p:fltVal val="0"/>
                                          </p:val>
                                        </p:tav>
                                        <p:tav tm="100000">
                                          <p:val>
                                            <p:fltVal val="1"/>
                                          </p:val>
                                        </p:tav>
                                      </p:tavLst>
                                    </p:anim>
                                    <p:animScale>
                                      <p:cBhvr>
                                        <p:cTn id="22" dur="26">
                                          <p:stCondLst>
                                            <p:cond delay="650"/>
                                          </p:stCondLst>
                                        </p:cTn>
                                        <p:tgtEl>
                                          <p:spTgt spid="136199"/>
                                        </p:tgtEl>
                                      </p:cBhvr>
                                      <p:to x="100000" y="60000"/>
                                    </p:animScale>
                                    <p:animScale>
                                      <p:cBhvr>
                                        <p:cTn id="23" dur="166" decel="50000">
                                          <p:stCondLst>
                                            <p:cond delay="676"/>
                                          </p:stCondLst>
                                        </p:cTn>
                                        <p:tgtEl>
                                          <p:spTgt spid="136199"/>
                                        </p:tgtEl>
                                      </p:cBhvr>
                                      <p:to x="100000" y="100000"/>
                                    </p:animScale>
                                    <p:animScale>
                                      <p:cBhvr>
                                        <p:cTn id="24" dur="26">
                                          <p:stCondLst>
                                            <p:cond delay="1312"/>
                                          </p:stCondLst>
                                        </p:cTn>
                                        <p:tgtEl>
                                          <p:spTgt spid="136199"/>
                                        </p:tgtEl>
                                      </p:cBhvr>
                                      <p:to x="100000" y="80000"/>
                                    </p:animScale>
                                    <p:animScale>
                                      <p:cBhvr>
                                        <p:cTn id="25" dur="166" decel="50000">
                                          <p:stCondLst>
                                            <p:cond delay="1338"/>
                                          </p:stCondLst>
                                        </p:cTn>
                                        <p:tgtEl>
                                          <p:spTgt spid="136199"/>
                                        </p:tgtEl>
                                      </p:cBhvr>
                                      <p:to x="100000" y="100000"/>
                                    </p:animScale>
                                    <p:animScale>
                                      <p:cBhvr>
                                        <p:cTn id="26" dur="26">
                                          <p:stCondLst>
                                            <p:cond delay="1642"/>
                                          </p:stCondLst>
                                        </p:cTn>
                                        <p:tgtEl>
                                          <p:spTgt spid="136199"/>
                                        </p:tgtEl>
                                      </p:cBhvr>
                                      <p:to x="100000" y="90000"/>
                                    </p:animScale>
                                    <p:animScale>
                                      <p:cBhvr>
                                        <p:cTn id="27" dur="166" decel="50000">
                                          <p:stCondLst>
                                            <p:cond delay="1668"/>
                                          </p:stCondLst>
                                        </p:cTn>
                                        <p:tgtEl>
                                          <p:spTgt spid="136199"/>
                                        </p:tgtEl>
                                      </p:cBhvr>
                                      <p:to x="100000" y="100000"/>
                                    </p:animScale>
                                    <p:animScale>
                                      <p:cBhvr>
                                        <p:cTn id="28" dur="26">
                                          <p:stCondLst>
                                            <p:cond delay="1808"/>
                                          </p:stCondLst>
                                        </p:cTn>
                                        <p:tgtEl>
                                          <p:spTgt spid="136199"/>
                                        </p:tgtEl>
                                      </p:cBhvr>
                                      <p:to x="100000" y="95000"/>
                                    </p:animScale>
                                    <p:animScale>
                                      <p:cBhvr>
                                        <p:cTn id="29" dur="166" decel="50000">
                                          <p:stCondLst>
                                            <p:cond delay="1834"/>
                                          </p:stCondLst>
                                        </p:cTn>
                                        <p:tgtEl>
                                          <p:spTgt spid="136199"/>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6197" grpId="0" autoUpdateAnimBg="0"/>
      <p:bldP spid="136198" grpId="0" autoUpdateAnimBg="0"/>
      <p:bldP spid="136199"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2"/>
          <p:cNvSpPr>
            <a:spLocks noGrp="1" noChangeArrowheads="1"/>
          </p:cNvSpPr>
          <p:nvPr>
            <p:ph type="title"/>
          </p:nvPr>
        </p:nvSpPr>
        <p:spPr/>
        <p:txBody>
          <a:bodyPr/>
          <a:lstStyle/>
          <a:p>
            <a:r>
              <a:rPr lang="en-US"/>
              <a:t>Concept</a:t>
            </a:r>
          </a:p>
        </p:txBody>
      </p:sp>
      <p:pic>
        <p:nvPicPr>
          <p:cNvPr id="121863" name="Picture 7" descr="KC_alg_L07-04B"/>
          <p:cNvPicPr>
            <a:picLocks noChangeAspect="1" noChangeArrowheads="1"/>
          </p:cNvPicPr>
          <p:nvPr/>
        </p:nvPicPr>
        <p:blipFill>
          <a:blip r:embed="rId3" cstate="print"/>
          <a:srcRect l="578"/>
          <a:stretch>
            <a:fillRect/>
          </a:stretch>
        </p:blipFill>
        <p:spPr bwMode="auto">
          <a:xfrm>
            <a:off x="485775" y="1495425"/>
            <a:ext cx="8191500" cy="2246313"/>
          </a:xfrm>
          <a:prstGeom prst="rect">
            <a:avLst/>
          </a:prstGeom>
          <a:noFill/>
        </p:spPr>
      </p:pic>
    </p:spTree>
    <p:custDataLst>
      <p:tags r:id="rId1"/>
    </p:custDataLst>
  </p:cSld>
  <p:clrMapOvr>
    <a:masterClrMapping/>
  </p:clrMapOvr>
  <p:transition>
    <p:wipe dir="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r>
              <a:rPr lang="en-US"/>
              <a:t>Example 2A</a:t>
            </a:r>
          </a:p>
        </p:txBody>
      </p:sp>
      <p:sp>
        <p:nvSpPr>
          <p:cNvPr id="6148" name="Text Box 4"/>
          <p:cNvSpPr txBox="1">
            <a:spLocks noChangeArrowheads="1"/>
          </p:cNvSpPr>
          <p:nvPr/>
        </p:nvSpPr>
        <p:spPr bwMode="auto">
          <a:xfrm>
            <a:off x="2628900" y="771525"/>
            <a:ext cx="5981700" cy="396875"/>
          </a:xfrm>
          <a:prstGeom prst="rect">
            <a:avLst/>
          </a:prstGeom>
          <a:noFill/>
          <a:ln w="9525">
            <a:noFill/>
            <a:miter lim="800000"/>
            <a:headEnd/>
            <a:tailEnd/>
          </a:ln>
          <a:effectLst/>
        </p:spPr>
        <p:txBody>
          <a:bodyPr>
            <a:spAutoFit/>
          </a:bodyPr>
          <a:lstStyle/>
          <a:p>
            <a:pPr>
              <a:spcBef>
                <a:spcPct val="50000"/>
              </a:spcBef>
            </a:pPr>
            <a:r>
              <a:rPr lang="en-US" sz="2000" b="1">
                <a:solidFill>
                  <a:srgbClr val="EC1D24"/>
                </a:solidFill>
              </a:rPr>
              <a:t>Scientific Notation to Standard Form</a:t>
            </a:r>
          </a:p>
        </p:txBody>
      </p:sp>
      <p:sp>
        <p:nvSpPr>
          <p:cNvPr id="6163" name="Text Box 19"/>
          <p:cNvSpPr txBox="1">
            <a:spLocks noChangeArrowheads="1"/>
          </p:cNvSpPr>
          <p:nvPr/>
        </p:nvSpPr>
        <p:spPr bwMode="invGray">
          <a:xfrm>
            <a:off x="838200" y="1285875"/>
            <a:ext cx="7947025" cy="473075"/>
          </a:xfrm>
          <a:prstGeom prst="rect">
            <a:avLst/>
          </a:prstGeom>
          <a:noFill/>
          <a:ln w="9525">
            <a:noFill/>
            <a:miter lim="800000"/>
            <a:headEnd/>
            <a:tailEnd/>
          </a:ln>
          <a:effectLst/>
        </p:spPr>
        <p:txBody>
          <a:bodyPr/>
          <a:lstStyle/>
          <a:p>
            <a:pPr>
              <a:lnSpc>
                <a:spcPct val="90000"/>
              </a:lnSpc>
              <a:spcBef>
                <a:spcPct val="20000"/>
              </a:spcBef>
              <a:spcAft>
                <a:spcPct val="20000"/>
              </a:spcAft>
              <a:buClr>
                <a:srgbClr val="FFFFFF"/>
              </a:buClr>
              <a:tabLst>
                <a:tab pos="2857500" algn="l"/>
              </a:tabLst>
            </a:pPr>
            <a:r>
              <a:rPr lang="en-US" sz="2400" b="1">
                <a:solidFill>
                  <a:srgbClr val="E01B22"/>
                </a:solidFill>
              </a:rPr>
              <a:t>A.</a:t>
            </a:r>
            <a:r>
              <a:rPr lang="en-US" sz="2400" b="1">
                <a:solidFill>
                  <a:srgbClr val="00539D"/>
                </a:solidFill>
              </a:rPr>
              <a:t> Express 6.49 </a:t>
            </a:r>
            <a:r>
              <a:rPr lang="en-US" sz="2400" b="1">
                <a:solidFill>
                  <a:srgbClr val="00539D"/>
                </a:solidFill>
                <a:cs typeface="Arial" pitchFamily="34" charset="0"/>
              </a:rPr>
              <a:t>× 10</a:t>
            </a:r>
            <a:r>
              <a:rPr lang="en-US" sz="2400" b="1" baseline="40000">
                <a:solidFill>
                  <a:srgbClr val="00539D"/>
                </a:solidFill>
                <a:cs typeface="Arial" pitchFamily="34" charset="0"/>
              </a:rPr>
              <a:t>5 </a:t>
            </a:r>
            <a:r>
              <a:rPr lang="en-US" sz="2400" b="1">
                <a:solidFill>
                  <a:srgbClr val="00539D"/>
                </a:solidFill>
              </a:rPr>
              <a:t>in standard form.</a:t>
            </a:r>
          </a:p>
        </p:txBody>
      </p:sp>
      <p:sp>
        <p:nvSpPr>
          <p:cNvPr id="6173" name="Freeform 29"/>
          <p:cNvSpPr>
            <a:spLocks/>
          </p:cNvSpPr>
          <p:nvPr/>
        </p:nvSpPr>
        <p:spPr bwMode="auto">
          <a:xfrm>
            <a:off x="4945063" y="3495675"/>
            <a:ext cx="182562" cy="201613"/>
          </a:xfrm>
          <a:custGeom>
            <a:avLst/>
            <a:gdLst/>
            <a:ahLst/>
            <a:cxnLst>
              <a:cxn ang="0">
                <a:pos x="0" y="0"/>
              </a:cxn>
              <a:cxn ang="0">
                <a:pos x="97" y="97"/>
              </a:cxn>
              <a:cxn ang="0">
                <a:pos x="169" y="0"/>
              </a:cxn>
            </a:cxnLst>
            <a:rect l="0" t="0" r="r" b="b"/>
            <a:pathLst>
              <a:path w="169" h="97">
                <a:moveTo>
                  <a:pt x="0" y="0"/>
                </a:moveTo>
                <a:cubicBezTo>
                  <a:pt x="34" y="48"/>
                  <a:pt x="69" y="97"/>
                  <a:pt x="97" y="97"/>
                </a:cubicBezTo>
                <a:cubicBezTo>
                  <a:pt x="125" y="97"/>
                  <a:pt x="157" y="16"/>
                  <a:pt x="169" y="0"/>
                </a:cubicBezTo>
              </a:path>
            </a:pathLst>
          </a:custGeom>
          <a:noFill/>
          <a:ln w="25400" cap="flat" cmpd="sng">
            <a:solidFill>
              <a:srgbClr val="00539D"/>
            </a:solidFill>
            <a:prstDash val="solid"/>
            <a:round/>
            <a:headEnd/>
            <a:tailEnd type="triangle" w="med" len="med"/>
          </a:ln>
          <a:effectLst/>
        </p:spPr>
        <p:txBody>
          <a:bodyPr>
            <a:spAutoFit/>
          </a:bodyPr>
          <a:lstStyle/>
          <a:p>
            <a:endParaRPr lang="en-US"/>
          </a:p>
        </p:txBody>
      </p:sp>
      <p:sp>
        <p:nvSpPr>
          <p:cNvPr id="6175" name="Freeform 31"/>
          <p:cNvSpPr>
            <a:spLocks/>
          </p:cNvSpPr>
          <p:nvPr/>
        </p:nvSpPr>
        <p:spPr bwMode="auto">
          <a:xfrm>
            <a:off x="4756150" y="3495675"/>
            <a:ext cx="182563" cy="201613"/>
          </a:xfrm>
          <a:custGeom>
            <a:avLst/>
            <a:gdLst/>
            <a:ahLst/>
            <a:cxnLst>
              <a:cxn ang="0">
                <a:pos x="0" y="0"/>
              </a:cxn>
              <a:cxn ang="0">
                <a:pos x="97" y="97"/>
              </a:cxn>
              <a:cxn ang="0">
                <a:pos x="169" y="0"/>
              </a:cxn>
            </a:cxnLst>
            <a:rect l="0" t="0" r="r" b="b"/>
            <a:pathLst>
              <a:path w="169" h="97">
                <a:moveTo>
                  <a:pt x="0" y="0"/>
                </a:moveTo>
                <a:cubicBezTo>
                  <a:pt x="34" y="48"/>
                  <a:pt x="69" y="97"/>
                  <a:pt x="97" y="97"/>
                </a:cubicBezTo>
                <a:cubicBezTo>
                  <a:pt x="125" y="97"/>
                  <a:pt x="157" y="16"/>
                  <a:pt x="169" y="0"/>
                </a:cubicBezTo>
              </a:path>
            </a:pathLst>
          </a:custGeom>
          <a:noFill/>
          <a:ln w="25400" cap="flat" cmpd="sng">
            <a:solidFill>
              <a:srgbClr val="00539D"/>
            </a:solidFill>
            <a:prstDash val="solid"/>
            <a:round/>
            <a:headEnd/>
            <a:tailEnd type="none" w="med" len="med"/>
          </a:ln>
          <a:effectLst/>
        </p:spPr>
        <p:txBody>
          <a:bodyPr>
            <a:spAutoFit/>
          </a:bodyPr>
          <a:lstStyle/>
          <a:p>
            <a:endParaRPr lang="en-US"/>
          </a:p>
        </p:txBody>
      </p:sp>
      <p:sp>
        <p:nvSpPr>
          <p:cNvPr id="6177" name="Freeform 33"/>
          <p:cNvSpPr>
            <a:spLocks/>
          </p:cNvSpPr>
          <p:nvPr/>
        </p:nvSpPr>
        <p:spPr bwMode="auto">
          <a:xfrm>
            <a:off x="4575175" y="3495675"/>
            <a:ext cx="182563" cy="201613"/>
          </a:xfrm>
          <a:custGeom>
            <a:avLst/>
            <a:gdLst/>
            <a:ahLst/>
            <a:cxnLst>
              <a:cxn ang="0">
                <a:pos x="0" y="0"/>
              </a:cxn>
              <a:cxn ang="0">
                <a:pos x="97" y="97"/>
              </a:cxn>
              <a:cxn ang="0">
                <a:pos x="169" y="0"/>
              </a:cxn>
            </a:cxnLst>
            <a:rect l="0" t="0" r="r" b="b"/>
            <a:pathLst>
              <a:path w="169" h="97">
                <a:moveTo>
                  <a:pt x="0" y="0"/>
                </a:moveTo>
                <a:cubicBezTo>
                  <a:pt x="34" y="48"/>
                  <a:pt x="69" y="97"/>
                  <a:pt x="97" y="97"/>
                </a:cubicBezTo>
                <a:cubicBezTo>
                  <a:pt x="125" y="97"/>
                  <a:pt x="157" y="16"/>
                  <a:pt x="169" y="0"/>
                </a:cubicBezTo>
              </a:path>
            </a:pathLst>
          </a:custGeom>
          <a:noFill/>
          <a:ln w="25400" cap="flat" cmpd="sng">
            <a:solidFill>
              <a:srgbClr val="00539D"/>
            </a:solidFill>
            <a:prstDash val="solid"/>
            <a:round/>
            <a:headEnd/>
            <a:tailEnd type="none" w="med" len="med"/>
          </a:ln>
          <a:effectLst/>
        </p:spPr>
        <p:txBody>
          <a:bodyPr>
            <a:spAutoFit/>
          </a:bodyPr>
          <a:lstStyle/>
          <a:p>
            <a:endParaRPr lang="en-US"/>
          </a:p>
        </p:txBody>
      </p:sp>
      <p:sp>
        <p:nvSpPr>
          <p:cNvPr id="6178" name="Freeform 34"/>
          <p:cNvSpPr>
            <a:spLocks/>
          </p:cNvSpPr>
          <p:nvPr/>
        </p:nvSpPr>
        <p:spPr bwMode="auto">
          <a:xfrm>
            <a:off x="4381500" y="3495675"/>
            <a:ext cx="192088" cy="201613"/>
          </a:xfrm>
          <a:custGeom>
            <a:avLst/>
            <a:gdLst/>
            <a:ahLst/>
            <a:cxnLst>
              <a:cxn ang="0">
                <a:pos x="0" y="0"/>
              </a:cxn>
              <a:cxn ang="0">
                <a:pos x="97" y="97"/>
              </a:cxn>
              <a:cxn ang="0">
                <a:pos x="169" y="0"/>
              </a:cxn>
            </a:cxnLst>
            <a:rect l="0" t="0" r="r" b="b"/>
            <a:pathLst>
              <a:path w="169" h="97">
                <a:moveTo>
                  <a:pt x="0" y="0"/>
                </a:moveTo>
                <a:cubicBezTo>
                  <a:pt x="34" y="48"/>
                  <a:pt x="69" y="97"/>
                  <a:pt x="97" y="97"/>
                </a:cubicBezTo>
                <a:cubicBezTo>
                  <a:pt x="125" y="97"/>
                  <a:pt x="157" y="16"/>
                  <a:pt x="169" y="0"/>
                </a:cubicBezTo>
              </a:path>
            </a:pathLst>
          </a:custGeom>
          <a:noFill/>
          <a:ln w="25400" cap="flat" cmpd="sng">
            <a:solidFill>
              <a:srgbClr val="00539D"/>
            </a:solidFill>
            <a:prstDash val="solid"/>
            <a:round/>
            <a:headEnd/>
            <a:tailEnd type="none" w="med" len="med"/>
          </a:ln>
          <a:effectLst/>
        </p:spPr>
        <p:txBody>
          <a:bodyPr>
            <a:spAutoFit/>
          </a:bodyPr>
          <a:lstStyle/>
          <a:p>
            <a:endParaRPr lang="en-US"/>
          </a:p>
        </p:txBody>
      </p:sp>
      <p:sp>
        <p:nvSpPr>
          <p:cNvPr id="6179" name="Freeform 35"/>
          <p:cNvSpPr>
            <a:spLocks/>
          </p:cNvSpPr>
          <p:nvPr/>
        </p:nvSpPr>
        <p:spPr bwMode="auto">
          <a:xfrm>
            <a:off x="4200525" y="3495675"/>
            <a:ext cx="177800" cy="201613"/>
          </a:xfrm>
          <a:custGeom>
            <a:avLst/>
            <a:gdLst/>
            <a:ahLst/>
            <a:cxnLst>
              <a:cxn ang="0">
                <a:pos x="0" y="0"/>
              </a:cxn>
              <a:cxn ang="0">
                <a:pos x="97" y="97"/>
              </a:cxn>
              <a:cxn ang="0">
                <a:pos x="169" y="0"/>
              </a:cxn>
            </a:cxnLst>
            <a:rect l="0" t="0" r="r" b="b"/>
            <a:pathLst>
              <a:path w="169" h="97">
                <a:moveTo>
                  <a:pt x="0" y="0"/>
                </a:moveTo>
                <a:cubicBezTo>
                  <a:pt x="34" y="48"/>
                  <a:pt x="69" y="97"/>
                  <a:pt x="97" y="97"/>
                </a:cubicBezTo>
                <a:cubicBezTo>
                  <a:pt x="125" y="97"/>
                  <a:pt x="157" y="16"/>
                  <a:pt x="169" y="0"/>
                </a:cubicBezTo>
              </a:path>
            </a:pathLst>
          </a:custGeom>
          <a:noFill/>
          <a:ln w="25400" cap="flat" cmpd="sng">
            <a:solidFill>
              <a:srgbClr val="00539D"/>
            </a:solidFill>
            <a:prstDash val="solid"/>
            <a:round/>
            <a:headEnd type="none" w="med" len="med"/>
            <a:tailEnd type="none" w="med" len="med"/>
          </a:ln>
          <a:effectLst/>
        </p:spPr>
        <p:txBody>
          <a:bodyPr>
            <a:spAutoFit/>
          </a:bodyPr>
          <a:lstStyle/>
          <a:p>
            <a:endParaRPr lang="en-US"/>
          </a:p>
        </p:txBody>
      </p:sp>
      <p:sp>
        <p:nvSpPr>
          <p:cNvPr id="6180" name="Rectangle 36"/>
          <p:cNvSpPr>
            <a:spLocks noChangeArrowheads="1"/>
          </p:cNvSpPr>
          <p:nvPr/>
        </p:nvSpPr>
        <p:spPr bwMode="invGray">
          <a:xfrm>
            <a:off x="889000" y="5294313"/>
            <a:ext cx="7256463" cy="420687"/>
          </a:xfrm>
          <a:prstGeom prst="rect">
            <a:avLst/>
          </a:prstGeom>
          <a:noFill/>
          <a:ln w="9525" algn="ctr">
            <a:noFill/>
            <a:miter lim="800000"/>
            <a:headEnd/>
            <a:tailEnd/>
          </a:ln>
          <a:effectLst/>
        </p:spPr>
        <p:txBody>
          <a:bodyPr>
            <a:spAutoFit/>
          </a:bodyPr>
          <a:lstStyle/>
          <a:p>
            <a:pPr>
              <a:lnSpc>
                <a:spcPct val="90000"/>
              </a:lnSpc>
              <a:spcBef>
                <a:spcPct val="50000"/>
              </a:spcBef>
              <a:spcAft>
                <a:spcPct val="20000"/>
              </a:spcAft>
              <a:buClr>
                <a:srgbClr val="FFFFFF"/>
              </a:buClr>
            </a:pPr>
            <a:r>
              <a:rPr lang="en-US" sz="2400" b="1">
                <a:solidFill>
                  <a:srgbClr val="00539D"/>
                </a:solidFill>
              </a:rPr>
              <a:t>Answer:  </a:t>
            </a:r>
            <a:r>
              <a:rPr lang="en-US" sz="2400">
                <a:solidFill>
                  <a:srgbClr val="E01B22"/>
                </a:solidFill>
              </a:rPr>
              <a:t>649,000</a:t>
            </a:r>
            <a:endParaRPr lang="en-US" sz="2400" baseline="40000">
              <a:solidFill>
                <a:srgbClr val="00539D"/>
              </a:solidFill>
              <a:cs typeface="Arial" pitchFamily="34" charset="0"/>
            </a:endParaRPr>
          </a:p>
        </p:txBody>
      </p:sp>
      <p:sp>
        <p:nvSpPr>
          <p:cNvPr id="6181" name="Text Box 37"/>
          <p:cNvSpPr txBox="1">
            <a:spLocks noChangeArrowheads="1"/>
          </p:cNvSpPr>
          <p:nvPr/>
        </p:nvSpPr>
        <p:spPr bwMode="auto">
          <a:xfrm>
            <a:off x="889000" y="2017713"/>
            <a:ext cx="7947025" cy="420687"/>
          </a:xfrm>
          <a:prstGeom prst="rect">
            <a:avLst/>
          </a:prstGeom>
          <a:noFill/>
          <a:ln w="9525">
            <a:noFill/>
            <a:miter lim="800000"/>
            <a:headEnd/>
            <a:tailEnd/>
          </a:ln>
          <a:effectLst/>
        </p:spPr>
        <p:txBody>
          <a:bodyPr>
            <a:spAutoFit/>
          </a:bodyPr>
          <a:lstStyle/>
          <a:p>
            <a:pPr marL="4914900" indent="-4914900">
              <a:lnSpc>
                <a:spcPct val="90000"/>
              </a:lnSpc>
              <a:spcBef>
                <a:spcPct val="20000"/>
              </a:spcBef>
              <a:spcAft>
                <a:spcPct val="20000"/>
              </a:spcAft>
              <a:buClr>
                <a:srgbClr val="FFFFFF"/>
              </a:buClr>
              <a:tabLst>
                <a:tab pos="1200150" algn="l"/>
              </a:tabLst>
            </a:pPr>
            <a:r>
              <a:rPr lang="en-US" sz="2400" b="1">
                <a:solidFill>
                  <a:srgbClr val="00539D"/>
                </a:solidFill>
              </a:rPr>
              <a:t>Step 1</a:t>
            </a:r>
            <a:r>
              <a:rPr lang="en-US" sz="2400" b="1">
                <a:solidFill>
                  <a:srgbClr val="E01B22"/>
                </a:solidFill>
              </a:rPr>
              <a:t>	</a:t>
            </a:r>
            <a:r>
              <a:rPr lang="en-US" sz="2400"/>
              <a:t>The exponent is 5, so </a:t>
            </a:r>
            <a:r>
              <a:rPr lang="en-US" sz="2400" i="1"/>
              <a:t>n</a:t>
            </a:r>
            <a:r>
              <a:rPr lang="en-US" sz="2400"/>
              <a:t> = 5.</a:t>
            </a:r>
          </a:p>
        </p:txBody>
      </p:sp>
      <p:sp>
        <p:nvSpPr>
          <p:cNvPr id="6185" name="Text Box 41"/>
          <p:cNvSpPr txBox="1">
            <a:spLocks noChangeArrowheads="1"/>
          </p:cNvSpPr>
          <p:nvPr/>
        </p:nvSpPr>
        <p:spPr bwMode="auto">
          <a:xfrm>
            <a:off x="889000" y="2514600"/>
            <a:ext cx="7947025" cy="1077913"/>
          </a:xfrm>
          <a:prstGeom prst="rect">
            <a:avLst/>
          </a:prstGeom>
          <a:noFill/>
          <a:ln w="9525">
            <a:noFill/>
            <a:miter lim="800000"/>
            <a:headEnd/>
            <a:tailEnd/>
          </a:ln>
          <a:effectLst/>
        </p:spPr>
        <p:txBody>
          <a:bodyPr>
            <a:spAutoFit/>
          </a:bodyPr>
          <a:lstStyle/>
          <a:p>
            <a:pPr marL="1200150" indent="-1200150">
              <a:lnSpc>
                <a:spcPct val="90000"/>
              </a:lnSpc>
              <a:spcBef>
                <a:spcPct val="20000"/>
              </a:spcBef>
              <a:spcAft>
                <a:spcPct val="20000"/>
              </a:spcAft>
              <a:buClr>
                <a:srgbClr val="FFFFFF"/>
              </a:buClr>
              <a:tabLst>
                <a:tab pos="1200150" algn="l"/>
              </a:tabLst>
            </a:pPr>
            <a:r>
              <a:rPr lang="en-US" sz="2400" b="1">
                <a:solidFill>
                  <a:srgbClr val="00539D"/>
                </a:solidFill>
              </a:rPr>
              <a:t>Step 2</a:t>
            </a:r>
            <a:r>
              <a:rPr lang="en-US" sz="2400"/>
              <a:t>	Since </a:t>
            </a:r>
            <a:r>
              <a:rPr lang="en-US" sz="2400" i="1"/>
              <a:t>n</a:t>
            </a:r>
            <a:r>
              <a:rPr lang="en-US" sz="2400"/>
              <a:t> &gt; 0, move the decimal point 5 places to the right.</a:t>
            </a:r>
            <a:br>
              <a:rPr lang="en-US" sz="2400"/>
            </a:br>
            <a:r>
              <a:rPr lang="en-US" sz="2400"/>
              <a:t>6.49 </a:t>
            </a:r>
            <a:r>
              <a:rPr lang="en-US" sz="2400">
                <a:cs typeface="Arial" pitchFamily="34" charset="0"/>
              </a:rPr>
              <a:t>× 10</a:t>
            </a:r>
            <a:r>
              <a:rPr lang="en-US" sz="2400" baseline="40000">
                <a:cs typeface="Arial" pitchFamily="34" charset="0"/>
              </a:rPr>
              <a:t>5</a:t>
            </a:r>
            <a:r>
              <a:rPr lang="en-US" sz="2400">
                <a:cs typeface="Arial" pitchFamily="34" charset="0"/>
              </a:rPr>
              <a:t> → 649000</a:t>
            </a:r>
          </a:p>
        </p:txBody>
      </p:sp>
      <p:sp>
        <p:nvSpPr>
          <p:cNvPr id="6186" name="Text Box 42"/>
          <p:cNvSpPr txBox="1">
            <a:spLocks noChangeArrowheads="1"/>
          </p:cNvSpPr>
          <p:nvPr/>
        </p:nvSpPr>
        <p:spPr bwMode="auto">
          <a:xfrm>
            <a:off x="889000" y="3905250"/>
            <a:ext cx="7947025" cy="420688"/>
          </a:xfrm>
          <a:prstGeom prst="rect">
            <a:avLst/>
          </a:prstGeom>
          <a:noFill/>
          <a:ln w="9525">
            <a:noFill/>
            <a:miter lim="800000"/>
            <a:headEnd/>
            <a:tailEnd/>
          </a:ln>
          <a:effectLst/>
        </p:spPr>
        <p:txBody>
          <a:bodyPr>
            <a:spAutoFit/>
          </a:bodyPr>
          <a:lstStyle/>
          <a:p>
            <a:pPr marL="1200150" indent="-1200150">
              <a:lnSpc>
                <a:spcPct val="90000"/>
              </a:lnSpc>
              <a:spcBef>
                <a:spcPct val="20000"/>
              </a:spcBef>
              <a:spcAft>
                <a:spcPct val="20000"/>
              </a:spcAft>
              <a:buClr>
                <a:srgbClr val="FFFFFF"/>
              </a:buClr>
              <a:tabLst>
                <a:tab pos="1200150" algn="l"/>
                <a:tab pos="4343400" algn="l"/>
              </a:tabLst>
            </a:pPr>
            <a:r>
              <a:rPr lang="en-US" sz="2400" b="1">
                <a:solidFill>
                  <a:srgbClr val="00539D"/>
                </a:solidFill>
              </a:rPr>
              <a:t>Step 3</a:t>
            </a:r>
            <a:r>
              <a:rPr lang="en-US" sz="2400"/>
              <a:t>	6.49 </a:t>
            </a:r>
            <a:r>
              <a:rPr lang="en-US" sz="2400">
                <a:cs typeface="Arial" pitchFamily="34" charset="0"/>
              </a:rPr>
              <a:t>× 10</a:t>
            </a:r>
            <a:r>
              <a:rPr lang="en-US" sz="2400" baseline="40000">
                <a:cs typeface="Arial" pitchFamily="34" charset="0"/>
              </a:rPr>
              <a:t>5</a:t>
            </a:r>
            <a:r>
              <a:rPr lang="en-US" sz="2400">
                <a:cs typeface="Arial" pitchFamily="34" charset="0"/>
              </a:rPr>
              <a:t> = 649,000	Rewrite; insert commas.</a:t>
            </a:r>
          </a:p>
        </p:txBody>
      </p:sp>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163"/>
                                        </p:tgtEl>
                                        <p:attrNameLst>
                                          <p:attrName>style.visibility</p:attrName>
                                        </p:attrNameLst>
                                      </p:cBhvr>
                                      <p:to>
                                        <p:strVal val="visible"/>
                                      </p:to>
                                    </p:set>
                                    <p:animEffect transition="in" filter="wipe(left)">
                                      <p:cBhvr>
                                        <p:cTn id="7" dur="500"/>
                                        <p:tgtEl>
                                          <p:spTgt spid="616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181"/>
                                        </p:tgtEl>
                                        <p:attrNameLst>
                                          <p:attrName>style.visibility</p:attrName>
                                        </p:attrNameLst>
                                      </p:cBhvr>
                                      <p:to>
                                        <p:strVal val="visible"/>
                                      </p:to>
                                    </p:set>
                                    <p:animEffect transition="in" filter="wipe(left)">
                                      <p:cBhvr>
                                        <p:cTn id="12" dur="500"/>
                                        <p:tgtEl>
                                          <p:spTgt spid="6181"/>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6185">
                                            <p:txEl>
                                              <p:pRg st="0" end="0"/>
                                            </p:txEl>
                                          </p:spTgt>
                                        </p:tgtEl>
                                        <p:attrNameLst>
                                          <p:attrName>style.visibility</p:attrName>
                                        </p:attrNameLst>
                                      </p:cBhvr>
                                      <p:to>
                                        <p:strVal val="visible"/>
                                      </p:to>
                                    </p:set>
                                    <p:animEffect transition="in" filter="wipe(left)">
                                      <p:cBhvr>
                                        <p:cTn id="17" dur="500"/>
                                        <p:tgtEl>
                                          <p:spTgt spid="6185">
                                            <p:txEl>
                                              <p:pRg st="0" end="0"/>
                                            </p:txEl>
                                          </p:spTgt>
                                        </p:tgtEl>
                                      </p:cBhvr>
                                    </p:animEffect>
                                  </p:childTnLst>
                                </p:cTn>
                              </p:par>
                            </p:childTnLst>
                          </p:cTn>
                        </p:par>
                        <p:par>
                          <p:cTn id="18" fill="hold">
                            <p:stCondLst>
                              <p:cond delay="500"/>
                            </p:stCondLst>
                            <p:childTnLst>
                              <p:par>
                                <p:cTn id="19" presetID="22" presetClass="entr" presetSubtype="8" fill="hold" grpId="0" nodeType="afterEffect">
                                  <p:stCondLst>
                                    <p:cond delay="0"/>
                                  </p:stCondLst>
                                  <p:childTnLst>
                                    <p:set>
                                      <p:cBhvr>
                                        <p:cTn id="20" dur="1" fill="hold">
                                          <p:stCondLst>
                                            <p:cond delay="0"/>
                                          </p:stCondLst>
                                        </p:cTn>
                                        <p:tgtEl>
                                          <p:spTgt spid="6179"/>
                                        </p:tgtEl>
                                        <p:attrNameLst>
                                          <p:attrName>style.visibility</p:attrName>
                                        </p:attrNameLst>
                                      </p:cBhvr>
                                      <p:to>
                                        <p:strVal val="visible"/>
                                      </p:to>
                                    </p:set>
                                    <p:animEffect transition="in" filter="wipe(left)">
                                      <p:cBhvr>
                                        <p:cTn id="21" dur="500"/>
                                        <p:tgtEl>
                                          <p:spTgt spid="6179"/>
                                        </p:tgtEl>
                                      </p:cBhvr>
                                    </p:animEffect>
                                  </p:childTnLst>
                                </p:cTn>
                              </p:par>
                            </p:childTnLst>
                          </p:cTn>
                        </p:par>
                        <p:par>
                          <p:cTn id="22" fill="hold">
                            <p:stCondLst>
                              <p:cond delay="1000"/>
                            </p:stCondLst>
                            <p:childTnLst>
                              <p:par>
                                <p:cTn id="23" presetID="22" presetClass="entr" presetSubtype="8" fill="hold" grpId="0" nodeType="afterEffect">
                                  <p:stCondLst>
                                    <p:cond delay="0"/>
                                  </p:stCondLst>
                                  <p:childTnLst>
                                    <p:set>
                                      <p:cBhvr>
                                        <p:cTn id="24" dur="1" fill="hold">
                                          <p:stCondLst>
                                            <p:cond delay="0"/>
                                          </p:stCondLst>
                                        </p:cTn>
                                        <p:tgtEl>
                                          <p:spTgt spid="6178"/>
                                        </p:tgtEl>
                                        <p:attrNameLst>
                                          <p:attrName>style.visibility</p:attrName>
                                        </p:attrNameLst>
                                      </p:cBhvr>
                                      <p:to>
                                        <p:strVal val="visible"/>
                                      </p:to>
                                    </p:set>
                                    <p:animEffect transition="in" filter="wipe(left)">
                                      <p:cBhvr>
                                        <p:cTn id="25" dur="500"/>
                                        <p:tgtEl>
                                          <p:spTgt spid="6178"/>
                                        </p:tgtEl>
                                      </p:cBhvr>
                                    </p:animEffect>
                                  </p:childTnLst>
                                </p:cTn>
                              </p:par>
                            </p:childTnLst>
                          </p:cTn>
                        </p:par>
                        <p:par>
                          <p:cTn id="26" fill="hold">
                            <p:stCondLst>
                              <p:cond delay="1500"/>
                            </p:stCondLst>
                            <p:childTnLst>
                              <p:par>
                                <p:cTn id="27" presetID="22" presetClass="entr" presetSubtype="8" fill="hold" grpId="0" nodeType="afterEffect">
                                  <p:stCondLst>
                                    <p:cond delay="0"/>
                                  </p:stCondLst>
                                  <p:childTnLst>
                                    <p:set>
                                      <p:cBhvr>
                                        <p:cTn id="28" dur="1" fill="hold">
                                          <p:stCondLst>
                                            <p:cond delay="0"/>
                                          </p:stCondLst>
                                        </p:cTn>
                                        <p:tgtEl>
                                          <p:spTgt spid="6177"/>
                                        </p:tgtEl>
                                        <p:attrNameLst>
                                          <p:attrName>style.visibility</p:attrName>
                                        </p:attrNameLst>
                                      </p:cBhvr>
                                      <p:to>
                                        <p:strVal val="visible"/>
                                      </p:to>
                                    </p:set>
                                    <p:animEffect transition="in" filter="wipe(left)">
                                      <p:cBhvr>
                                        <p:cTn id="29" dur="500"/>
                                        <p:tgtEl>
                                          <p:spTgt spid="6177"/>
                                        </p:tgtEl>
                                      </p:cBhvr>
                                    </p:animEffect>
                                  </p:childTnLst>
                                </p:cTn>
                              </p:par>
                            </p:childTnLst>
                          </p:cTn>
                        </p:par>
                        <p:par>
                          <p:cTn id="30" fill="hold">
                            <p:stCondLst>
                              <p:cond delay="2000"/>
                            </p:stCondLst>
                            <p:childTnLst>
                              <p:par>
                                <p:cTn id="31" presetID="22" presetClass="entr" presetSubtype="8" fill="hold" grpId="0" nodeType="afterEffect">
                                  <p:stCondLst>
                                    <p:cond delay="0"/>
                                  </p:stCondLst>
                                  <p:childTnLst>
                                    <p:set>
                                      <p:cBhvr>
                                        <p:cTn id="32" dur="1" fill="hold">
                                          <p:stCondLst>
                                            <p:cond delay="0"/>
                                          </p:stCondLst>
                                        </p:cTn>
                                        <p:tgtEl>
                                          <p:spTgt spid="6175"/>
                                        </p:tgtEl>
                                        <p:attrNameLst>
                                          <p:attrName>style.visibility</p:attrName>
                                        </p:attrNameLst>
                                      </p:cBhvr>
                                      <p:to>
                                        <p:strVal val="visible"/>
                                      </p:to>
                                    </p:set>
                                    <p:animEffect transition="in" filter="wipe(left)">
                                      <p:cBhvr>
                                        <p:cTn id="33" dur="500"/>
                                        <p:tgtEl>
                                          <p:spTgt spid="6175"/>
                                        </p:tgtEl>
                                      </p:cBhvr>
                                    </p:animEffect>
                                  </p:childTnLst>
                                </p:cTn>
                              </p:par>
                            </p:childTnLst>
                          </p:cTn>
                        </p:par>
                        <p:par>
                          <p:cTn id="34" fill="hold">
                            <p:stCondLst>
                              <p:cond delay="2500"/>
                            </p:stCondLst>
                            <p:childTnLst>
                              <p:par>
                                <p:cTn id="35" presetID="22" presetClass="entr" presetSubtype="8" fill="hold" grpId="0" nodeType="afterEffect">
                                  <p:stCondLst>
                                    <p:cond delay="0"/>
                                  </p:stCondLst>
                                  <p:childTnLst>
                                    <p:set>
                                      <p:cBhvr>
                                        <p:cTn id="36" dur="1" fill="hold">
                                          <p:stCondLst>
                                            <p:cond delay="0"/>
                                          </p:stCondLst>
                                        </p:cTn>
                                        <p:tgtEl>
                                          <p:spTgt spid="6173"/>
                                        </p:tgtEl>
                                        <p:attrNameLst>
                                          <p:attrName>style.visibility</p:attrName>
                                        </p:attrNameLst>
                                      </p:cBhvr>
                                      <p:to>
                                        <p:strVal val="visible"/>
                                      </p:to>
                                    </p:set>
                                    <p:animEffect transition="in" filter="wipe(left)">
                                      <p:cBhvr>
                                        <p:cTn id="37" dur="500"/>
                                        <p:tgtEl>
                                          <p:spTgt spid="6173"/>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6186">
                                            <p:txEl>
                                              <p:pRg st="0" end="0"/>
                                            </p:txEl>
                                          </p:spTgt>
                                        </p:tgtEl>
                                        <p:attrNameLst>
                                          <p:attrName>style.visibility</p:attrName>
                                        </p:attrNameLst>
                                      </p:cBhvr>
                                      <p:to>
                                        <p:strVal val="visible"/>
                                      </p:to>
                                    </p:set>
                                    <p:animEffect transition="in" filter="wipe(left)">
                                      <p:cBhvr>
                                        <p:cTn id="42" dur="500"/>
                                        <p:tgtEl>
                                          <p:spTgt spid="6186">
                                            <p:txEl>
                                              <p:pRg st="0" end="0"/>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6180"/>
                                        </p:tgtEl>
                                        <p:attrNameLst>
                                          <p:attrName>style.visibility</p:attrName>
                                        </p:attrNameLst>
                                      </p:cBhvr>
                                      <p:to>
                                        <p:strVal val="visible"/>
                                      </p:to>
                                    </p:set>
                                    <p:animEffect transition="in" filter="wipe(left)">
                                      <p:cBhvr>
                                        <p:cTn id="47" dur="500"/>
                                        <p:tgtEl>
                                          <p:spTgt spid="61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63" grpId="0" autoUpdateAnimBg="0"/>
      <p:bldP spid="6173" grpId="0" animBg="1"/>
      <p:bldP spid="6175" grpId="0" animBg="1"/>
      <p:bldP spid="6177" grpId="0" animBg="1"/>
      <p:bldP spid="6178" grpId="0" animBg="1"/>
      <p:bldP spid="6179" grpId="0" animBg="1"/>
      <p:bldP spid="6180" grpId="0" autoUpdateAnimBg="0"/>
      <p:bldP spid="6181" grpId="0" autoUpdateAnimBg="0"/>
      <p:bldP spid="6185" grpId="0" build="p" autoUpdateAnimBg="0"/>
      <p:bldP spid="6186" grpId="0" build="p"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r>
              <a:rPr lang="en-US"/>
              <a:t>Example 2B</a:t>
            </a:r>
          </a:p>
        </p:txBody>
      </p:sp>
      <p:sp>
        <p:nvSpPr>
          <p:cNvPr id="7173" name="Text Box 5"/>
          <p:cNvSpPr txBox="1">
            <a:spLocks noChangeArrowheads="1"/>
          </p:cNvSpPr>
          <p:nvPr/>
        </p:nvSpPr>
        <p:spPr bwMode="auto">
          <a:xfrm>
            <a:off x="2628900" y="771525"/>
            <a:ext cx="5981700" cy="396875"/>
          </a:xfrm>
          <a:prstGeom prst="rect">
            <a:avLst/>
          </a:prstGeom>
          <a:noFill/>
          <a:ln w="9525">
            <a:noFill/>
            <a:miter lim="800000"/>
            <a:headEnd/>
            <a:tailEnd/>
          </a:ln>
          <a:effectLst/>
        </p:spPr>
        <p:txBody>
          <a:bodyPr>
            <a:spAutoFit/>
          </a:bodyPr>
          <a:lstStyle/>
          <a:p>
            <a:pPr>
              <a:spcBef>
                <a:spcPct val="50000"/>
              </a:spcBef>
            </a:pPr>
            <a:r>
              <a:rPr lang="en-US" sz="2000" b="1">
                <a:solidFill>
                  <a:srgbClr val="EC1D24"/>
                </a:solidFill>
              </a:rPr>
              <a:t>Scientific Notation to Standard Form</a:t>
            </a:r>
          </a:p>
        </p:txBody>
      </p:sp>
      <p:sp>
        <p:nvSpPr>
          <p:cNvPr id="7202" name="Text Box 34"/>
          <p:cNvSpPr txBox="1">
            <a:spLocks noChangeArrowheads="1"/>
          </p:cNvSpPr>
          <p:nvPr/>
        </p:nvSpPr>
        <p:spPr bwMode="invGray">
          <a:xfrm>
            <a:off x="838200" y="1285875"/>
            <a:ext cx="7947025" cy="473075"/>
          </a:xfrm>
          <a:prstGeom prst="rect">
            <a:avLst/>
          </a:prstGeom>
          <a:noFill/>
          <a:ln w="9525">
            <a:noFill/>
            <a:miter lim="800000"/>
            <a:headEnd/>
            <a:tailEnd/>
          </a:ln>
          <a:effectLst/>
        </p:spPr>
        <p:txBody>
          <a:bodyPr/>
          <a:lstStyle/>
          <a:p>
            <a:pPr>
              <a:lnSpc>
                <a:spcPct val="90000"/>
              </a:lnSpc>
              <a:spcBef>
                <a:spcPct val="20000"/>
              </a:spcBef>
              <a:spcAft>
                <a:spcPct val="20000"/>
              </a:spcAft>
              <a:buClr>
                <a:srgbClr val="FFFFFF"/>
              </a:buClr>
              <a:tabLst>
                <a:tab pos="2857500" algn="l"/>
              </a:tabLst>
            </a:pPr>
            <a:r>
              <a:rPr lang="en-US" sz="2400" b="1">
                <a:solidFill>
                  <a:srgbClr val="E01B22"/>
                </a:solidFill>
              </a:rPr>
              <a:t>B.</a:t>
            </a:r>
            <a:r>
              <a:rPr lang="en-US" sz="2400" b="1">
                <a:solidFill>
                  <a:srgbClr val="00539D"/>
                </a:solidFill>
              </a:rPr>
              <a:t> Express 1.8 </a:t>
            </a:r>
            <a:r>
              <a:rPr lang="en-US" sz="2400" b="1">
                <a:solidFill>
                  <a:srgbClr val="00539D"/>
                </a:solidFill>
                <a:cs typeface="Arial" pitchFamily="34" charset="0"/>
              </a:rPr>
              <a:t>× 10</a:t>
            </a:r>
            <a:r>
              <a:rPr lang="en-US" sz="2400" b="1" baseline="40000">
                <a:solidFill>
                  <a:srgbClr val="00539D"/>
                </a:solidFill>
                <a:cs typeface="Arial" pitchFamily="34" charset="0"/>
              </a:rPr>
              <a:t>–3 </a:t>
            </a:r>
            <a:r>
              <a:rPr lang="en-US" sz="2400" b="1">
                <a:solidFill>
                  <a:srgbClr val="00539D"/>
                </a:solidFill>
              </a:rPr>
              <a:t>in standard form.</a:t>
            </a:r>
          </a:p>
        </p:txBody>
      </p:sp>
      <p:sp>
        <p:nvSpPr>
          <p:cNvPr id="7205" name="Freeform 37"/>
          <p:cNvSpPr>
            <a:spLocks/>
          </p:cNvSpPr>
          <p:nvPr/>
        </p:nvSpPr>
        <p:spPr bwMode="auto">
          <a:xfrm>
            <a:off x="4384675" y="3495675"/>
            <a:ext cx="182563" cy="201613"/>
          </a:xfrm>
          <a:custGeom>
            <a:avLst/>
            <a:gdLst/>
            <a:ahLst/>
            <a:cxnLst>
              <a:cxn ang="0">
                <a:pos x="0" y="0"/>
              </a:cxn>
              <a:cxn ang="0">
                <a:pos x="97" y="97"/>
              </a:cxn>
              <a:cxn ang="0">
                <a:pos x="169" y="0"/>
              </a:cxn>
            </a:cxnLst>
            <a:rect l="0" t="0" r="r" b="b"/>
            <a:pathLst>
              <a:path w="169" h="97">
                <a:moveTo>
                  <a:pt x="0" y="0"/>
                </a:moveTo>
                <a:cubicBezTo>
                  <a:pt x="34" y="48"/>
                  <a:pt x="69" y="97"/>
                  <a:pt x="97" y="97"/>
                </a:cubicBezTo>
                <a:cubicBezTo>
                  <a:pt x="125" y="97"/>
                  <a:pt x="157" y="16"/>
                  <a:pt x="169" y="0"/>
                </a:cubicBezTo>
              </a:path>
            </a:pathLst>
          </a:custGeom>
          <a:noFill/>
          <a:ln w="25400" cap="flat" cmpd="sng">
            <a:solidFill>
              <a:srgbClr val="00539D"/>
            </a:solidFill>
            <a:prstDash val="solid"/>
            <a:round/>
            <a:headEnd/>
            <a:tailEnd type="none" w="med" len="med"/>
          </a:ln>
          <a:effectLst/>
        </p:spPr>
        <p:txBody>
          <a:bodyPr>
            <a:spAutoFit/>
          </a:bodyPr>
          <a:lstStyle/>
          <a:p>
            <a:endParaRPr lang="en-US"/>
          </a:p>
        </p:txBody>
      </p:sp>
      <p:sp>
        <p:nvSpPr>
          <p:cNvPr id="7206" name="Freeform 38"/>
          <p:cNvSpPr>
            <a:spLocks/>
          </p:cNvSpPr>
          <p:nvPr/>
        </p:nvSpPr>
        <p:spPr bwMode="auto">
          <a:xfrm>
            <a:off x="4191000" y="3495675"/>
            <a:ext cx="192088" cy="201613"/>
          </a:xfrm>
          <a:custGeom>
            <a:avLst/>
            <a:gdLst/>
            <a:ahLst/>
            <a:cxnLst>
              <a:cxn ang="0">
                <a:pos x="0" y="0"/>
              </a:cxn>
              <a:cxn ang="0">
                <a:pos x="97" y="97"/>
              </a:cxn>
              <a:cxn ang="0">
                <a:pos x="169" y="0"/>
              </a:cxn>
            </a:cxnLst>
            <a:rect l="0" t="0" r="r" b="b"/>
            <a:pathLst>
              <a:path w="169" h="97">
                <a:moveTo>
                  <a:pt x="0" y="0"/>
                </a:moveTo>
                <a:cubicBezTo>
                  <a:pt x="34" y="48"/>
                  <a:pt x="69" y="97"/>
                  <a:pt x="97" y="97"/>
                </a:cubicBezTo>
                <a:cubicBezTo>
                  <a:pt x="125" y="97"/>
                  <a:pt x="157" y="16"/>
                  <a:pt x="169" y="0"/>
                </a:cubicBezTo>
              </a:path>
            </a:pathLst>
          </a:custGeom>
          <a:noFill/>
          <a:ln w="25400" cap="flat" cmpd="sng">
            <a:solidFill>
              <a:srgbClr val="00539D"/>
            </a:solidFill>
            <a:prstDash val="solid"/>
            <a:round/>
            <a:headEnd/>
            <a:tailEnd type="none" w="med" len="med"/>
          </a:ln>
          <a:effectLst/>
        </p:spPr>
        <p:txBody>
          <a:bodyPr>
            <a:spAutoFit/>
          </a:bodyPr>
          <a:lstStyle/>
          <a:p>
            <a:endParaRPr lang="en-US"/>
          </a:p>
        </p:txBody>
      </p:sp>
      <p:sp>
        <p:nvSpPr>
          <p:cNvPr id="7207" name="Freeform 39"/>
          <p:cNvSpPr>
            <a:spLocks/>
          </p:cNvSpPr>
          <p:nvPr/>
        </p:nvSpPr>
        <p:spPr bwMode="auto">
          <a:xfrm>
            <a:off x="4010025" y="3495675"/>
            <a:ext cx="177800" cy="201613"/>
          </a:xfrm>
          <a:custGeom>
            <a:avLst/>
            <a:gdLst/>
            <a:ahLst/>
            <a:cxnLst>
              <a:cxn ang="0">
                <a:pos x="0" y="0"/>
              </a:cxn>
              <a:cxn ang="0">
                <a:pos x="97" y="97"/>
              </a:cxn>
              <a:cxn ang="0">
                <a:pos x="169" y="0"/>
              </a:cxn>
            </a:cxnLst>
            <a:rect l="0" t="0" r="r" b="b"/>
            <a:pathLst>
              <a:path w="169" h="97">
                <a:moveTo>
                  <a:pt x="0" y="0"/>
                </a:moveTo>
                <a:cubicBezTo>
                  <a:pt x="34" y="48"/>
                  <a:pt x="69" y="97"/>
                  <a:pt x="97" y="97"/>
                </a:cubicBezTo>
                <a:cubicBezTo>
                  <a:pt x="125" y="97"/>
                  <a:pt x="157" y="16"/>
                  <a:pt x="169" y="0"/>
                </a:cubicBezTo>
              </a:path>
            </a:pathLst>
          </a:custGeom>
          <a:noFill/>
          <a:ln w="25400" cap="flat" cmpd="sng">
            <a:solidFill>
              <a:srgbClr val="00539D"/>
            </a:solidFill>
            <a:prstDash val="solid"/>
            <a:round/>
            <a:headEnd type="triangle" w="med" len="med"/>
            <a:tailEnd type="none" w="med" len="med"/>
          </a:ln>
          <a:effectLst/>
        </p:spPr>
        <p:txBody>
          <a:bodyPr>
            <a:spAutoFit/>
          </a:bodyPr>
          <a:lstStyle/>
          <a:p>
            <a:endParaRPr lang="en-US"/>
          </a:p>
        </p:txBody>
      </p:sp>
      <p:sp>
        <p:nvSpPr>
          <p:cNvPr id="7208" name="Rectangle 40"/>
          <p:cNvSpPr>
            <a:spLocks noChangeArrowheads="1"/>
          </p:cNvSpPr>
          <p:nvPr/>
        </p:nvSpPr>
        <p:spPr bwMode="invGray">
          <a:xfrm>
            <a:off x="889000" y="5294313"/>
            <a:ext cx="7256463" cy="420687"/>
          </a:xfrm>
          <a:prstGeom prst="rect">
            <a:avLst/>
          </a:prstGeom>
          <a:noFill/>
          <a:ln w="9525" algn="ctr">
            <a:noFill/>
            <a:miter lim="800000"/>
            <a:headEnd/>
            <a:tailEnd/>
          </a:ln>
          <a:effectLst/>
        </p:spPr>
        <p:txBody>
          <a:bodyPr>
            <a:spAutoFit/>
          </a:bodyPr>
          <a:lstStyle/>
          <a:p>
            <a:pPr>
              <a:lnSpc>
                <a:spcPct val="90000"/>
              </a:lnSpc>
              <a:spcBef>
                <a:spcPct val="50000"/>
              </a:spcBef>
              <a:spcAft>
                <a:spcPct val="20000"/>
              </a:spcAft>
              <a:buClr>
                <a:srgbClr val="FFFFFF"/>
              </a:buClr>
            </a:pPr>
            <a:r>
              <a:rPr lang="en-US" sz="2400" b="1">
                <a:solidFill>
                  <a:srgbClr val="00539D"/>
                </a:solidFill>
              </a:rPr>
              <a:t>Answer:  </a:t>
            </a:r>
            <a:r>
              <a:rPr lang="en-US" sz="2400">
                <a:solidFill>
                  <a:srgbClr val="E01B22"/>
                </a:solidFill>
              </a:rPr>
              <a:t>0.0018</a:t>
            </a:r>
            <a:endParaRPr lang="en-US" sz="2400" baseline="40000">
              <a:solidFill>
                <a:srgbClr val="00539D"/>
              </a:solidFill>
              <a:cs typeface="Arial" pitchFamily="34" charset="0"/>
            </a:endParaRPr>
          </a:p>
        </p:txBody>
      </p:sp>
      <p:sp>
        <p:nvSpPr>
          <p:cNvPr id="7209" name="Text Box 41"/>
          <p:cNvSpPr txBox="1">
            <a:spLocks noChangeArrowheads="1"/>
          </p:cNvSpPr>
          <p:nvPr/>
        </p:nvSpPr>
        <p:spPr bwMode="auto">
          <a:xfrm>
            <a:off x="889000" y="2017713"/>
            <a:ext cx="7947025" cy="420687"/>
          </a:xfrm>
          <a:prstGeom prst="rect">
            <a:avLst/>
          </a:prstGeom>
          <a:noFill/>
          <a:ln w="9525">
            <a:noFill/>
            <a:miter lim="800000"/>
            <a:headEnd/>
            <a:tailEnd/>
          </a:ln>
          <a:effectLst/>
        </p:spPr>
        <p:txBody>
          <a:bodyPr>
            <a:spAutoFit/>
          </a:bodyPr>
          <a:lstStyle/>
          <a:p>
            <a:pPr marL="4914900" indent="-4914900">
              <a:lnSpc>
                <a:spcPct val="90000"/>
              </a:lnSpc>
              <a:spcBef>
                <a:spcPct val="20000"/>
              </a:spcBef>
              <a:spcAft>
                <a:spcPct val="20000"/>
              </a:spcAft>
              <a:buClr>
                <a:srgbClr val="FFFFFF"/>
              </a:buClr>
              <a:tabLst>
                <a:tab pos="1200150" algn="l"/>
              </a:tabLst>
            </a:pPr>
            <a:r>
              <a:rPr lang="en-US" sz="2400" b="1">
                <a:solidFill>
                  <a:srgbClr val="00539D"/>
                </a:solidFill>
              </a:rPr>
              <a:t>Step 1</a:t>
            </a:r>
            <a:r>
              <a:rPr lang="en-US" sz="2400" b="1">
                <a:solidFill>
                  <a:srgbClr val="E01B22"/>
                </a:solidFill>
              </a:rPr>
              <a:t>	</a:t>
            </a:r>
            <a:r>
              <a:rPr lang="en-US" sz="2400"/>
              <a:t>The exponent is –3, so </a:t>
            </a:r>
            <a:r>
              <a:rPr lang="en-US" sz="2400" i="1"/>
              <a:t>n</a:t>
            </a:r>
            <a:r>
              <a:rPr lang="en-US" sz="2400"/>
              <a:t> = –3.</a:t>
            </a:r>
          </a:p>
        </p:txBody>
      </p:sp>
      <p:sp>
        <p:nvSpPr>
          <p:cNvPr id="7210" name="Text Box 42"/>
          <p:cNvSpPr txBox="1">
            <a:spLocks noChangeArrowheads="1"/>
          </p:cNvSpPr>
          <p:nvPr/>
        </p:nvSpPr>
        <p:spPr bwMode="auto">
          <a:xfrm>
            <a:off x="889000" y="2514600"/>
            <a:ext cx="7947025" cy="1077913"/>
          </a:xfrm>
          <a:prstGeom prst="rect">
            <a:avLst/>
          </a:prstGeom>
          <a:noFill/>
          <a:ln w="9525">
            <a:noFill/>
            <a:miter lim="800000"/>
            <a:headEnd/>
            <a:tailEnd/>
          </a:ln>
          <a:effectLst/>
        </p:spPr>
        <p:txBody>
          <a:bodyPr>
            <a:spAutoFit/>
          </a:bodyPr>
          <a:lstStyle/>
          <a:p>
            <a:pPr marL="1200150" indent="-1200150">
              <a:lnSpc>
                <a:spcPct val="90000"/>
              </a:lnSpc>
              <a:spcBef>
                <a:spcPct val="20000"/>
              </a:spcBef>
              <a:spcAft>
                <a:spcPct val="20000"/>
              </a:spcAft>
              <a:buClr>
                <a:srgbClr val="FFFFFF"/>
              </a:buClr>
              <a:tabLst>
                <a:tab pos="1200150" algn="l"/>
              </a:tabLst>
            </a:pPr>
            <a:r>
              <a:rPr lang="en-US" sz="2400" b="1">
                <a:solidFill>
                  <a:srgbClr val="00539D"/>
                </a:solidFill>
              </a:rPr>
              <a:t>Step 2</a:t>
            </a:r>
            <a:r>
              <a:rPr lang="en-US" sz="2400"/>
              <a:t>	Since </a:t>
            </a:r>
            <a:r>
              <a:rPr lang="en-US" sz="2400" i="1"/>
              <a:t>n</a:t>
            </a:r>
            <a:r>
              <a:rPr lang="en-US" sz="2400"/>
              <a:t> &lt; 0, move the decimal point 3 places to the left.</a:t>
            </a:r>
            <a:br>
              <a:rPr lang="en-US" sz="2400"/>
            </a:br>
            <a:r>
              <a:rPr lang="en-US" sz="2400"/>
              <a:t>1.8 </a:t>
            </a:r>
            <a:r>
              <a:rPr lang="en-US" sz="2400">
                <a:cs typeface="Arial" pitchFamily="34" charset="0"/>
              </a:rPr>
              <a:t>× 10</a:t>
            </a:r>
            <a:r>
              <a:rPr lang="en-US" sz="2400" baseline="40000">
                <a:cs typeface="Arial" pitchFamily="34" charset="0"/>
              </a:rPr>
              <a:t>–3</a:t>
            </a:r>
            <a:r>
              <a:rPr lang="en-US" sz="2400">
                <a:cs typeface="Arial" pitchFamily="34" charset="0"/>
              </a:rPr>
              <a:t> → 001.8</a:t>
            </a:r>
          </a:p>
        </p:txBody>
      </p:sp>
      <p:sp>
        <p:nvSpPr>
          <p:cNvPr id="7211" name="Text Box 43"/>
          <p:cNvSpPr txBox="1">
            <a:spLocks noChangeArrowheads="1"/>
          </p:cNvSpPr>
          <p:nvPr/>
        </p:nvSpPr>
        <p:spPr bwMode="auto">
          <a:xfrm>
            <a:off x="889000" y="3905250"/>
            <a:ext cx="7947025" cy="1077913"/>
          </a:xfrm>
          <a:prstGeom prst="rect">
            <a:avLst/>
          </a:prstGeom>
          <a:noFill/>
          <a:ln w="9525">
            <a:noFill/>
            <a:miter lim="800000"/>
            <a:headEnd/>
            <a:tailEnd/>
          </a:ln>
          <a:effectLst/>
        </p:spPr>
        <p:txBody>
          <a:bodyPr>
            <a:spAutoFit/>
          </a:bodyPr>
          <a:lstStyle/>
          <a:p>
            <a:pPr marL="4572000" indent="-4572000">
              <a:lnSpc>
                <a:spcPct val="90000"/>
              </a:lnSpc>
              <a:spcBef>
                <a:spcPct val="20000"/>
              </a:spcBef>
              <a:spcAft>
                <a:spcPct val="20000"/>
              </a:spcAft>
              <a:buClr>
                <a:srgbClr val="FFFFFF"/>
              </a:buClr>
              <a:tabLst>
                <a:tab pos="1200150" algn="l"/>
              </a:tabLst>
            </a:pPr>
            <a:r>
              <a:rPr lang="en-US" sz="2400" b="1">
                <a:solidFill>
                  <a:srgbClr val="00539D"/>
                </a:solidFill>
              </a:rPr>
              <a:t>Step 3</a:t>
            </a:r>
            <a:r>
              <a:rPr lang="en-US" sz="2400"/>
              <a:t>	1.8 </a:t>
            </a:r>
            <a:r>
              <a:rPr lang="en-US" sz="2400">
                <a:cs typeface="Arial" pitchFamily="34" charset="0"/>
              </a:rPr>
              <a:t>× 10</a:t>
            </a:r>
            <a:r>
              <a:rPr lang="en-US" sz="2400" baseline="40000">
                <a:cs typeface="Arial" pitchFamily="34" charset="0"/>
              </a:rPr>
              <a:t>–3</a:t>
            </a:r>
            <a:r>
              <a:rPr lang="en-US" sz="2400">
                <a:cs typeface="Arial" pitchFamily="34" charset="0"/>
              </a:rPr>
              <a:t> = 0.0018	Rewrite; insert a 0 before the decimal point.</a:t>
            </a:r>
          </a:p>
        </p:txBody>
      </p:sp>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202"/>
                                        </p:tgtEl>
                                        <p:attrNameLst>
                                          <p:attrName>style.visibility</p:attrName>
                                        </p:attrNameLst>
                                      </p:cBhvr>
                                      <p:to>
                                        <p:strVal val="visible"/>
                                      </p:to>
                                    </p:set>
                                    <p:animEffect transition="in" filter="wipe(left)">
                                      <p:cBhvr>
                                        <p:cTn id="7" dur="500"/>
                                        <p:tgtEl>
                                          <p:spTgt spid="720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7209"/>
                                        </p:tgtEl>
                                        <p:attrNameLst>
                                          <p:attrName>style.visibility</p:attrName>
                                        </p:attrNameLst>
                                      </p:cBhvr>
                                      <p:to>
                                        <p:strVal val="visible"/>
                                      </p:to>
                                    </p:set>
                                    <p:animEffect transition="in" filter="wipe(left)">
                                      <p:cBhvr>
                                        <p:cTn id="12" dur="500"/>
                                        <p:tgtEl>
                                          <p:spTgt spid="7209"/>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7210">
                                            <p:txEl>
                                              <p:pRg st="0" end="0"/>
                                            </p:txEl>
                                          </p:spTgt>
                                        </p:tgtEl>
                                        <p:attrNameLst>
                                          <p:attrName>style.visibility</p:attrName>
                                        </p:attrNameLst>
                                      </p:cBhvr>
                                      <p:to>
                                        <p:strVal val="visible"/>
                                      </p:to>
                                    </p:set>
                                    <p:animEffect transition="in" filter="wipe(left)">
                                      <p:cBhvr>
                                        <p:cTn id="17" dur="500"/>
                                        <p:tgtEl>
                                          <p:spTgt spid="7210">
                                            <p:txEl>
                                              <p:pRg st="0" end="0"/>
                                            </p:txEl>
                                          </p:spTgt>
                                        </p:tgtEl>
                                      </p:cBhvr>
                                    </p:animEffect>
                                  </p:childTnLst>
                                </p:cTn>
                              </p:par>
                            </p:childTnLst>
                          </p:cTn>
                        </p:par>
                        <p:par>
                          <p:cTn id="18" fill="hold">
                            <p:stCondLst>
                              <p:cond delay="500"/>
                            </p:stCondLst>
                            <p:childTnLst>
                              <p:par>
                                <p:cTn id="19" presetID="22" presetClass="entr" presetSubtype="2" fill="hold" grpId="0" nodeType="afterEffect">
                                  <p:stCondLst>
                                    <p:cond delay="0"/>
                                  </p:stCondLst>
                                  <p:childTnLst>
                                    <p:set>
                                      <p:cBhvr>
                                        <p:cTn id="20" dur="1" fill="hold">
                                          <p:stCondLst>
                                            <p:cond delay="0"/>
                                          </p:stCondLst>
                                        </p:cTn>
                                        <p:tgtEl>
                                          <p:spTgt spid="7205"/>
                                        </p:tgtEl>
                                        <p:attrNameLst>
                                          <p:attrName>style.visibility</p:attrName>
                                        </p:attrNameLst>
                                      </p:cBhvr>
                                      <p:to>
                                        <p:strVal val="visible"/>
                                      </p:to>
                                    </p:set>
                                    <p:animEffect transition="in" filter="wipe(right)">
                                      <p:cBhvr>
                                        <p:cTn id="21" dur="500"/>
                                        <p:tgtEl>
                                          <p:spTgt spid="7205"/>
                                        </p:tgtEl>
                                      </p:cBhvr>
                                    </p:animEffect>
                                  </p:childTnLst>
                                </p:cTn>
                              </p:par>
                            </p:childTnLst>
                          </p:cTn>
                        </p:par>
                        <p:par>
                          <p:cTn id="22" fill="hold">
                            <p:stCondLst>
                              <p:cond delay="1000"/>
                            </p:stCondLst>
                            <p:childTnLst>
                              <p:par>
                                <p:cTn id="23" presetID="22" presetClass="entr" presetSubtype="2" fill="hold" grpId="0" nodeType="afterEffect">
                                  <p:stCondLst>
                                    <p:cond delay="0"/>
                                  </p:stCondLst>
                                  <p:childTnLst>
                                    <p:set>
                                      <p:cBhvr>
                                        <p:cTn id="24" dur="1" fill="hold">
                                          <p:stCondLst>
                                            <p:cond delay="0"/>
                                          </p:stCondLst>
                                        </p:cTn>
                                        <p:tgtEl>
                                          <p:spTgt spid="7206"/>
                                        </p:tgtEl>
                                        <p:attrNameLst>
                                          <p:attrName>style.visibility</p:attrName>
                                        </p:attrNameLst>
                                      </p:cBhvr>
                                      <p:to>
                                        <p:strVal val="visible"/>
                                      </p:to>
                                    </p:set>
                                    <p:animEffect transition="in" filter="wipe(right)">
                                      <p:cBhvr>
                                        <p:cTn id="25" dur="500"/>
                                        <p:tgtEl>
                                          <p:spTgt spid="7206"/>
                                        </p:tgtEl>
                                      </p:cBhvr>
                                    </p:animEffect>
                                  </p:childTnLst>
                                </p:cTn>
                              </p:par>
                            </p:childTnLst>
                          </p:cTn>
                        </p:par>
                        <p:par>
                          <p:cTn id="26" fill="hold">
                            <p:stCondLst>
                              <p:cond delay="1500"/>
                            </p:stCondLst>
                            <p:childTnLst>
                              <p:par>
                                <p:cTn id="27" presetID="22" presetClass="entr" presetSubtype="2" fill="hold" grpId="0" nodeType="afterEffect">
                                  <p:stCondLst>
                                    <p:cond delay="0"/>
                                  </p:stCondLst>
                                  <p:childTnLst>
                                    <p:set>
                                      <p:cBhvr>
                                        <p:cTn id="28" dur="1" fill="hold">
                                          <p:stCondLst>
                                            <p:cond delay="0"/>
                                          </p:stCondLst>
                                        </p:cTn>
                                        <p:tgtEl>
                                          <p:spTgt spid="7207"/>
                                        </p:tgtEl>
                                        <p:attrNameLst>
                                          <p:attrName>style.visibility</p:attrName>
                                        </p:attrNameLst>
                                      </p:cBhvr>
                                      <p:to>
                                        <p:strVal val="visible"/>
                                      </p:to>
                                    </p:set>
                                    <p:animEffect transition="in" filter="wipe(right)">
                                      <p:cBhvr>
                                        <p:cTn id="29" dur="500"/>
                                        <p:tgtEl>
                                          <p:spTgt spid="7207"/>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grpId="0" nodeType="clickEffect">
                                  <p:stCondLst>
                                    <p:cond delay="0"/>
                                  </p:stCondLst>
                                  <p:childTnLst>
                                    <p:set>
                                      <p:cBhvr>
                                        <p:cTn id="33" dur="1" fill="hold">
                                          <p:stCondLst>
                                            <p:cond delay="0"/>
                                          </p:stCondLst>
                                        </p:cTn>
                                        <p:tgtEl>
                                          <p:spTgt spid="7211">
                                            <p:txEl>
                                              <p:pRg st="0" end="0"/>
                                            </p:txEl>
                                          </p:spTgt>
                                        </p:tgtEl>
                                        <p:attrNameLst>
                                          <p:attrName>style.visibility</p:attrName>
                                        </p:attrNameLst>
                                      </p:cBhvr>
                                      <p:to>
                                        <p:strVal val="visible"/>
                                      </p:to>
                                    </p:set>
                                    <p:animEffect transition="in" filter="wipe(left)">
                                      <p:cBhvr>
                                        <p:cTn id="34" dur="500"/>
                                        <p:tgtEl>
                                          <p:spTgt spid="7211">
                                            <p:txEl>
                                              <p:pRg st="0" end="0"/>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grpId="0" nodeType="clickEffect">
                                  <p:stCondLst>
                                    <p:cond delay="0"/>
                                  </p:stCondLst>
                                  <p:childTnLst>
                                    <p:set>
                                      <p:cBhvr>
                                        <p:cTn id="38" dur="1" fill="hold">
                                          <p:stCondLst>
                                            <p:cond delay="0"/>
                                          </p:stCondLst>
                                        </p:cTn>
                                        <p:tgtEl>
                                          <p:spTgt spid="7208"/>
                                        </p:tgtEl>
                                        <p:attrNameLst>
                                          <p:attrName>style.visibility</p:attrName>
                                        </p:attrNameLst>
                                      </p:cBhvr>
                                      <p:to>
                                        <p:strVal val="visible"/>
                                      </p:to>
                                    </p:set>
                                    <p:animEffect transition="in" filter="wipe(left)">
                                      <p:cBhvr>
                                        <p:cTn id="39" dur="500"/>
                                        <p:tgtEl>
                                          <p:spTgt spid="72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02" grpId="0" autoUpdateAnimBg="0"/>
      <p:bldP spid="7205" grpId="0" animBg="1"/>
      <p:bldP spid="7206" grpId="0" animBg="1"/>
      <p:bldP spid="7207" grpId="0" animBg="1"/>
      <p:bldP spid="7208" grpId="0" autoUpdateAnimBg="0"/>
      <p:bldP spid="7209" grpId="0" autoUpdateAnimBg="0"/>
      <p:bldP spid="7210" grpId="0" build="p" autoUpdateAnimBg="0"/>
      <p:bldP spid="7211" grpId="0" build="p"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1" name="TPQuestion"/>
          <p:cNvSpPr>
            <a:spLocks noGrp="1" noChangeArrowheads="1"/>
          </p:cNvSpPr>
          <p:nvPr>
            <p:ph type="title"/>
          </p:nvPr>
        </p:nvSpPr>
        <p:spPr/>
        <p:txBody>
          <a:bodyPr/>
          <a:lstStyle/>
          <a:p>
            <a:r>
              <a:rPr lang="en-US"/>
              <a:t>Example 2A</a:t>
            </a:r>
          </a:p>
        </p:txBody>
      </p:sp>
      <p:sp>
        <p:nvSpPr>
          <p:cNvPr id="114693" name="TPAnswers"/>
          <p:cNvSpPr>
            <a:spLocks noChangeArrowheads="1"/>
          </p:cNvSpPr>
          <p:nvPr>
            <p:custDataLst>
              <p:tags r:id="rId2"/>
            </p:custDataLst>
          </p:nvPr>
        </p:nvSpPr>
        <p:spPr bwMode="auto">
          <a:xfrm>
            <a:off x="857250" y="2028825"/>
            <a:ext cx="2790825" cy="3225800"/>
          </a:xfrm>
          <a:prstGeom prst="rect">
            <a:avLst/>
          </a:prstGeom>
          <a:noFill/>
          <a:ln w="9525">
            <a:noFill/>
            <a:miter lim="800000"/>
            <a:headEnd/>
            <a:tailEnd/>
          </a:ln>
          <a:effectLst/>
        </p:spPr>
        <p:txBody>
          <a:bodyPr>
            <a:spAutoFit/>
          </a:bodyPr>
          <a:lstStyle/>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A.</a:t>
            </a:r>
            <a:r>
              <a:rPr lang="pt-BR" sz="2400" b="1">
                <a:solidFill>
                  <a:srgbClr val="000000"/>
                </a:solidFill>
                <a:sym typeface="Symbol" pitchFamily="18" charset="2"/>
              </a:rPr>
              <a:t>	0.0316</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B.</a:t>
            </a:r>
            <a:r>
              <a:rPr lang="pt-BR" sz="2400" b="1">
                <a:solidFill>
                  <a:srgbClr val="000000"/>
                </a:solidFill>
                <a:sym typeface="Symbol" pitchFamily="18" charset="2"/>
              </a:rPr>
              <a:t>	0.00316</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C.</a:t>
            </a:r>
            <a:r>
              <a:rPr lang="pt-BR" sz="2400" b="1">
                <a:solidFill>
                  <a:srgbClr val="000000"/>
                </a:solidFill>
                <a:sym typeface="Symbol" pitchFamily="18" charset="2"/>
              </a:rPr>
              <a:t>	3.1600</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D.</a:t>
            </a:r>
            <a:r>
              <a:rPr lang="pt-BR" sz="2400" b="1">
                <a:solidFill>
                  <a:srgbClr val="000000"/>
                </a:solidFill>
                <a:sym typeface="Symbol" pitchFamily="18" charset="2"/>
              </a:rPr>
              <a:t>	316</a:t>
            </a:r>
          </a:p>
        </p:txBody>
      </p:sp>
      <p:sp>
        <p:nvSpPr>
          <p:cNvPr id="114694" name="TPQuestion"/>
          <p:cNvSpPr>
            <a:spLocks noChangeArrowheads="1"/>
          </p:cNvSpPr>
          <p:nvPr/>
        </p:nvSpPr>
        <p:spPr bwMode="auto">
          <a:xfrm>
            <a:off x="476250" y="1285875"/>
            <a:ext cx="8020050" cy="420688"/>
          </a:xfrm>
          <a:prstGeom prst="rect">
            <a:avLst/>
          </a:prstGeom>
          <a:noFill/>
          <a:ln w="9525">
            <a:noFill/>
            <a:miter lim="800000"/>
            <a:headEnd/>
            <a:tailEnd/>
          </a:ln>
          <a:effectLst/>
        </p:spPr>
        <p:txBody>
          <a:bodyPr>
            <a:spAutoFit/>
          </a:bodyPr>
          <a:lstStyle/>
          <a:p>
            <a:pPr marL="342900">
              <a:lnSpc>
                <a:spcPct val="90000"/>
              </a:lnSpc>
            </a:pPr>
            <a:r>
              <a:rPr lang="en-US" sz="2400" b="1">
                <a:solidFill>
                  <a:srgbClr val="E01B22"/>
                </a:solidFill>
                <a:ea typeface="Times New Roman" pitchFamily="18" charset="0"/>
                <a:cs typeface="Arial" pitchFamily="34" charset="0"/>
              </a:rPr>
              <a:t>A.</a:t>
            </a:r>
            <a:r>
              <a:rPr lang="en-US" sz="2400" b="1">
                <a:solidFill>
                  <a:srgbClr val="00539D"/>
                </a:solidFill>
                <a:ea typeface="Times New Roman" pitchFamily="18" charset="0"/>
                <a:cs typeface="Arial" pitchFamily="34" charset="0"/>
              </a:rPr>
              <a:t> Express 3.16 × 10</a:t>
            </a:r>
            <a:r>
              <a:rPr lang="en-US" sz="2400" b="1" baseline="40000">
                <a:solidFill>
                  <a:srgbClr val="00539D"/>
                </a:solidFill>
                <a:ea typeface="Times New Roman" pitchFamily="18" charset="0"/>
                <a:cs typeface="Arial" pitchFamily="34" charset="0"/>
              </a:rPr>
              <a:t>–2</a:t>
            </a:r>
            <a:r>
              <a:rPr lang="en-US" sz="2400" b="1">
                <a:solidFill>
                  <a:srgbClr val="00539D"/>
                </a:solidFill>
                <a:ea typeface="Times New Roman" pitchFamily="18" charset="0"/>
                <a:cs typeface="Arial" pitchFamily="34" charset="0"/>
              </a:rPr>
              <a:t> in standard notation.</a:t>
            </a:r>
            <a:r>
              <a:rPr lang="en-US" sz="2400">
                <a:solidFill>
                  <a:srgbClr val="FFEB55"/>
                </a:solidFill>
                <a:ea typeface="Times New Roman" pitchFamily="18" charset="0"/>
                <a:cs typeface="Arial" pitchFamily="34" charset="0"/>
              </a:rPr>
              <a:t> </a:t>
            </a:r>
          </a:p>
        </p:txBody>
      </p:sp>
      <p:sp>
        <p:nvSpPr>
          <p:cNvPr id="114695" name="Oval 7"/>
          <p:cNvSpPr>
            <a:spLocks noChangeArrowheads="1"/>
          </p:cNvSpPr>
          <p:nvPr/>
        </p:nvSpPr>
        <p:spPr bwMode="auto">
          <a:xfrm>
            <a:off x="860425" y="2022475"/>
            <a:ext cx="457200" cy="457200"/>
          </a:xfrm>
          <a:prstGeom prst="ellipse">
            <a:avLst/>
          </a:prstGeom>
          <a:noFill/>
          <a:ln w="57150">
            <a:solidFill>
              <a:srgbClr val="EC1D24"/>
            </a:solidFill>
            <a:round/>
            <a:headEnd/>
            <a:tailEnd/>
          </a:ln>
          <a:effectLst/>
        </p:spPr>
        <p:txBody>
          <a:bodyPr wrap="none" anchor="ctr"/>
          <a:lstStyle/>
          <a:p>
            <a:pPr algn="ctr"/>
            <a:endParaRPr lang="en-US"/>
          </a:p>
        </p:txBody>
      </p:sp>
      <p:pic>
        <p:nvPicPr>
          <p:cNvPr id="114696" name="Picture 8" descr="Check Progress"/>
          <p:cNvPicPr>
            <a:picLocks noChangeAspect="1" noChangeArrowheads="1"/>
          </p:cNvPicPr>
          <p:nvPr/>
        </p:nvPicPr>
        <p:blipFill>
          <a:blip r:embed="rId4" cstate="print"/>
          <a:srcRect/>
          <a:stretch>
            <a:fillRect/>
          </a:stretch>
        </p:blipFill>
        <p:spPr bwMode="auto">
          <a:xfrm>
            <a:off x="2716213" y="712788"/>
            <a:ext cx="2846387" cy="511175"/>
          </a:xfrm>
          <a:prstGeom prst="rect">
            <a:avLst/>
          </a:prstGeom>
          <a:noFill/>
        </p:spPr>
      </p:pic>
      <p:pic>
        <p:nvPicPr>
          <p:cNvPr id="114697" name="Picture 9" descr="CheckPointICON"/>
          <p:cNvPicPr>
            <a:picLocks noChangeAspect="1" noChangeArrowheads="1"/>
          </p:cNvPicPr>
          <p:nvPr/>
        </p:nvPicPr>
        <p:blipFill>
          <a:blip r:embed="rId5" cstate="print"/>
          <a:srcRect/>
          <a:stretch>
            <a:fillRect/>
          </a:stretch>
        </p:blipFill>
        <p:spPr bwMode="auto">
          <a:xfrm>
            <a:off x="7467600" y="747713"/>
            <a:ext cx="1222375" cy="376237"/>
          </a:xfrm>
          <a:prstGeom prst="rect">
            <a:avLst/>
          </a:prstGeom>
          <a:noFill/>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14696"/>
                                        </p:tgtEl>
                                        <p:attrNameLst>
                                          <p:attrName>style.visibility</p:attrName>
                                        </p:attrNameLst>
                                      </p:cBhvr>
                                      <p:to>
                                        <p:strVal val="visible"/>
                                      </p:to>
                                    </p:set>
                                    <p:animEffect transition="in" filter="wipe(left)">
                                      <p:cBhvr>
                                        <p:cTn id="7" dur="500"/>
                                        <p:tgtEl>
                                          <p:spTgt spid="114696"/>
                                        </p:tgtEl>
                                      </p:cBhvr>
                                    </p:animEffect>
                                  </p:childTnLst>
                                </p:cTn>
                              </p:par>
                            </p:childTnLst>
                          </p:cTn>
                        </p:par>
                        <p:par>
                          <p:cTn id="8" fill="hold">
                            <p:stCondLst>
                              <p:cond delay="500"/>
                            </p:stCondLst>
                            <p:childTnLst>
                              <p:par>
                                <p:cTn id="9" presetID="9" presetClass="entr" presetSubtype="0" fill="hold" nodeType="afterEffect">
                                  <p:stCondLst>
                                    <p:cond delay="0"/>
                                  </p:stCondLst>
                                  <p:childTnLst>
                                    <p:set>
                                      <p:cBhvr>
                                        <p:cTn id="10" dur="1" fill="hold">
                                          <p:stCondLst>
                                            <p:cond delay="0"/>
                                          </p:stCondLst>
                                        </p:cTn>
                                        <p:tgtEl>
                                          <p:spTgt spid="114697"/>
                                        </p:tgtEl>
                                        <p:attrNameLst>
                                          <p:attrName>style.visibility</p:attrName>
                                        </p:attrNameLst>
                                      </p:cBhvr>
                                      <p:to>
                                        <p:strVal val="visible"/>
                                      </p:to>
                                    </p:set>
                                    <p:animEffect transition="in" filter="dissolve">
                                      <p:cBhvr>
                                        <p:cTn id="11" dur="500"/>
                                        <p:tgtEl>
                                          <p:spTgt spid="114697"/>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14694"/>
                                        </p:tgtEl>
                                        <p:attrNameLst>
                                          <p:attrName>style.visibility</p:attrName>
                                        </p:attrNameLst>
                                      </p:cBhvr>
                                      <p:to>
                                        <p:strVal val="visible"/>
                                      </p:to>
                                    </p:set>
                                    <p:animEffect transition="in" filter="wipe(left)">
                                      <p:cBhvr>
                                        <p:cTn id="15" dur="500"/>
                                        <p:tgtEl>
                                          <p:spTgt spid="114694"/>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14693"/>
                                        </p:tgtEl>
                                        <p:attrNameLst>
                                          <p:attrName>style.visibility</p:attrName>
                                        </p:attrNameLst>
                                      </p:cBhvr>
                                      <p:to>
                                        <p:strVal val="visible"/>
                                      </p:to>
                                    </p:set>
                                    <p:animEffect transition="in" filter="wipe(left)">
                                      <p:cBhvr>
                                        <p:cTn id="19" dur="500"/>
                                        <p:tgtEl>
                                          <p:spTgt spid="114693"/>
                                        </p:tgtEl>
                                      </p:cBhvr>
                                    </p:animEffect>
                                  </p:childTnLst>
                                </p:cTn>
                              </p:par>
                            </p:childTnLst>
                          </p:cTn>
                        </p:par>
                      </p:childTnLst>
                    </p:cTn>
                  </p:par>
                  <p:par>
                    <p:cTn id="20" fill="hold">
                      <p:stCondLst>
                        <p:cond delay="indefinite"/>
                      </p:stCondLst>
                      <p:childTnLst>
                        <p:par>
                          <p:cTn id="21" fill="hold">
                            <p:stCondLst>
                              <p:cond delay="0"/>
                            </p:stCondLst>
                            <p:childTnLst>
                              <p:par>
                                <p:cTn id="22" presetID="26" presetClass="entr" presetSubtype="0" fill="hold" grpId="0" nodeType="clickEffect">
                                  <p:stCondLst>
                                    <p:cond delay="0"/>
                                  </p:stCondLst>
                                  <p:childTnLst>
                                    <p:set>
                                      <p:cBhvr>
                                        <p:cTn id="23" dur="1" fill="hold">
                                          <p:stCondLst>
                                            <p:cond delay="0"/>
                                          </p:stCondLst>
                                        </p:cTn>
                                        <p:tgtEl>
                                          <p:spTgt spid="114695"/>
                                        </p:tgtEl>
                                        <p:attrNameLst>
                                          <p:attrName>style.visibility</p:attrName>
                                        </p:attrNameLst>
                                      </p:cBhvr>
                                      <p:to>
                                        <p:strVal val="visible"/>
                                      </p:to>
                                    </p:set>
                                    <p:animEffect transition="in" filter="wipe(down)">
                                      <p:cBhvr>
                                        <p:cTn id="24" dur="580">
                                          <p:stCondLst>
                                            <p:cond delay="0"/>
                                          </p:stCondLst>
                                        </p:cTn>
                                        <p:tgtEl>
                                          <p:spTgt spid="114695"/>
                                        </p:tgtEl>
                                      </p:cBhvr>
                                    </p:animEffect>
                                    <p:anim calcmode="lin" valueType="num">
                                      <p:cBhvr>
                                        <p:cTn id="25" dur="1822" tmFilter="0,0; 0.14,0.36; 0.43,0.73; 0.71,0.91; 1.0,1.0">
                                          <p:stCondLst>
                                            <p:cond delay="0"/>
                                          </p:stCondLst>
                                        </p:cTn>
                                        <p:tgtEl>
                                          <p:spTgt spid="114695"/>
                                        </p:tgtEl>
                                        <p:attrNameLst>
                                          <p:attrName>ppt_x</p:attrName>
                                        </p:attrNameLst>
                                      </p:cBhvr>
                                      <p:tavLst>
                                        <p:tav tm="0">
                                          <p:val>
                                            <p:strVal val="#ppt_x-0.25"/>
                                          </p:val>
                                        </p:tav>
                                        <p:tav tm="100000">
                                          <p:val>
                                            <p:strVal val="#ppt_x"/>
                                          </p:val>
                                        </p:tav>
                                      </p:tavLst>
                                    </p:anim>
                                    <p:anim calcmode="lin" valueType="num">
                                      <p:cBhvr>
                                        <p:cTn id="26" dur="664" tmFilter="0.0,0.0; 0.25,0.07; 0.50,0.2; 0.75,0.467; 1.0,1.0">
                                          <p:stCondLst>
                                            <p:cond delay="0"/>
                                          </p:stCondLst>
                                        </p:cTn>
                                        <p:tgtEl>
                                          <p:spTgt spid="114695"/>
                                        </p:tgtEl>
                                        <p:attrNameLst>
                                          <p:attrName>ppt_y</p:attrName>
                                        </p:attrNameLst>
                                      </p:cBhvr>
                                      <p:tavLst>
                                        <p:tav tm="0" fmla="#ppt_y-sin(pi*$)/3">
                                          <p:val>
                                            <p:fltVal val="0.5"/>
                                          </p:val>
                                        </p:tav>
                                        <p:tav tm="100000">
                                          <p:val>
                                            <p:fltVal val="1"/>
                                          </p:val>
                                        </p:tav>
                                      </p:tavLst>
                                    </p:anim>
                                    <p:anim calcmode="lin" valueType="num">
                                      <p:cBhvr>
                                        <p:cTn id="27" dur="664" tmFilter="0, 0; 0.125,0.2665; 0.25,0.4; 0.375,0.465; 0.5,0.5;  0.625,0.535; 0.75,0.6; 0.875,0.7335; 1,1">
                                          <p:stCondLst>
                                            <p:cond delay="664"/>
                                          </p:stCondLst>
                                        </p:cTn>
                                        <p:tgtEl>
                                          <p:spTgt spid="114695"/>
                                        </p:tgtEl>
                                        <p:attrNameLst>
                                          <p:attrName>ppt_y</p:attrName>
                                        </p:attrNameLst>
                                      </p:cBhvr>
                                      <p:tavLst>
                                        <p:tav tm="0" fmla="#ppt_y-sin(pi*$)/9">
                                          <p:val>
                                            <p:fltVal val="0"/>
                                          </p:val>
                                        </p:tav>
                                        <p:tav tm="100000">
                                          <p:val>
                                            <p:fltVal val="1"/>
                                          </p:val>
                                        </p:tav>
                                      </p:tavLst>
                                    </p:anim>
                                    <p:anim calcmode="lin" valueType="num">
                                      <p:cBhvr>
                                        <p:cTn id="28" dur="332" tmFilter="0, 0; 0.125,0.2665; 0.25,0.4; 0.375,0.465; 0.5,0.5;  0.625,0.535; 0.75,0.6; 0.875,0.7335; 1,1">
                                          <p:stCondLst>
                                            <p:cond delay="1324"/>
                                          </p:stCondLst>
                                        </p:cTn>
                                        <p:tgtEl>
                                          <p:spTgt spid="114695"/>
                                        </p:tgtEl>
                                        <p:attrNameLst>
                                          <p:attrName>ppt_y</p:attrName>
                                        </p:attrNameLst>
                                      </p:cBhvr>
                                      <p:tavLst>
                                        <p:tav tm="0" fmla="#ppt_y-sin(pi*$)/27">
                                          <p:val>
                                            <p:fltVal val="0"/>
                                          </p:val>
                                        </p:tav>
                                        <p:tav tm="100000">
                                          <p:val>
                                            <p:fltVal val="1"/>
                                          </p:val>
                                        </p:tav>
                                      </p:tavLst>
                                    </p:anim>
                                    <p:anim calcmode="lin" valueType="num">
                                      <p:cBhvr>
                                        <p:cTn id="29" dur="164" tmFilter="0, 0; 0.125,0.2665; 0.25,0.4; 0.375,0.465; 0.5,0.5;  0.625,0.535; 0.75,0.6; 0.875,0.7335; 1,1">
                                          <p:stCondLst>
                                            <p:cond delay="1656"/>
                                          </p:stCondLst>
                                        </p:cTn>
                                        <p:tgtEl>
                                          <p:spTgt spid="114695"/>
                                        </p:tgtEl>
                                        <p:attrNameLst>
                                          <p:attrName>ppt_y</p:attrName>
                                        </p:attrNameLst>
                                      </p:cBhvr>
                                      <p:tavLst>
                                        <p:tav tm="0" fmla="#ppt_y-sin(pi*$)/81">
                                          <p:val>
                                            <p:fltVal val="0"/>
                                          </p:val>
                                        </p:tav>
                                        <p:tav tm="100000">
                                          <p:val>
                                            <p:fltVal val="1"/>
                                          </p:val>
                                        </p:tav>
                                      </p:tavLst>
                                    </p:anim>
                                    <p:animScale>
                                      <p:cBhvr>
                                        <p:cTn id="30" dur="26">
                                          <p:stCondLst>
                                            <p:cond delay="650"/>
                                          </p:stCondLst>
                                        </p:cTn>
                                        <p:tgtEl>
                                          <p:spTgt spid="114695"/>
                                        </p:tgtEl>
                                      </p:cBhvr>
                                      <p:to x="100000" y="60000"/>
                                    </p:animScale>
                                    <p:animScale>
                                      <p:cBhvr>
                                        <p:cTn id="31" dur="166" decel="50000">
                                          <p:stCondLst>
                                            <p:cond delay="676"/>
                                          </p:stCondLst>
                                        </p:cTn>
                                        <p:tgtEl>
                                          <p:spTgt spid="114695"/>
                                        </p:tgtEl>
                                      </p:cBhvr>
                                      <p:to x="100000" y="100000"/>
                                    </p:animScale>
                                    <p:animScale>
                                      <p:cBhvr>
                                        <p:cTn id="32" dur="26">
                                          <p:stCondLst>
                                            <p:cond delay="1312"/>
                                          </p:stCondLst>
                                        </p:cTn>
                                        <p:tgtEl>
                                          <p:spTgt spid="114695"/>
                                        </p:tgtEl>
                                      </p:cBhvr>
                                      <p:to x="100000" y="80000"/>
                                    </p:animScale>
                                    <p:animScale>
                                      <p:cBhvr>
                                        <p:cTn id="33" dur="166" decel="50000">
                                          <p:stCondLst>
                                            <p:cond delay="1338"/>
                                          </p:stCondLst>
                                        </p:cTn>
                                        <p:tgtEl>
                                          <p:spTgt spid="114695"/>
                                        </p:tgtEl>
                                      </p:cBhvr>
                                      <p:to x="100000" y="100000"/>
                                    </p:animScale>
                                    <p:animScale>
                                      <p:cBhvr>
                                        <p:cTn id="34" dur="26">
                                          <p:stCondLst>
                                            <p:cond delay="1642"/>
                                          </p:stCondLst>
                                        </p:cTn>
                                        <p:tgtEl>
                                          <p:spTgt spid="114695"/>
                                        </p:tgtEl>
                                      </p:cBhvr>
                                      <p:to x="100000" y="90000"/>
                                    </p:animScale>
                                    <p:animScale>
                                      <p:cBhvr>
                                        <p:cTn id="35" dur="166" decel="50000">
                                          <p:stCondLst>
                                            <p:cond delay="1668"/>
                                          </p:stCondLst>
                                        </p:cTn>
                                        <p:tgtEl>
                                          <p:spTgt spid="114695"/>
                                        </p:tgtEl>
                                      </p:cBhvr>
                                      <p:to x="100000" y="100000"/>
                                    </p:animScale>
                                    <p:animScale>
                                      <p:cBhvr>
                                        <p:cTn id="36" dur="26">
                                          <p:stCondLst>
                                            <p:cond delay="1808"/>
                                          </p:stCondLst>
                                        </p:cTn>
                                        <p:tgtEl>
                                          <p:spTgt spid="114695"/>
                                        </p:tgtEl>
                                      </p:cBhvr>
                                      <p:to x="100000" y="95000"/>
                                    </p:animScale>
                                    <p:animScale>
                                      <p:cBhvr>
                                        <p:cTn id="37" dur="166" decel="50000">
                                          <p:stCondLst>
                                            <p:cond delay="1834"/>
                                          </p:stCondLst>
                                        </p:cTn>
                                        <p:tgtEl>
                                          <p:spTgt spid="114695"/>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4693" grpId="0" autoUpdateAnimBg="0"/>
      <p:bldP spid="114694" grpId="0" autoUpdateAnimBg="0"/>
      <p:bldP spid="114695"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9" name="TPQuestion"/>
          <p:cNvSpPr>
            <a:spLocks noGrp="1" noChangeArrowheads="1"/>
          </p:cNvSpPr>
          <p:nvPr>
            <p:ph type="title"/>
          </p:nvPr>
        </p:nvSpPr>
        <p:spPr/>
        <p:txBody>
          <a:bodyPr/>
          <a:lstStyle/>
          <a:p>
            <a:r>
              <a:rPr lang="en-US"/>
              <a:t>Example 2B</a:t>
            </a:r>
          </a:p>
        </p:txBody>
      </p:sp>
      <p:sp>
        <p:nvSpPr>
          <p:cNvPr id="137221" name="TPAnswers"/>
          <p:cNvSpPr>
            <a:spLocks noChangeArrowheads="1"/>
          </p:cNvSpPr>
          <p:nvPr>
            <p:custDataLst>
              <p:tags r:id="rId2"/>
            </p:custDataLst>
          </p:nvPr>
        </p:nvSpPr>
        <p:spPr bwMode="auto">
          <a:xfrm>
            <a:off x="857250" y="2028825"/>
            <a:ext cx="2790825" cy="3225800"/>
          </a:xfrm>
          <a:prstGeom prst="rect">
            <a:avLst/>
          </a:prstGeom>
          <a:noFill/>
          <a:ln w="9525">
            <a:noFill/>
            <a:miter lim="800000"/>
            <a:headEnd/>
            <a:tailEnd/>
          </a:ln>
          <a:effectLst/>
        </p:spPr>
        <p:txBody>
          <a:bodyPr>
            <a:spAutoFit/>
          </a:bodyPr>
          <a:lstStyle/>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A.</a:t>
            </a:r>
            <a:r>
              <a:rPr lang="pt-BR" sz="2400" b="1">
                <a:solidFill>
                  <a:srgbClr val="000000"/>
                </a:solidFill>
                <a:sym typeface="Symbol" pitchFamily="18" charset="2"/>
              </a:rPr>
              <a:t>	0.00761</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B.</a:t>
            </a:r>
            <a:r>
              <a:rPr lang="pt-BR" sz="2400" b="1">
                <a:solidFill>
                  <a:srgbClr val="000000"/>
                </a:solidFill>
                <a:sym typeface="Symbol" pitchFamily="18" charset="2"/>
              </a:rPr>
              <a:t>	0.000761</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C.</a:t>
            </a:r>
            <a:r>
              <a:rPr lang="pt-BR" sz="2400" b="1">
                <a:solidFill>
                  <a:srgbClr val="000000"/>
                </a:solidFill>
                <a:sym typeface="Symbol" pitchFamily="18" charset="2"/>
              </a:rPr>
              <a:t>	761</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D.</a:t>
            </a:r>
            <a:r>
              <a:rPr lang="pt-BR" sz="2400" b="1">
                <a:solidFill>
                  <a:srgbClr val="000000"/>
                </a:solidFill>
                <a:sym typeface="Symbol" pitchFamily="18" charset="2"/>
              </a:rPr>
              <a:t>	7610</a:t>
            </a:r>
          </a:p>
        </p:txBody>
      </p:sp>
      <p:sp>
        <p:nvSpPr>
          <p:cNvPr id="137222" name="TPQuestion"/>
          <p:cNvSpPr>
            <a:spLocks noChangeArrowheads="1"/>
          </p:cNvSpPr>
          <p:nvPr/>
        </p:nvSpPr>
        <p:spPr bwMode="auto">
          <a:xfrm>
            <a:off x="476250" y="1285875"/>
            <a:ext cx="8020050" cy="420688"/>
          </a:xfrm>
          <a:prstGeom prst="rect">
            <a:avLst/>
          </a:prstGeom>
          <a:noFill/>
          <a:ln w="9525">
            <a:noFill/>
            <a:miter lim="800000"/>
            <a:headEnd/>
            <a:tailEnd/>
          </a:ln>
          <a:effectLst/>
        </p:spPr>
        <p:txBody>
          <a:bodyPr>
            <a:spAutoFit/>
          </a:bodyPr>
          <a:lstStyle/>
          <a:p>
            <a:pPr marL="342900">
              <a:lnSpc>
                <a:spcPct val="90000"/>
              </a:lnSpc>
            </a:pPr>
            <a:r>
              <a:rPr lang="en-US" sz="2400" b="1">
                <a:solidFill>
                  <a:srgbClr val="E01B22"/>
                </a:solidFill>
                <a:ea typeface="Times New Roman" pitchFamily="18" charset="0"/>
                <a:cs typeface="Arial" pitchFamily="34" charset="0"/>
              </a:rPr>
              <a:t>B.</a:t>
            </a:r>
            <a:r>
              <a:rPr lang="en-US" sz="2400" b="1">
                <a:solidFill>
                  <a:srgbClr val="00539D"/>
                </a:solidFill>
                <a:ea typeface="Times New Roman" pitchFamily="18" charset="0"/>
                <a:cs typeface="Arial" pitchFamily="34" charset="0"/>
              </a:rPr>
              <a:t> Express 7.61 × 10</a:t>
            </a:r>
            <a:r>
              <a:rPr lang="en-US" sz="2400" b="1" baseline="40000">
                <a:solidFill>
                  <a:srgbClr val="00539D"/>
                </a:solidFill>
                <a:ea typeface="Times New Roman" pitchFamily="18" charset="0"/>
                <a:cs typeface="Arial" pitchFamily="34" charset="0"/>
              </a:rPr>
              <a:t>3</a:t>
            </a:r>
            <a:r>
              <a:rPr lang="en-US" sz="2400" b="1">
                <a:solidFill>
                  <a:srgbClr val="00539D"/>
                </a:solidFill>
                <a:ea typeface="Times New Roman" pitchFamily="18" charset="0"/>
                <a:cs typeface="Arial" pitchFamily="34" charset="0"/>
              </a:rPr>
              <a:t> in standard notation.</a:t>
            </a:r>
            <a:r>
              <a:rPr lang="en-US" sz="2400">
                <a:solidFill>
                  <a:srgbClr val="FFEB55"/>
                </a:solidFill>
                <a:ea typeface="Times New Roman" pitchFamily="18" charset="0"/>
                <a:cs typeface="Arial" pitchFamily="34" charset="0"/>
              </a:rPr>
              <a:t> </a:t>
            </a:r>
          </a:p>
        </p:txBody>
      </p:sp>
      <p:sp>
        <p:nvSpPr>
          <p:cNvPr id="137223" name="Oval 7"/>
          <p:cNvSpPr>
            <a:spLocks noChangeArrowheads="1"/>
          </p:cNvSpPr>
          <p:nvPr/>
        </p:nvSpPr>
        <p:spPr bwMode="auto">
          <a:xfrm>
            <a:off x="860425" y="4797425"/>
            <a:ext cx="457200" cy="457200"/>
          </a:xfrm>
          <a:prstGeom prst="ellipse">
            <a:avLst/>
          </a:prstGeom>
          <a:noFill/>
          <a:ln w="57150">
            <a:solidFill>
              <a:srgbClr val="EC1D24"/>
            </a:solidFill>
            <a:round/>
            <a:headEnd/>
            <a:tailEnd/>
          </a:ln>
          <a:effectLst/>
        </p:spPr>
        <p:txBody>
          <a:bodyPr wrap="none" anchor="ctr"/>
          <a:lstStyle/>
          <a:p>
            <a:pPr algn="ctr"/>
            <a:endParaRPr lang="en-US"/>
          </a:p>
        </p:txBody>
      </p:sp>
      <p:pic>
        <p:nvPicPr>
          <p:cNvPr id="137224" name="Picture 8" descr="Check Progress"/>
          <p:cNvPicPr>
            <a:picLocks noChangeAspect="1" noChangeArrowheads="1"/>
          </p:cNvPicPr>
          <p:nvPr/>
        </p:nvPicPr>
        <p:blipFill>
          <a:blip r:embed="rId4" cstate="print"/>
          <a:srcRect/>
          <a:stretch>
            <a:fillRect/>
          </a:stretch>
        </p:blipFill>
        <p:spPr bwMode="auto">
          <a:xfrm>
            <a:off x="2716213" y="712788"/>
            <a:ext cx="2846387" cy="511175"/>
          </a:xfrm>
          <a:prstGeom prst="rect">
            <a:avLst/>
          </a:prstGeom>
          <a:noFill/>
        </p:spPr>
      </p:pic>
      <p:pic>
        <p:nvPicPr>
          <p:cNvPr id="137225" name="Picture 9" descr="CheckPointICON"/>
          <p:cNvPicPr>
            <a:picLocks noChangeAspect="1" noChangeArrowheads="1"/>
          </p:cNvPicPr>
          <p:nvPr/>
        </p:nvPicPr>
        <p:blipFill>
          <a:blip r:embed="rId5" cstate="print"/>
          <a:srcRect/>
          <a:stretch>
            <a:fillRect/>
          </a:stretch>
        </p:blipFill>
        <p:spPr bwMode="auto">
          <a:xfrm>
            <a:off x="7467600" y="747713"/>
            <a:ext cx="1222375" cy="376237"/>
          </a:xfrm>
          <a:prstGeom prst="rect">
            <a:avLst/>
          </a:prstGeom>
          <a:noFill/>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37222"/>
                                        </p:tgtEl>
                                        <p:attrNameLst>
                                          <p:attrName>style.visibility</p:attrName>
                                        </p:attrNameLst>
                                      </p:cBhvr>
                                      <p:to>
                                        <p:strVal val="visible"/>
                                      </p:to>
                                    </p:set>
                                    <p:animEffect transition="in" filter="wipe(left)">
                                      <p:cBhvr>
                                        <p:cTn id="7" dur="500"/>
                                        <p:tgtEl>
                                          <p:spTgt spid="137222"/>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37221"/>
                                        </p:tgtEl>
                                        <p:attrNameLst>
                                          <p:attrName>style.visibility</p:attrName>
                                        </p:attrNameLst>
                                      </p:cBhvr>
                                      <p:to>
                                        <p:strVal val="visible"/>
                                      </p:to>
                                    </p:set>
                                    <p:animEffect transition="in" filter="wipe(left)">
                                      <p:cBhvr>
                                        <p:cTn id="11" dur="500"/>
                                        <p:tgtEl>
                                          <p:spTgt spid="137221"/>
                                        </p:tgtEl>
                                      </p:cBhvr>
                                    </p:animEffect>
                                  </p:childTnLst>
                                </p:cTn>
                              </p:par>
                            </p:childTnLst>
                          </p:cTn>
                        </p:par>
                      </p:childTnLst>
                    </p:cTn>
                  </p:par>
                  <p:par>
                    <p:cTn id="12" fill="hold">
                      <p:stCondLst>
                        <p:cond delay="indefinite"/>
                      </p:stCondLst>
                      <p:childTnLst>
                        <p:par>
                          <p:cTn id="13" fill="hold">
                            <p:stCondLst>
                              <p:cond delay="0"/>
                            </p:stCondLst>
                            <p:childTnLst>
                              <p:par>
                                <p:cTn id="14" presetID="26" presetClass="entr" presetSubtype="0" fill="hold" grpId="0" nodeType="clickEffect">
                                  <p:stCondLst>
                                    <p:cond delay="0"/>
                                  </p:stCondLst>
                                  <p:childTnLst>
                                    <p:set>
                                      <p:cBhvr>
                                        <p:cTn id="15" dur="1" fill="hold">
                                          <p:stCondLst>
                                            <p:cond delay="0"/>
                                          </p:stCondLst>
                                        </p:cTn>
                                        <p:tgtEl>
                                          <p:spTgt spid="137223"/>
                                        </p:tgtEl>
                                        <p:attrNameLst>
                                          <p:attrName>style.visibility</p:attrName>
                                        </p:attrNameLst>
                                      </p:cBhvr>
                                      <p:to>
                                        <p:strVal val="visible"/>
                                      </p:to>
                                    </p:set>
                                    <p:animEffect transition="in" filter="wipe(down)">
                                      <p:cBhvr>
                                        <p:cTn id="16" dur="580">
                                          <p:stCondLst>
                                            <p:cond delay="0"/>
                                          </p:stCondLst>
                                        </p:cTn>
                                        <p:tgtEl>
                                          <p:spTgt spid="137223"/>
                                        </p:tgtEl>
                                      </p:cBhvr>
                                    </p:animEffect>
                                    <p:anim calcmode="lin" valueType="num">
                                      <p:cBhvr>
                                        <p:cTn id="17" dur="1822" tmFilter="0,0; 0.14,0.36; 0.43,0.73; 0.71,0.91; 1.0,1.0">
                                          <p:stCondLst>
                                            <p:cond delay="0"/>
                                          </p:stCondLst>
                                        </p:cTn>
                                        <p:tgtEl>
                                          <p:spTgt spid="137223"/>
                                        </p:tgtEl>
                                        <p:attrNameLst>
                                          <p:attrName>ppt_x</p:attrName>
                                        </p:attrNameLst>
                                      </p:cBhvr>
                                      <p:tavLst>
                                        <p:tav tm="0">
                                          <p:val>
                                            <p:strVal val="#ppt_x-0.25"/>
                                          </p:val>
                                        </p:tav>
                                        <p:tav tm="100000">
                                          <p:val>
                                            <p:strVal val="#ppt_x"/>
                                          </p:val>
                                        </p:tav>
                                      </p:tavLst>
                                    </p:anim>
                                    <p:anim calcmode="lin" valueType="num">
                                      <p:cBhvr>
                                        <p:cTn id="18" dur="664" tmFilter="0.0,0.0; 0.25,0.07; 0.50,0.2; 0.75,0.467; 1.0,1.0">
                                          <p:stCondLst>
                                            <p:cond delay="0"/>
                                          </p:stCondLst>
                                        </p:cTn>
                                        <p:tgtEl>
                                          <p:spTgt spid="137223"/>
                                        </p:tgtEl>
                                        <p:attrNameLst>
                                          <p:attrName>ppt_y</p:attrName>
                                        </p:attrNameLst>
                                      </p:cBhvr>
                                      <p:tavLst>
                                        <p:tav tm="0" fmla="#ppt_y-sin(pi*$)/3">
                                          <p:val>
                                            <p:fltVal val="0.5"/>
                                          </p:val>
                                        </p:tav>
                                        <p:tav tm="100000">
                                          <p:val>
                                            <p:fltVal val="1"/>
                                          </p:val>
                                        </p:tav>
                                      </p:tavLst>
                                    </p:anim>
                                    <p:anim calcmode="lin" valueType="num">
                                      <p:cBhvr>
                                        <p:cTn id="19" dur="664" tmFilter="0, 0; 0.125,0.2665; 0.25,0.4; 0.375,0.465; 0.5,0.5;  0.625,0.535; 0.75,0.6; 0.875,0.7335; 1,1">
                                          <p:stCondLst>
                                            <p:cond delay="664"/>
                                          </p:stCondLst>
                                        </p:cTn>
                                        <p:tgtEl>
                                          <p:spTgt spid="137223"/>
                                        </p:tgtEl>
                                        <p:attrNameLst>
                                          <p:attrName>ppt_y</p:attrName>
                                        </p:attrNameLst>
                                      </p:cBhvr>
                                      <p:tavLst>
                                        <p:tav tm="0" fmla="#ppt_y-sin(pi*$)/9">
                                          <p:val>
                                            <p:fltVal val="0"/>
                                          </p:val>
                                        </p:tav>
                                        <p:tav tm="100000">
                                          <p:val>
                                            <p:fltVal val="1"/>
                                          </p:val>
                                        </p:tav>
                                      </p:tavLst>
                                    </p:anim>
                                    <p:anim calcmode="lin" valueType="num">
                                      <p:cBhvr>
                                        <p:cTn id="20" dur="332" tmFilter="0, 0; 0.125,0.2665; 0.25,0.4; 0.375,0.465; 0.5,0.5;  0.625,0.535; 0.75,0.6; 0.875,0.7335; 1,1">
                                          <p:stCondLst>
                                            <p:cond delay="1324"/>
                                          </p:stCondLst>
                                        </p:cTn>
                                        <p:tgtEl>
                                          <p:spTgt spid="137223"/>
                                        </p:tgtEl>
                                        <p:attrNameLst>
                                          <p:attrName>ppt_y</p:attrName>
                                        </p:attrNameLst>
                                      </p:cBhvr>
                                      <p:tavLst>
                                        <p:tav tm="0" fmla="#ppt_y-sin(pi*$)/27">
                                          <p:val>
                                            <p:fltVal val="0"/>
                                          </p:val>
                                        </p:tav>
                                        <p:tav tm="100000">
                                          <p:val>
                                            <p:fltVal val="1"/>
                                          </p:val>
                                        </p:tav>
                                      </p:tavLst>
                                    </p:anim>
                                    <p:anim calcmode="lin" valueType="num">
                                      <p:cBhvr>
                                        <p:cTn id="21" dur="164" tmFilter="0, 0; 0.125,0.2665; 0.25,0.4; 0.375,0.465; 0.5,0.5;  0.625,0.535; 0.75,0.6; 0.875,0.7335; 1,1">
                                          <p:stCondLst>
                                            <p:cond delay="1656"/>
                                          </p:stCondLst>
                                        </p:cTn>
                                        <p:tgtEl>
                                          <p:spTgt spid="137223"/>
                                        </p:tgtEl>
                                        <p:attrNameLst>
                                          <p:attrName>ppt_y</p:attrName>
                                        </p:attrNameLst>
                                      </p:cBhvr>
                                      <p:tavLst>
                                        <p:tav tm="0" fmla="#ppt_y-sin(pi*$)/81">
                                          <p:val>
                                            <p:fltVal val="0"/>
                                          </p:val>
                                        </p:tav>
                                        <p:tav tm="100000">
                                          <p:val>
                                            <p:fltVal val="1"/>
                                          </p:val>
                                        </p:tav>
                                      </p:tavLst>
                                    </p:anim>
                                    <p:animScale>
                                      <p:cBhvr>
                                        <p:cTn id="22" dur="26">
                                          <p:stCondLst>
                                            <p:cond delay="650"/>
                                          </p:stCondLst>
                                        </p:cTn>
                                        <p:tgtEl>
                                          <p:spTgt spid="137223"/>
                                        </p:tgtEl>
                                      </p:cBhvr>
                                      <p:to x="100000" y="60000"/>
                                    </p:animScale>
                                    <p:animScale>
                                      <p:cBhvr>
                                        <p:cTn id="23" dur="166" decel="50000">
                                          <p:stCondLst>
                                            <p:cond delay="676"/>
                                          </p:stCondLst>
                                        </p:cTn>
                                        <p:tgtEl>
                                          <p:spTgt spid="137223"/>
                                        </p:tgtEl>
                                      </p:cBhvr>
                                      <p:to x="100000" y="100000"/>
                                    </p:animScale>
                                    <p:animScale>
                                      <p:cBhvr>
                                        <p:cTn id="24" dur="26">
                                          <p:stCondLst>
                                            <p:cond delay="1312"/>
                                          </p:stCondLst>
                                        </p:cTn>
                                        <p:tgtEl>
                                          <p:spTgt spid="137223"/>
                                        </p:tgtEl>
                                      </p:cBhvr>
                                      <p:to x="100000" y="80000"/>
                                    </p:animScale>
                                    <p:animScale>
                                      <p:cBhvr>
                                        <p:cTn id="25" dur="166" decel="50000">
                                          <p:stCondLst>
                                            <p:cond delay="1338"/>
                                          </p:stCondLst>
                                        </p:cTn>
                                        <p:tgtEl>
                                          <p:spTgt spid="137223"/>
                                        </p:tgtEl>
                                      </p:cBhvr>
                                      <p:to x="100000" y="100000"/>
                                    </p:animScale>
                                    <p:animScale>
                                      <p:cBhvr>
                                        <p:cTn id="26" dur="26">
                                          <p:stCondLst>
                                            <p:cond delay="1642"/>
                                          </p:stCondLst>
                                        </p:cTn>
                                        <p:tgtEl>
                                          <p:spTgt spid="137223"/>
                                        </p:tgtEl>
                                      </p:cBhvr>
                                      <p:to x="100000" y="90000"/>
                                    </p:animScale>
                                    <p:animScale>
                                      <p:cBhvr>
                                        <p:cTn id="27" dur="166" decel="50000">
                                          <p:stCondLst>
                                            <p:cond delay="1668"/>
                                          </p:stCondLst>
                                        </p:cTn>
                                        <p:tgtEl>
                                          <p:spTgt spid="137223"/>
                                        </p:tgtEl>
                                      </p:cBhvr>
                                      <p:to x="100000" y="100000"/>
                                    </p:animScale>
                                    <p:animScale>
                                      <p:cBhvr>
                                        <p:cTn id="28" dur="26">
                                          <p:stCondLst>
                                            <p:cond delay="1808"/>
                                          </p:stCondLst>
                                        </p:cTn>
                                        <p:tgtEl>
                                          <p:spTgt spid="137223"/>
                                        </p:tgtEl>
                                      </p:cBhvr>
                                      <p:to x="100000" y="95000"/>
                                    </p:animScale>
                                    <p:animScale>
                                      <p:cBhvr>
                                        <p:cTn id="29" dur="166" decel="50000">
                                          <p:stCondLst>
                                            <p:cond delay="1834"/>
                                          </p:stCondLst>
                                        </p:cTn>
                                        <p:tgtEl>
                                          <p:spTgt spid="137223"/>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7221" grpId="0" autoUpdateAnimBg="0"/>
      <p:bldP spid="137222" grpId="0" autoUpdateAnimBg="0"/>
      <p:bldP spid="137223"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r>
              <a:rPr lang="en-US"/>
              <a:t>Example 3</a:t>
            </a:r>
          </a:p>
        </p:txBody>
      </p:sp>
      <p:sp>
        <p:nvSpPr>
          <p:cNvPr id="9219" name="Text Box 3"/>
          <p:cNvSpPr txBox="1">
            <a:spLocks noChangeArrowheads="1"/>
          </p:cNvSpPr>
          <p:nvPr/>
        </p:nvSpPr>
        <p:spPr bwMode="auto">
          <a:xfrm>
            <a:off x="2628900" y="771525"/>
            <a:ext cx="5981700" cy="396875"/>
          </a:xfrm>
          <a:prstGeom prst="rect">
            <a:avLst/>
          </a:prstGeom>
          <a:noFill/>
          <a:ln w="9525">
            <a:noFill/>
            <a:miter lim="800000"/>
            <a:headEnd/>
            <a:tailEnd/>
          </a:ln>
          <a:effectLst/>
        </p:spPr>
        <p:txBody>
          <a:bodyPr>
            <a:spAutoFit/>
          </a:bodyPr>
          <a:lstStyle/>
          <a:p>
            <a:pPr>
              <a:spcBef>
                <a:spcPct val="50000"/>
              </a:spcBef>
            </a:pPr>
            <a:r>
              <a:rPr lang="en-US" sz="2000" b="1">
                <a:solidFill>
                  <a:srgbClr val="EC1D24"/>
                </a:solidFill>
              </a:rPr>
              <a:t>Multiply with Scientific Notation</a:t>
            </a:r>
          </a:p>
        </p:txBody>
      </p:sp>
      <p:sp>
        <p:nvSpPr>
          <p:cNvPr id="9239" name="Text Box 23"/>
          <p:cNvSpPr txBox="1">
            <a:spLocks noChangeArrowheads="1"/>
          </p:cNvSpPr>
          <p:nvPr/>
        </p:nvSpPr>
        <p:spPr bwMode="invGray">
          <a:xfrm>
            <a:off x="815975" y="1279525"/>
            <a:ext cx="7947025" cy="473075"/>
          </a:xfrm>
          <a:prstGeom prst="rect">
            <a:avLst/>
          </a:prstGeom>
          <a:noFill/>
          <a:ln w="9525">
            <a:noFill/>
            <a:miter lim="800000"/>
            <a:headEnd/>
            <a:tailEnd/>
          </a:ln>
          <a:effectLst/>
        </p:spPr>
        <p:txBody>
          <a:bodyPr/>
          <a:lstStyle/>
          <a:p>
            <a:pPr>
              <a:lnSpc>
                <a:spcPct val="90000"/>
              </a:lnSpc>
              <a:spcBef>
                <a:spcPct val="20000"/>
              </a:spcBef>
              <a:spcAft>
                <a:spcPct val="20000"/>
              </a:spcAft>
              <a:buClr>
                <a:srgbClr val="FFFFFF"/>
              </a:buClr>
              <a:tabLst>
                <a:tab pos="4457700" algn="l"/>
              </a:tabLst>
            </a:pPr>
            <a:r>
              <a:rPr lang="en-US" sz="2400" b="1">
                <a:solidFill>
                  <a:srgbClr val="00539D"/>
                </a:solidFill>
              </a:rPr>
              <a:t>Evaluate (5 </a:t>
            </a:r>
            <a:r>
              <a:rPr lang="en-US" sz="2400" b="1">
                <a:solidFill>
                  <a:srgbClr val="00539D"/>
                </a:solidFill>
                <a:cs typeface="Arial" pitchFamily="34" charset="0"/>
              </a:rPr>
              <a:t>× 10</a:t>
            </a:r>
            <a:r>
              <a:rPr lang="en-US" sz="2400" b="1" baseline="40000">
                <a:solidFill>
                  <a:srgbClr val="00539D"/>
                </a:solidFill>
                <a:cs typeface="Arial" pitchFamily="34" charset="0"/>
              </a:rPr>
              <a:t>–6</a:t>
            </a:r>
            <a:r>
              <a:rPr lang="en-US" sz="2400" b="1">
                <a:solidFill>
                  <a:srgbClr val="00539D"/>
                </a:solidFill>
                <a:cs typeface="Arial" pitchFamily="34" charset="0"/>
              </a:rPr>
              <a:t>)(2.3 × 10</a:t>
            </a:r>
            <a:r>
              <a:rPr lang="en-US" sz="2400" b="1" baseline="40000">
                <a:solidFill>
                  <a:srgbClr val="00539D"/>
                </a:solidFill>
                <a:cs typeface="Arial" pitchFamily="34" charset="0"/>
              </a:rPr>
              <a:t>12</a:t>
            </a:r>
            <a:r>
              <a:rPr lang="en-US" sz="2400" b="1">
                <a:solidFill>
                  <a:srgbClr val="00539D"/>
                </a:solidFill>
                <a:cs typeface="Arial" pitchFamily="34" charset="0"/>
              </a:rPr>
              <a:t>).</a:t>
            </a:r>
            <a:r>
              <a:rPr lang="en-US" sz="2400" b="1">
                <a:solidFill>
                  <a:srgbClr val="00539D"/>
                </a:solidFill>
              </a:rPr>
              <a:t> Express the result in  both scientific notation and standard form. </a:t>
            </a:r>
          </a:p>
        </p:txBody>
      </p:sp>
      <p:sp>
        <p:nvSpPr>
          <p:cNvPr id="9254" name="Text Box 38"/>
          <p:cNvSpPr txBox="1">
            <a:spLocks noChangeArrowheads="1"/>
          </p:cNvSpPr>
          <p:nvPr/>
        </p:nvSpPr>
        <p:spPr bwMode="auto">
          <a:xfrm>
            <a:off x="889000" y="2209800"/>
            <a:ext cx="7947025" cy="3122613"/>
          </a:xfrm>
          <a:prstGeom prst="rect">
            <a:avLst/>
          </a:prstGeom>
          <a:noFill/>
          <a:ln w="9525">
            <a:noFill/>
            <a:miter lim="800000"/>
            <a:headEnd/>
            <a:tailEnd/>
          </a:ln>
          <a:effectLst/>
        </p:spPr>
        <p:txBody>
          <a:bodyPr>
            <a:spAutoFit/>
          </a:bodyPr>
          <a:lstStyle/>
          <a:p>
            <a:pPr>
              <a:lnSpc>
                <a:spcPct val="90000"/>
              </a:lnSpc>
              <a:spcBef>
                <a:spcPct val="20000"/>
              </a:spcBef>
              <a:spcAft>
                <a:spcPct val="20000"/>
              </a:spcAft>
              <a:buClr>
                <a:srgbClr val="FFFFFF"/>
              </a:buClr>
              <a:tabLst>
                <a:tab pos="1257300" algn="l"/>
                <a:tab pos="4743450" algn="l"/>
              </a:tabLst>
            </a:pPr>
            <a:r>
              <a:rPr lang="en-US" sz="2400"/>
              <a:t>(5 </a:t>
            </a:r>
            <a:r>
              <a:rPr lang="en-US" sz="2400">
                <a:cs typeface="Arial" pitchFamily="34" charset="0"/>
              </a:rPr>
              <a:t>× 10</a:t>
            </a:r>
            <a:r>
              <a:rPr lang="en-US" sz="2400" baseline="40000">
                <a:cs typeface="Arial" pitchFamily="34" charset="0"/>
              </a:rPr>
              <a:t>–6</a:t>
            </a:r>
            <a:r>
              <a:rPr lang="en-US" sz="2400">
                <a:cs typeface="Arial" pitchFamily="34" charset="0"/>
              </a:rPr>
              <a:t>)(2.3 × 10</a:t>
            </a:r>
            <a:r>
              <a:rPr lang="en-US" sz="2400" baseline="40000">
                <a:cs typeface="Arial" pitchFamily="34" charset="0"/>
              </a:rPr>
              <a:t>12</a:t>
            </a:r>
            <a:r>
              <a:rPr lang="en-US" sz="2400">
                <a:cs typeface="Arial" pitchFamily="34" charset="0"/>
              </a:rPr>
              <a:t>) </a:t>
            </a:r>
            <a:r>
              <a:rPr lang="en-US" sz="2400" b="1">
                <a:solidFill>
                  <a:srgbClr val="E01B22"/>
                </a:solidFill>
              </a:rPr>
              <a:t>	</a:t>
            </a:r>
            <a:r>
              <a:rPr lang="en-US" sz="2400"/>
              <a:t>Original expression</a:t>
            </a:r>
          </a:p>
          <a:p>
            <a:pPr>
              <a:lnSpc>
                <a:spcPct val="90000"/>
              </a:lnSpc>
              <a:spcBef>
                <a:spcPct val="20000"/>
              </a:spcBef>
              <a:spcAft>
                <a:spcPct val="20000"/>
              </a:spcAft>
              <a:buClr>
                <a:srgbClr val="FFFFFF"/>
              </a:buClr>
              <a:tabLst>
                <a:tab pos="1257300" algn="l"/>
                <a:tab pos="4743450" algn="l"/>
              </a:tabLst>
            </a:pPr>
            <a:r>
              <a:rPr lang="en-US" sz="2400"/>
              <a:t>	= (5 </a:t>
            </a:r>
            <a:r>
              <a:rPr lang="en-US" sz="2400">
                <a:cs typeface="Arial" pitchFamily="34" charset="0"/>
              </a:rPr>
              <a:t>× 2.3)(10</a:t>
            </a:r>
            <a:r>
              <a:rPr lang="en-US" sz="2400" baseline="40000">
                <a:cs typeface="Arial" pitchFamily="34" charset="0"/>
              </a:rPr>
              <a:t>–6</a:t>
            </a:r>
            <a:r>
              <a:rPr lang="en-US" sz="2400">
                <a:cs typeface="Arial" pitchFamily="34" charset="0"/>
              </a:rPr>
              <a:t> × 10</a:t>
            </a:r>
            <a:r>
              <a:rPr lang="en-US" sz="2400" baseline="40000">
                <a:cs typeface="Arial" pitchFamily="34" charset="0"/>
              </a:rPr>
              <a:t>12</a:t>
            </a:r>
            <a:r>
              <a:rPr lang="en-US" sz="2400">
                <a:cs typeface="Arial" pitchFamily="34" charset="0"/>
              </a:rPr>
              <a:t>)</a:t>
            </a:r>
            <a:r>
              <a:rPr lang="en-US" sz="2400"/>
              <a:t>	Commutative and 			Associative Properties</a:t>
            </a:r>
          </a:p>
          <a:p>
            <a:pPr>
              <a:lnSpc>
                <a:spcPct val="90000"/>
              </a:lnSpc>
              <a:spcBef>
                <a:spcPct val="20000"/>
              </a:spcBef>
              <a:spcAft>
                <a:spcPct val="20000"/>
              </a:spcAft>
              <a:buClr>
                <a:srgbClr val="FFFFFF"/>
              </a:buClr>
              <a:tabLst>
                <a:tab pos="1257300" algn="l"/>
                <a:tab pos="4743450" algn="l"/>
              </a:tabLst>
            </a:pPr>
            <a:r>
              <a:rPr lang="en-US" sz="2400"/>
              <a:t>	= 11.5 </a:t>
            </a:r>
            <a:r>
              <a:rPr lang="en-US" sz="2400">
                <a:cs typeface="Arial" pitchFamily="34" charset="0"/>
              </a:rPr>
              <a:t>× 10</a:t>
            </a:r>
            <a:r>
              <a:rPr lang="en-US" sz="2400" baseline="40000">
                <a:cs typeface="Arial" pitchFamily="34" charset="0"/>
              </a:rPr>
              <a:t>6</a:t>
            </a:r>
            <a:r>
              <a:rPr lang="en-US" sz="2400">
                <a:cs typeface="Arial" pitchFamily="34" charset="0"/>
              </a:rPr>
              <a:t>	Product of Powers</a:t>
            </a:r>
          </a:p>
          <a:p>
            <a:pPr>
              <a:lnSpc>
                <a:spcPct val="90000"/>
              </a:lnSpc>
              <a:spcBef>
                <a:spcPct val="20000"/>
              </a:spcBef>
              <a:spcAft>
                <a:spcPct val="20000"/>
              </a:spcAft>
              <a:buClr>
                <a:srgbClr val="FFFFFF"/>
              </a:buClr>
              <a:tabLst>
                <a:tab pos="1257300" algn="l"/>
                <a:tab pos="4743450" algn="l"/>
              </a:tabLst>
            </a:pPr>
            <a:r>
              <a:rPr lang="en-US" sz="2400">
                <a:cs typeface="Arial" pitchFamily="34" charset="0"/>
              </a:rPr>
              <a:t>	</a:t>
            </a:r>
            <a:r>
              <a:rPr lang="en-US" sz="2400"/>
              <a:t>= (1.15 </a:t>
            </a:r>
            <a:r>
              <a:rPr lang="en-US" sz="2400">
                <a:cs typeface="Arial" pitchFamily="34" charset="0"/>
              </a:rPr>
              <a:t>× 10</a:t>
            </a:r>
            <a:r>
              <a:rPr lang="en-US" sz="2400" baseline="40000">
                <a:cs typeface="Arial" pitchFamily="34" charset="0"/>
              </a:rPr>
              <a:t>1</a:t>
            </a:r>
            <a:r>
              <a:rPr lang="en-US" sz="2400">
                <a:cs typeface="Arial" pitchFamily="34" charset="0"/>
              </a:rPr>
              <a:t>) × 10</a:t>
            </a:r>
            <a:r>
              <a:rPr lang="en-US" sz="2400" baseline="40000">
                <a:cs typeface="Arial" pitchFamily="34" charset="0"/>
              </a:rPr>
              <a:t>6</a:t>
            </a:r>
            <a:r>
              <a:rPr lang="en-US" sz="2400">
                <a:cs typeface="Arial" pitchFamily="34" charset="0"/>
              </a:rPr>
              <a:t>	11.5 = 1.15 × 10</a:t>
            </a:r>
          </a:p>
          <a:p>
            <a:pPr>
              <a:lnSpc>
                <a:spcPct val="90000"/>
              </a:lnSpc>
              <a:spcBef>
                <a:spcPct val="20000"/>
              </a:spcBef>
              <a:spcAft>
                <a:spcPct val="20000"/>
              </a:spcAft>
              <a:buClr>
                <a:srgbClr val="FFFFFF"/>
              </a:buClr>
              <a:tabLst>
                <a:tab pos="1257300" algn="l"/>
                <a:tab pos="4743450" algn="l"/>
              </a:tabLst>
            </a:pPr>
            <a:r>
              <a:rPr lang="en-US" sz="2400">
                <a:cs typeface="Arial" pitchFamily="34" charset="0"/>
              </a:rPr>
              <a:t>	= 1.15 × 10</a:t>
            </a:r>
            <a:r>
              <a:rPr lang="en-US" sz="2400" baseline="40000">
                <a:cs typeface="Arial" pitchFamily="34" charset="0"/>
              </a:rPr>
              <a:t>7</a:t>
            </a:r>
            <a:r>
              <a:rPr lang="en-US" sz="2400">
                <a:cs typeface="Arial" pitchFamily="34" charset="0"/>
              </a:rPr>
              <a:t>	Product of Powers</a:t>
            </a:r>
          </a:p>
          <a:p>
            <a:pPr>
              <a:lnSpc>
                <a:spcPct val="90000"/>
              </a:lnSpc>
              <a:spcBef>
                <a:spcPct val="20000"/>
              </a:spcBef>
              <a:spcAft>
                <a:spcPct val="20000"/>
              </a:spcAft>
              <a:buClr>
                <a:srgbClr val="FFFFFF"/>
              </a:buClr>
              <a:tabLst>
                <a:tab pos="1257300" algn="l"/>
                <a:tab pos="4743450" algn="l"/>
              </a:tabLst>
            </a:pPr>
            <a:r>
              <a:rPr lang="en-US" sz="2400">
                <a:cs typeface="Arial" pitchFamily="34" charset="0"/>
              </a:rPr>
              <a:t>	= 11,500,000	Standard form</a:t>
            </a:r>
          </a:p>
        </p:txBody>
      </p:sp>
      <p:sp>
        <p:nvSpPr>
          <p:cNvPr id="9255" name="Rectangle 39"/>
          <p:cNvSpPr>
            <a:spLocks noChangeArrowheads="1"/>
          </p:cNvSpPr>
          <p:nvPr/>
        </p:nvSpPr>
        <p:spPr bwMode="invGray">
          <a:xfrm>
            <a:off x="889000" y="5522913"/>
            <a:ext cx="7256463" cy="420687"/>
          </a:xfrm>
          <a:prstGeom prst="rect">
            <a:avLst/>
          </a:prstGeom>
          <a:noFill/>
          <a:ln w="9525" algn="ctr">
            <a:noFill/>
            <a:miter lim="800000"/>
            <a:headEnd/>
            <a:tailEnd/>
          </a:ln>
          <a:effectLst/>
        </p:spPr>
        <p:txBody>
          <a:bodyPr>
            <a:spAutoFit/>
          </a:bodyPr>
          <a:lstStyle/>
          <a:p>
            <a:pPr>
              <a:lnSpc>
                <a:spcPct val="90000"/>
              </a:lnSpc>
              <a:spcBef>
                <a:spcPct val="50000"/>
              </a:spcBef>
              <a:spcAft>
                <a:spcPct val="20000"/>
              </a:spcAft>
              <a:buClr>
                <a:srgbClr val="FFFFFF"/>
              </a:buClr>
            </a:pPr>
            <a:r>
              <a:rPr lang="en-US" sz="2400" b="1">
                <a:solidFill>
                  <a:srgbClr val="00539D"/>
                </a:solidFill>
              </a:rPr>
              <a:t>Answer:  </a:t>
            </a:r>
            <a:r>
              <a:rPr lang="en-US" sz="2400">
                <a:solidFill>
                  <a:srgbClr val="E01B22"/>
                </a:solidFill>
              </a:rPr>
              <a:t>1.15 </a:t>
            </a:r>
            <a:r>
              <a:rPr lang="en-US" sz="2400">
                <a:solidFill>
                  <a:srgbClr val="E01B22"/>
                </a:solidFill>
                <a:cs typeface="Arial" pitchFamily="34" charset="0"/>
              </a:rPr>
              <a:t>× 10</a:t>
            </a:r>
            <a:r>
              <a:rPr lang="en-US" sz="2400" baseline="40000">
                <a:solidFill>
                  <a:srgbClr val="E01B22"/>
                </a:solidFill>
                <a:cs typeface="Arial" pitchFamily="34" charset="0"/>
              </a:rPr>
              <a:t>7</a:t>
            </a:r>
            <a:r>
              <a:rPr lang="en-US" sz="2400">
                <a:solidFill>
                  <a:srgbClr val="E01B22"/>
                </a:solidFill>
                <a:cs typeface="Arial" pitchFamily="34" charset="0"/>
              </a:rPr>
              <a:t>;11,500,000</a:t>
            </a:r>
            <a:endParaRPr lang="en-US" sz="2400" baseline="40000">
              <a:solidFill>
                <a:srgbClr val="00539D"/>
              </a:solidFill>
              <a:cs typeface="Arial" pitchFamily="34" charset="0"/>
            </a:endParaRPr>
          </a:p>
        </p:txBody>
      </p:sp>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239"/>
                                        </p:tgtEl>
                                        <p:attrNameLst>
                                          <p:attrName>style.visibility</p:attrName>
                                        </p:attrNameLst>
                                      </p:cBhvr>
                                      <p:to>
                                        <p:strVal val="visible"/>
                                      </p:to>
                                    </p:set>
                                    <p:animEffect transition="in" filter="wipe(left)">
                                      <p:cBhvr>
                                        <p:cTn id="7" dur="500"/>
                                        <p:tgtEl>
                                          <p:spTgt spid="923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9254">
                                            <p:txEl>
                                              <p:pRg st="0" end="0"/>
                                            </p:txEl>
                                          </p:spTgt>
                                        </p:tgtEl>
                                        <p:attrNameLst>
                                          <p:attrName>style.visibility</p:attrName>
                                        </p:attrNameLst>
                                      </p:cBhvr>
                                      <p:to>
                                        <p:strVal val="visible"/>
                                      </p:to>
                                    </p:set>
                                    <p:animEffect transition="in" filter="wipe(left)">
                                      <p:cBhvr>
                                        <p:cTn id="12" dur="500"/>
                                        <p:tgtEl>
                                          <p:spTgt spid="925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9254">
                                            <p:txEl>
                                              <p:pRg st="1" end="1"/>
                                            </p:txEl>
                                          </p:spTgt>
                                        </p:tgtEl>
                                        <p:attrNameLst>
                                          <p:attrName>style.visibility</p:attrName>
                                        </p:attrNameLst>
                                      </p:cBhvr>
                                      <p:to>
                                        <p:strVal val="visible"/>
                                      </p:to>
                                    </p:set>
                                    <p:animEffect transition="in" filter="wipe(left)">
                                      <p:cBhvr>
                                        <p:cTn id="17" dur="500"/>
                                        <p:tgtEl>
                                          <p:spTgt spid="9254">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9254">
                                            <p:txEl>
                                              <p:pRg st="2" end="2"/>
                                            </p:txEl>
                                          </p:spTgt>
                                        </p:tgtEl>
                                        <p:attrNameLst>
                                          <p:attrName>style.visibility</p:attrName>
                                        </p:attrNameLst>
                                      </p:cBhvr>
                                      <p:to>
                                        <p:strVal val="visible"/>
                                      </p:to>
                                    </p:set>
                                    <p:animEffect transition="in" filter="wipe(left)">
                                      <p:cBhvr>
                                        <p:cTn id="22" dur="500"/>
                                        <p:tgtEl>
                                          <p:spTgt spid="9254">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9254">
                                            <p:txEl>
                                              <p:pRg st="3" end="3"/>
                                            </p:txEl>
                                          </p:spTgt>
                                        </p:tgtEl>
                                        <p:attrNameLst>
                                          <p:attrName>style.visibility</p:attrName>
                                        </p:attrNameLst>
                                      </p:cBhvr>
                                      <p:to>
                                        <p:strVal val="visible"/>
                                      </p:to>
                                    </p:set>
                                    <p:animEffect transition="in" filter="wipe(left)">
                                      <p:cBhvr>
                                        <p:cTn id="27" dur="500"/>
                                        <p:tgtEl>
                                          <p:spTgt spid="9254">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9254">
                                            <p:txEl>
                                              <p:pRg st="4" end="4"/>
                                            </p:txEl>
                                          </p:spTgt>
                                        </p:tgtEl>
                                        <p:attrNameLst>
                                          <p:attrName>style.visibility</p:attrName>
                                        </p:attrNameLst>
                                      </p:cBhvr>
                                      <p:to>
                                        <p:strVal val="visible"/>
                                      </p:to>
                                    </p:set>
                                    <p:animEffect transition="in" filter="wipe(left)">
                                      <p:cBhvr>
                                        <p:cTn id="32" dur="500"/>
                                        <p:tgtEl>
                                          <p:spTgt spid="9254">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9254">
                                            <p:txEl>
                                              <p:pRg st="5" end="5"/>
                                            </p:txEl>
                                          </p:spTgt>
                                        </p:tgtEl>
                                        <p:attrNameLst>
                                          <p:attrName>style.visibility</p:attrName>
                                        </p:attrNameLst>
                                      </p:cBhvr>
                                      <p:to>
                                        <p:strVal val="visible"/>
                                      </p:to>
                                    </p:set>
                                    <p:animEffect transition="in" filter="wipe(left)">
                                      <p:cBhvr>
                                        <p:cTn id="37" dur="500"/>
                                        <p:tgtEl>
                                          <p:spTgt spid="9254">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9255"/>
                                        </p:tgtEl>
                                        <p:attrNameLst>
                                          <p:attrName>style.visibility</p:attrName>
                                        </p:attrNameLst>
                                      </p:cBhvr>
                                      <p:to>
                                        <p:strVal val="visible"/>
                                      </p:to>
                                    </p:set>
                                    <p:animEffect transition="in" filter="wipe(left)">
                                      <p:cBhvr>
                                        <p:cTn id="42" dur="500"/>
                                        <p:tgtEl>
                                          <p:spTgt spid="92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39" grpId="0" autoUpdateAnimBg="0"/>
      <p:bldP spid="9254" grpId="0" build="p" autoUpdateAnimBg="0"/>
      <p:bldP spid="9255" grpId="0"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5" name="TPQuestion"/>
          <p:cNvSpPr>
            <a:spLocks noGrp="1" noChangeArrowheads="1"/>
          </p:cNvSpPr>
          <p:nvPr>
            <p:ph type="title"/>
          </p:nvPr>
        </p:nvSpPr>
        <p:spPr/>
        <p:txBody>
          <a:bodyPr/>
          <a:lstStyle/>
          <a:p>
            <a:r>
              <a:rPr lang="en-US"/>
              <a:t>Example 3</a:t>
            </a:r>
          </a:p>
        </p:txBody>
      </p:sp>
      <p:sp>
        <p:nvSpPr>
          <p:cNvPr id="115717" name="TPAnswers"/>
          <p:cNvSpPr>
            <a:spLocks noChangeArrowheads="1"/>
          </p:cNvSpPr>
          <p:nvPr>
            <p:custDataLst>
              <p:tags r:id="rId2"/>
            </p:custDataLst>
          </p:nvPr>
        </p:nvSpPr>
        <p:spPr bwMode="auto">
          <a:xfrm>
            <a:off x="857250" y="2403475"/>
            <a:ext cx="3638550" cy="3225800"/>
          </a:xfrm>
          <a:prstGeom prst="rect">
            <a:avLst/>
          </a:prstGeom>
          <a:noFill/>
          <a:ln w="9525">
            <a:noFill/>
            <a:miter lim="800000"/>
            <a:headEnd/>
            <a:tailEnd/>
          </a:ln>
          <a:effectLst/>
        </p:spPr>
        <p:txBody>
          <a:bodyPr>
            <a:spAutoFit/>
          </a:bodyPr>
          <a:lstStyle/>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A.</a:t>
            </a:r>
            <a:r>
              <a:rPr lang="pt-BR" sz="2400" b="1">
                <a:solidFill>
                  <a:srgbClr val="000000"/>
                </a:solidFill>
                <a:sym typeface="Symbol" pitchFamily="18" charset="2"/>
              </a:rPr>
              <a:t>	16.8; 168</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B.</a:t>
            </a:r>
            <a:r>
              <a:rPr lang="pt-BR" sz="2400" b="1">
                <a:solidFill>
                  <a:srgbClr val="000000"/>
                </a:solidFill>
                <a:sym typeface="Symbol" pitchFamily="18" charset="2"/>
              </a:rPr>
              <a:t>	1.68 </a:t>
            </a:r>
            <a:r>
              <a:rPr lang="en-US" sz="2400" b="1">
                <a:solidFill>
                  <a:srgbClr val="000000"/>
                </a:solidFill>
                <a:cs typeface="Arial" pitchFamily="34" charset="0"/>
                <a:sym typeface="Symbol" pitchFamily="18" charset="2"/>
              </a:rPr>
              <a:t>× 10</a:t>
            </a:r>
            <a:r>
              <a:rPr lang="en-US" sz="2400" b="1" baseline="40000">
                <a:solidFill>
                  <a:srgbClr val="000000"/>
                </a:solidFill>
                <a:cs typeface="Arial" pitchFamily="34" charset="0"/>
                <a:sym typeface="Symbol" pitchFamily="18" charset="2"/>
              </a:rPr>
              <a:t>1</a:t>
            </a:r>
            <a:r>
              <a:rPr lang="en-US" sz="2400" b="1">
                <a:solidFill>
                  <a:srgbClr val="000000"/>
                </a:solidFill>
                <a:cs typeface="Arial" pitchFamily="34" charset="0"/>
                <a:sym typeface="Symbol" pitchFamily="18" charset="2"/>
              </a:rPr>
              <a:t>; 168</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C.</a:t>
            </a:r>
            <a:r>
              <a:rPr lang="pt-BR" sz="2400" b="1">
                <a:solidFill>
                  <a:srgbClr val="000000"/>
                </a:solidFill>
                <a:sym typeface="Symbol" pitchFamily="18" charset="2"/>
              </a:rPr>
              <a:t>	1.68 </a:t>
            </a:r>
            <a:r>
              <a:rPr lang="en-US" sz="2400" b="1">
                <a:solidFill>
                  <a:srgbClr val="000000"/>
                </a:solidFill>
                <a:cs typeface="Arial" pitchFamily="34" charset="0"/>
                <a:sym typeface="Symbol" pitchFamily="18" charset="2"/>
              </a:rPr>
              <a:t>× 10</a:t>
            </a:r>
            <a:r>
              <a:rPr lang="en-US" sz="2400" b="1" baseline="40000">
                <a:solidFill>
                  <a:srgbClr val="000000"/>
                </a:solidFill>
                <a:cs typeface="Arial" pitchFamily="34" charset="0"/>
                <a:sym typeface="Symbol" pitchFamily="18" charset="2"/>
              </a:rPr>
              <a:t>2</a:t>
            </a:r>
            <a:r>
              <a:rPr lang="en-US" sz="2400" b="1">
                <a:solidFill>
                  <a:srgbClr val="000000"/>
                </a:solidFill>
                <a:cs typeface="Arial" pitchFamily="34" charset="0"/>
                <a:sym typeface="Symbol" pitchFamily="18" charset="2"/>
              </a:rPr>
              <a:t>; 1680</a:t>
            </a:r>
            <a:endParaRPr lang="pt-BR" sz="2400" b="1">
              <a:solidFill>
                <a:srgbClr val="000000"/>
              </a:solidFill>
              <a:sym typeface="Symbol" pitchFamily="18" charset="2"/>
            </a:endParaRP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D.</a:t>
            </a:r>
            <a:r>
              <a:rPr lang="pt-BR" sz="2400" b="1">
                <a:solidFill>
                  <a:srgbClr val="000000"/>
                </a:solidFill>
                <a:sym typeface="Symbol" pitchFamily="18" charset="2"/>
              </a:rPr>
              <a:t>	1.68 </a:t>
            </a:r>
            <a:r>
              <a:rPr lang="en-US" sz="2400" b="1">
                <a:solidFill>
                  <a:srgbClr val="000000"/>
                </a:solidFill>
                <a:cs typeface="Arial" pitchFamily="34" charset="0"/>
                <a:sym typeface="Symbol" pitchFamily="18" charset="2"/>
              </a:rPr>
              <a:t>× 10</a:t>
            </a:r>
            <a:r>
              <a:rPr lang="en-US" sz="2400" b="1" baseline="40000">
                <a:solidFill>
                  <a:srgbClr val="000000"/>
                </a:solidFill>
                <a:cs typeface="Arial" pitchFamily="34" charset="0"/>
                <a:sym typeface="Symbol" pitchFamily="18" charset="2"/>
              </a:rPr>
              <a:t>3</a:t>
            </a:r>
            <a:r>
              <a:rPr lang="en-US" sz="2400" b="1">
                <a:solidFill>
                  <a:srgbClr val="000000"/>
                </a:solidFill>
                <a:cs typeface="Arial" pitchFamily="34" charset="0"/>
                <a:sym typeface="Symbol" pitchFamily="18" charset="2"/>
              </a:rPr>
              <a:t>; 1680</a:t>
            </a:r>
            <a:endParaRPr lang="pt-BR" sz="2400" b="1">
              <a:solidFill>
                <a:srgbClr val="000000"/>
              </a:solidFill>
              <a:cs typeface="Arial" pitchFamily="34" charset="0"/>
              <a:sym typeface="Symbol" pitchFamily="18" charset="2"/>
            </a:endParaRPr>
          </a:p>
        </p:txBody>
      </p:sp>
      <p:sp>
        <p:nvSpPr>
          <p:cNvPr id="115719" name="Oval 7"/>
          <p:cNvSpPr>
            <a:spLocks noChangeArrowheads="1"/>
          </p:cNvSpPr>
          <p:nvPr/>
        </p:nvSpPr>
        <p:spPr bwMode="auto">
          <a:xfrm>
            <a:off x="838200" y="5181600"/>
            <a:ext cx="457200" cy="457200"/>
          </a:xfrm>
          <a:prstGeom prst="ellipse">
            <a:avLst/>
          </a:prstGeom>
          <a:noFill/>
          <a:ln w="57150">
            <a:solidFill>
              <a:srgbClr val="EC1D24"/>
            </a:solidFill>
            <a:round/>
            <a:headEnd/>
            <a:tailEnd/>
          </a:ln>
          <a:effectLst/>
        </p:spPr>
        <p:txBody>
          <a:bodyPr wrap="none" anchor="ctr"/>
          <a:lstStyle/>
          <a:p>
            <a:pPr algn="ctr"/>
            <a:endParaRPr lang="en-US"/>
          </a:p>
        </p:txBody>
      </p:sp>
      <p:pic>
        <p:nvPicPr>
          <p:cNvPr id="115720" name="Picture 8" descr="Check Progress"/>
          <p:cNvPicPr>
            <a:picLocks noChangeAspect="1" noChangeArrowheads="1"/>
          </p:cNvPicPr>
          <p:nvPr/>
        </p:nvPicPr>
        <p:blipFill>
          <a:blip r:embed="rId4" cstate="print"/>
          <a:srcRect/>
          <a:stretch>
            <a:fillRect/>
          </a:stretch>
        </p:blipFill>
        <p:spPr bwMode="auto">
          <a:xfrm>
            <a:off x="2716213" y="712788"/>
            <a:ext cx="2846387" cy="511175"/>
          </a:xfrm>
          <a:prstGeom prst="rect">
            <a:avLst/>
          </a:prstGeom>
          <a:noFill/>
        </p:spPr>
      </p:pic>
      <p:pic>
        <p:nvPicPr>
          <p:cNvPr id="115721" name="Picture 9" descr="CheckPointICON"/>
          <p:cNvPicPr>
            <a:picLocks noChangeAspect="1" noChangeArrowheads="1"/>
          </p:cNvPicPr>
          <p:nvPr/>
        </p:nvPicPr>
        <p:blipFill>
          <a:blip r:embed="rId5" cstate="print"/>
          <a:srcRect/>
          <a:stretch>
            <a:fillRect/>
          </a:stretch>
        </p:blipFill>
        <p:spPr bwMode="auto">
          <a:xfrm>
            <a:off x="7467600" y="747713"/>
            <a:ext cx="1222375" cy="376237"/>
          </a:xfrm>
          <a:prstGeom prst="rect">
            <a:avLst/>
          </a:prstGeom>
          <a:noFill/>
        </p:spPr>
      </p:pic>
      <p:sp>
        <p:nvSpPr>
          <p:cNvPr id="115729" name="Text Box 17"/>
          <p:cNvSpPr txBox="1">
            <a:spLocks noChangeArrowheads="1"/>
          </p:cNvSpPr>
          <p:nvPr/>
        </p:nvSpPr>
        <p:spPr bwMode="invGray">
          <a:xfrm>
            <a:off x="828675" y="1285875"/>
            <a:ext cx="7947025" cy="473075"/>
          </a:xfrm>
          <a:prstGeom prst="rect">
            <a:avLst/>
          </a:prstGeom>
          <a:noFill/>
          <a:ln w="9525">
            <a:noFill/>
            <a:miter lim="800000"/>
            <a:headEnd/>
            <a:tailEnd/>
          </a:ln>
          <a:effectLst/>
        </p:spPr>
        <p:txBody>
          <a:bodyPr/>
          <a:lstStyle/>
          <a:p>
            <a:pPr>
              <a:lnSpc>
                <a:spcPct val="90000"/>
              </a:lnSpc>
              <a:spcBef>
                <a:spcPct val="20000"/>
              </a:spcBef>
              <a:spcAft>
                <a:spcPct val="20000"/>
              </a:spcAft>
              <a:buClr>
                <a:srgbClr val="FFFFFF"/>
              </a:buClr>
              <a:tabLst>
                <a:tab pos="4286250" algn="l"/>
              </a:tabLst>
            </a:pPr>
            <a:r>
              <a:rPr lang="en-US" sz="2400" b="1">
                <a:solidFill>
                  <a:srgbClr val="00539D"/>
                </a:solidFill>
              </a:rPr>
              <a:t>Evaluate (8 </a:t>
            </a:r>
            <a:r>
              <a:rPr lang="en-US" sz="2400" b="1">
                <a:solidFill>
                  <a:srgbClr val="00539D"/>
                </a:solidFill>
                <a:cs typeface="Arial" pitchFamily="34" charset="0"/>
              </a:rPr>
              <a:t>× 10</a:t>
            </a:r>
            <a:r>
              <a:rPr lang="en-US" sz="2400" b="1" baseline="40000">
                <a:solidFill>
                  <a:srgbClr val="00539D"/>
                </a:solidFill>
                <a:cs typeface="Arial" pitchFamily="34" charset="0"/>
              </a:rPr>
              <a:t>5</a:t>
            </a:r>
            <a:r>
              <a:rPr lang="en-US" sz="2400" b="1">
                <a:solidFill>
                  <a:srgbClr val="00539D"/>
                </a:solidFill>
                <a:cs typeface="Arial" pitchFamily="34" charset="0"/>
              </a:rPr>
              <a:t>)(2.1 × 10</a:t>
            </a:r>
            <a:r>
              <a:rPr lang="en-US" sz="2400" b="1" baseline="40000">
                <a:solidFill>
                  <a:srgbClr val="00539D"/>
                </a:solidFill>
                <a:cs typeface="Arial" pitchFamily="34" charset="0"/>
              </a:rPr>
              <a:t>–3</a:t>
            </a:r>
            <a:r>
              <a:rPr lang="en-US" sz="2400" b="1">
                <a:solidFill>
                  <a:srgbClr val="00539D"/>
                </a:solidFill>
                <a:cs typeface="Arial" pitchFamily="34" charset="0"/>
              </a:rPr>
              <a:t>).</a:t>
            </a:r>
            <a:r>
              <a:rPr lang="en-US" sz="2400" b="1">
                <a:solidFill>
                  <a:srgbClr val="00539D"/>
                </a:solidFill>
              </a:rPr>
              <a:t> Express the result in both scientific notation and standard form. </a:t>
            </a: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15720"/>
                                        </p:tgtEl>
                                        <p:attrNameLst>
                                          <p:attrName>style.visibility</p:attrName>
                                        </p:attrNameLst>
                                      </p:cBhvr>
                                      <p:to>
                                        <p:strVal val="visible"/>
                                      </p:to>
                                    </p:set>
                                    <p:animEffect transition="in" filter="wipe(left)">
                                      <p:cBhvr>
                                        <p:cTn id="7" dur="500"/>
                                        <p:tgtEl>
                                          <p:spTgt spid="115720"/>
                                        </p:tgtEl>
                                      </p:cBhvr>
                                    </p:animEffect>
                                  </p:childTnLst>
                                </p:cTn>
                              </p:par>
                            </p:childTnLst>
                          </p:cTn>
                        </p:par>
                        <p:par>
                          <p:cTn id="8" fill="hold">
                            <p:stCondLst>
                              <p:cond delay="500"/>
                            </p:stCondLst>
                            <p:childTnLst>
                              <p:par>
                                <p:cTn id="9" presetID="9" presetClass="entr" presetSubtype="0" fill="hold" nodeType="afterEffect">
                                  <p:stCondLst>
                                    <p:cond delay="0"/>
                                  </p:stCondLst>
                                  <p:childTnLst>
                                    <p:set>
                                      <p:cBhvr>
                                        <p:cTn id="10" dur="1" fill="hold">
                                          <p:stCondLst>
                                            <p:cond delay="0"/>
                                          </p:stCondLst>
                                        </p:cTn>
                                        <p:tgtEl>
                                          <p:spTgt spid="115721"/>
                                        </p:tgtEl>
                                        <p:attrNameLst>
                                          <p:attrName>style.visibility</p:attrName>
                                        </p:attrNameLst>
                                      </p:cBhvr>
                                      <p:to>
                                        <p:strVal val="visible"/>
                                      </p:to>
                                    </p:set>
                                    <p:animEffect transition="in" filter="dissolve">
                                      <p:cBhvr>
                                        <p:cTn id="11" dur="500"/>
                                        <p:tgtEl>
                                          <p:spTgt spid="115721"/>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15729"/>
                                        </p:tgtEl>
                                        <p:attrNameLst>
                                          <p:attrName>style.visibility</p:attrName>
                                        </p:attrNameLst>
                                      </p:cBhvr>
                                      <p:to>
                                        <p:strVal val="visible"/>
                                      </p:to>
                                    </p:set>
                                    <p:animEffect transition="in" filter="wipe(left)">
                                      <p:cBhvr>
                                        <p:cTn id="15" dur="500"/>
                                        <p:tgtEl>
                                          <p:spTgt spid="115729"/>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15717"/>
                                        </p:tgtEl>
                                        <p:attrNameLst>
                                          <p:attrName>style.visibility</p:attrName>
                                        </p:attrNameLst>
                                      </p:cBhvr>
                                      <p:to>
                                        <p:strVal val="visible"/>
                                      </p:to>
                                    </p:set>
                                    <p:animEffect transition="in" filter="wipe(left)">
                                      <p:cBhvr>
                                        <p:cTn id="19" dur="500"/>
                                        <p:tgtEl>
                                          <p:spTgt spid="115717"/>
                                        </p:tgtEl>
                                      </p:cBhvr>
                                    </p:animEffect>
                                  </p:childTnLst>
                                </p:cTn>
                              </p:par>
                            </p:childTnLst>
                          </p:cTn>
                        </p:par>
                      </p:childTnLst>
                    </p:cTn>
                  </p:par>
                  <p:par>
                    <p:cTn id="20" fill="hold">
                      <p:stCondLst>
                        <p:cond delay="indefinite"/>
                      </p:stCondLst>
                      <p:childTnLst>
                        <p:par>
                          <p:cTn id="21" fill="hold">
                            <p:stCondLst>
                              <p:cond delay="0"/>
                            </p:stCondLst>
                            <p:childTnLst>
                              <p:par>
                                <p:cTn id="22" presetID="26" presetClass="entr" presetSubtype="0" fill="hold" grpId="0" nodeType="clickEffect">
                                  <p:stCondLst>
                                    <p:cond delay="0"/>
                                  </p:stCondLst>
                                  <p:childTnLst>
                                    <p:set>
                                      <p:cBhvr>
                                        <p:cTn id="23" dur="1" fill="hold">
                                          <p:stCondLst>
                                            <p:cond delay="0"/>
                                          </p:stCondLst>
                                        </p:cTn>
                                        <p:tgtEl>
                                          <p:spTgt spid="115719"/>
                                        </p:tgtEl>
                                        <p:attrNameLst>
                                          <p:attrName>style.visibility</p:attrName>
                                        </p:attrNameLst>
                                      </p:cBhvr>
                                      <p:to>
                                        <p:strVal val="visible"/>
                                      </p:to>
                                    </p:set>
                                    <p:animEffect transition="in" filter="wipe(down)">
                                      <p:cBhvr>
                                        <p:cTn id="24" dur="580">
                                          <p:stCondLst>
                                            <p:cond delay="0"/>
                                          </p:stCondLst>
                                        </p:cTn>
                                        <p:tgtEl>
                                          <p:spTgt spid="115719"/>
                                        </p:tgtEl>
                                      </p:cBhvr>
                                    </p:animEffect>
                                    <p:anim calcmode="lin" valueType="num">
                                      <p:cBhvr>
                                        <p:cTn id="25" dur="1822" tmFilter="0,0; 0.14,0.36; 0.43,0.73; 0.71,0.91; 1.0,1.0">
                                          <p:stCondLst>
                                            <p:cond delay="0"/>
                                          </p:stCondLst>
                                        </p:cTn>
                                        <p:tgtEl>
                                          <p:spTgt spid="115719"/>
                                        </p:tgtEl>
                                        <p:attrNameLst>
                                          <p:attrName>ppt_x</p:attrName>
                                        </p:attrNameLst>
                                      </p:cBhvr>
                                      <p:tavLst>
                                        <p:tav tm="0">
                                          <p:val>
                                            <p:strVal val="#ppt_x-0.25"/>
                                          </p:val>
                                        </p:tav>
                                        <p:tav tm="100000">
                                          <p:val>
                                            <p:strVal val="#ppt_x"/>
                                          </p:val>
                                        </p:tav>
                                      </p:tavLst>
                                    </p:anim>
                                    <p:anim calcmode="lin" valueType="num">
                                      <p:cBhvr>
                                        <p:cTn id="26" dur="664" tmFilter="0.0,0.0; 0.25,0.07; 0.50,0.2; 0.75,0.467; 1.0,1.0">
                                          <p:stCondLst>
                                            <p:cond delay="0"/>
                                          </p:stCondLst>
                                        </p:cTn>
                                        <p:tgtEl>
                                          <p:spTgt spid="115719"/>
                                        </p:tgtEl>
                                        <p:attrNameLst>
                                          <p:attrName>ppt_y</p:attrName>
                                        </p:attrNameLst>
                                      </p:cBhvr>
                                      <p:tavLst>
                                        <p:tav tm="0" fmla="#ppt_y-sin(pi*$)/3">
                                          <p:val>
                                            <p:fltVal val="0.5"/>
                                          </p:val>
                                        </p:tav>
                                        <p:tav tm="100000">
                                          <p:val>
                                            <p:fltVal val="1"/>
                                          </p:val>
                                        </p:tav>
                                      </p:tavLst>
                                    </p:anim>
                                    <p:anim calcmode="lin" valueType="num">
                                      <p:cBhvr>
                                        <p:cTn id="27" dur="664" tmFilter="0, 0; 0.125,0.2665; 0.25,0.4; 0.375,0.465; 0.5,0.5;  0.625,0.535; 0.75,0.6; 0.875,0.7335; 1,1">
                                          <p:stCondLst>
                                            <p:cond delay="664"/>
                                          </p:stCondLst>
                                        </p:cTn>
                                        <p:tgtEl>
                                          <p:spTgt spid="115719"/>
                                        </p:tgtEl>
                                        <p:attrNameLst>
                                          <p:attrName>ppt_y</p:attrName>
                                        </p:attrNameLst>
                                      </p:cBhvr>
                                      <p:tavLst>
                                        <p:tav tm="0" fmla="#ppt_y-sin(pi*$)/9">
                                          <p:val>
                                            <p:fltVal val="0"/>
                                          </p:val>
                                        </p:tav>
                                        <p:tav tm="100000">
                                          <p:val>
                                            <p:fltVal val="1"/>
                                          </p:val>
                                        </p:tav>
                                      </p:tavLst>
                                    </p:anim>
                                    <p:anim calcmode="lin" valueType="num">
                                      <p:cBhvr>
                                        <p:cTn id="28" dur="332" tmFilter="0, 0; 0.125,0.2665; 0.25,0.4; 0.375,0.465; 0.5,0.5;  0.625,0.535; 0.75,0.6; 0.875,0.7335; 1,1">
                                          <p:stCondLst>
                                            <p:cond delay="1324"/>
                                          </p:stCondLst>
                                        </p:cTn>
                                        <p:tgtEl>
                                          <p:spTgt spid="115719"/>
                                        </p:tgtEl>
                                        <p:attrNameLst>
                                          <p:attrName>ppt_y</p:attrName>
                                        </p:attrNameLst>
                                      </p:cBhvr>
                                      <p:tavLst>
                                        <p:tav tm="0" fmla="#ppt_y-sin(pi*$)/27">
                                          <p:val>
                                            <p:fltVal val="0"/>
                                          </p:val>
                                        </p:tav>
                                        <p:tav tm="100000">
                                          <p:val>
                                            <p:fltVal val="1"/>
                                          </p:val>
                                        </p:tav>
                                      </p:tavLst>
                                    </p:anim>
                                    <p:anim calcmode="lin" valueType="num">
                                      <p:cBhvr>
                                        <p:cTn id="29" dur="164" tmFilter="0, 0; 0.125,0.2665; 0.25,0.4; 0.375,0.465; 0.5,0.5;  0.625,0.535; 0.75,0.6; 0.875,0.7335; 1,1">
                                          <p:stCondLst>
                                            <p:cond delay="1656"/>
                                          </p:stCondLst>
                                        </p:cTn>
                                        <p:tgtEl>
                                          <p:spTgt spid="115719"/>
                                        </p:tgtEl>
                                        <p:attrNameLst>
                                          <p:attrName>ppt_y</p:attrName>
                                        </p:attrNameLst>
                                      </p:cBhvr>
                                      <p:tavLst>
                                        <p:tav tm="0" fmla="#ppt_y-sin(pi*$)/81">
                                          <p:val>
                                            <p:fltVal val="0"/>
                                          </p:val>
                                        </p:tav>
                                        <p:tav tm="100000">
                                          <p:val>
                                            <p:fltVal val="1"/>
                                          </p:val>
                                        </p:tav>
                                      </p:tavLst>
                                    </p:anim>
                                    <p:animScale>
                                      <p:cBhvr>
                                        <p:cTn id="30" dur="26">
                                          <p:stCondLst>
                                            <p:cond delay="650"/>
                                          </p:stCondLst>
                                        </p:cTn>
                                        <p:tgtEl>
                                          <p:spTgt spid="115719"/>
                                        </p:tgtEl>
                                      </p:cBhvr>
                                      <p:to x="100000" y="60000"/>
                                    </p:animScale>
                                    <p:animScale>
                                      <p:cBhvr>
                                        <p:cTn id="31" dur="166" decel="50000">
                                          <p:stCondLst>
                                            <p:cond delay="676"/>
                                          </p:stCondLst>
                                        </p:cTn>
                                        <p:tgtEl>
                                          <p:spTgt spid="115719"/>
                                        </p:tgtEl>
                                      </p:cBhvr>
                                      <p:to x="100000" y="100000"/>
                                    </p:animScale>
                                    <p:animScale>
                                      <p:cBhvr>
                                        <p:cTn id="32" dur="26">
                                          <p:stCondLst>
                                            <p:cond delay="1312"/>
                                          </p:stCondLst>
                                        </p:cTn>
                                        <p:tgtEl>
                                          <p:spTgt spid="115719"/>
                                        </p:tgtEl>
                                      </p:cBhvr>
                                      <p:to x="100000" y="80000"/>
                                    </p:animScale>
                                    <p:animScale>
                                      <p:cBhvr>
                                        <p:cTn id="33" dur="166" decel="50000">
                                          <p:stCondLst>
                                            <p:cond delay="1338"/>
                                          </p:stCondLst>
                                        </p:cTn>
                                        <p:tgtEl>
                                          <p:spTgt spid="115719"/>
                                        </p:tgtEl>
                                      </p:cBhvr>
                                      <p:to x="100000" y="100000"/>
                                    </p:animScale>
                                    <p:animScale>
                                      <p:cBhvr>
                                        <p:cTn id="34" dur="26">
                                          <p:stCondLst>
                                            <p:cond delay="1642"/>
                                          </p:stCondLst>
                                        </p:cTn>
                                        <p:tgtEl>
                                          <p:spTgt spid="115719"/>
                                        </p:tgtEl>
                                      </p:cBhvr>
                                      <p:to x="100000" y="90000"/>
                                    </p:animScale>
                                    <p:animScale>
                                      <p:cBhvr>
                                        <p:cTn id="35" dur="166" decel="50000">
                                          <p:stCondLst>
                                            <p:cond delay="1668"/>
                                          </p:stCondLst>
                                        </p:cTn>
                                        <p:tgtEl>
                                          <p:spTgt spid="115719"/>
                                        </p:tgtEl>
                                      </p:cBhvr>
                                      <p:to x="100000" y="100000"/>
                                    </p:animScale>
                                    <p:animScale>
                                      <p:cBhvr>
                                        <p:cTn id="36" dur="26">
                                          <p:stCondLst>
                                            <p:cond delay="1808"/>
                                          </p:stCondLst>
                                        </p:cTn>
                                        <p:tgtEl>
                                          <p:spTgt spid="115719"/>
                                        </p:tgtEl>
                                      </p:cBhvr>
                                      <p:to x="100000" y="95000"/>
                                    </p:animScale>
                                    <p:animScale>
                                      <p:cBhvr>
                                        <p:cTn id="37" dur="166" decel="50000">
                                          <p:stCondLst>
                                            <p:cond delay="1834"/>
                                          </p:stCondLst>
                                        </p:cTn>
                                        <p:tgtEl>
                                          <p:spTgt spid="115719"/>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5717" grpId="0" autoUpdateAnimBg="0"/>
      <p:bldP spid="115719" grpId="0" animBg="1"/>
      <p:bldP spid="115729" grpId="0"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ChangeArrowheads="1"/>
          </p:cNvSpPr>
          <p:nvPr>
            <p:ph type="title"/>
          </p:nvPr>
        </p:nvSpPr>
        <p:spPr/>
        <p:txBody>
          <a:bodyPr/>
          <a:lstStyle/>
          <a:p>
            <a:r>
              <a:rPr lang="en-US"/>
              <a:t>Example 4</a:t>
            </a:r>
          </a:p>
        </p:txBody>
      </p:sp>
      <p:sp>
        <p:nvSpPr>
          <p:cNvPr id="93187" name="Text Box 3"/>
          <p:cNvSpPr txBox="1">
            <a:spLocks noChangeArrowheads="1"/>
          </p:cNvSpPr>
          <p:nvPr/>
        </p:nvSpPr>
        <p:spPr bwMode="auto">
          <a:xfrm>
            <a:off x="2628900" y="771525"/>
            <a:ext cx="5981700" cy="396875"/>
          </a:xfrm>
          <a:prstGeom prst="rect">
            <a:avLst/>
          </a:prstGeom>
          <a:noFill/>
          <a:ln w="9525">
            <a:noFill/>
            <a:miter lim="800000"/>
            <a:headEnd/>
            <a:tailEnd/>
          </a:ln>
          <a:effectLst/>
        </p:spPr>
        <p:txBody>
          <a:bodyPr>
            <a:spAutoFit/>
          </a:bodyPr>
          <a:lstStyle/>
          <a:p>
            <a:pPr>
              <a:spcBef>
                <a:spcPct val="50000"/>
              </a:spcBef>
            </a:pPr>
            <a:r>
              <a:rPr lang="en-US" sz="2000" b="1">
                <a:solidFill>
                  <a:srgbClr val="EC1D24"/>
                </a:solidFill>
              </a:rPr>
              <a:t>Divide with Scientific Notation</a:t>
            </a:r>
          </a:p>
        </p:txBody>
      </p:sp>
      <p:grpSp>
        <p:nvGrpSpPr>
          <p:cNvPr id="93225" name="Group 41"/>
          <p:cNvGrpSpPr>
            <a:grpSpLocks/>
          </p:cNvGrpSpPr>
          <p:nvPr/>
        </p:nvGrpSpPr>
        <p:grpSpPr bwMode="auto">
          <a:xfrm>
            <a:off x="828675" y="1295400"/>
            <a:ext cx="7947025" cy="838200"/>
            <a:chOff x="522" y="816"/>
            <a:chExt cx="5006" cy="528"/>
          </a:xfrm>
        </p:grpSpPr>
        <p:sp>
          <p:nvSpPr>
            <p:cNvPr id="93206" name="Text Box 22"/>
            <p:cNvSpPr txBox="1">
              <a:spLocks noChangeArrowheads="1"/>
            </p:cNvSpPr>
            <p:nvPr/>
          </p:nvSpPr>
          <p:spPr bwMode="invGray">
            <a:xfrm>
              <a:off x="522" y="906"/>
              <a:ext cx="5006" cy="298"/>
            </a:xfrm>
            <a:prstGeom prst="rect">
              <a:avLst/>
            </a:prstGeom>
            <a:noFill/>
            <a:ln w="9525">
              <a:noFill/>
              <a:miter lim="800000"/>
              <a:headEnd/>
              <a:tailEnd/>
            </a:ln>
            <a:effectLst/>
          </p:spPr>
          <p:txBody>
            <a:bodyPr/>
            <a:lstStyle/>
            <a:p>
              <a:pPr>
                <a:lnSpc>
                  <a:spcPct val="90000"/>
                </a:lnSpc>
                <a:spcBef>
                  <a:spcPct val="20000"/>
                </a:spcBef>
                <a:spcAft>
                  <a:spcPct val="20000"/>
                </a:spcAft>
                <a:buClr>
                  <a:srgbClr val="FFFFFF"/>
                </a:buClr>
                <a:tabLst>
                  <a:tab pos="2914650" algn="l"/>
                </a:tabLst>
              </a:pPr>
              <a:r>
                <a:rPr lang="en-US" sz="2400" b="1">
                  <a:solidFill>
                    <a:srgbClr val="00539D"/>
                  </a:solidFill>
                </a:rPr>
                <a:t>Evaluate                 . Express the result in both </a:t>
              </a:r>
              <a:br>
                <a:rPr lang="en-US" sz="2400" b="1">
                  <a:solidFill>
                    <a:srgbClr val="00539D"/>
                  </a:solidFill>
                </a:rPr>
              </a:br>
              <a:r>
                <a:rPr lang="en-US" sz="2400" b="1">
                  <a:solidFill>
                    <a:srgbClr val="00539D"/>
                  </a:solidFill>
                </a:rPr>
                <a:t/>
              </a:r>
              <a:br>
                <a:rPr lang="en-US" sz="2400" b="1">
                  <a:solidFill>
                    <a:srgbClr val="00539D"/>
                  </a:solidFill>
                </a:rPr>
              </a:br>
              <a:r>
                <a:rPr lang="en-US" sz="2400" b="1">
                  <a:solidFill>
                    <a:srgbClr val="00539D"/>
                  </a:solidFill>
                </a:rPr>
                <a:t>scientific notation and standard form. </a:t>
              </a:r>
            </a:p>
          </p:txBody>
        </p:sp>
        <p:pic>
          <p:nvPicPr>
            <p:cNvPr id="93219" name="Picture 35" descr="7-3-4"/>
            <p:cNvPicPr>
              <a:picLocks noChangeAspect="1" noChangeArrowheads="1"/>
            </p:cNvPicPr>
            <p:nvPr/>
          </p:nvPicPr>
          <p:blipFill>
            <a:blip r:embed="rId3" cstate="print"/>
            <a:srcRect r="59869" b="54716"/>
            <a:stretch>
              <a:fillRect/>
            </a:stretch>
          </p:blipFill>
          <p:spPr bwMode="auto">
            <a:xfrm>
              <a:off x="1390" y="816"/>
              <a:ext cx="864" cy="528"/>
            </a:xfrm>
            <a:prstGeom prst="rect">
              <a:avLst/>
            </a:prstGeom>
            <a:noFill/>
          </p:spPr>
        </p:pic>
      </p:grpSp>
      <p:grpSp>
        <p:nvGrpSpPr>
          <p:cNvPr id="93222" name="Group 38"/>
          <p:cNvGrpSpPr>
            <a:grpSpLocks/>
          </p:cNvGrpSpPr>
          <p:nvPr/>
        </p:nvGrpSpPr>
        <p:grpSpPr bwMode="auto">
          <a:xfrm>
            <a:off x="876300" y="2667000"/>
            <a:ext cx="7959725" cy="1012825"/>
            <a:chOff x="552" y="1812"/>
            <a:chExt cx="5014" cy="638"/>
          </a:xfrm>
        </p:grpSpPr>
        <p:pic>
          <p:nvPicPr>
            <p:cNvPr id="93218" name="Picture 34" descr="7-3-4"/>
            <p:cNvPicPr>
              <a:picLocks noChangeAspect="1" noChangeArrowheads="1"/>
            </p:cNvPicPr>
            <p:nvPr/>
          </p:nvPicPr>
          <p:blipFill>
            <a:blip r:embed="rId3" cstate="print"/>
            <a:srcRect t="45284"/>
            <a:stretch>
              <a:fillRect/>
            </a:stretch>
          </p:blipFill>
          <p:spPr bwMode="auto">
            <a:xfrm>
              <a:off x="552" y="1812"/>
              <a:ext cx="2153" cy="638"/>
            </a:xfrm>
            <a:prstGeom prst="rect">
              <a:avLst/>
            </a:prstGeom>
            <a:noFill/>
          </p:spPr>
        </p:pic>
        <p:sp>
          <p:nvSpPr>
            <p:cNvPr id="93221" name="Text Box 37"/>
            <p:cNvSpPr txBox="1">
              <a:spLocks noChangeArrowheads="1"/>
            </p:cNvSpPr>
            <p:nvPr/>
          </p:nvSpPr>
          <p:spPr bwMode="auto">
            <a:xfrm>
              <a:off x="560" y="1987"/>
              <a:ext cx="5006" cy="265"/>
            </a:xfrm>
            <a:prstGeom prst="rect">
              <a:avLst/>
            </a:prstGeom>
            <a:noFill/>
            <a:ln w="9525">
              <a:noFill/>
              <a:miter lim="800000"/>
              <a:headEnd/>
              <a:tailEnd/>
            </a:ln>
            <a:effectLst/>
          </p:spPr>
          <p:txBody>
            <a:bodyPr>
              <a:spAutoFit/>
            </a:bodyPr>
            <a:lstStyle/>
            <a:p>
              <a:pPr>
                <a:lnSpc>
                  <a:spcPct val="90000"/>
                </a:lnSpc>
                <a:spcBef>
                  <a:spcPct val="20000"/>
                </a:spcBef>
                <a:spcAft>
                  <a:spcPct val="20000"/>
                </a:spcAft>
                <a:buClr>
                  <a:srgbClr val="FFFFFF"/>
                </a:buClr>
                <a:tabLst>
                  <a:tab pos="1257300" algn="l"/>
                  <a:tab pos="3657600" algn="l"/>
                </a:tabLst>
              </a:pPr>
              <a:r>
                <a:rPr lang="en-US" sz="2400" b="1">
                  <a:solidFill>
                    <a:srgbClr val="E01B22"/>
                  </a:solidFill>
                </a:rPr>
                <a:t>		</a:t>
              </a:r>
              <a:r>
                <a:rPr lang="en-US" sz="2400"/>
                <a:t>Product rule for fractions</a:t>
              </a:r>
              <a:endParaRPr lang="en-US" sz="2400">
                <a:cs typeface="Arial" pitchFamily="34" charset="0"/>
              </a:endParaRPr>
            </a:p>
          </p:txBody>
        </p:sp>
      </p:grpSp>
      <p:sp>
        <p:nvSpPr>
          <p:cNvPr id="93223" name="Text Box 39"/>
          <p:cNvSpPr txBox="1">
            <a:spLocks noChangeArrowheads="1"/>
          </p:cNvSpPr>
          <p:nvPr/>
        </p:nvSpPr>
        <p:spPr bwMode="auto">
          <a:xfrm>
            <a:off x="889000" y="3963988"/>
            <a:ext cx="7947025" cy="895350"/>
          </a:xfrm>
          <a:prstGeom prst="rect">
            <a:avLst/>
          </a:prstGeom>
          <a:noFill/>
          <a:ln w="9525">
            <a:noFill/>
            <a:miter lim="800000"/>
            <a:headEnd/>
            <a:tailEnd/>
          </a:ln>
          <a:effectLst/>
        </p:spPr>
        <p:txBody>
          <a:bodyPr>
            <a:spAutoFit/>
          </a:bodyPr>
          <a:lstStyle/>
          <a:p>
            <a:pPr>
              <a:lnSpc>
                <a:spcPct val="90000"/>
              </a:lnSpc>
              <a:spcBef>
                <a:spcPct val="20000"/>
              </a:spcBef>
              <a:spcAft>
                <a:spcPct val="20000"/>
              </a:spcAft>
              <a:buClr>
                <a:srgbClr val="FFFFFF"/>
              </a:buClr>
              <a:tabLst>
                <a:tab pos="1257300" algn="l"/>
                <a:tab pos="3657600" algn="l"/>
              </a:tabLst>
            </a:pPr>
            <a:r>
              <a:rPr lang="en-US" sz="2400"/>
              <a:t>	= 3 </a:t>
            </a:r>
            <a:r>
              <a:rPr lang="en-US" sz="2400">
                <a:cs typeface="Arial" pitchFamily="34" charset="0"/>
              </a:rPr>
              <a:t>× 10</a:t>
            </a:r>
            <a:r>
              <a:rPr lang="en-US" sz="2400" baseline="40000">
                <a:cs typeface="Arial" pitchFamily="34" charset="0"/>
              </a:rPr>
              <a:t>–2</a:t>
            </a:r>
            <a:r>
              <a:rPr lang="en-US" sz="2400">
                <a:cs typeface="Arial" pitchFamily="34" charset="0"/>
              </a:rPr>
              <a:t>	Quotient of Powers</a:t>
            </a:r>
          </a:p>
          <a:p>
            <a:pPr>
              <a:lnSpc>
                <a:spcPct val="90000"/>
              </a:lnSpc>
              <a:spcBef>
                <a:spcPct val="20000"/>
              </a:spcBef>
              <a:spcAft>
                <a:spcPct val="20000"/>
              </a:spcAft>
              <a:buClr>
                <a:srgbClr val="FFFFFF"/>
              </a:buClr>
              <a:tabLst>
                <a:tab pos="1257300" algn="l"/>
                <a:tab pos="3657600" algn="l"/>
              </a:tabLst>
            </a:pPr>
            <a:r>
              <a:rPr lang="en-US" sz="2400">
                <a:cs typeface="Arial" pitchFamily="34" charset="0"/>
              </a:rPr>
              <a:t>	= 0.03	Standard form</a:t>
            </a:r>
          </a:p>
        </p:txBody>
      </p:sp>
      <p:sp>
        <p:nvSpPr>
          <p:cNvPr id="93224" name="Rectangle 40"/>
          <p:cNvSpPr>
            <a:spLocks noChangeArrowheads="1"/>
          </p:cNvSpPr>
          <p:nvPr/>
        </p:nvSpPr>
        <p:spPr bwMode="invGray">
          <a:xfrm>
            <a:off x="889000" y="5522913"/>
            <a:ext cx="7256463" cy="420687"/>
          </a:xfrm>
          <a:prstGeom prst="rect">
            <a:avLst/>
          </a:prstGeom>
          <a:noFill/>
          <a:ln w="9525" algn="ctr">
            <a:noFill/>
            <a:miter lim="800000"/>
            <a:headEnd/>
            <a:tailEnd/>
          </a:ln>
          <a:effectLst/>
        </p:spPr>
        <p:txBody>
          <a:bodyPr>
            <a:spAutoFit/>
          </a:bodyPr>
          <a:lstStyle/>
          <a:p>
            <a:pPr>
              <a:lnSpc>
                <a:spcPct val="90000"/>
              </a:lnSpc>
              <a:spcBef>
                <a:spcPct val="50000"/>
              </a:spcBef>
              <a:spcAft>
                <a:spcPct val="20000"/>
              </a:spcAft>
              <a:buClr>
                <a:srgbClr val="FFFFFF"/>
              </a:buClr>
            </a:pPr>
            <a:r>
              <a:rPr lang="en-US" sz="2400" b="1">
                <a:solidFill>
                  <a:srgbClr val="00539D"/>
                </a:solidFill>
              </a:rPr>
              <a:t>Answer:  </a:t>
            </a:r>
            <a:r>
              <a:rPr lang="en-US" sz="2400">
                <a:solidFill>
                  <a:srgbClr val="E01B22"/>
                </a:solidFill>
              </a:rPr>
              <a:t>3 </a:t>
            </a:r>
            <a:r>
              <a:rPr lang="en-US" sz="2400">
                <a:solidFill>
                  <a:srgbClr val="E01B22"/>
                </a:solidFill>
                <a:cs typeface="Arial" pitchFamily="34" charset="0"/>
              </a:rPr>
              <a:t>× 10</a:t>
            </a:r>
            <a:r>
              <a:rPr lang="en-US" sz="2400" baseline="40000">
                <a:solidFill>
                  <a:srgbClr val="E01B22"/>
                </a:solidFill>
                <a:cs typeface="Arial" pitchFamily="34" charset="0"/>
              </a:rPr>
              <a:t>–2</a:t>
            </a:r>
            <a:r>
              <a:rPr lang="en-US" sz="2400">
                <a:solidFill>
                  <a:srgbClr val="E01B22"/>
                </a:solidFill>
              </a:rPr>
              <a:t>; 0.03</a:t>
            </a:r>
          </a:p>
        </p:txBody>
      </p:sp>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93225"/>
                                        </p:tgtEl>
                                        <p:attrNameLst>
                                          <p:attrName>style.visibility</p:attrName>
                                        </p:attrNameLst>
                                      </p:cBhvr>
                                      <p:to>
                                        <p:strVal val="visible"/>
                                      </p:to>
                                    </p:set>
                                    <p:animEffect transition="in" filter="wipe(left)">
                                      <p:cBhvr>
                                        <p:cTn id="7" dur="500"/>
                                        <p:tgtEl>
                                          <p:spTgt spid="9322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93222"/>
                                        </p:tgtEl>
                                        <p:attrNameLst>
                                          <p:attrName>style.visibility</p:attrName>
                                        </p:attrNameLst>
                                      </p:cBhvr>
                                      <p:to>
                                        <p:strVal val="visible"/>
                                      </p:to>
                                    </p:set>
                                    <p:animEffect transition="in" filter="wipe(left)">
                                      <p:cBhvr>
                                        <p:cTn id="12" dur="500"/>
                                        <p:tgtEl>
                                          <p:spTgt spid="9322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93223">
                                            <p:txEl>
                                              <p:pRg st="0" end="0"/>
                                            </p:txEl>
                                          </p:spTgt>
                                        </p:tgtEl>
                                        <p:attrNameLst>
                                          <p:attrName>style.visibility</p:attrName>
                                        </p:attrNameLst>
                                      </p:cBhvr>
                                      <p:to>
                                        <p:strVal val="visible"/>
                                      </p:to>
                                    </p:set>
                                    <p:animEffect transition="in" filter="wipe(left)">
                                      <p:cBhvr>
                                        <p:cTn id="17" dur="500"/>
                                        <p:tgtEl>
                                          <p:spTgt spid="93223">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93223">
                                            <p:txEl>
                                              <p:pRg st="1" end="1"/>
                                            </p:txEl>
                                          </p:spTgt>
                                        </p:tgtEl>
                                        <p:attrNameLst>
                                          <p:attrName>style.visibility</p:attrName>
                                        </p:attrNameLst>
                                      </p:cBhvr>
                                      <p:to>
                                        <p:strVal val="visible"/>
                                      </p:to>
                                    </p:set>
                                    <p:animEffect transition="in" filter="wipe(left)">
                                      <p:cBhvr>
                                        <p:cTn id="22" dur="500"/>
                                        <p:tgtEl>
                                          <p:spTgt spid="93223">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93224"/>
                                        </p:tgtEl>
                                        <p:attrNameLst>
                                          <p:attrName>style.visibility</p:attrName>
                                        </p:attrNameLst>
                                      </p:cBhvr>
                                      <p:to>
                                        <p:strVal val="visible"/>
                                      </p:to>
                                    </p:set>
                                    <p:animEffect transition="in" filter="wipe(left)">
                                      <p:cBhvr>
                                        <p:cTn id="27" dur="500"/>
                                        <p:tgtEl>
                                          <p:spTgt spid="932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3223" grpId="0" build="p" autoUpdateAnimBg="0"/>
      <p:bldP spid="93224" grpId="0" autoUpdateAnimBg="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9" name="TPQuestion"/>
          <p:cNvSpPr>
            <a:spLocks noGrp="1" noChangeArrowheads="1"/>
          </p:cNvSpPr>
          <p:nvPr>
            <p:ph type="title"/>
          </p:nvPr>
        </p:nvSpPr>
        <p:spPr/>
        <p:txBody>
          <a:bodyPr/>
          <a:lstStyle/>
          <a:p>
            <a:r>
              <a:rPr lang="en-US"/>
              <a:t>Example 4</a:t>
            </a:r>
          </a:p>
        </p:txBody>
      </p:sp>
      <p:sp>
        <p:nvSpPr>
          <p:cNvPr id="116741" name="TPAnswers"/>
          <p:cNvSpPr>
            <a:spLocks noChangeArrowheads="1"/>
          </p:cNvSpPr>
          <p:nvPr>
            <p:custDataLst>
              <p:tags r:id="rId2"/>
            </p:custDataLst>
          </p:nvPr>
        </p:nvSpPr>
        <p:spPr bwMode="auto">
          <a:xfrm>
            <a:off x="857250" y="2870200"/>
            <a:ext cx="2790825" cy="3225800"/>
          </a:xfrm>
          <a:prstGeom prst="rect">
            <a:avLst/>
          </a:prstGeom>
          <a:noFill/>
          <a:ln w="9525">
            <a:noFill/>
            <a:miter lim="800000"/>
            <a:headEnd/>
            <a:tailEnd/>
          </a:ln>
          <a:effectLst/>
        </p:spPr>
        <p:txBody>
          <a:bodyPr>
            <a:spAutoFit/>
          </a:bodyPr>
          <a:lstStyle/>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A.</a:t>
            </a:r>
            <a:r>
              <a:rPr lang="pt-BR" sz="2400" b="1">
                <a:solidFill>
                  <a:srgbClr val="000000"/>
                </a:solidFill>
                <a:sym typeface="Symbol" pitchFamily="18" charset="2"/>
              </a:rPr>
              <a:t>	4 </a:t>
            </a:r>
            <a:r>
              <a:rPr lang="en-US" sz="2400" b="1">
                <a:solidFill>
                  <a:srgbClr val="000000"/>
                </a:solidFill>
                <a:cs typeface="Arial" pitchFamily="34" charset="0"/>
                <a:sym typeface="Symbol" pitchFamily="18" charset="2"/>
              </a:rPr>
              <a:t>× 10</a:t>
            </a:r>
            <a:r>
              <a:rPr lang="en-US" sz="2400" b="1" baseline="40000">
                <a:solidFill>
                  <a:srgbClr val="000000"/>
                </a:solidFill>
                <a:cs typeface="Arial" pitchFamily="34" charset="0"/>
                <a:sym typeface="Symbol" pitchFamily="18" charset="2"/>
              </a:rPr>
              <a:t>3</a:t>
            </a:r>
            <a:r>
              <a:rPr lang="en-US" sz="2400" b="1">
                <a:solidFill>
                  <a:srgbClr val="000000"/>
                </a:solidFill>
                <a:cs typeface="Arial" pitchFamily="34" charset="0"/>
                <a:sym typeface="Symbol" pitchFamily="18" charset="2"/>
              </a:rPr>
              <a:t>; 4000</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B.</a:t>
            </a:r>
            <a:r>
              <a:rPr lang="pt-BR" sz="2400" b="1">
                <a:solidFill>
                  <a:srgbClr val="000000"/>
                </a:solidFill>
                <a:sym typeface="Symbol" pitchFamily="18" charset="2"/>
              </a:rPr>
              <a:t>	4 </a:t>
            </a:r>
            <a:r>
              <a:rPr lang="en-US" sz="2400" b="1">
                <a:solidFill>
                  <a:srgbClr val="000000"/>
                </a:solidFill>
                <a:cs typeface="Arial" pitchFamily="34" charset="0"/>
                <a:sym typeface="Symbol" pitchFamily="18" charset="2"/>
              </a:rPr>
              <a:t>× 10</a:t>
            </a:r>
            <a:r>
              <a:rPr lang="en-US" sz="2400" b="1" baseline="40000">
                <a:solidFill>
                  <a:srgbClr val="000000"/>
                </a:solidFill>
                <a:cs typeface="Arial" pitchFamily="34" charset="0"/>
                <a:sym typeface="Symbol" pitchFamily="18" charset="2"/>
              </a:rPr>
              <a:t>–3</a:t>
            </a:r>
            <a:r>
              <a:rPr lang="en-US" sz="2400" b="1">
                <a:solidFill>
                  <a:srgbClr val="000000"/>
                </a:solidFill>
                <a:cs typeface="Arial" pitchFamily="34" charset="0"/>
                <a:sym typeface="Symbol" pitchFamily="18" charset="2"/>
              </a:rPr>
              <a:t>; 0.004</a:t>
            </a:r>
            <a:endParaRPr lang="pt-BR" sz="2400" b="1">
              <a:solidFill>
                <a:srgbClr val="000000"/>
              </a:solidFill>
              <a:sym typeface="Symbol" pitchFamily="18" charset="2"/>
            </a:endParaRP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C.</a:t>
            </a:r>
            <a:r>
              <a:rPr lang="pt-BR" sz="2400" b="1">
                <a:solidFill>
                  <a:srgbClr val="000000"/>
                </a:solidFill>
                <a:sym typeface="Symbol" pitchFamily="18" charset="2"/>
              </a:rPr>
              <a:t>	4 </a:t>
            </a:r>
            <a:r>
              <a:rPr lang="en-US" sz="2400" b="1">
                <a:solidFill>
                  <a:srgbClr val="000000"/>
                </a:solidFill>
                <a:cs typeface="Arial" pitchFamily="34" charset="0"/>
                <a:sym typeface="Symbol" pitchFamily="18" charset="2"/>
              </a:rPr>
              <a:t>× 10</a:t>
            </a:r>
            <a:r>
              <a:rPr lang="en-US" sz="2400" b="1" baseline="40000">
                <a:solidFill>
                  <a:srgbClr val="000000"/>
                </a:solidFill>
                <a:cs typeface="Arial" pitchFamily="34" charset="0"/>
                <a:sym typeface="Symbol" pitchFamily="18" charset="2"/>
              </a:rPr>
              <a:t>–2</a:t>
            </a:r>
            <a:r>
              <a:rPr lang="en-US" sz="2400" b="1">
                <a:solidFill>
                  <a:srgbClr val="000000"/>
                </a:solidFill>
                <a:cs typeface="Arial" pitchFamily="34" charset="0"/>
                <a:sym typeface="Symbol" pitchFamily="18" charset="2"/>
              </a:rPr>
              <a:t>; 0.04</a:t>
            </a:r>
            <a:endParaRPr lang="pt-BR" sz="2400" b="1">
              <a:solidFill>
                <a:srgbClr val="000000"/>
              </a:solidFill>
              <a:sym typeface="Symbol" pitchFamily="18" charset="2"/>
            </a:endParaRP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D.</a:t>
            </a:r>
            <a:r>
              <a:rPr lang="pt-BR" sz="2400" b="1">
                <a:solidFill>
                  <a:srgbClr val="000000"/>
                </a:solidFill>
                <a:sym typeface="Symbol" pitchFamily="18" charset="2"/>
              </a:rPr>
              <a:t>	4 </a:t>
            </a:r>
            <a:r>
              <a:rPr lang="en-US" sz="2400" b="1">
                <a:solidFill>
                  <a:srgbClr val="000000"/>
                </a:solidFill>
                <a:cs typeface="Arial" pitchFamily="34" charset="0"/>
                <a:sym typeface="Symbol" pitchFamily="18" charset="2"/>
              </a:rPr>
              <a:t>× 10</a:t>
            </a:r>
            <a:r>
              <a:rPr lang="en-US" sz="2400" b="1" baseline="40000">
                <a:solidFill>
                  <a:srgbClr val="000000"/>
                </a:solidFill>
                <a:cs typeface="Arial" pitchFamily="34" charset="0"/>
                <a:sym typeface="Symbol" pitchFamily="18" charset="2"/>
              </a:rPr>
              <a:t>–1</a:t>
            </a:r>
            <a:r>
              <a:rPr lang="en-US" sz="2400" b="1">
                <a:solidFill>
                  <a:srgbClr val="000000"/>
                </a:solidFill>
                <a:cs typeface="Arial" pitchFamily="34" charset="0"/>
                <a:sym typeface="Symbol" pitchFamily="18" charset="2"/>
              </a:rPr>
              <a:t>; 0.4</a:t>
            </a:r>
            <a:endParaRPr lang="pt-BR" sz="2400" b="1">
              <a:solidFill>
                <a:srgbClr val="000000"/>
              </a:solidFill>
              <a:cs typeface="Arial" pitchFamily="34" charset="0"/>
              <a:sym typeface="Symbol" pitchFamily="18" charset="2"/>
            </a:endParaRPr>
          </a:p>
        </p:txBody>
      </p:sp>
      <p:sp>
        <p:nvSpPr>
          <p:cNvPr id="116743" name="Oval 7"/>
          <p:cNvSpPr>
            <a:spLocks noChangeArrowheads="1"/>
          </p:cNvSpPr>
          <p:nvPr/>
        </p:nvSpPr>
        <p:spPr bwMode="auto">
          <a:xfrm>
            <a:off x="828675" y="3790950"/>
            <a:ext cx="457200" cy="457200"/>
          </a:xfrm>
          <a:prstGeom prst="ellipse">
            <a:avLst/>
          </a:prstGeom>
          <a:noFill/>
          <a:ln w="57150">
            <a:solidFill>
              <a:srgbClr val="EC1D24"/>
            </a:solidFill>
            <a:round/>
            <a:headEnd/>
            <a:tailEnd/>
          </a:ln>
          <a:effectLst/>
        </p:spPr>
        <p:txBody>
          <a:bodyPr wrap="none" anchor="ctr"/>
          <a:lstStyle/>
          <a:p>
            <a:pPr algn="ctr"/>
            <a:endParaRPr lang="en-US"/>
          </a:p>
        </p:txBody>
      </p:sp>
      <p:pic>
        <p:nvPicPr>
          <p:cNvPr id="116744" name="Picture 8" descr="Check Progress"/>
          <p:cNvPicPr>
            <a:picLocks noChangeAspect="1" noChangeArrowheads="1"/>
          </p:cNvPicPr>
          <p:nvPr/>
        </p:nvPicPr>
        <p:blipFill>
          <a:blip r:embed="rId4" cstate="print"/>
          <a:srcRect/>
          <a:stretch>
            <a:fillRect/>
          </a:stretch>
        </p:blipFill>
        <p:spPr bwMode="auto">
          <a:xfrm>
            <a:off x="2716213" y="712788"/>
            <a:ext cx="2846387" cy="511175"/>
          </a:xfrm>
          <a:prstGeom prst="rect">
            <a:avLst/>
          </a:prstGeom>
          <a:noFill/>
        </p:spPr>
      </p:pic>
      <p:pic>
        <p:nvPicPr>
          <p:cNvPr id="116745" name="Picture 9" descr="CheckPointICON"/>
          <p:cNvPicPr>
            <a:picLocks noChangeAspect="1" noChangeArrowheads="1"/>
          </p:cNvPicPr>
          <p:nvPr/>
        </p:nvPicPr>
        <p:blipFill>
          <a:blip r:embed="rId5" cstate="print"/>
          <a:srcRect/>
          <a:stretch>
            <a:fillRect/>
          </a:stretch>
        </p:blipFill>
        <p:spPr bwMode="auto">
          <a:xfrm>
            <a:off x="7467600" y="747713"/>
            <a:ext cx="1222375" cy="376237"/>
          </a:xfrm>
          <a:prstGeom prst="rect">
            <a:avLst/>
          </a:prstGeom>
          <a:noFill/>
        </p:spPr>
      </p:pic>
      <p:grpSp>
        <p:nvGrpSpPr>
          <p:cNvPr id="116754" name="Group 18"/>
          <p:cNvGrpSpPr>
            <a:grpSpLocks/>
          </p:cNvGrpSpPr>
          <p:nvPr/>
        </p:nvGrpSpPr>
        <p:grpSpPr bwMode="auto">
          <a:xfrm>
            <a:off x="857250" y="1270000"/>
            <a:ext cx="8108950" cy="844550"/>
            <a:chOff x="540" y="800"/>
            <a:chExt cx="5108" cy="532"/>
          </a:xfrm>
        </p:grpSpPr>
        <p:sp>
          <p:nvSpPr>
            <p:cNvPr id="116747" name="Text Box 11"/>
            <p:cNvSpPr txBox="1">
              <a:spLocks noChangeArrowheads="1"/>
            </p:cNvSpPr>
            <p:nvPr/>
          </p:nvSpPr>
          <p:spPr bwMode="invGray">
            <a:xfrm>
              <a:off x="540" y="942"/>
              <a:ext cx="5108" cy="298"/>
            </a:xfrm>
            <a:prstGeom prst="rect">
              <a:avLst/>
            </a:prstGeom>
            <a:noFill/>
            <a:ln w="9525">
              <a:noFill/>
              <a:miter lim="800000"/>
              <a:headEnd/>
              <a:tailEnd/>
            </a:ln>
            <a:effectLst/>
          </p:spPr>
          <p:txBody>
            <a:bodyPr/>
            <a:lstStyle/>
            <a:p>
              <a:pPr>
                <a:lnSpc>
                  <a:spcPct val="90000"/>
                </a:lnSpc>
                <a:spcBef>
                  <a:spcPct val="20000"/>
                </a:spcBef>
                <a:spcAft>
                  <a:spcPct val="20000"/>
                </a:spcAft>
                <a:buClr>
                  <a:srgbClr val="FFFFFF"/>
                </a:buClr>
                <a:tabLst>
                  <a:tab pos="3086100" algn="l"/>
                </a:tabLst>
              </a:pPr>
              <a:r>
                <a:rPr lang="en-US" sz="2400" b="1">
                  <a:solidFill>
                    <a:srgbClr val="00539D"/>
                  </a:solidFill>
                </a:rPr>
                <a:t>Evaluate                  Express the result in both</a:t>
              </a:r>
              <a:br>
                <a:rPr lang="en-US" sz="2400" b="1">
                  <a:solidFill>
                    <a:srgbClr val="00539D"/>
                  </a:solidFill>
                </a:rPr>
              </a:br>
              <a:r>
                <a:rPr lang="en-US" sz="2400" b="1">
                  <a:solidFill>
                    <a:srgbClr val="00539D"/>
                  </a:solidFill>
                </a:rPr>
                <a:t/>
              </a:r>
              <a:br>
                <a:rPr lang="en-US" sz="2400" b="1">
                  <a:solidFill>
                    <a:srgbClr val="00539D"/>
                  </a:solidFill>
                </a:rPr>
              </a:br>
              <a:r>
                <a:rPr lang="en-US" sz="2400" b="1">
                  <a:solidFill>
                    <a:srgbClr val="00539D"/>
                  </a:solidFill>
                </a:rPr>
                <a:t>scientific notation and standard form. </a:t>
              </a:r>
            </a:p>
          </p:txBody>
        </p:sp>
        <p:pic>
          <p:nvPicPr>
            <p:cNvPr id="116752" name="Picture 16" descr="7-3-4-cyp"/>
            <p:cNvPicPr>
              <a:picLocks noChangeAspect="1" noChangeArrowheads="1"/>
            </p:cNvPicPr>
            <p:nvPr/>
          </p:nvPicPr>
          <p:blipFill>
            <a:blip r:embed="rId6" cstate="print"/>
            <a:srcRect/>
            <a:stretch>
              <a:fillRect/>
            </a:stretch>
          </p:blipFill>
          <p:spPr bwMode="auto">
            <a:xfrm>
              <a:off x="1436" y="800"/>
              <a:ext cx="875" cy="532"/>
            </a:xfrm>
            <a:prstGeom prst="rect">
              <a:avLst/>
            </a:prstGeom>
            <a:noFill/>
          </p:spPr>
        </p:pic>
      </p:gr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16744"/>
                                        </p:tgtEl>
                                        <p:attrNameLst>
                                          <p:attrName>style.visibility</p:attrName>
                                        </p:attrNameLst>
                                      </p:cBhvr>
                                      <p:to>
                                        <p:strVal val="visible"/>
                                      </p:to>
                                    </p:set>
                                    <p:animEffect transition="in" filter="wipe(left)">
                                      <p:cBhvr>
                                        <p:cTn id="7" dur="500"/>
                                        <p:tgtEl>
                                          <p:spTgt spid="116744"/>
                                        </p:tgtEl>
                                      </p:cBhvr>
                                    </p:animEffect>
                                  </p:childTnLst>
                                </p:cTn>
                              </p:par>
                            </p:childTnLst>
                          </p:cTn>
                        </p:par>
                        <p:par>
                          <p:cTn id="8" fill="hold">
                            <p:stCondLst>
                              <p:cond delay="500"/>
                            </p:stCondLst>
                            <p:childTnLst>
                              <p:par>
                                <p:cTn id="9" presetID="9" presetClass="entr" presetSubtype="0" fill="hold" nodeType="afterEffect">
                                  <p:stCondLst>
                                    <p:cond delay="0"/>
                                  </p:stCondLst>
                                  <p:childTnLst>
                                    <p:set>
                                      <p:cBhvr>
                                        <p:cTn id="10" dur="1" fill="hold">
                                          <p:stCondLst>
                                            <p:cond delay="0"/>
                                          </p:stCondLst>
                                        </p:cTn>
                                        <p:tgtEl>
                                          <p:spTgt spid="116745"/>
                                        </p:tgtEl>
                                        <p:attrNameLst>
                                          <p:attrName>style.visibility</p:attrName>
                                        </p:attrNameLst>
                                      </p:cBhvr>
                                      <p:to>
                                        <p:strVal val="visible"/>
                                      </p:to>
                                    </p:set>
                                    <p:animEffect transition="in" filter="dissolve">
                                      <p:cBhvr>
                                        <p:cTn id="11" dur="500"/>
                                        <p:tgtEl>
                                          <p:spTgt spid="116745"/>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116754"/>
                                        </p:tgtEl>
                                        <p:attrNameLst>
                                          <p:attrName>style.visibility</p:attrName>
                                        </p:attrNameLst>
                                      </p:cBhvr>
                                      <p:to>
                                        <p:strVal val="visible"/>
                                      </p:to>
                                    </p:set>
                                    <p:animEffect transition="in" filter="wipe(left)">
                                      <p:cBhvr>
                                        <p:cTn id="15" dur="500"/>
                                        <p:tgtEl>
                                          <p:spTgt spid="116754"/>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16741"/>
                                        </p:tgtEl>
                                        <p:attrNameLst>
                                          <p:attrName>style.visibility</p:attrName>
                                        </p:attrNameLst>
                                      </p:cBhvr>
                                      <p:to>
                                        <p:strVal val="visible"/>
                                      </p:to>
                                    </p:set>
                                    <p:animEffect transition="in" filter="wipe(left)">
                                      <p:cBhvr>
                                        <p:cTn id="19" dur="500"/>
                                        <p:tgtEl>
                                          <p:spTgt spid="116741"/>
                                        </p:tgtEl>
                                      </p:cBhvr>
                                    </p:animEffect>
                                  </p:childTnLst>
                                </p:cTn>
                              </p:par>
                            </p:childTnLst>
                          </p:cTn>
                        </p:par>
                      </p:childTnLst>
                    </p:cTn>
                  </p:par>
                  <p:par>
                    <p:cTn id="20" fill="hold">
                      <p:stCondLst>
                        <p:cond delay="indefinite"/>
                      </p:stCondLst>
                      <p:childTnLst>
                        <p:par>
                          <p:cTn id="21" fill="hold">
                            <p:stCondLst>
                              <p:cond delay="0"/>
                            </p:stCondLst>
                            <p:childTnLst>
                              <p:par>
                                <p:cTn id="22" presetID="26" presetClass="entr" presetSubtype="0" fill="hold" grpId="0" nodeType="clickEffect">
                                  <p:stCondLst>
                                    <p:cond delay="0"/>
                                  </p:stCondLst>
                                  <p:childTnLst>
                                    <p:set>
                                      <p:cBhvr>
                                        <p:cTn id="23" dur="1" fill="hold">
                                          <p:stCondLst>
                                            <p:cond delay="0"/>
                                          </p:stCondLst>
                                        </p:cTn>
                                        <p:tgtEl>
                                          <p:spTgt spid="116743"/>
                                        </p:tgtEl>
                                        <p:attrNameLst>
                                          <p:attrName>style.visibility</p:attrName>
                                        </p:attrNameLst>
                                      </p:cBhvr>
                                      <p:to>
                                        <p:strVal val="visible"/>
                                      </p:to>
                                    </p:set>
                                    <p:animEffect transition="in" filter="wipe(down)">
                                      <p:cBhvr>
                                        <p:cTn id="24" dur="580">
                                          <p:stCondLst>
                                            <p:cond delay="0"/>
                                          </p:stCondLst>
                                        </p:cTn>
                                        <p:tgtEl>
                                          <p:spTgt spid="116743"/>
                                        </p:tgtEl>
                                      </p:cBhvr>
                                    </p:animEffect>
                                    <p:anim calcmode="lin" valueType="num">
                                      <p:cBhvr>
                                        <p:cTn id="25" dur="1822" tmFilter="0,0; 0.14,0.36; 0.43,0.73; 0.71,0.91; 1.0,1.0">
                                          <p:stCondLst>
                                            <p:cond delay="0"/>
                                          </p:stCondLst>
                                        </p:cTn>
                                        <p:tgtEl>
                                          <p:spTgt spid="116743"/>
                                        </p:tgtEl>
                                        <p:attrNameLst>
                                          <p:attrName>ppt_x</p:attrName>
                                        </p:attrNameLst>
                                      </p:cBhvr>
                                      <p:tavLst>
                                        <p:tav tm="0">
                                          <p:val>
                                            <p:strVal val="#ppt_x-0.25"/>
                                          </p:val>
                                        </p:tav>
                                        <p:tav tm="100000">
                                          <p:val>
                                            <p:strVal val="#ppt_x"/>
                                          </p:val>
                                        </p:tav>
                                      </p:tavLst>
                                    </p:anim>
                                    <p:anim calcmode="lin" valueType="num">
                                      <p:cBhvr>
                                        <p:cTn id="26" dur="664" tmFilter="0.0,0.0; 0.25,0.07; 0.50,0.2; 0.75,0.467; 1.0,1.0">
                                          <p:stCondLst>
                                            <p:cond delay="0"/>
                                          </p:stCondLst>
                                        </p:cTn>
                                        <p:tgtEl>
                                          <p:spTgt spid="116743"/>
                                        </p:tgtEl>
                                        <p:attrNameLst>
                                          <p:attrName>ppt_y</p:attrName>
                                        </p:attrNameLst>
                                      </p:cBhvr>
                                      <p:tavLst>
                                        <p:tav tm="0" fmla="#ppt_y-sin(pi*$)/3">
                                          <p:val>
                                            <p:fltVal val="0.5"/>
                                          </p:val>
                                        </p:tav>
                                        <p:tav tm="100000">
                                          <p:val>
                                            <p:fltVal val="1"/>
                                          </p:val>
                                        </p:tav>
                                      </p:tavLst>
                                    </p:anim>
                                    <p:anim calcmode="lin" valueType="num">
                                      <p:cBhvr>
                                        <p:cTn id="27" dur="664" tmFilter="0, 0; 0.125,0.2665; 0.25,0.4; 0.375,0.465; 0.5,0.5;  0.625,0.535; 0.75,0.6; 0.875,0.7335; 1,1">
                                          <p:stCondLst>
                                            <p:cond delay="664"/>
                                          </p:stCondLst>
                                        </p:cTn>
                                        <p:tgtEl>
                                          <p:spTgt spid="116743"/>
                                        </p:tgtEl>
                                        <p:attrNameLst>
                                          <p:attrName>ppt_y</p:attrName>
                                        </p:attrNameLst>
                                      </p:cBhvr>
                                      <p:tavLst>
                                        <p:tav tm="0" fmla="#ppt_y-sin(pi*$)/9">
                                          <p:val>
                                            <p:fltVal val="0"/>
                                          </p:val>
                                        </p:tav>
                                        <p:tav tm="100000">
                                          <p:val>
                                            <p:fltVal val="1"/>
                                          </p:val>
                                        </p:tav>
                                      </p:tavLst>
                                    </p:anim>
                                    <p:anim calcmode="lin" valueType="num">
                                      <p:cBhvr>
                                        <p:cTn id="28" dur="332" tmFilter="0, 0; 0.125,0.2665; 0.25,0.4; 0.375,0.465; 0.5,0.5;  0.625,0.535; 0.75,0.6; 0.875,0.7335; 1,1">
                                          <p:stCondLst>
                                            <p:cond delay="1324"/>
                                          </p:stCondLst>
                                        </p:cTn>
                                        <p:tgtEl>
                                          <p:spTgt spid="116743"/>
                                        </p:tgtEl>
                                        <p:attrNameLst>
                                          <p:attrName>ppt_y</p:attrName>
                                        </p:attrNameLst>
                                      </p:cBhvr>
                                      <p:tavLst>
                                        <p:tav tm="0" fmla="#ppt_y-sin(pi*$)/27">
                                          <p:val>
                                            <p:fltVal val="0"/>
                                          </p:val>
                                        </p:tav>
                                        <p:tav tm="100000">
                                          <p:val>
                                            <p:fltVal val="1"/>
                                          </p:val>
                                        </p:tav>
                                      </p:tavLst>
                                    </p:anim>
                                    <p:anim calcmode="lin" valueType="num">
                                      <p:cBhvr>
                                        <p:cTn id="29" dur="164" tmFilter="0, 0; 0.125,0.2665; 0.25,0.4; 0.375,0.465; 0.5,0.5;  0.625,0.535; 0.75,0.6; 0.875,0.7335; 1,1">
                                          <p:stCondLst>
                                            <p:cond delay="1656"/>
                                          </p:stCondLst>
                                        </p:cTn>
                                        <p:tgtEl>
                                          <p:spTgt spid="116743"/>
                                        </p:tgtEl>
                                        <p:attrNameLst>
                                          <p:attrName>ppt_y</p:attrName>
                                        </p:attrNameLst>
                                      </p:cBhvr>
                                      <p:tavLst>
                                        <p:tav tm="0" fmla="#ppt_y-sin(pi*$)/81">
                                          <p:val>
                                            <p:fltVal val="0"/>
                                          </p:val>
                                        </p:tav>
                                        <p:tav tm="100000">
                                          <p:val>
                                            <p:fltVal val="1"/>
                                          </p:val>
                                        </p:tav>
                                      </p:tavLst>
                                    </p:anim>
                                    <p:animScale>
                                      <p:cBhvr>
                                        <p:cTn id="30" dur="26">
                                          <p:stCondLst>
                                            <p:cond delay="650"/>
                                          </p:stCondLst>
                                        </p:cTn>
                                        <p:tgtEl>
                                          <p:spTgt spid="116743"/>
                                        </p:tgtEl>
                                      </p:cBhvr>
                                      <p:to x="100000" y="60000"/>
                                    </p:animScale>
                                    <p:animScale>
                                      <p:cBhvr>
                                        <p:cTn id="31" dur="166" decel="50000">
                                          <p:stCondLst>
                                            <p:cond delay="676"/>
                                          </p:stCondLst>
                                        </p:cTn>
                                        <p:tgtEl>
                                          <p:spTgt spid="116743"/>
                                        </p:tgtEl>
                                      </p:cBhvr>
                                      <p:to x="100000" y="100000"/>
                                    </p:animScale>
                                    <p:animScale>
                                      <p:cBhvr>
                                        <p:cTn id="32" dur="26">
                                          <p:stCondLst>
                                            <p:cond delay="1312"/>
                                          </p:stCondLst>
                                        </p:cTn>
                                        <p:tgtEl>
                                          <p:spTgt spid="116743"/>
                                        </p:tgtEl>
                                      </p:cBhvr>
                                      <p:to x="100000" y="80000"/>
                                    </p:animScale>
                                    <p:animScale>
                                      <p:cBhvr>
                                        <p:cTn id="33" dur="166" decel="50000">
                                          <p:stCondLst>
                                            <p:cond delay="1338"/>
                                          </p:stCondLst>
                                        </p:cTn>
                                        <p:tgtEl>
                                          <p:spTgt spid="116743"/>
                                        </p:tgtEl>
                                      </p:cBhvr>
                                      <p:to x="100000" y="100000"/>
                                    </p:animScale>
                                    <p:animScale>
                                      <p:cBhvr>
                                        <p:cTn id="34" dur="26">
                                          <p:stCondLst>
                                            <p:cond delay="1642"/>
                                          </p:stCondLst>
                                        </p:cTn>
                                        <p:tgtEl>
                                          <p:spTgt spid="116743"/>
                                        </p:tgtEl>
                                      </p:cBhvr>
                                      <p:to x="100000" y="90000"/>
                                    </p:animScale>
                                    <p:animScale>
                                      <p:cBhvr>
                                        <p:cTn id="35" dur="166" decel="50000">
                                          <p:stCondLst>
                                            <p:cond delay="1668"/>
                                          </p:stCondLst>
                                        </p:cTn>
                                        <p:tgtEl>
                                          <p:spTgt spid="116743"/>
                                        </p:tgtEl>
                                      </p:cBhvr>
                                      <p:to x="100000" y="100000"/>
                                    </p:animScale>
                                    <p:animScale>
                                      <p:cBhvr>
                                        <p:cTn id="36" dur="26">
                                          <p:stCondLst>
                                            <p:cond delay="1808"/>
                                          </p:stCondLst>
                                        </p:cTn>
                                        <p:tgtEl>
                                          <p:spTgt spid="116743"/>
                                        </p:tgtEl>
                                      </p:cBhvr>
                                      <p:to x="100000" y="95000"/>
                                    </p:animScale>
                                    <p:animScale>
                                      <p:cBhvr>
                                        <p:cTn id="37" dur="166" decel="50000">
                                          <p:stCondLst>
                                            <p:cond delay="1834"/>
                                          </p:stCondLst>
                                        </p:cTn>
                                        <p:tgtEl>
                                          <p:spTgt spid="116743"/>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6741" grpId="0" autoUpdateAnimBg="0"/>
      <p:bldP spid="116743"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Grp="1" noChangeArrowheads="1"/>
          </p:cNvSpPr>
          <p:nvPr>
            <p:ph type="title"/>
          </p:nvPr>
        </p:nvSpPr>
        <p:spPr/>
        <p:txBody>
          <a:bodyPr/>
          <a:lstStyle/>
          <a:p>
            <a:r>
              <a:rPr lang="en-US"/>
              <a:t>Example 5A</a:t>
            </a:r>
          </a:p>
        </p:txBody>
      </p:sp>
      <p:sp>
        <p:nvSpPr>
          <p:cNvPr id="96259" name="Text Box 3"/>
          <p:cNvSpPr txBox="1">
            <a:spLocks noChangeArrowheads="1"/>
          </p:cNvSpPr>
          <p:nvPr/>
        </p:nvSpPr>
        <p:spPr bwMode="auto">
          <a:xfrm>
            <a:off x="4419600" y="771525"/>
            <a:ext cx="4267200" cy="396875"/>
          </a:xfrm>
          <a:prstGeom prst="rect">
            <a:avLst/>
          </a:prstGeom>
          <a:noFill/>
          <a:ln w="9525">
            <a:noFill/>
            <a:miter lim="800000"/>
            <a:headEnd/>
            <a:tailEnd/>
          </a:ln>
          <a:effectLst/>
        </p:spPr>
        <p:txBody>
          <a:bodyPr>
            <a:spAutoFit/>
          </a:bodyPr>
          <a:lstStyle/>
          <a:p>
            <a:pPr>
              <a:spcBef>
                <a:spcPct val="50000"/>
              </a:spcBef>
            </a:pPr>
            <a:r>
              <a:rPr lang="en-US" sz="2000" b="1">
                <a:solidFill>
                  <a:srgbClr val="EC1D24"/>
                </a:solidFill>
              </a:rPr>
              <a:t>Use Scientific Notation</a:t>
            </a:r>
          </a:p>
        </p:txBody>
      </p:sp>
      <p:sp>
        <p:nvSpPr>
          <p:cNvPr id="96273" name="Text Box 17"/>
          <p:cNvSpPr txBox="1">
            <a:spLocks noChangeArrowheads="1"/>
          </p:cNvSpPr>
          <p:nvPr/>
        </p:nvSpPr>
        <p:spPr bwMode="auto">
          <a:xfrm>
            <a:off x="839788" y="1508125"/>
            <a:ext cx="7947025" cy="473075"/>
          </a:xfrm>
          <a:prstGeom prst="rect">
            <a:avLst/>
          </a:prstGeom>
          <a:noFill/>
          <a:ln w="9525">
            <a:noFill/>
            <a:miter lim="800000"/>
            <a:headEnd/>
            <a:tailEnd/>
          </a:ln>
          <a:effectLst/>
        </p:spPr>
        <p:txBody>
          <a:bodyPr/>
          <a:lstStyle/>
          <a:p>
            <a:pPr>
              <a:lnSpc>
                <a:spcPct val="90000"/>
              </a:lnSpc>
              <a:spcBef>
                <a:spcPct val="20000"/>
              </a:spcBef>
              <a:spcAft>
                <a:spcPct val="20000"/>
              </a:spcAft>
              <a:buClr>
                <a:srgbClr val="FFFFFF"/>
              </a:buClr>
              <a:tabLst>
                <a:tab pos="457200" algn="l"/>
                <a:tab pos="2686050" algn="l"/>
              </a:tabLst>
            </a:pPr>
            <a:r>
              <a:rPr lang="en-US" sz="2400" b="1">
                <a:solidFill>
                  <a:srgbClr val="E01B22"/>
                </a:solidFill>
              </a:rPr>
              <a:t>A. Watercraft</a:t>
            </a:r>
            <a:r>
              <a:rPr lang="en-US" sz="2400" b="1">
                <a:solidFill>
                  <a:srgbClr val="00539D"/>
                </a:solidFill>
              </a:rPr>
              <a:t>  Last year Afyu’s state registered over 400 thousand watercraft. Boat sales in her state generated more than $15.4 million in state sales taxes that same year.</a:t>
            </a:r>
          </a:p>
          <a:p>
            <a:pPr>
              <a:lnSpc>
                <a:spcPct val="90000"/>
              </a:lnSpc>
              <a:spcBef>
                <a:spcPct val="20000"/>
              </a:spcBef>
              <a:spcAft>
                <a:spcPct val="20000"/>
              </a:spcAft>
              <a:buClr>
                <a:srgbClr val="FFFFFF"/>
              </a:buClr>
              <a:tabLst>
                <a:tab pos="457200" algn="l"/>
                <a:tab pos="2686050" algn="l"/>
              </a:tabLst>
            </a:pPr>
            <a:r>
              <a:rPr lang="en-US" sz="2400" b="1">
                <a:solidFill>
                  <a:srgbClr val="00539D"/>
                </a:solidFill>
              </a:rPr>
              <a:t>Express the number of watercraft registered and the state sales tax generated from boat sales last year in Afyu’s state in standard notation.</a:t>
            </a:r>
          </a:p>
        </p:txBody>
      </p:sp>
      <p:sp>
        <p:nvSpPr>
          <p:cNvPr id="96275" name="Text Box 19"/>
          <p:cNvSpPr txBox="1">
            <a:spLocks noChangeArrowheads="1"/>
          </p:cNvSpPr>
          <p:nvPr/>
        </p:nvSpPr>
        <p:spPr bwMode="invGray">
          <a:xfrm>
            <a:off x="846138" y="4572000"/>
            <a:ext cx="7831137" cy="1406525"/>
          </a:xfrm>
          <a:prstGeom prst="rect">
            <a:avLst/>
          </a:prstGeom>
          <a:noFill/>
          <a:ln w="9525" algn="ctr">
            <a:noFill/>
            <a:miter lim="800000"/>
            <a:headEnd/>
            <a:tailEnd/>
          </a:ln>
          <a:effectLst/>
        </p:spPr>
        <p:txBody>
          <a:bodyPr>
            <a:spAutoFit/>
          </a:bodyPr>
          <a:lstStyle/>
          <a:p>
            <a:pPr marL="1428750" indent="-1428750">
              <a:lnSpc>
                <a:spcPct val="90000"/>
              </a:lnSpc>
              <a:spcBef>
                <a:spcPct val="50000"/>
              </a:spcBef>
              <a:spcAft>
                <a:spcPct val="20000"/>
              </a:spcAft>
              <a:buClr>
                <a:srgbClr val="FFFFFF"/>
              </a:buClr>
            </a:pPr>
            <a:r>
              <a:rPr lang="en-US" sz="2400" b="1">
                <a:solidFill>
                  <a:srgbClr val="00539D"/>
                </a:solidFill>
              </a:rPr>
              <a:t>Answer:</a:t>
            </a:r>
            <a:r>
              <a:rPr lang="en-US" sz="2400" b="1">
                <a:solidFill>
                  <a:srgbClr val="E01B22"/>
                </a:solidFill>
              </a:rPr>
              <a:t>	</a:t>
            </a:r>
            <a:r>
              <a:rPr lang="en-US" sz="2400">
                <a:solidFill>
                  <a:srgbClr val="E01B22"/>
                </a:solidFill>
              </a:rPr>
              <a:t>watercraft registered: </a:t>
            </a:r>
            <a:br>
              <a:rPr lang="en-US" sz="2400">
                <a:solidFill>
                  <a:srgbClr val="E01B22"/>
                </a:solidFill>
              </a:rPr>
            </a:br>
            <a:r>
              <a:rPr lang="en-US" sz="2400">
                <a:solidFill>
                  <a:srgbClr val="E01B22"/>
                </a:solidFill>
              </a:rPr>
              <a:t>400 thousand = 400,000; </a:t>
            </a:r>
            <a:br>
              <a:rPr lang="en-US" sz="2400">
                <a:solidFill>
                  <a:srgbClr val="E01B22"/>
                </a:solidFill>
              </a:rPr>
            </a:br>
            <a:r>
              <a:rPr lang="en-US" sz="2400">
                <a:solidFill>
                  <a:srgbClr val="E01B22"/>
                </a:solidFill>
              </a:rPr>
              <a:t>state sales tax generated: </a:t>
            </a:r>
            <a:br>
              <a:rPr lang="en-US" sz="2400">
                <a:solidFill>
                  <a:srgbClr val="E01B22"/>
                </a:solidFill>
              </a:rPr>
            </a:br>
            <a:r>
              <a:rPr lang="en-US" sz="2400">
                <a:solidFill>
                  <a:srgbClr val="E01B22"/>
                </a:solidFill>
              </a:rPr>
              <a:t>$15.4 million = $15,400,000</a:t>
            </a:r>
          </a:p>
        </p:txBody>
      </p:sp>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6273"/>
                                        </p:tgtEl>
                                        <p:attrNameLst>
                                          <p:attrName>style.visibility</p:attrName>
                                        </p:attrNameLst>
                                      </p:cBhvr>
                                      <p:to>
                                        <p:strVal val="visible"/>
                                      </p:to>
                                    </p:set>
                                    <p:animEffect transition="in" filter="wipe(left)">
                                      <p:cBhvr>
                                        <p:cTn id="7" dur="500"/>
                                        <p:tgtEl>
                                          <p:spTgt spid="9627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96275"/>
                                        </p:tgtEl>
                                        <p:attrNameLst>
                                          <p:attrName>style.visibility</p:attrName>
                                        </p:attrNameLst>
                                      </p:cBhvr>
                                      <p:to>
                                        <p:strVal val="visible"/>
                                      </p:to>
                                    </p:set>
                                    <p:animEffect transition="in" filter="wipe(left)">
                                      <p:cBhvr>
                                        <p:cTn id="12" dur="500"/>
                                        <p:tgtEl>
                                          <p:spTgt spid="962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6273" grpId="0" autoUpdateAnimBg="0"/>
      <p:bldP spid="96275" grpId="0" autoUpdateAnimBg="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2"/>
          <p:cNvSpPr>
            <a:spLocks noGrp="1" noChangeArrowheads="1"/>
          </p:cNvSpPr>
          <p:nvPr>
            <p:ph type="title"/>
          </p:nvPr>
        </p:nvSpPr>
        <p:spPr/>
        <p:txBody>
          <a:bodyPr/>
          <a:lstStyle/>
          <a:p>
            <a:r>
              <a:rPr lang="en-US"/>
              <a:t>Example 5B</a:t>
            </a:r>
          </a:p>
        </p:txBody>
      </p:sp>
      <p:sp>
        <p:nvSpPr>
          <p:cNvPr id="139267" name="Text Box 3"/>
          <p:cNvSpPr txBox="1">
            <a:spLocks noChangeArrowheads="1"/>
          </p:cNvSpPr>
          <p:nvPr/>
        </p:nvSpPr>
        <p:spPr bwMode="auto">
          <a:xfrm>
            <a:off x="4419600" y="771525"/>
            <a:ext cx="4267200" cy="396875"/>
          </a:xfrm>
          <a:prstGeom prst="rect">
            <a:avLst/>
          </a:prstGeom>
          <a:noFill/>
          <a:ln w="9525">
            <a:noFill/>
            <a:miter lim="800000"/>
            <a:headEnd/>
            <a:tailEnd/>
          </a:ln>
          <a:effectLst/>
        </p:spPr>
        <p:txBody>
          <a:bodyPr>
            <a:spAutoFit/>
          </a:bodyPr>
          <a:lstStyle/>
          <a:p>
            <a:pPr>
              <a:spcBef>
                <a:spcPct val="50000"/>
              </a:spcBef>
            </a:pPr>
            <a:r>
              <a:rPr lang="en-US" sz="2000" b="1">
                <a:solidFill>
                  <a:srgbClr val="EC1D24"/>
                </a:solidFill>
              </a:rPr>
              <a:t>Use Scientific Notation</a:t>
            </a:r>
          </a:p>
        </p:txBody>
      </p:sp>
      <p:sp>
        <p:nvSpPr>
          <p:cNvPr id="139288" name="Text Box 24"/>
          <p:cNvSpPr txBox="1">
            <a:spLocks noChangeArrowheads="1"/>
          </p:cNvSpPr>
          <p:nvPr/>
        </p:nvSpPr>
        <p:spPr bwMode="auto">
          <a:xfrm>
            <a:off x="839788" y="1508125"/>
            <a:ext cx="7947025" cy="473075"/>
          </a:xfrm>
          <a:prstGeom prst="rect">
            <a:avLst/>
          </a:prstGeom>
          <a:noFill/>
          <a:ln w="9525">
            <a:noFill/>
            <a:miter lim="800000"/>
            <a:headEnd/>
            <a:tailEnd/>
          </a:ln>
          <a:effectLst/>
        </p:spPr>
        <p:txBody>
          <a:bodyPr/>
          <a:lstStyle/>
          <a:p>
            <a:pPr>
              <a:lnSpc>
                <a:spcPct val="90000"/>
              </a:lnSpc>
              <a:spcBef>
                <a:spcPct val="20000"/>
              </a:spcBef>
              <a:spcAft>
                <a:spcPct val="20000"/>
              </a:spcAft>
              <a:buClr>
                <a:srgbClr val="FFFFFF"/>
              </a:buClr>
              <a:tabLst>
                <a:tab pos="457200" algn="l"/>
                <a:tab pos="2686050" algn="l"/>
              </a:tabLst>
            </a:pPr>
            <a:r>
              <a:rPr lang="en-US" sz="2400" b="1">
                <a:solidFill>
                  <a:srgbClr val="E01B22"/>
                </a:solidFill>
              </a:rPr>
              <a:t>B. Watercraft</a:t>
            </a:r>
            <a:r>
              <a:rPr lang="en-US" sz="2400" b="1">
                <a:solidFill>
                  <a:srgbClr val="00539D"/>
                </a:solidFill>
              </a:rPr>
              <a:t>  Last year Afyu’s state registered over 400 thousand watercraft. Boat sales in her state generated more than $15.4 million in state sales taxes that same year.</a:t>
            </a:r>
          </a:p>
          <a:p>
            <a:pPr>
              <a:lnSpc>
                <a:spcPct val="90000"/>
              </a:lnSpc>
              <a:spcBef>
                <a:spcPct val="20000"/>
              </a:spcBef>
              <a:spcAft>
                <a:spcPct val="20000"/>
              </a:spcAft>
              <a:buClr>
                <a:srgbClr val="FFFFFF"/>
              </a:buClr>
              <a:tabLst>
                <a:tab pos="457200" algn="l"/>
                <a:tab pos="2686050" algn="l"/>
              </a:tabLst>
            </a:pPr>
            <a:r>
              <a:rPr lang="en-US" sz="2400" b="1">
                <a:solidFill>
                  <a:srgbClr val="00539D"/>
                </a:solidFill>
              </a:rPr>
              <a:t>Write each number in scientific notation.</a:t>
            </a:r>
          </a:p>
        </p:txBody>
      </p:sp>
      <p:sp>
        <p:nvSpPr>
          <p:cNvPr id="139289" name="Text Box 25"/>
          <p:cNvSpPr txBox="1">
            <a:spLocks noChangeArrowheads="1"/>
          </p:cNvSpPr>
          <p:nvPr/>
        </p:nvSpPr>
        <p:spPr bwMode="invGray">
          <a:xfrm>
            <a:off x="846138" y="4572000"/>
            <a:ext cx="7831137" cy="1406525"/>
          </a:xfrm>
          <a:prstGeom prst="rect">
            <a:avLst/>
          </a:prstGeom>
          <a:noFill/>
          <a:ln w="9525" algn="ctr">
            <a:noFill/>
            <a:miter lim="800000"/>
            <a:headEnd/>
            <a:tailEnd/>
          </a:ln>
          <a:effectLst/>
        </p:spPr>
        <p:txBody>
          <a:bodyPr>
            <a:spAutoFit/>
          </a:bodyPr>
          <a:lstStyle/>
          <a:p>
            <a:pPr marL="1428750" indent="-1428750">
              <a:lnSpc>
                <a:spcPct val="90000"/>
              </a:lnSpc>
              <a:spcBef>
                <a:spcPct val="50000"/>
              </a:spcBef>
              <a:spcAft>
                <a:spcPct val="20000"/>
              </a:spcAft>
              <a:buClr>
                <a:srgbClr val="FFFFFF"/>
              </a:buClr>
            </a:pPr>
            <a:r>
              <a:rPr lang="en-US" sz="2400" b="1">
                <a:solidFill>
                  <a:srgbClr val="00539D"/>
                </a:solidFill>
              </a:rPr>
              <a:t>Answer:</a:t>
            </a:r>
            <a:r>
              <a:rPr lang="en-US" sz="2400" b="1">
                <a:solidFill>
                  <a:srgbClr val="E01B22"/>
                </a:solidFill>
              </a:rPr>
              <a:t>	</a:t>
            </a:r>
            <a:r>
              <a:rPr lang="en-US" sz="2400">
                <a:solidFill>
                  <a:srgbClr val="E01B22"/>
                </a:solidFill>
              </a:rPr>
              <a:t>watercraft registered: </a:t>
            </a:r>
            <a:br>
              <a:rPr lang="en-US" sz="2400">
                <a:solidFill>
                  <a:srgbClr val="E01B22"/>
                </a:solidFill>
              </a:rPr>
            </a:br>
            <a:r>
              <a:rPr lang="en-US" sz="2400">
                <a:solidFill>
                  <a:srgbClr val="E01B22"/>
                </a:solidFill>
              </a:rPr>
              <a:t>400,000 = 4 </a:t>
            </a:r>
            <a:r>
              <a:rPr lang="en-US" sz="2400">
                <a:solidFill>
                  <a:srgbClr val="E01B22"/>
                </a:solidFill>
                <a:cs typeface="Arial" pitchFamily="34" charset="0"/>
              </a:rPr>
              <a:t>× 10</a:t>
            </a:r>
            <a:r>
              <a:rPr lang="en-US" sz="2400" baseline="40000">
                <a:solidFill>
                  <a:srgbClr val="E01B22"/>
                </a:solidFill>
                <a:cs typeface="Arial" pitchFamily="34" charset="0"/>
              </a:rPr>
              <a:t>5</a:t>
            </a:r>
            <a:r>
              <a:rPr lang="en-US" sz="2400">
                <a:solidFill>
                  <a:srgbClr val="E01B22"/>
                </a:solidFill>
              </a:rPr>
              <a:t>; </a:t>
            </a:r>
            <a:br>
              <a:rPr lang="en-US" sz="2400">
                <a:solidFill>
                  <a:srgbClr val="E01B22"/>
                </a:solidFill>
              </a:rPr>
            </a:br>
            <a:r>
              <a:rPr lang="en-US" sz="2400">
                <a:solidFill>
                  <a:srgbClr val="E01B22"/>
                </a:solidFill>
              </a:rPr>
              <a:t>state sales tax generated: </a:t>
            </a:r>
            <a:br>
              <a:rPr lang="en-US" sz="2400">
                <a:solidFill>
                  <a:srgbClr val="E01B22"/>
                </a:solidFill>
              </a:rPr>
            </a:br>
            <a:r>
              <a:rPr lang="en-US" sz="2400">
                <a:solidFill>
                  <a:srgbClr val="E01B22"/>
                </a:solidFill>
              </a:rPr>
              <a:t>$15,400,000 = 1.54 </a:t>
            </a:r>
            <a:r>
              <a:rPr lang="en-US" sz="2400">
                <a:solidFill>
                  <a:srgbClr val="E01B22"/>
                </a:solidFill>
                <a:cs typeface="Arial" pitchFamily="34" charset="0"/>
              </a:rPr>
              <a:t>× 10</a:t>
            </a:r>
            <a:r>
              <a:rPr lang="en-US" sz="2400" baseline="40000">
                <a:solidFill>
                  <a:srgbClr val="E01B22"/>
                </a:solidFill>
                <a:cs typeface="Arial" pitchFamily="34" charset="0"/>
              </a:rPr>
              <a:t>7</a:t>
            </a:r>
          </a:p>
        </p:txBody>
      </p:sp>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39288"/>
                                        </p:tgtEl>
                                        <p:attrNameLst>
                                          <p:attrName>style.visibility</p:attrName>
                                        </p:attrNameLst>
                                      </p:cBhvr>
                                      <p:to>
                                        <p:strVal val="visible"/>
                                      </p:to>
                                    </p:set>
                                    <p:animEffect transition="in" filter="wipe(left)">
                                      <p:cBhvr>
                                        <p:cTn id="7" dur="500"/>
                                        <p:tgtEl>
                                          <p:spTgt spid="13928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39289"/>
                                        </p:tgtEl>
                                        <p:attrNameLst>
                                          <p:attrName>style.visibility</p:attrName>
                                        </p:attrNameLst>
                                      </p:cBhvr>
                                      <p:to>
                                        <p:strVal val="visible"/>
                                      </p:to>
                                    </p:set>
                                    <p:animEffect transition="in" filter="wipe(left)">
                                      <p:cBhvr>
                                        <p:cTn id="12" dur="500"/>
                                        <p:tgtEl>
                                          <p:spTgt spid="1392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9288" grpId="0" autoUpdateAnimBg="0"/>
      <p:bldP spid="139289" grpId="0" autoUpdateAnimBg="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p:cNvSpPr>
            <a:spLocks noGrp="1" noChangeArrowheads="1"/>
          </p:cNvSpPr>
          <p:nvPr>
            <p:ph type="title"/>
          </p:nvPr>
        </p:nvSpPr>
        <p:spPr/>
        <p:txBody>
          <a:bodyPr/>
          <a:lstStyle/>
          <a:p>
            <a:r>
              <a:rPr lang="en-US"/>
              <a:t>Example 5C</a:t>
            </a:r>
          </a:p>
        </p:txBody>
      </p:sp>
      <p:sp>
        <p:nvSpPr>
          <p:cNvPr id="97284" name="Text Box 4"/>
          <p:cNvSpPr txBox="1">
            <a:spLocks noChangeArrowheads="1"/>
          </p:cNvSpPr>
          <p:nvPr/>
        </p:nvSpPr>
        <p:spPr bwMode="auto">
          <a:xfrm>
            <a:off x="4419600" y="771525"/>
            <a:ext cx="4267200" cy="396875"/>
          </a:xfrm>
          <a:prstGeom prst="rect">
            <a:avLst/>
          </a:prstGeom>
          <a:noFill/>
          <a:ln w="9525">
            <a:noFill/>
            <a:miter lim="800000"/>
            <a:headEnd/>
            <a:tailEnd/>
          </a:ln>
          <a:effectLst/>
        </p:spPr>
        <p:txBody>
          <a:bodyPr>
            <a:spAutoFit/>
          </a:bodyPr>
          <a:lstStyle/>
          <a:p>
            <a:pPr>
              <a:spcBef>
                <a:spcPct val="50000"/>
              </a:spcBef>
            </a:pPr>
            <a:r>
              <a:rPr lang="en-US" sz="2000" b="1">
                <a:solidFill>
                  <a:srgbClr val="EC1D24"/>
                </a:solidFill>
              </a:rPr>
              <a:t>Use Scientific Notation</a:t>
            </a:r>
          </a:p>
        </p:txBody>
      </p:sp>
      <p:sp>
        <p:nvSpPr>
          <p:cNvPr id="97297" name="Text Box 17"/>
          <p:cNvSpPr txBox="1">
            <a:spLocks noChangeArrowheads="1"/>
          </p:cNvSpPr>
          <p:nvPr/>
        </p:nvSpPr>
        <p:spPr bwMode="auto">
          <a:xfrm>
            <a:off x="839788" y="1508125"/>
            <a:ext cx="7947025" cy="473075"/>
          </a:xfrm>
          <a:prstGeom prst="rect">
            <a:avLst/>
          </a:prstGeom>
          <a:noFill/>
          <a:ln w="9525">
            <a:noFill/>
            <a:miter lim="800000"/>
            <a:headEnd/>
            <a:tailEnd/>
          </a:ln>
          <a:effectLst/>
        </p:spPr>
        <p:txBody>
          <a:bodyPr/>
          <a:lstStyle/>
          <a:p>
            <a:pPr>
              <a:lnSpc>
                <a:spcPct val="90000"/>
              </a:lnSpc>
              <a:spcBef>
                <a:spcPct val="20000"/>
              </a:spcBef>
              <a:spcAft>
                <a:spcPct val="20000"/>
              </a:spcAft>
              <a:buClr>
                <a:srgbClr val="FFFFFF"/>
              </a:buClr>
              <a:tabLst>
                <a:tab pos="457200" algn="l"/>
                <a:tab pos="2686050" algn="l"/>
              </a:tabLst>
            </a:pPr>
            <a:r>
              <a:rPr lang="en-US" sz="2400" b="1">
                <a:solidFill>
                  <a:srgbClr val="E01B22"/>
                </a:solidFill>
              </a:rPr>
              <a:t>C. Watercraft</a:t>
            </a:r>
            <a:r>
              <a:rPr lang="en-US" sz="2400" b="1">
                <a:solidFill>
                  <a:srgbClr val="00539D"/>
                </a:solidFill>
              </a:rPr>
              <a:t>  Last year Afyu’s state registered over 400 thousand watercraft. Boat sales in her state generated more than $15.4 million in state sales taxes that same year.</a:t>
            </a:r>
          </a:p>
          <a:p>
            <a:pPr>
              <a:lnSpc>
                <a:spcPct val="90000"/>
              </a:lnSpc>
              <a:spcBef>
                <a:spcPct val="20000"/>
              </a:spcBef>
              <a:spcAft>
                <a:spcPct val="20000"/>
              </a:spcAft>
              <a:buClr>
                <a:srgbClr val="FFFFFF"/>
              </a:buClr>
              <a:tabLst>
                <a:tab pos="457200" algn="l"/>
                <a:tab pos="2686050" algn="l"/>
              </a:tabLst>
            </a:pPr>
            <a:r>
              <a:rPr lang="en-US" sz="2400" b="1">
                <a:solidFill>
                  <a:srgbClr val="00539D"/>
                </a:solidFill>
              </a:rPr>
              <a:t>How many watercraft have been registered in Afyu’s state if 12 times the number registered last year have been registered in all? Write your answer in scientific notation and standard form.</a:t>
            </a:r>
          </a:p>
        </p:txBody>
      </p:sp>
      <p:sp>
        <p:nvSpPr>
          <p:cNvPr id="97298" name="Text Box 18"/>
          <p:cNvSpPr txBox="1">
            <a:spLocks noChangeArrowheads="1"/>
          </p:cNvSpPr>
          <p:nvPr/>
        </p:nvSpPr>
        <p:spPr bwMode="invGray">
          <a:xfrm>
            <a:off x="846138" y="4362450"/>
            <a:ext cx="7831137" cy="1589088"/>
          </a:xfrm>
          <a:prstGeom prst="rect">
            <a:avLst/>
          </a:prstGeom>
          <a:noFill/>
          <a:ln w="9525" algn="ctr">
            <a:noFill/>
            <a:miter lim="800000"/>
            <a:headEnd/>
            <a:tailEnd/>
          </a:ln>
          <a:effectLst/>
        </p:spPr>
        <p:txBody>
          <a:bodyPr>
            <a:spAutoFit/>
          </a:bodyPr>
          <a:lstStyle/>
          <a:p>
            <a:pPr>
              <a:lnSpc>
                <a:spcPct val="90000"/>
              </a:lnSpc>
              <a:spcBef>
                <a:spcPct val="50000"/>
              </a:spcBef>
              <a:spcAft>
                <a:spcPct val="20000"/>
              </a:spcAft>
              <a:buClr>
                <a:srgbClr val="FFFFFF"/>
              </a:buClr>
              <a:tabLst>
                <a:tab pos="742950" algn="l"/>
                <a:tab pos="3429000" algn="l"/>
              </a:tabLst>
            </a:pPr>
            <a:r>
              <a:rPr lang="en-US" sz="2400"/>
              <a:t>Multiply the number of watercraft registered by 12.</a:t>
            </a:r>
          </a:p>
          <a:p>
            <a:pPr>
              <a:lnSpc>
                <a:spcPct val="90000"/>
              </a:lnSpc>
              <a:spcBef>
                <a:spcPct val="50000"/>
              </a:spcBef>
              <a:spcAft>
                <a:spcPct val="20000"/>
              </a:spcAft>
              <a:buClr>
                <a:srgbClr val="FFFFFF"/>
              </a:buClr>
              <a:tabLst>
                <a:tab pos="742950" algn="l"/>
                <a:tab pos="3429000" algn="l"/>
              </a:tabLst>
            </a:pPr>
            <a:r>
              <a:rPr lang="en-US" sz="2400"/>
              <a:t>(12)(4 </a:t>
            </a:r>
            <a:r>
              <a:rPr lang="en-US" sz="2400">
                <a:cs typeface="Arial" pitchFamily="34" charset="0"/>
              </a:rPr>
              <a:t>× 10</a:t>
            </a:r>
            <a:r>
              <a:rPr lang="en-US" sz="2400" baseline="40000">
                <a:cs typeface="Arial" pitchFamily="34" charset="0"/>
              </a:rPr>
              <a:t>5</a:t>
            </a:r>
            <a:r>
              <a:rPr lang="en-US" sz="2400">
                <a:cs typeface="Arial" pitchFamily="34" charset="0"/>
              </a:rPr>
              <a:t>)	Original expression</a:t>
            </a:r>
          </a:p>
          <a:p>
            <a:pPr>
              <a:lnSpc>
                <a:spcPct val="90000"/>
              </a:lnSpc>
              <a:spcBef>
                <a:spcPct val="50000"/>
              </a:spcBef>
              <a:spcAft>
                <a:spcPct val="20000"/>
              </a:spcAft>
              <a:buClr>
                <a:srgbClr val="FFFFFF"/>
              </a:buClr>
              <a:tabLst>
                <a:tab pos="742950" algn="l"/>
                <a:tab pos="3429000" algn="l"/>
              </a:tabLst>
            </a:pPr>
            <a:r>
              <a:rPr lang="en-US" sz="2400">
                <a:cs typeface="Arial" pitchFamily="34" charset="0"/>
              </a:rPr>
              <a:t>	= (12 × 4)(10</a:t>
            </a:r>
            <a:r>
              <a:rPr lang="en-US" sz="2400" baseline="40000">
                <a:cs typeface="Arial" pitchFamily="34" charset="0"/>
              </a:rPr>
              <a:t>5</a:t>
            </a:r>
            <a:r>
              <a:rPr lang="en-US" sz="2400">
                <a:cs typeface="Arial" pitchFamily="34" charset="0"/>
              </a:rPr>
              <a:t>)	Associative Property</a:t>
            </a:r>
            <a:endParaRPr lang="en-US" sz="2400" baseline="40000">
              <a:cs typeface="Arial" pitchFamily="34" charset="0"/>
            </a:endParaRPr>
          </a:p>
        </p:txBody>
      </p:sp>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7297"/>
                                        </p:tgtEl>
                                        <p:attrNameLst>
                                          <p:attrName>style.visibility</p:attrName>
                                        </p:attrNameLst>
                                      </p:cBhvr>
                                      <p:to>
                                        <p:strVal val="visible"/>
                                      </p:to>
                                    </p:set>
                                    <p:animEffect transition="in" filter="wipe(left)">
                                      <p:cBhvr>
                                        <p:cTn id="7" dur="500"/>
                                        <p:tgtEl>
                                          <p:spTgt spid="9729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97298">
                                            <p:txEl>
                                              <p:pRg st="0" end="0"/>
                                            </p:txEl>
                                          </p:spTgt>
                                        </p:tgtEl>
                                        <p:attrNameLst>
                                          <p:attrName>style.visibility</p:attrName>
                                        </p:attrNameLst>
                                      </p:cBhvr>
                                      <p:to>
                                        <p:strVal val="visible"/>
                                      </p:to>
                                    </p:set>
                                    <p:animEffect transition="in" filter="wipe(left)">
                                      <p:cBhvr>
                                        <p:cTn id="12" dur="500"/>
                                        <p:tgtEl>
                                          <p:spTgt spid="97298">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97298">
                                            <p:txEl>
                                              <p:pRg st="1" end="1"/>
                                            </p:txEl>
                                          </p:spTgt>
                                        </p:tgtEl>
                                        <p:attrNameLst>
                                          <p:attrName>style.visibility</p:attrName>
                                        </p:attrNameLst>
                                      </p:cBhvr>
                                      <p:to>
                                        <p:strVal val="visible"/>
                                      </p:to>
                                    </p:set>
                                    <p:animEffect transition="in" filter="wipe(left)">
                                      <p:cBhvr>
                                        <p:cTn id="17" dur="500"/>
                                        <p:tgtEl>
                                          <p:spTgt spid="97298">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97298">
                                            <p:txEl>
                                              <p:pRg st="2" end="2"/>
                                            </p:txEl>
                                          </p:spTgt>
                                        </p:tgtEl>
                                        <p:attrNameLst>
                                          <p:attrName>style.visibility</p:attrName>
                                        </p:attrNameLst>
                                      </p:cBhvr>
                                      <p:to>
                                        <p:strVal val="visible"/>
                                      </p:to>
                                    </p:set>
                                    <p:animEffect transition="in" filter="wipe(left)">
                                      <p:cBhvr>
                                        <p:cTn id="22" dur="500"/>
                                        <p:tgtEl>
                                          <p:spTgt spid="97298">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297" grpId="0" autoUpdateAnimBg="0"/>
      <p:bldP spid="97298" grpId="0" build="p" autoUpdateAnimBg="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2"/>
          <p:cNvSpPr>
            <a:spLocks noGrp="1" noChangeArrowheads="1"/>
          </p:cNvSpPr>
          <p:nvPr>
            <p:ph type="title"/>
          </p:nvPr>
        </p:nvSpPr>
        <p:spPr/>
        <p:txBody>
          <a:bodyPr/>
          <a:lstStyle/>
          <a:p>
            <a:r>
              <a:rPr lang="en-US"/>
              <a:t>Example 5C</a:t>
            </a:r>
          </a:p>
        </p:txBody>
      </p:sp>
      <p:sp>
        <p:nvSpPr>
          <p:cNvPr id="144387" name="Text Box 3"/>
          <p:cNvSpPr txBox="1">
            <a:spLocks noChangeArrowheads="1"/>
          </p:cNvSpPr>
          <p:nvPr/>
        </p:nvSpPr>
        <p:spPr bwMode="auto">
          <a:xfrm>
            <a:off x="4419600" y="771525"/>
            <a:ext cx="4267200" cy="396875"/>
          </a:xfrm>
          <a:prstGeom prst="rect">
            <a:avLst/>
          </a:prstGeom>
          <a:noFill/>
          <a:ln w="9525">
            <a:noFill/>
            <a:miter lim="800000"/>
            <a:headEnd/>
            <a:tailEnd/>
          </a:ln>
          <a:effectLst/>
        </p:spPr>
        <p:txBody>
          <a:bodyPr>
            <a:spAutoFit/>
          </a:bodyPr>
          <a:lstStyle/>
          <a:p>
            <a:pPr>
              <a:spcBef>
                <a:spcPct val="50000"/>
              </a:spcBef>
            </a:pPr>
            <a:r>
              <a:rPr lang="en-US" sz="2000" b="1">
                <a:solidFill>
                  <a:srgbClr val="EC1D24"/>
                </a:solidFill>
              </a:rPr>
              <a:t>Use Scientific Notation</a:t>
            </a:r>
          </a:p>
        </p:txBody>
      </p:sp>
      <p:sp>
        <p:nvSpPr>
          <p:cNvPr id="144389" name="Text Box 5"/>
          <p:cNvSpPr txBox="1">
            <a:spLocks noChangeArrowheads="1"/>
          </p:cNvSpPr>
          <p:nvPr/>
        </p:nvSpPr>
        <p:spPr bwMode="invGray">
          <a:xfrm>
            <a:off x="846138" y="4572000"/>
            <a:ext cx="7831137" cy="420688"/>
          </a:xfrm>
          <a:prstGeom prst="rect">
            <a:avLst/>
          </a:prstGeom>
          <a:noFill/>
          <a:ln w="9525" algn="ctr">
            <a:noFill/>
            <a:miter lim="800000"/>
            <a:headEnd/>
            <a:tailEnd/>
          </a:ln>
          <a:effectLst/>
        </p:spPr>
        <p:txBody>
          <a:bodyPr>
            <a:spAutoFit/>
          </a:bodyPr>
          <a:lstStyle/>
          <a:p>
            <a:pPr marL="1428750" indent="-1428750">
              <a:lnSpc>
                <a:spcPct val="90000"/>
              </a:lnSpc>
              <a:spcBef>
                <a:spcPct val="50000"/>
              </a:spcBef>
              <a:spcAft>
                <a:spcPct val="20000"/>
              </a:spcAft>
              <a:buClr>
                <a:srgbClr val="FFFFFF"/>
              </a:buClr>
            </a:pPr>
            <a:r>
              <a:rPr lang="en-US" sz="2400" b="1">
                <a:solidFill>
                  <a:srgbClr val="00539D"/>
                </a:solidFill>
              </a:rPr>
              <a:t>Answer:</a:t>
            </a:r>
            <a:r>
              <a:rPr lang="en-US" sz="2400" b="1">
                <a:solidFill>
                  <a:srgbClr val="E01B22"/>
                </a:solidFill>
              </a:rPr>
              <a:t>	</a:t>
            </a:r>
            <a:r>
              <a:rPr lang="en-US" sz="2400">
                <a:solidFill>
                  <a:srgbClr val="E01B22"/>
                </a:solidFill>
              </a:rPr>
              <a:t>4.8 </a:t>
            </a:r>
            <a:r>
              <a:rPr lang="en-US" sz="2400">
                <a:solidFill>
                  <a:srgbClr val="E01B22"/>
                </a:solidFill>
                <a:cs typeface="Arial" pitchFamily="34" charset="0"/>
              </a:rPr>
              <a:t>× 10</a:t>
            </a:r>
            <a:r>
              <a:rPr lang="en-US" sz="2400" baseline="40000">
                <a:solidFill>
                  <a:srgbClr val="E01B22"/>
                </a:solidFill>
                <a:cs typeface="Arial" pitchFamily="34" charset="0"/>
              </a:rPr>
              <a:t>6</a:t>
            </a:r>
            <a:r>
              <a:rPr lang="en-US" sz="2400">
                <a:solidFill>
                  <a:srgbClr val="E01B22"/>
                </a:solidFill>
                <a:cs typeface="Arial" pitchFamily="34" charset="0"/>
              </a:rPr>
              <a:t>; 4,800,000</a:t>
            </a:r>
            <a:endParaRPr lang="en-US" sz="2400" baseline="40000">
              <a:solidFill>
                <a:srgbClr val="E01B22"/>
              </a:solidFill>
              <a:cs typeface="Arial" pitchFamily="34" charset="0"/>
            </a:endParaRPr>
          </a:p>
        </p:txBody>
      </p:sp>
      <p:sp>
        <p:nvSpPr>
          <p:cNvPr id="144390" name="Text Box 6"/>
          <p:cNvSpPr txBox="1">
            <a:spLocks noChangeArrowheads="1"/>
          </p:cNvSpPr>
          <p:nvPr/>
        </p:nvSpPr>
        <p:spPr bwMode="invGray">
          <a:xfrm>
            <a:off x="846138" y="1495425"/>
            <a:ext cx="7831137" cy="2173288"/>
          </a:xfrm>
          <a:prstGeom prst="rect">
            <a:avLst/>
          </a:prstGeom>
          <a:noFill/>
          <a:ln w="9525" algn="ctr">
            <a:noFill/>
            <a:miter lim="800000"/>
            <a:headEnd/>
            <a:tailEnd/>
          </a:ln>
          <a:effectLst/>
        </p:spPr>
        <p:txBody>
          <a:bodyPr>
            <a:spAutoFit/>
          </a:bodyPr>
          <a:lstStyle/>
          <a:p>
            <a:pPr>
              <a:lnSpc>
                <a:spcPct val="90000"/>
              </a:lnSpc>
              <a:spcBef>
                <a:spcPct val="50000"/>
              </a:spcBef>
              <a:spcAft>
                <a:spcPct val="20000"/>
              </a:spcAft>
              <a:buClr>
                <a:srgbClr val="FFFFFF"/>
              </a:buClr>
              <a:tabLst>
                <a:tab pos="742950" algn="l"/>
                <a:tab pos="4057650" algn="l"/>
              </a:tabLst>
            </a:pPr>
            <a:r>
              <a:rPr lang="en-US" sz="2400">
                <a:cs typeface="Arial" pitchFamily="34" charset="0"/>
              </a:rPr>
              <a:t>	= 48 × 10</a:t>
            </a:r>
            <a:r>
              <a:rPr lang="en-US" sz="2400" baseline="40000">
                <a:cs typeface="Arial" pitchFamily="34" charset="0"/>
              </a:rPr>
              <a:t>5</a:t>
            </a:r>
            <a:r>
              <a:rPr lang="en-US" sz="2400">
                <a:cs typeface="Arial" pitchFamily="34" charset="0"/>
              </a:rPr>
              <a:t>	Multiply.</a:t>
            </a:r>
          </a:p>
          <a:p>
            <a:pPr>
              <a:lnSpc>
                <a:spcPct val="90000"/>
              </a:lnSpc>
              <a:spcBef>
                <a:spcPct val="50000"/>
              </a:spcBef>
              <a:spcAft>
                <a:spcPct val="20000"/>
              </a:spcAft>
              <a:buClr>
                <a:srgbClr val="FFFFFF"/>
              </a:buClr>
              <a:tabLst>
                <a:tab pos="742950" algn="l"/>
                <a:tab pos="4057650" algn="l"/>
              </a:tabLst>
            </a:pPr>
            <a:r>
              <a:rPr lang="en-US" sz="2400">
                <a:cs typeface="Arial" pitchFamily="34" charset="0"/>
              </a:rPr>
              <a:t>	= (4.8 × 10</a:t>
            </a:r>
            <a:r>
              <a:rPr lang="en-US" sz="2400" baseline="40000">
                <a:cs typeface="Arial" pitchFamily="34" charset="0"/>
              </a:rPr>
              <a:t>1</a:t>
            </a:r>
            <a:r>
              <a:rPr lang="en-US" sz="2400">
                <a:cs typeface="Arial" pitchFamily="34" charset="0"/>
              </a:rPr>
              <a:t>) × 10</a:t>
            </a:r>
            <a:r>
              <a:rPr lang="en-US" sz="2400" baseline="40000">
                <a:cs typeface="Arial" pitchFamily="34" charset="0"/>
              </a:rPr>
              <a:t>5</a:t>
            </a:r>
            <a:r>
              <a:rPr lang="en-US" sz="2400">
                <a:cs typeface="Arial" pitchFamily="34" charset="0"/>
              </a:rPr>
              <a:t>	48 = 4.8 × 10</a:t>
            </a:r>
            <a:r>
              <a:rPr lang="en-US" sz="2400" baseline="40000">
                <a:cs typeface="Arial" pitchFamily="34" charset="0"/>
              </a:rPr>
              <a:t>1</a:t>
            </a:r>
            <a:endParaRPr lang="en-US" sz="2400">
              <a:cs typeface="Arial" pitchFamily="34" charset="0"/>
            </a:endParaRPr>
          </a:p>
          <a:p>
            <a:pPr>
              <a:lnSpc>
                <a:spcPct val="90000"/>
              </a:lnSpc>
              <a:spcBef>
                <a:spcPct val="50000"/>
              </a:spcBef>
              <a:spcAft>
                <a:spcPct val="20000"/>
              </a:spcAft>
              <a:buClr>
                <a:srgbClr val="FFFFFF"/>
              </a:buClr>
              <a:tabLst>
                <a:tab pos="742950" algn="l"/>
                <a:tab pos="4057650" algn="l"/>
              </a:tabLst>
            </a:pPr>
            <a:r>
              <a:rPr lang="en-US" sz="2400">
                <a:cs typeface="Arial" pitchFamily="34" charset="0"/>
              </a:rPr>
              <a:t>	= 4.8 × 10</a:t>
            </a:r>
            <a:r>
              <a:rPr lang="en-US" sz="2400" baseline="40000">
                <a:cs typeface="Arial" pitchFamily="34" charset="0"/>
              </a:rPr>
              <a:t>6</a:t>
            </a:r>
            <a:r>
              <a:rPr lang="en-US" sz="2400">
                <a:cs typeface="Arial" pitchFamily="34" charset="0"/>
              </a:rPr>
              <a:t>	Product of Powers</a:t>
            </a:r>
          </a:p>
          <a:p>
            <a:pPr>
              <a:lnSpc>
                <a:spcPct val="90000"/>
              </a:lnSpc>
              <a:spcBef>
                <a:spcPct val="50000"/>
              </a:spcBef>
              <a:spcAft>
                <a:spcPct val="20000"/>
              </a:spcAft>
              <a:buClr>
                <a:srgbClr val="FFFFFF"/>
              </a:buClr>
              <a:tabLst>
                <a:tab pos="742950" algn="l"/>
                <a:tab pos="4057650" algn="l"/>
              </a:tabLst>
            </a:pPr>
            <a:r>
              <a:rPr lang="en-US" sz="2400">
                <a:cs typeface="Arial" pitchFamily="34" charset="0"/>
              </a:rPr>
              <a:t>	= 4,800,000	Standard form</a:t>
            </a:r>
            <a:endParaRPr lang="en-US" sz="2400" baseline="40000">
              <a:cs typeface="Arial" pitchFamily="34" charset="0"/>
            </a:endParaRPr>
          </a:p>
        </p:txBody>
      </p:sp>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44390">
                                            <p:txEl>
                                              <p:pRg st="0" end="0"/>
                                            </p:txEl>
                                          </p:spTgt>
                                        </p:tgtEl>
                                        <p:attrNameLst>
                                          <p:attrName>style.visibility</p:attrName>
                                        </p:attrNameLst>
                                      </p:cBhvr>
                                      <p:to>
                                        <p:strVal val="visible"/>
                                      </p:to>
                                    </p:set>
                                    <p:animEffect transition="in" filter="wipe(left)">
                                      <p:cBhvr>
                                        <p:cTn id="7" dur="500"/>
                                        <p:tgtEl>
                                          <p:spTgt spid="14439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44390">
                                            <p:txEl>
                                              <p:pRg st="1" end="1"/>
                                            </p:txEl>
                                          </p:spTgt>
                                        </p:tgtEl>
                                        <p:attrNameLst>
                                          <p:attrName>style.visibility</p:attrName>
                                        </p:attrNameLst>
                                      </p:cBhvr>
                                      <p:to>
                                        <p:strVal val="visible"/>
                                      </p:to>
                                    </p:set>
                                    <p:animEffect transition="in" filter="wipe(left)">
                                      <p:cBhvr>
                                        <p:cTn id="12" dur="500"/>
                                        <p:tgtEl>
                                          <p:spTgt spid="14439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44390">
                                            <p:txEl>
                                              <p:pRg st="2" end="2"/>
                                            </p:txEl>
                                          </p:spTgt>
                                        </p:tgtEl>
                                        <p:attrNameLst>
                                          <p:attrName>style.visibility</p:attrName>
                                        </p:attrNameLst>
                                      </p:cBhvr>
                                      <p:to>
                                        <p:strVal val="visible"/>
                                      </p:to>
                                    </p:set>
                                    <p:animEffect transition="in" filter="wipe(left)">
                                      <p:cBhvr>
                                        <p:cTn id="17" dur="500"/>
                                        <p:tgtEl>
                                          <p:spTgt spid="144390">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44390">
                                            <p:txEl>
                                              <p:pRg st="3" end="3"/>
                                            </p:txEl>
                                          </p:spTgt>
                                        </p:tgtEl>
                                        <p:attrNameLst>
                                          <p:attrName>style.visibility</p:attrName>
                                        </p:attrNameLst>
                                      </p:cBhvr>
                                      <p:to>
                                        <p:strVal val="visible"/>
                                      </p:to>
                                    </p:set>
                                    <p:animEffect transition="in" filter="wipe(left)">
                                      <p:cBhvr>
                                        <p:cTn id="22" dur="500"/>
                                        <p:tgtEl>
                                          <p:spTgt spid="144390">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144389"/>
                                        </p:tgtEl>
                                        <p:attrNameLst>
                                          <p:attrName>style.visibility</p:attrName>
                                        </p:attrNameLst>
                                      </p:cBhvr>
                                      <p:to>
                                        <p:strVal val="visible"/>
                                      </p:to>
                                    </p:set>
                                    <p:animEffect transition="in" filter="wipe(left)">
                                      <p:cBhvr>
                                        <p:cTn id="27" dur="500"/>
                                        <p:tgtEl>
                                          <p:spTgt spid="1443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4389" grpId="0" autoUpdateAnimBg="0"/>
      <p:bldP spid="144390" grpId="0" uiExpand="1" build="p" autoUpdateAnimBg="0" advAuto="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3" name="TPQuestion"/>
          <p:cNvSpPr>
            <a:spLocks noGrp="1" noChangeArrowheads="1"/>
          </p:cNvSpPr>
          <p:nvPr>
            <p:ph type="title"/>
          </p:nvPr>
        </p:nvSpPr>
        <p:spPr/>
        <p:txBody>
          <a:bodyPr/>
          <a:lstStyle/>
          <a:p>
            <a:r>
              <a:rPr lang="en-US"/>
              <a:t>Example 5A</a:t>
            </a:r>
          </a:p>
        </p:txBody>
      </p:sp>
      <p:sp>
        <p:nvSpPr>
          <p:cNvPr id="117765" name="TPAnswers"/>
          <p:cNvSpPr>
            <a:spLocks noChangeArrowheads="1"/>
          </p:cNvSpPr>
          <p:nvPr>
            <p:custDataLst>
              <p:tags r:id="rId2"/>
            </p:custDataLst>
          </p:nvPr>
        </p:nvSpPr>
        <p:spPr bwMode="auto">
          <a:xfrm>
            <a:off x="838200" y="3276600"/>
            <a:ext cx="5029200" cy="2720975"/>
          </a:xfrm>
          <a:prstGeom prst="rect">
            <a:avLst/>
          </a:prstGeom>
          <a:noFill/>
          <a:ln w="9525">
            <a:noFill/>
            <a:miter lim="800000"/>
            <a:headEnd/>
            <a:tailEnd/>
          </a:ln>
          <a:effectLst/>
        </p:spPr>
        <p:txBody>
          <a:bodyPr>
            <a:spAutoFit/>
          </a:bodyPr>
          <a:lstStyle/>
          <a:p>
            <a:pPr marL="533400" indent="-533400">
              <a:lnSpc>
                <a:spcPct val="90000"/>
              </a:lnSpc>
              <a:spcBef>
                <a:spcPct val="60000"/>
              </a:spcBef>
              <a:spcAft>
                <a:spcPct val="60000"/>
              </a:spcAft>
              <a:buClr>
                <a:srgbClr val="00539D"/>
              </a:buClr>
            </a:pPr>
            <a:r>
              <a:rPr lang="pt-BR" sz="2400" b="1">
                <a:solidFill>
                  <a:srgbClr val="00539D"/>
                </a:solidFill>
                <a:sym typeface="Symbol" pitchFamily="18" charset="2"/>
              </a:rPr>
              <a:t>A.</a:t>
            </a:r>
            <a:r>
              <a:rPr lang="pt-BR" sz="2400" b="1">
                <a:solidFill>
                  <a:srgbClr val="000000"/>
                </a:solidFill>
                <a:sym typeface="Symbol" pitchFamily="18" charset="2"/>
              </a:rPr>
              <a:t>	1500; $120,000</a:t>
            </a:r>
          </a:p>
          <a:p>
            <a:pPr marL="533400" indent="-533400">
              <a:lnSpc>
                <a:spcPct val="90000"/>
              </a:lnSpc>
              <a:spcBef>
                <a:spcPct val="60000"/>
              </a:spcBef>
              <a:spcAft>
                <a:spcPct val="60000"/>
              </a:spcAft>
              <a:buClr>
                <a:srgbClr val="00539D"/>
              </a:buClr>
            </a:pPr>
            <a:r>
              <a:rPr lang="pt-BR" sz="2400" b="1">
                <a:solidFill>
                  <a:srgbClr val="00539D"/>
                </a:solidFill>
                <a:sym typeface="Symbol" pitchFamily="18" charset="2"/>
              </a:rPr>
              <a:t>B.</a:t>
            </a:r>
            <a:r>
              <a:rPr lang="pt-BR" sz="2400" b="1">
                <a:solidFill>
                  <a:srgbClr val="000000"/>
                </a:solidFill>
                <a:sym typeface="Symbol" pitchFamily="18" charset="2"/>
              </a:rPr>
              <a:t>	15,000; $120,000</a:t>
            </a:r>
          </a:p>
          <a:p>
            <a:pPr marL="533400" indent="-533400">
              <a:lnSpc>
                <a:spcPct val="90000"/>
              </a:lnSpc>
              <a:spcBef>
                <a:spcPct val="60000"/>
              </a:spcBef>
              <a:spcAft>
                <a:spcPct val="60000"/>
              </a:spcAft>
              <a:buClr>
                <a:srgbClr val="00539D"/>
              </a:buClr>
            </a:pPr>
            <a:r>
              <a:rPr lang="pt-BR" sz="2400" b="1">
                <a:solidFill>
                  <a:srgbClr val="00539D"/>
                </a:solidFill>
                <a:sym typeface="Symbol" pitchFamily="18" charset="2"/>
              </a:rPr>
              <a:t>C.</a:t>
            </a:r>
            <a:r>
              <a:rPr lang="pt-BR" sz="2400" b="1">
                <a:solidFill>
                  <a:srgbClr val="000000"/>
                </a:solidFill>
                <a:sym typeface="Symbol" pitchFamily="18" charset="2"/>
              </a:rPr>
              <a:t>	150,000; $1,002,000</a:t>
            </a:r>
          </a:p>
          <a:p>
            <a:pPr marL="533400" indent="-533400">
              <a:lnSpc>
                <a:spcPct val="90000"/>
              </a:lnSpc>
              <a:spcBef>
                <a:spcPct val="60000"/>
              </a:spcBef>
              <a:spcAft>
                <a:spcPct val="60000"/>
              </a:spcAft>
              <a:buClr>
                <a:srgbClr val="00539D"/>
              </a:buClr>
            </a:pPr>
            <a:r>
              <a:rPr lang="pt-BR" sz="2400" b="1">
                <a:solidFill>
                  <a:srgbClr val="00539D"/>
                </a:solidFill>
                <a:sym typeface="Symbol" pitchFamily="18" charset="2"/>
              </a:rPr>
              <a:t>D.</a:t>
            </a:r>
            <a:r>
              <a:rPr lang="pt-BR" sz="2400" b="1">
                <a:solidFill>
                  <a:srgbClr val="000000"/>
                </a:solidFill>
                <a:sym typeface="Symbol" pitchFamily="18" charset="2"/>
              </a:rPr>
              <a:t>	150,000; $1,200,000</a:t>
            </a:r>
          </a:p>
        </p:txBody>
      </p:sp>
      <p:sp>
        <p:nvSpPr>
          <p:cNvPr id="117766" name="TPQuestion"/>
          <p:cNvSpPr>
            <a:spLocks noChangeArrowheads="1"/>
          </p:cNvSpPr>
          <p:nvPr/>
        </p:nvSpPr>
        <p:spPr bwMode="auto">
          <a:xfrm>
            <a:off x="476250" y="1530350"/>
            <a:ext cx="8020050" cy="1600200"/>
          </a:xfrm>
          <a:prstGeom prst="rect">
            <a:avLst/>
          </a:prstGeom>
          <a:noFill/>
          <a:ln w="9525">
            <a:noFill/>
            <a:miter lim="800000"/>
            <a:headEnd/>
            <a:tailEnd/>
          </a:ln>
          <a:effectLst/>
        </p:spPr>
        <p:txBody>
          <a:bodyPr>
            <a:spAutoFit/>
          </a:bodyPr>
          <a:lstStyle/>
          <a:p>
            <a:pPr marL="342900">
              <a:lnSpc>
                <a:spcPct val="90000"/>
              </a:lnSpc>
              <a:spcBef>
                <a:spcPct val="20000"/>
              </a:spcBef>
              <a:spcAft>
                <a:spcPct val="20000"/>
              </a:spcAft>
            </a:pPr>
            <a:r>
              <a:rPr lang="en-US" sz="2200" b="1">
                <a:solidFill>
                  <a:srgbClr val="E01B22"/>
                </a:solidFill>
              </a:rPr>
              <a:t>A. NEWSPAPERS</a:t>
            </a:r>
            <a:r>
              <a:rPr lang="en-US" sz="2200" b="1">
                <a:solidFill>
                  <a:srgbClr val="00539D"/>
                </a:solidFill>
              </a:rPr>
              <a:t>  A local newspaper has a circulation of 150 thousand daily newspapers and receives about $1.2 million in advertising revenue per year.</a:t>
            </a:r>
            <a:br>
              <a:rPr lang="en-US" sz="2200" b="1">
                <a:solidFill>
                  <a:srgbClr val="00539D"/>
                </a:solidFill>
              </a:rPr>
            </a:br>
            <a:r>
              <a:rPr lang="en-US" sz="2200" b="1">
                <a:solidFill>
                  <a:srgbClr val="00539D"/>
                </a:solidFill>
              </a:rPr>
              <a:t>Express the newspaper circulation and the amount of advertising revenue in standard notation.</a:t>
            </a:r>
          </a:p>
        </p:txBody>
      </p:sp>
      <p:sp>
        <p:nvSpPr>
          <p:cNvPr id="117767" name="Oval 7"/>
          <p:cNvSpPr>
            <a:spLocks noChangeArrowheads="1"/>
          </p:cNvSpPr>
          <p:nvPr/>
        </p:nvSpPr>
        <p:spPr bwMode="auto">
          <a:xfrm>
            <a:off x="847725" y="5546725"/>
            <a:ext cx="457200" cy="457200"/>
          </a:xfrm>
          <a:prstGeom prst="ellipse">
            <a:avLst/>
          </a:prstGeom>
          <a:noFill/>
          <a:ln w="57150">
            <a:solidFill>
              <a:srgbClr val="EC1D24"/>
            </a:solidFill>
            <a:round/>
            <a:headEnd/>
            <a:tailEnd/>
          </a:ln>
          <a:effectLst/>
        </p:spPr>
        <p:txBody>
          <a:bodyPr wrap="none" anchor="ctr"/>
          <a:lstStyle/>
          <a:p>
            <a:pPr algn="ctr"/>
            <a:endParaRPr lang="en-US"/>
          </a:p>
        </p:txBody>
      </p:sp>
      <p:pic>
        <p:nvPicPr>
          <p:cNvPr id="117768" name="Picture 8" descr="Check Progress"/>
          <p:cNvPicPr>
            <a:picLocks noChangeAspect="1" noChangeArrowheads="1"/>
          </p:cNvPicPr>
          <p:nvPr/>
        </p:nvPicPr>
        <p:blipFill>
          <a:blip r:embed="rId4" cstate="print"/>
          <a:srcRect/>
          <a:stretch>
            <a:fillRect/>
          </a:stretch>
        </p:blipFill>
        <p:spPr bwMode="auto">
          <a:xfrm>
            <a:off x="4316413" y="712788"/>
            <a:ext cx="2846387" cy="511175"/>
          </a:xfrm>
          <a:prstGeom prst="rect">
            <a:avLst/>
          </a:prstGeom>
          <a:noFill/>
        </p:spPr>
      </p:pic>
      <p:pic>
        <p:nvPicPr>
          <p:cNvPr id="117769" name="Picture 9" descr="CheckPointICON"/>
          <p:cNvPicPr>
            <a:picLocks noChangeAspect="1" noChangeArrowheads="1"/>
          </p:cNvPicPr>
          <p:nvPr/>
        </p:nvPicPr>
        <p:blipFill>
          <a:blip r:embed="rId5" cstate="print"/>
          <a:srcRect/>
          <a:stretch>
            <a:fillRect/>
          </a:stretch>
        </p:blipFill>
        <p:spPr bwMode="auto">
          <a:xfrm>
            <a:off x="7467600" y="747713"/>
            <a:ext cx="1222375" cy="376237"/>
          </a:xfrm>
          <a:prstGeom prst="rect">
            <a:avLst/>
          </a:prstGeom>
          <a:noFill/>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17768"/>
                                        </p:tgtEl>
                                        <p:attrNameLst>
                                          <p:attrName>style.visibility</p:attrName>
                                        </p:attrNameLst>
                                      </p:cBhvr>
                                      <p:to>
                                        <p:strVal val="visible"/>
                                      </p:to>
                                    </p:set>
                                    <p:animEffect transition="in" filter="wipe(left)">
                                      <p:cBhvr>
                                        <p:cTn id="7" dur="500"/>
                                        <p:tgtEl>
                                          <p:spTgt spid="117768"/>
                                        </p:tgtEl>
                                      </p:cBhvr>
                                    </p:animEffect>
                                  </p:childTnLst>
                                </p:cTn>
                              </p:par>
                            </p:childTnLst>
                          </p:cTn>
                        </p:par>
                        <p:par>
                          <p:cTn id="8" fill="hold">
                            <p:stCondLst>
                              <p:cond delay="500"/>
                            </p:stCondLst>
                            <p:childTnLst>
                              <p:par>
                                <p:cTn id="9" presetID="9" presetClass="entr" presetSubtype="0" fill="hold" nodeType="afterEffect">
                                  <p:stCondLst>
                                    <p:cond delay="0"/>
                                  </p:stCondLst>
                                  <p:childTnLst>
                                    <p:set>
                                      <p:cBhvr>
                                        <p:cTn id="10" dur="1" fill="hold">
                                          <p:stCondLst>
                                            <p:cond delay="0"/>
                                          </p:stCondLst>
                                        </p:cTn>
                                        <p:tgtEl>
                                          <p:spTgt spid="117769"/>
                                        </p:tgtEl>
                                        <p:attrNameLst>
                                          <p:attrName>style.visibility</p:attrName>
                                        </p:attrNameLst>
                                      </p:cBhvr>
                                      <p:to>
                                        <p:strVal val="visible"/>
                                      </p:to>
                                    </p:set>
                                    <p:animEffect transition="in" filter="dissolve">
                                      <p:cBhvr>
                                        <p:cTn id="11" dur="500"/>
                                        <p:tgtEl>
                                          <p:spTgt spid="117769"/>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17766"/>
                                        </p:tgtEl>
                                        <p:attrNameLst>
                                          <p:attrName>style.visibility</p:attrName>
                                        </p:attrNameLst>
                                      </p:cBhvr>
                                      <p:to>
                                        <p:strVal val="visible"/>
                                      </p:to>
                                    </p:set>
                                    <p:animEffect transition="in" filter="wipe(left)">
                                      <p:cBhvr>
                                        <p:cTn id="15" dur="500"/>
                                        <p:tgtEl>
                                          <p:spTgt spid="117766"/>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17765"/>
                                        </p:tgtEl>
                                        <p:attrNameLst>
                                          <p:attrName>style.visibility</p:attrName>
                                        </p:attrNameLst>
                                      </p:cBhvr>
                                      <p:to>
                                        <p:strVal val="visible"/>
                                      </p:to>
                                    </p:set>
                                    <p:animEffect transition="in" filter="wipe(left)">
                                      <p:cBhvr>
                                        <p:cTn id="19" dur="500"/>
                                        <p:tgtEl>
                                          <p:spTgt spid="117765"/>
                                        </p:tgtEl>
                                      </p:cBhvr>
                                    </p:animEffect>
                                  </p:childTnLst>
                                </p:cTn>
                              </p:par>
                            </p:childTnLst>
                          </p:cTn>
                        </p:par>
                      </p:childTnLst>
                    </p:cTn>
                  </p:par>
                  <p:par>
                    <p:cTn id="20" fill="hold">
                      <p:stCondLst>
                        <p:cond delay="indefinite"/>
                      </p:stCondLst>
                      <p:childTnLst>
                        <p:par>
                          <p:cTn id="21" fill="hold">
                            <p:stCondLst>
                              <p:cond delay="0"/>
                            </p:stCondLst>
                            <p:childTnLst>
                              <p:par>
                                <p:cTn id="22" presetID="26" presetClass="entr" presetSubtype="0" fill="hold" grpId="0" nodeType="clickEffect">
                                  <p:stCondLst>
                                    <p:cond delay="0"/>
                                  </p:stCondLst>
                                  <p:childTnLst>
                                    <p:set>
                                      <p:cBhvr>
                                        <p:cTn id="23" dur="1" fill="hold">
                                          <p:stCondLst>
                                            <p:cond delay="0"/>
                                          </p:stCondLst>
                                        </p:cTn>
                                        <p:tgtEl>
                                          <p:spTgt spid="117767"/>
                                        </p:tgtEl>
                                        <p:attrNameLst>
                                          <p:attrName>style.visibility</p:attrName>
                                        </p:attrNameLst>
                                      </p:cBhvr>
                                      <p:to>
                                        <p:strVal val="visible"/>
                                      </p:to>
                                    </p:set>
                                    <p:animEffect transition="in" filter="wipe(down)">
                                      <p:cBhvr>
                                        <p:cTn id="24" dur="580">
                                          <p:stCondLst>
                                            <p:cond delay="0"/>
                                          </p:stCondLst>
                                        </p:cTn>
                                        <p:tgtEl>
                                          <p:spTgt spid="117767"/>
                                        </p:tgtEl>
                                      </p:cBhvr>
                                    </p:animEffect>
                                    <p:anim calcmode="lin" valueType="num">
                                      <p:cBhvr>
                                        <p:cTn id="25" dur="1822" tmFilter="0,0; 0.14,0.36; 0.43,0.73; 0.71,0.91; 1.0,1.0">
                                          <p:stCondLst>
                                            <p:cond delay="0"/>
                                          </p:stCondLst>
                                        </p:cTn>
                                        <p:tgtEl>
                                          <p:spTgt spid="117767"/>
                                        </p:tgtEl>
                                        <p:attrNameLst>
                                          <p:attrName>ppt_x</p:attrName>
                                        </p:attrNameLst>
                                      </p:cBhvr>
                                      <p:tavLst>
                                        <p:tav tm="0">
                                          <p:val>
                                            <p:strVal val="#ppt_x-0.25"/>
                                          </p:val>
                                        </p:tav>
                                        <p:tav tm="100000">
                                          <p:val>
                                            <p:strVal val="#ppt_x"/>
                                          </p:val>
                                        </p:tav>
                                      </p:tavLst>
                                    </p:anim>
                                    <p:anim calcmode="lin" valueType="num">
                                      <p:cBhvr>
                                        <p:cTn id="26" dur="664" tmFilter="0.0,0.0; 0.25,0.07; 0.50,0.2; 0.75,0.467; 1.0,1.0">
                                          <p:stCondLst>
                                            <p:cond delay="0"/>
                                          </p:stCondLst>
                                        </p:cTn>
                                        <p:tgtEl>
                                          <p:spTgt spid="117767"/>
                                        </p:tgtEl>
                                        <p:attrNameLst>
                                          <p:attrName>ppt_y</p:attrName>
                                        </p:attrNameLst>
                                      </p:cBhvr>
                                      <p:tavLst>
                                        <p:tav tm="0" fmla="#ppt_y-sin(pi*$)/3">
                                          <p:val>
                                            <p:fltVal val="0.5"/>
                                          </p:val>
                                        </p:tav>
                                        <p:tav tm="100000">
                                          <p:val>
                                            <p:fltVal val="1"/>
                                          </p:val>
                                        </p:tav>
                                      </p:tavLst>
                                    </p:anim>
                                    <p:anim calcmode="lin" valueType="num">
                                      <p:cBhvr>
                                        <p:cTn id="27" dur="664" tmFilter="0, 0; 0.125,0.2665; 0.25,0.4; 0.375,0.465; 0.5,0.5;  0.625,0.535; 0.75,0.6; 0.875,0.7335; 1,1">
                                          <p:stCondLst>
                                            <p:cond delay="664"/>
                                          </p:stCondLst>
                                        </p:cTn>
                                        <p:tgtEl>
                                          <p:spTgt spid="117767"/>
                                        </p:tgtEl>
                                        <p:attrNameLst>
                                          <p:attrName>ppt_y</p:attrName>
                                        </p:attrNameLst>
                                      </p:cBhvr>
                                      <p:tavLst>
                                        <p:tav tm="0" fmla="#ppt_y-sin(pi*$)/9">
                                          <p:val>
                                            <p:fltVal val="0"/>
                                          </p:val>
                                        </p:tav>
                                        <p:tav tm="100000">
                                          <p:val>
                                            <p:fltVal val="1"/>
                                          </p:val>
                                        </p:tav>
                                      </p:tavLst>
                                    </p:anim>
                                    <p:anim calcmode="lin" valueType="num">
                                      <p:cBhvr>
                                        <p:cTn id="28" dur="332" tmFilter="0, 0; 0.125,0.2665; 0.25,0.4; 0.375,0.465; 0.5,0.5;  0.625,0.535; 0.75,0.6; 0.875,0.7335; 1,1">
                                          <p:stCondLst>
                                            <p:cond delay="1324"/>
                                          </p:stCondLst>
                                        </p:cTn>
                                        <p:tgtEl>
                                          <p:spTgt spid="117767"/>
                                        </p:tgtEl>
                                        <p:attrNameLst>
                                          <p:attrName>ppt_y</p:attrName>
                                        </p:attrNameLst>
                                      </p:cBhvr>
                                      <p:tavLst>
                                        <p:tav tm="0" fmla="#ppt_y-sin(pi*$)/27">
                                          <p:val>
                                            <p:fltVal val="0"/>
                                          </p:val>
                                        </p:tav>
                                        <p:tav tm="100000">
                                          <p:val>
                                            <p:fltVal val="1"/>
                                          </p:val>
                                        </p:tav>
                                      </p:tavLst>
                                    </p:anim>
                                    <p:anim calcmode="lin" valueType="num">
                                      <p:cBhvr>
                                        <p:cTn id="29" dur="164" tmFilter="0, 0; 0.125,0.2665; 0.25,0.4; 0.375,0.465; 0.5,0.5;  0.625,0.535; 0.75,0.6; 0.875,0.7335; 1,1">
                                          <p:stCondLst>
                                            <p:cond delay="1656"/>
                                          </p:stCondLst>
                                        </p:cTn>
                                        <p:tgtEl>
                                          <p:spTgt spid="117767"/>
                                        </p:tgtEl>
                                        <p:attrNameLst>
                                          <p:attrName>ppt_y</p:attrName>
                                        </p:attrNameLst>
                                      </p:cBhvr>
                                      <p:tavLst>
                                        <p:tav tm="0" fmla="#ppt_y-sin(pi*$)/81">
                                          <p:val>
                                            <p:fltVal val="0"/>
                                          </p:val>
                                        </p:tav>
                                        <p:tav tm="100000">
                                          <p:val>
                                            <p:fltVal val="1"/>
                                          </p:val>
                                        </p:tav>
                                      </p:tavLst>
                                    </p:anim>
                                    <p:animScale>
                                      <p:cBhvr>
                                        <p:cTn id="30" dur="26">
                                          <p:stCondLst>
                                            <p:cond delay="650"/>
                                          </p:stCondLst>
                                        </p:cTn>
                                        <p:tgtEl>
                                          <p:spTgt spid="117767"/>
                                        </p:tgtEl>
                                      </p:cBhvr>
                                      <p:to x="100000" y="60000"/>
                                    </p:animScale>
                                    <p:animScale>
                                      <p:cBhvr>
                                        <p:cTn id="31" dur="166" decel="50000">
                                          <p:stCondLst>
                                            <p:cond delay="676"/>
                                          </p:stCondLst>
                                        </p:cTn>
                                        <p:tgtEl>
                                          <p:spTgt spid="117767"/>
                                        </p:tgtEl>
                                      </p:cBhvr>
                                      <p:to x="100000" y="100000"/>
                                    </p:animScale>
                                    <p:animScale>
                                      <p:cBhvr>
                                        <p:cTn id="32" dur="26">
                                          <p:stCondLst>
                                            <p:cond delay="1312"/>
                                          </p:stCondLst>
                                        </p:cTn>
                                        <p:tgtEl>
                                          <p:spTgt spid="117767"/>
                                        </p:tgtEl>
                                      </p:cBhvr>
                                      <p:to x="100000" y="80000"/>
                                    </p:animScale>
                                    <p:animScale>
                                      <p:cBhvr>
                                        <p:cTn id="33" dur="166" decel="50000">
                                          <p:stCondLst>
                                            <p:cond delay="1338"/>
                                          </p:stCondLst>
                                        </p:cTn>
                                        <p:tgtEl>
                                          <p:spTgt spid="117767"/>
                                        </p:tgtEl>
                                      </p:cBhvr>
                                      <p:to x="100000" y="100000"/>
                                    </p:animScale>
                                    <p:animScale>
                                      <p:cBhvr>
                                        <p:cTn id="34" dur="26">
                                          <p:stCondLst>
                                            <p:cond delay="1642"/>
                                          </p:stCondLst>
                                        </p:cTn>
                                        <p:tgtEl>
                                          <p:spTgt spid="117767"/>
                                        </p:tgtEl>
                                      </p:cBhvr>
                                      <p:to x="100000" y="90000"/>
                                    </p:animScale>
                                    <p:animScale>
                                      <p:cBhvr>
                                        <p:cTn id="35" dur="166" decel="50000">
                                          <p:stCondLst>
                                            <p:cond delay="1668"/>
                                          </p:stCondLst>
                                        </p:cTn>
                                        <p:tgtEl>
                                          <p:spTgt spid="117767"/>
                                        </p:tgtEl>
                                      </p:cBhvr>
                                      <p:to x="100000" y="100000"/>
                                    </p:animScale>
                                    <p:animScale>
                                      <p:cBhvr>
                                        <p:cTn id="36" dur="26">
                                          <p:stCondLst>
                                            <p:cond delay="1808"/>
                                          </p:stCondLst>
                                        </p:cTn>
                                        <p:tgtEl>
                                          <p:spTgt spid="117767"/>
                                        </p:tgtEl>
                                      </p:cBhvr>
                                      <p:to x="100000" y="95000"/>
                                    </p:animScale>
                                    <p:animScale>
                                      <p:cBhvr>
                                        <p:cTn id="37" dur="166" decel="50000">
                                          <p:stCondLst>
                                            <p:cond delay="1834"/>
                                          </p:stCondLst>
                                        </p:cTn>
                                        <p:tgtEl>
                                          <p:spTgt spid="117767"/>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7765" grpId="0" autoUpdateAnimBg="0"/>
      <p:bldP spid="117766" grpId="0" autoUpdateAnimBg="0"/>
      <p:bldP spid="117767"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1" name="TPQuestion"/>
          <p:cNvSpPr>
            <a:spLocks noGrp="1" noChangeArrowheads="1"/>
          </p:cNvSpPr>
          <p:nvPr>
            <p:ph type="title"/>
          </p:nvPr>
        </p:nvSpPr>
        <p:spPr/>
        <p:txBody>
          <a:bodyPr/>
          <a:lstStyle/>
          <a:p>
            <a:r>
              <a:rPr lang="en-US"/>
              <a:t>Example 5B</a:t>
            </a:r>
          </a:p>
        </p:txBody>
      </p:sp>
      <p:sp>
        <p:nvSpPr>
          <p:cNvPr id="145413" name="TPAnswers"/>
          <p:cNvSpPr>
            <a:spLocks noChangeArrowheads="1"/>
          </p:cNvSpPr>
          <p:nvPr>
            <p:custDataLst>
              <p:tags r:id="rId2"/>
            </p:custDataLst>
          </p:nvPr>
        </p:nvSpPr>
        <p:spPr bwMode="auto">
          <a:xfrm>
            <a:off x="838200" y="3276600"/>
            <a:ext cx="5029200" cy="2720975"/>
          </a:xfrm>
          <a:prstGeom prst="rect">
            <a:avLst/>
          </a:prstGeom>
          <a:noFill/>
          <a:ln w="9525">
            <a:noFill/>
            <a:miter lim="800000"/>
            <a:headEnd/>
            <a:tailEnd/>
          </a:ln>
          <a:effectLst/>
        </p:spPr>
        <p:txBody>
          <a:bodyPr>
            <a:spAutoFit/>
          </a:bodyPr>
          <a:lstStyle/>
          <a:p>
            <a:pPr marL="533400" indent="-533400">
              <a:lnSpc>
                <a:spcPct val="90000"/>
              </a:lnSpc>
              <a:spcBef>
                <a:spcPct val="60000"/>
              </a:spcBef>
              <a:spcAft>
                <a:spcPct val="60000"/>
              </a:spcAft>
              <a:buClr>
                <a:srgbClr val="00539D"/>
              </a:buClr>
            </a:pPr>
            <a:r>
              <a:rPr lang="pt-BR" sz="2400" b="1">
                <a:solidFill>
                  <a:srgbClr val="00539D"/>
                </a:solidFill>
                <a:sym typeface="Symbol" pitchFamily="18" charset="2"/>
              </a:rPr>
              <a:t>A.</a:t>
            </a:r>
            <a:r>
              <a:rPr lang="pt-BR" sz="2400" b="1">
                <a:solidFill>
                  <a:srgbClr val="000000"/>
                </a:solidFill>
                <a:sym typeface="Symbol" pitchFamily="18" charset="2"/>
              </a:rPr>
              <a:t>	1.5 </a:t>
            </a:r>
            <a:r>
              <a:rPr lang="en-US" sz="2400" b="1">
                <a:solidFill>
                  <a:srgbClr val="000000"/>
                </a:solidFill>
                <a:cs typeface="Arial" pitchFamily="34" charset="0"/>
                <a:sym typeface="Symbol" pitchFamily="18" charset="2"/>
              </a:rPr>
              <a:t>× 10</a:t>
            </a:r>
            <a:r>
              <a:rPr lang="en-US" sz="2400" b="1" baseline="40000">
                <a:solidFill>
                  <a:srgbClr val="000000"/>
                </a:solidFill>
                <a:cs typeface="Arial" pitchFamily="34" charset="0"/>
                <a:sym typeface="Symbol" pitchFamily="18" charset="2"/>
              </a:rPr>
              <a:t>3</a:t>
            </a:r>
            <a:r>
              <a:rPr lang="pt-BR" sz="2400" b="1">
                <a:solidFill>
                  <a:srgbClr val="000000"/>
                </a:solidFill>
                <a:sym typeface="Symbol" pitchFamily="18" charset="2"/>
              </a:rPr>
              <a:t>; 1.2 </a:t>
            </a:r>
            <a:r>
              <a:rPr lang="en-US" sz="2400" b="1">
                <a:solidFill>
                  <a:srgbClr val="000000"/>
                </a:solidFill>
                <a:cs typeface="Arial" pitchFamily="34" charset="0"/>
                <a:sym typeface="Symbol" pitchFamily="18" charset="2"/>
              </a:rPr>
              <a:t>× 10</a:t>
            </a:r>
            <a:r>
              <a:rPr lang="en-US" sz="2400" b="1" baseline="40000">
                <a:solidFill>
                  <a:srgbClr val="000000"/>
                </a:solidFill>
                <a:cs typeface="Arial" pitchFamily="34" charset="0"/>
                <a:sym typeface="Symbol" pitchFamily="18" charset="2"/>
              </a:rPr>
              <a:t>5</a:t>
            </a:r>
            <a:endParaRPr lang="pt-BR" sz="2400" b="1">
              <a:solidFill>
                <a:srgbClr val="000000"/>
              </a:solidFill>
              <a:sym typeface="Symbol" pitchFamily="18" charset="2"/>
            </a:endParaRPr>
          </a:p>
          <a:p>
            <a:pPr marL="533400" indent="-533400">
              <a:lnSpc>
                <a:spcPct val="90000"/>
              </a:lnSpc>
              <a:spcBef>
                <a:spcPct val="60000"/>
              </a:spcBef>
              <a:spcAft>
                <a:spcPct val="60000"/>
              </a:spcAft>
              <a:buClr>
                <a:srgbClr val="00539D"/>
              </a:buClr>
            </a:pPr>
            <a:r>
              <a:rPr lang="pt-BR" sz="2400" b="1">
                <a:solidFill>
                  <a:srgbClr val="00539D"/>
                </a:solidFill>
                <a:sym typeface="Symbol" pitchFamily="18" charset="2"/>
              </a:rPr>
              <a:t>B.</a:t>
            </a:r>
            <a:r>
              <a:rPr lang="pt-BR" sz="2400" b="1">
                <a:solidFill>
                  <a:srgbClr val="000000"/>
                </a:solidFill>
                <a:sym typeface="Symbol" pitchFamily="18" charset="2"/>
              </a:rPr>
              <a:t>	1.5 </a:t>
            </a:r>
            <a:r>
              <a:rPr lang="en-US" sz="2400" b="1">
                <a:solidFill>
                  <a:srgbClr val="000000"/>
                </a:solidFill>
                <a:cs typeface="Arial" pitchFamily="34" charset="0"/>
                <a:sym typeface="Symbol" pitchFamily="18" charset="2"/>
              </a:rPr>
              <a:t>× 10</a:t>
            </a:r>
            <a:r>
              <a:rPr lang="en-US" sz="2400" b="1" baseline="40000">
                <a:solidFill>
                  <a:srgbClr val="000000"/>
                </a:solidFill>
                <a:cs typeface="Arial" pitchFamily="34" charset="0"/>
                <a:sym typeface="Symbol" pitchFamily="18" charset="2"/>
              </a:rPr>
              <a:t>4</a:t>
            </a:r>
            <a:r>
              <a:rPr lang="pt-BR" sz="2400" b="1">
                <a:solidFill>
                  <a:srgbClr val="000000"/>
                </a:solidFill>
                <a:sym typeface="Symbol" pitchFamily="18" charset="2"/>
              </a:rPr>
              <a:t>; 1.2 </a:t>
            </a:r>
            <a:r>
              <a:rPr lang="en-US" sz="2400" b="1">
                <a:solidFill>
                  <a:srgbClr val="000000"/>
                </a:solidFill>
                <a:cs typeface="Arial" pitchFamily="34" charset="0"/>
                <a:sym typeface="Symbol" pitchFamily="18" charset="2"/>
              </a:rPr>
              <a:t>× 10</a:t>
            </a:r>
            <a:r>
              <a:rPr lang="en-US" sz="2400" b="1" baseline="40000">
                <a:solidFill>
                  <a:srgbClr val="000000"/>
                </a:solidFill>
                <a:cs typeface="Arial" pitchFamily="34" charset="0"/>
                <a:sym typeface="Symbol" pitchFamily="18" charset="2"/>
              </a:rPr>
              <a:t>5</a:t>
            </a:r>
            <a:endParaRPr lang="pt-BR" sz="2400" b="1">
              <a:solidFill>
                <a:srgbClr val="000000"/>
              </a:solidFill>
              <a:sym typeface="Symbol" pitchFamily="18" charset="2"/>
            </a:endParaRPr>
          </a:p>
          <a:p>
            <a:pPr marL="533400" indent="-533400">
              <a:lnSpc>
                <a:spcPct val="90000"/>
              </a:lnSpc>
              <a:spcBef>
                <a:spcPct val="60000"/>
              </a:spcBef>
              <a:spcAft>
                <a:spcPct val="60000"/>
              </a:spcAft>
              <a:buClr>
                <a:srgbClr val="00539D"/>
              </a:buClr>
            </a:pPr>
            <a:r>
              <a:rPr lang="pt-BR" sz="2400" b="1">
                <a:solidFill>
                  <a:srgbClr val="00539D"/>
                </a:solidFill>
                <a:sym typeface="Symbol" pitchFamily="18" charset="2"/>
              </a:rPr>
              <a:t>C.</a:t>
            </a:r>
            <a:r>
              <a:rPr lang="pt-BR" sz="2400" b="1">
                <a:solidFill>
                  <a:srgbClr val="000000"/>
                </a:solidFill>
                <a:sym typeface="Symbol" pitchFamily="18" charset="2"/>
              </a:rPr>
              <a:t>	1.5 </a:t>
            </a:r>
            <a:r>
              <a:rPr lang="en-US" sz="2400" b="1">
                <a:solidFill>
                  <a:srgbClr val="000000"/>
                </a:solidFill>
                <a:cs typeface="Arial" pitchFamily="34" charset="0"/>
                <a:sym typeface="Symbol" pitchFamily="18" charset="2"/>
              </a:rPr>
              <a:t>× 10</a:t>
            </a:r>
            <a:r>
              <a:rPr lang="en-US" sz="2400" b="1" baseline="40000">
                <a:solidFill>
                  <a:srgbClr val="000000"/>
                </a:solidFill>
                <a:cs typeface="Arial" pitchFamily="34" charset="0"/>
                <a:sym typeface="Symbol" pitchFamily="18" charset="2"/>
              </a:rPr>
              <a:t>5</a:t>
            </a:r>
            <a:r>
              <a:rPr lang="pt-BR" sz="2400" b="1">
                <a:solidFill>
                  <a:srgbClr val="000000"/>
                </a:solidFill>
                <a:sym typeface="Symbol" pitchFamily="18" charset="2"/>
              </a:rPr>
              <a:t>; 1.2 </a:t>
            </a:r>
            <a:r>
              <a:rPr lang="en-US" sz="2400" b="1">
                <a:solidFill>
                  <a:srgbClr val="000000"/>
                </a:solidFill>
                <a:cs typeface="Arial" pitchFamily="34" charset="0"/>
                <a:sym typeface="Symbol" pitchFamily="18" charset="2"/>
              </a:rPr>
              <a:t>× 10</a:t>
            </a:r>
            <a:r>
              <a:rPr lang="en-US" sz="2400" b="1" baseline="40000">
                <a:solidFill>
                  <a:srgbClr val="000000"/>
                </a:solidFill>
                <a:cs typeface="Arial" pitchFamily="34" charset="0"/>
                <a:sym typeface="Symbol" pitchFamily="18" charset="2"/>
              </a:rPr>
              <a:t>6</a:t>
            </a:r>
            <a:endParaRPr lang="pt-BR" sz="2400" b="1">
              <a:solidFill>
                <a:srgbClr val="000000"/>
              </a:solidFill>
              <a:sym typeface="Symbol" pitchFamily="18" charset="2"/>
            </a:endParaRPr>
          </a:p>
          <a:p>
            <a:pPr marL="533400" indent="-533400">
              <a:lnSpc>
                <a:spcPct val="90000"/>
              </a:lnSpc>
              <a:spcBef>
                <a:spcPct val="60000"/>
              </a:spcBef>
              <a:spcAft>
                <a:spcPct val="60000"/>
              </a:spcAft>
              <a:buClr>
                <a:srgbClr val="00539D"/>
              </a:buClr>
            </a:pPr>
            <a:r>
              <a:rPr lang="pt-BR" sz="2400" b="1">
                <a:solidFill>
                  <a:srgbClr val="00539D"/>
                </a:solidFill>
                <a:sym typeface="Symbol" pitchFamily="18" charset="2"/>
              </a:rPr>
              <a:t>D.</a:t>
            </a:r>
            <a:r>
              <a:rPr lang="pt-BR" sz="2400" b="1">
                <a:solidFill>
                  <a:srgbClr val="000000"/>
                </a:solidFill>
                <a:sym typeface="Symbol" pitchFamily="18" charset="2"/>
              </a:rPr>
              <a:t>	1.5 </a:t>
            </a:r>
            <a:r>
              <a:rPr lang="en-US" sz="2400" b="1">
                <a:solidFill>
                  <a:srgbClr val="000000"/>
                </a:solidFill>
                <a:cs typeface="Arial" pitchFamily="34" charset="0"/>
                <a:sym typeface="Symbol" pitchFamily="18" charset="2"/>
              </a:rPr>
              <a:t>× 10</a:t>
            </a:r>
            <a:r>
              <a:rPr lang="en-US" sz="2400" b="1" baseline="40000">
                <a:solidFill>
                  <a:srgbClr val="000000"/>
                </a:solidFill>
                <a:cs typeface="Arial" pitchFamily="34" charset="0"/>
                <a:sym typeface="Symbol" pitchFamily="18" charset="2"/>
              </a:rPr>
              <a:t>5</a:t>
            </a:r>
            <a:r>
              <a:rPr lang="pt-BR" sz="2400" b="1">
                <a:solidFill>
                  <a:srgbClr val="000000"/>
                </a:solidFill>
                <a:sym typeface="Symbol" pitchFamily="18" charset="2"/>
              </a:rPr>
              <a:t>; 1.2 </a:t>
            </a:r>
            <a:r>
              <a:rPr lang="en-US" sz="2400" b="1">
                <a:solidFill>
                  <a:srgbClr val="000000"/>
                </a:solidFill>
                <a:cs typeface="Arial" pitchFamily="34" charset="0"/>
                <a:sym typeface="Symbol" pitchFamily="18" charset="2"/>
              </a:rPr>
              <a:t>× 10</a:t>
            </a:r>
            <a:r>
              <a:rPr lang="en-US" sz="2400" b="1" baseline="40000">
                <a:solidFill>
                  <a:srgbClr val="000000"/>
                </a:solidFill>
                <a:cs typeface="Arial" pitchFamily="34" charset="0"/>
                <a:sym typeface="Symbol" pitchFamily="18" charset="2"/>
              </a:rPr>
              <a:t>7</a:t>
            </a:r>
            <a:endParaRPr lang="pt-BR" sz="2400" b="1" baseline="40000">
              <a:solidFill>
                <a:srgbClr val="000000"/>
              </a:solidFill>
              <a:cs typeface="Arial" pitchFamily="34" charset="0"/>
              <a:sym typeface="Symbol" pitchFamily="18" charset="2"/>
            </a:endParaRPr>
          </a:p>
        </p:txBody>
      </p:sp>
      <p:sp>
        <p:nvSpPr>
          <p:cNvPr id="145414" name="TPQuestion"/>
          <p:cNvSpPr>
            <a:spLocks noChangeArrowheads="1"/>
          </p:cNvSpPr>
          <p:nvPr/>
        </p:nvSpPr>
        <p:spPr bwMode="auto">
          <a:xfrm>
            <a:off x="476250" y="1530350"/>
            <a:ext cx="8020050" cy="1600200"/>
          </a:xfrm>
          <a:prstGeom prst="rect">
            <a:avLst/>
          </a:prstGeom>
          <a:noFill/>
          <a:ln w="9525">
            <a:noFill/>
            <a:miter lim="800000"/>
            <a:headEnd/>
            <a:tailEnd/>
          </a:ln>
          <a:effectLst/>
        </p:spPr>
        <p:txBody>
          <a:bodyPr>
            <a:spAutoFit/>
          </a:bodyPr>
          <a:lstStyle/>
          <a:p>
            <a:pPr marL="342900">
              <a:lnSpc>
                <a:spcPct val="90000"/>
              </a:lnSpc>
              <a:spcBef>
                <a:spcPct val="20000"/>
              </a:spcBef>
              <a:spcAft>
                <a:spcPct val="20000"/>
              </a:spcAft>
            </a:pPr>
            <a:r>
              <a:rPr lang="en-US" sz="2200" b="1">
                <a:solidFill>
                  <a:srgbClr val="E01B22"/>
                </a:solidFill>
              </a:rPr>
              <a:t>B. NEWSPAPERS</a:t>
            </a:r>
            <a:r>
              <a:rPr lang="en-US" sz="2200" b="1">
                <a:solidFill>
                  <a:srgbClr val="00539D"/>
                </a:solidFill>
              </a:rPr>
              <a:t>  A local newspaper has a circulation of 150 thousand daily newspapers and receives about $1.2 million in advertising revenue per year.</a:t>
            </a:r>
            <a:br>
              <a:rPr lang="en-US" sz="2200" b="1">
                <a:solidFill>
                  <a:srgbClr val="00539D"/>
                </a:solidFill>
              </a:rPr>
            </a:br>
            <a:r>
              <a:rPr lang="en-US" sz="2200" b="1">
                <a:solidFill>
                  <a:srgbClr val="00539D"/>
                </a:solidFill>
              </a:rPr>
              <a:t>Express the newspaper circulation and the amount of advertising revenue in scientific notation.</a:t>
            </a:r>
          </a:p>
        </p:txBody>
      </p:sp>
      <p:sp>
        <p:nvSpPr>
          <p:cNvPr id="145415" name="Oval 7"/>
          <p:cNvSpPr>
            <a:spLocks noChangeArrowheads="1"/>
          </p:cNvSpPr>
          <p:nvPr/>
        </p:nvSpPr>
        <p:spPr bwMode="auto">
          <a:xfrm>
            <a:off x="847725" y="4791075"/>
            <a:ext cx="457200" cy="457200"/>
          </a:xfrm>
          <a:prstGeom prst="ellipse">
            <a:avLst/>
          </a:prstGeom>
          <a:noFill/>
          <a:ln w="57150">
            <a:solidFill>
              <a:srgbClr val="EC1D24"/>
            </a:solidFill>
            <a:round/>
            <a:headEnd/>
            <a:tailEnd/>
          </a:ln>
          <a:effectLst/>
        </p:spPr>
        <p:txBody>
          <a:bodyPr wrap="none" anchor="ctr"/>
          <a:lstStyle/>
          <a:p>
            <a:pPr algn="ctr"/>
            <a:endParaRPr lang="en-US"/>
          </a:p>
        </p:txBody>
      </p:sp>
      <p:pic>
        <p:nvPicPr>
          <p:cNvPr id="145416" name="Picture 8" descr="Check Progress"/>
          <p:cNvPicPr>
            <a:picLocks noChangeAspect="1" noChangeArrowheads="1"/>
          </p:cNvPicPr>
          <p:nvPr/>
        </p:nvPicPr>
        <p:blipFill>
          <a:blip r:embed="rId4" cstate="print"/>
          <a:srcRect/>
          <a:stretch>
            <a:fillRect/>
          </a:stretch>
        </p:blipFill>
        <p:spPr bwMode="auto">
          <a:xfrm>
            <a:off x="4316413" y="712788"/>
            <a:ext cx="2846387" cy="511175"/>
          </a:xfrm>
          <a:prstGeom prst="rect">
            <a:avLst/>
          </a:prstGeom>
          <a:noFill/>
        </p:spPr>
      </p:pic>
      <p:pic>
        <p:nvPicPr>
          <p:cNvPr id="145417" name="Picture 9" descr="CheckPointICON"/>
          <p:cNvPicPr>
            <a:picLocks noChangeAspect="1" noChangeArrowheads="1"/>
          </p:cNvPicPr>
          <p:nvPr/>
        </p:nvPicPr>
        <p:blipFill>
          <a:blip r:embed="rId5" cstate="print"/>
          <a:srcRect/>
          <a:stretch>
            <a:fillRect/>
          </a:stretch>
        </p:blipFill>
        <p:spPr bwMode="auto">
          <a:xfrm>
            <a:off x="7467600" y="747713"/>
            <a:ext cx="1222375" cy="376237"/>
          </a:xfrm>
          <a:prstGeom prst="rect">
            <a:avLst/>
          </a:prstGeom>
          <a:noFill/>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45414"/>
                                        </p:tgtEl>
                                        <p:attrNameLst>
                                          <p:attrName>style.visibility</p:attrName>
                                        </p:attrNameLst>
                                      </p:cBhvr>
                                      <p:to>
                                        <p:strVal val="visible"/>
                                      </p:to>
                                    </p:set>
                                    <p:animEffect transition="in" filter="wipe(left)">
                                      <p:cBhvr>
                                        <p:cTn id="7" dur="500"/>
                                        <p:tgtEl>
                                          <p:spTgt spid="145414"/>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45413"/>
                                        </p:tgtEl>
                                        <p:attrNameLst>
                                          <p:attrName>style.visibility</p:attrName>
                                        </p:attrNameLst>
                                      </p:cBhvr>
                                      <p:to>
                                        <p:strVal val="visible"/>
                                      </p:to>
                                    </p:set>
                                    <p:animEffect transition="in" filter="wipe(left)">
                                      <p:cBhvr>
                                        <p:cTn id="11" dur="500"/>
                                        <p:tgtEl>
                                          <p:spTgt spid="145413"/>
                                        </p:tgtEl>
                                      </p:cBhvr>
                                    </p:animEffect>
                                  </p:childTnLst>
                                </p:cTn>
                              </p:par>
                            </p:childTnLst>
                          </p:cTn>
                        </p:par>
                      </p:childTnLst>
                    </p:cTn>
                  </p:par>
                  <p:par>
                    <p:cTn id="12" fill="hold">
                      <p:stCondLst>
                        <p:cond delay="indefinite"/>
                      </p:stCondLst>
                      <p:childTnLst>
                        <p:par>
                          <p:cTn id="13" fill="hold">
                            <p:stCondLst>
                              <p:cond delay="0"/>
                            </p:stCondLst>
                            <p:childTnLst>
                              <p:par>
                                <p:cTn id="14" presetID="26" presetClass="entr" presetSubtype="0" fill="hold" grpId="0" nodeType="clickEffect">
                                  <p:stCondLst>
                                    <p:cond delay="0"/>
                                  </p:stCondLst>
                                  <p:childTnLst>
                                    <p:set>
                                      <p:cBhvr>
                                        <p:cTn id="15" dur="1" fill="hold">
                                          <p:stCondLst>
                                            <p:cond delay="0"/>
                                          </p:stCondLst>
                                        </p:cTn>
                                        <p:tgtEl>
                                          <p:spTgt spid="145415"/>
                                        </p:tgtEl>
                                        <p:attrNameLst>
                                          <p:attrName>style.visibility</p:attrName>
                                        </p:attrNameLst>
                                      </p:cBhvr>
                                      <p:to>
                                        <p:strVal val="visible"/>
                                      </p:to>
                                    </p:set>
                                    <p:animEffect transition="in" filter="wipe(down)">
                                      <p:cBhvr>
                                        <p:cTn id="16" dur="580">
                                          <p:stCondLst>
                                            <p:cond delay="0"/>
                                          </p:stCondLst>
                                        </p:cTn>
                                        <p:tgtEl>
                                          <p:spTgt spid="145415"/>
                                        </p:tgtEl>
                                      </p:cBhvr>
                                    </p:animEffect>
                                    <p:anim calcmode="lin" valueType="num">
                                      <p:cBhvr>
                                        <p:cTn id="17" dur="1822" tmFilter="0,0; 0.14,0.36; 0.43,0.73; 0.71,0.91; 1.0,1.0">
                                          <p:stCondLst>
                                            <p:cond delay="0"/>
                                          </p:stCondLst>
                                        </p:cTn>
                                        <p:tgtEl>
                                          <p:spTgt spid="145415"/>
                                        </p:tgtEl>
                                        <p:attrNameLst>
                                          <p:attrName>ppt_x</p:attrName>
                                        </p:attrNameLst>
                                      </p:cBhvr>
                                      <p:tavLst>
                                        <p:tav tm="0">
                                          <p:val>
                                            <p:strVal val="#ppt_x-0.25"/>
                                          </p:val>
                                        </p:tav>
                                        <p:tav tm="100000">
                                          <p:val>
                                            <p:strVal val="#ppt_x"/>
                                          </p:val>
                                        </p:tav>
                                      </p:tavLst>
                                    </p:anim>
                                    <p:anim calcmode="lin" valueType="num">
                                      <p:cBhvr>
                                        <p:cTn id="18" dur="664" tmFilter="0.0,0.0; 0.25,0.07; 0.50,0.2; 0.75,0.467; 1.0,1.0">
                                          <p:stCondLst>
                                            <p:cond delay="0"/>
                                          </p:stCondLst>
                                        </p:cTn>
                                        <p:tgtEl>
                                          <p:spTgt spid="145415"/>
                                        </p:tgtEl>
                                        <p:attrNameLst>
                                          <p:attrName>ppt_y</p:attrName>
                                        </p:attrNameLst>
                                      </p:cBhvr>
                                      <p:tavLst>
                                        <p:tav tm="0" fmla="#ppt_y-sin(pi*$)/3">
                                          <p:val>
                                            <p:fltVal val="0.5"/>
                                          </p:val>
                                        </p:tav>
                                        <p:tav tm="100000">
                                          <p:val>
                                            <p:fltVal val="1"/>
                                          </p:val>
                                        </p:tav>
                                      </p:tavLst>
                                    </p:anim>
                                    <p:anim calcmode="lin" valueType="num">
                                      <p:cBhvr>
                                        <p:cTn id="19" dur="664" tmFilter="0, 0; 0.125,0.2665; 0.25,0.4; 0.375,0.465; 0.5,0.5;  0.625,0.535; 0.75,0.6; 0.875,0.7335; 1,1">
                                          <p:stCondLst>
                                            <p:cond delay="664"/>
                                          </p:stCondLst>
                                        </p:cTn>
                                        <p:tgtEl>
                                          <p:spTgt spid="145415"/>
                                        </p:tgtEl>
                                        <p:attrNameLst>
                                          <p:attrName>ppt_y</p:attrName>
                                        </p:attrNameLst>
                                      </p:cBhvr>
                                      <p:tavLst>
                                        <p:tav tm="0" fmla="#ppt_y-sin(pi*$)/9">
                                          <p:val>
                                            <p:fltVal val="0"/>
                                          </p:val>
                                        </p:tav>
                                        <p:tav tm="100000">
                                          <p:val>
                                            <p:fltVal val="1"/>
                                          </p:val>
                                        </p:tav>
                                      </p:tavLst>
                                    </p:anim>
                                    <p:anim calcmode="lin" valueType="num">
                                      <p:cBhvr>
                                        <p:cTn id="20" dur="332" tmFilter="0, 0; 0.125,0.2665; 0.25,0.4; 0.375,0.465; 0.5,0.5;  0.625,0.535; 0.75,0.6; 0.875,0.7335; 1,1">
                                          <p:stCondLst>
                                            <p:cond delay="1324"/>
                                          </p:stCondLst>
                                        </p:cTn>
                                        <p:tgtEl>
                                          <p:spTgt spid="145415"/>
                                        </p:tgtEl>
                                        <p:attrNameLst>
                                          <p:attrName>ppt_y</p:attrName>
                                        </p:attrNameLst>
                                      </p:cBhvr>
                                      <p:tavLst>
                                        <p:tav tm="0" fmla="#ppt_y-sin(pi*$)/27">
                                          <p:val>
                                            <p:fltVal val="0"/>
                                          </p:val>
                                        </p:tav>
                                        <p:tav tm="100000">
                                          <p:val>
                                            <p:fltVal val="1"/>
                                          </p:val>
                                        </p:tav>
                                      </p:tavLst>
                                    </p:anim>
                                    <p:anim calcmode="lin" valueType="num">
                                      <p:cBhvr>
                                        <p:cTn id="21" dur="164" tmFilter="0, 0; 0.125,0.2665; 0.25,0.4; 0.375,0.465; 0.5,0.5;  0.625,0.535; 0.75,0.6; 0.875,0.7335; 1,1">
                                          <p:stCondLst>
                                            <p:cond delay="1656"/>
                                          </p:stCondLst>
                                        </p:cTn>
                                        <p:tgtEl>
                                          <p:spTgt spid="145415"/>
                                        </p:tgtEl>
                                        <p:attrNameLst>
                                          <p:attrName>ppt_y</p:attrName>
                                        </p:attrNameLst>
                                      </p:cBhvr>
                                      <p:tavLst>
                                        <p:tav tm="0" fmla="#ppt_y-sin(pi*$)/81">
                                          <p:val>
                                            <p:fltVal val="0"/>
                                          </p:val>
                                        </p:tav>
                                        <p:tav tm="100000">
                                          <p:val>
                                            <p:fltVal val="1"/>
                                          </p:val>
                                        </p:tav>
                                      </p:tavLst>
                                    </p:anim>
                                    <p:animScale>
                                      <p:cBhvr>
                                        <p:cTn id="22" dur="26">
                                          <p:stCondLst>
                                            <p:cond delay="650"/>
                                          </p:stCondLst>
                                        </p:cTn>
                                        <p:tgtEl>
                                          <p:spTgt spid="145415"/>
                                        </p:tgtEl>
                                      </p:cBhvr>
                                      <p:to x="100000" y="60000"/>
                                    </p:animScale>
                                    <p:animScale>
                                      <p:cBhvr>
                                        <p:cTn id="23" dur="166" decel="50000">
                                          <p:stCondLst>
                                            <p:cond delay="676"/>
                                          </p:stCondLst>
                                        </p:cTn>
                                        <p:tgtEl>
                                          <p:spTgt spid="145415"/>
                                        </p:tgtEl>
                                      </p:cBhvr>
                                      <p:to x="100000" y="100000"/>
                                    </p:animScale>
                                    <p:animScale>
                                      <p:cBhvr>
                                        <p:cTn id="24" dur="26">
                                          <p:stCondLst>
                                            <p:cond delay="1312"/>
                                          </p:stCondLst>
                                        </p:cTn>
                                        <p:tgtEl>
                                          <p:spTgt spid="145415"/>
                                        </p:tgtEl>
                                      </p:cBhvr>
                                      <p:to x="100000" y="80000"/>
                                    </p:animScale>
                                    <p:animScale>
                                      <p:cBhvr>
                                        <p:cTn id="25" dur="166" decel="50000">
                                          <p:stCondLst>
                                            <p:cond delay="1338"/>
                                          </p:stCondLst>
                                        </p:cTn>
                                        <p:tgtEl>
                                          <p:spTgt spid="145415"/>
                                        </p:tgtEl>
                                      </p:cBhvr>
                                      <p:to x="100000" y="100000"/>
                                    </p:animScale>
                                    <p:animScale>
                                      <p:cBhvr>
                                        <p:cTn id="26" dur="26">
                                          <p:stCondLst>
                                            <p:cond delay="1642"/>
                                          </p:stCondLst>
                                        </p:cTn>
                                        <p:tgtEl>
                                          <p:spTgt spid="145415"/>
                                        </p:tgtEl>
                                      </p:cBhvr>
                                      <p:to x="100000" y="90000"/>
                                    </p:animScale>
                                    <p:animScale>
                                      <p:cBhvr>
                                        <p:cTn id="27" dur="166" decel="50000">
                                          <p:stCondLst>
                                            <p:cond delay="1668"/>
                                          </p:stCondLst>
                                        </p:cTn>
                                        <p:tgtEl>
                                          <p:spTgt spid="145415"/>
                                        </p:tgtEl>
                                      </p:cBhvr>
                                      <p:to x="100000" y="100000"/>
                                    </p:animScale>
                                    <p:animScale>
                                      <p:cBhvr>
                                        <p:cTn id="28" dur="26">
                                          <p:stCondLst>
                                            <p:cond delay="1808"/>
                                          </p:stCondLst>
                                        </p:cTn>
                                        <p:tgtEl>
                                          <p:spTgt spid="145415"/>
                                        </p:tgtEl>
                                      </p:cBhvr>
                                      <p:to x="100000" y="95000"/>
                                    </p:animScale>
                                    <p:animScale>
                                      <p:cBhvr>
                                        <p:cTn id="29" dur="166" decel="50000">
                                          <p:stCondLst>
                                            <p:cond delay="1834"/>
                                          </p:stCondLst>
                                        </p:cTn>
                                        <p:tgtEl>
                                          <p:spTgt spid="145415"/>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413" grpId="0" autoUpdateAnimBg="0"/>
      <p:bldP spid="145414" grpId="0" autoUpdateAnimBg="0"/>
      <p:bldP spid="145415"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5" name="TPQuestion"/>
          <p:cNvSpPr>
            <a:spLocks noGrp="1" noChangeArrowheads="1"/>
          </p:cNvSpPr>
          <p:nvPr>
            <p:ph type="title"/>
          </p:nvPr>
        </p:nvSpPr>
        <p:spPr/>
        <p:txBody>
          <a:bodyPr/>
          <a:lstStyle/>
          <a:p>
            <a:r>
              <a:rPr lang="en-US"/>
              <a:t>Example 5C</a:t>
            </a:r>
          </a:p>
        </p:txBody>
      </p:sp>
      <p:sp>
        <p:nvSpPr>
          <p:cNvPr id="146437" name="TPAnswers"/>
          <p:cNvSpPr>
            <a:spLocks noChangeArrowheads="1"/>
          </p:cNvSpPr>
          <p:nvPr>
            <p:custDataLst>
              <p:tags r:id="rId2"/>
            </p:custDataLst>
          </p:nvPr>
        </p:nvSpPr>
        <p:spPr bwMode="auto">
          <a:xfrm>
            <a:off x="942975" y="4343400"/>
            <a:ext cx="5029200" cy="1831975"/>
          </a:xfrm>
          <a:prstGeom prst="rect">
            <a:avLst/>
          </a:prstGeom>
          <a:noFill/>
          <a:ln w="9525">
            <a:noFill/>
            <a:miter lim="800000"/>
            <a:headEnd/>
            <a:tailEnd/>
          </a:ln>
          <a:effectLst/>
        </p:spPr>
        <p:txBody>
          <a:bodyPr>
            <a:spAutoFit/>
          </a:bodyPr>
          <a:lstStyle/>
          <a:p>
            <a:pPr marL="533400" indent="-533400">
              <a:spcBef>
                <a:spcPct val="20000"/>
              </a:spcBef>
              <a:spcAft>
                <a:spcPct val="20000"/>
              </a:spcAft>
              <a:buClr>
                <a:srgbClr val="00539D"/>
              </a:buClr>
            </a:pPr>
            <a:r>
              <a:rPr lang="pt-BR" sz="2200" b="1">
                <a:solidFill>
                  <a:srgbClr val="00539D"/>
                </a:solidFill>
                <a:sym typeface="Symbol" pitchFamily="18" charset="2"/>
              </a:rPr>
              <a:t>A.</a:t>
            </a:r>
            <a:r>
              <a:rPr lang="pt-BR" sz="2200" b="1">
                <a:solidFill>
                  <a:srgbClr val="000000"/>
                </a:solidFill>
                <a:sym typeface="Symbol" pitchFamily="18" charset="2"/>
              </a:rPr>
              <a:t>	6 </a:t>
            </a:r>
            <a:r>
              <a:rPr lang="en-US" sz="2200" b="1">
                <a:solidFill>
                  <a:srgbClr val="000000"/>
                </a:solidFill>
                <a:cs typeface="Arial" pitchFamily="34" charset="0"/>
                <a:sym typeface="Symbol" pitchFamily="18" charset="2"/>
              </a:rPr>
              <a:t>× 10</a:t>
            </a:r>
            <a:r>
              <a:rPr lang="en-US" sz="2200" b="1" baseline="40000">
                <a:solidFill>
                  <a:srgbClr val="000000"/>
                </a:solidFill>
                <a:cs typeface="Arial" pitchFamily="34" charset="0"/>
                <a:sym typeface="Symbol" pitchFamily="18" charset="2"/>
              </a:rPr>
              <a:t>5</a:t>
            </a:r>
            <a:endParaRPr lang="pt-BR" sz="2200" b="1">
              <a:solidFill>
                <a:srgbClr val="000000"/>
              </a:solidFill>
              <a:sym typeface="Symbol" pitchFamily="18" charset="2"/>
            </a:endParaRPr>
          </a:p>
          <a:p>
            <a:pPr marL="533400" indent="-533400">
              <a:spcBef>
                <a:spcPct val="20000"/>
              </a:spcBef>
              <a:spcAft>
                <a:spcPct val="20000"/>
              </a:spcAft>
              <a:buClr>
                <a:srgbClr val="00539D"/>
              </a:buClr>
            </a:pPr>
            <a:r>
              <a:rPr lang="pt-BR" sz="2200" b="1">
                <a:solidFill>
                  <a:srgbClr val="00539D"/>
                </a:solidFill>
                <a:sym typeface="Symbol" pitchFamily="18" charset="2"/>
              </a:rPr>
              <a:t>B.</a:t>
            </a:r>
            <a:r>
              <a:rPr lang="pt-BR" sz="2200" b="1">
                <a:solidFill>
                  <a:srgbClr val="000000"/>
                </a:solidFill>
                <a:sym typeface="Symbol" pitchFamily="18" charset="2"/>
              </a:rPr>
              <a:t>	6 </a:t>
            </a:r>
            <a:r>
              <a:rPr lang="en-US" sz="2200" b="1">
                <a:solidFill>
                  <a:srgbClr val="000000"/>
                </a:solidFill>
                <a:cs typeface="Arial" pitchFamily="34" charset="0"/>
                <a:sym typeface="Symbol" pitchFamily="18" charset="2"/>
              </a:rPr>
              <a:t>× 10</a:t>
            </a:r>
            <a:r>
              <a:rPr lang="en-US" sz="2200" b="1" baseline="40000">
                <a:solidFill>
                  <a:srgbClr val="000000"/>
                </a:solidFill>
                <a:cs typeface="Arial" pitchFamily="34" charset="0"/>
                <a:sym typeface="Symbol" pitchFamily="18" charset="2"/>
              </a:rPr>
              <a:t>4</a:t>
            </a:r>
            <a:endParaRPr lang="pt-BR" sz="2200" b="1">
              <a:solidFill>
                <a:srgbClr val="000000"/>
              </a:solidFill>
              <a:sym typeface="Symbol" pitchFamily="18" charset="2"/>
            </a:endParaRPr>
          </a:p>
          <a:p>
            <a:pPr marL="533400" indent="-533400">
              <a:spcBef>
                <a:spcPct val="20000"/>
              </a:spcBef>
              <a:spcAft>
                <a:spcPct val="20000"/>
              </a:spcAft>
              <a:buClr>
                <a:srgbClr val="00539D"/>
              </a:buClr>
            </a:pPr>
            <a:r>
              <a:rPr lang="pt-BR" sz="2200" b="1">
                <a:solidFill>
                  <a:srgbClr val="00539D"/>
                </a:solidFill>
                <a:sym typeface="Symbol" pitchFamily="18" charset="2"/>
              </a:rPr>
              <a:t>C.</a:t>
            </a:r>
            <a:r>
              <a:rPr lang="pt-BR" sz="2200" b="1">
                <a:solidFill>
                  <a:srgbClr val="000000"/>
                </a:solidFill>
                <a:sym typeface="Symbol" pitchFamily="18" charset="2"/>
              </a:rPr>
              <a:t>	6 </a:t>
            </a:r>
            <a:r>
              <a:rPr lang="en-US" sz="2200" b="1">
                <a:solidFill>
                  <a:srgbClr val="000000"/>
                </a:solidFill>
                <a:cs typeface="Arial" pitchFamily="34" charset="0"/>
                <a:sym typeface="Symbol" pitchFamily="18" charset="2"/>
              </a:rPr>
              <a:t>× 10</a:t>
            </a:r>
            <a:r>
              <a:rPr lang="en-US" sz="2200" b="1" baseline="40000">
                <a:solidFill>
                  <a:srgbClr val="000000"/>
                </a:solidFill>
                <a:cs typeface="Arial" pitchFamily="34" charset="0"/>
                <a:sym typeface="Symbol" pitchFamily="18" charset="2"/>
              </a:rPr>
              <a:t>3</a:t>
            </a:r>
            <a:endParaRPr lang="pt-BR" sz="2200" b="1">
              <a:solidFill>
                <a:srgbClr val="000000"/>
              </a:solidFill>
              <a:sym typeface="Symbol" pitchFamily="18" charset="2"/>
            </a:endParaRPr>
          </a:p>
          <a:p>
            <a:pPr marL="533400" indent="-533400">
              <a:spcBef>
                <a:spcPct val="20000"/>
              </a:spcBef>
              <a:spcAft>
                <a:spcPct val="20000"/>
              </a:spcAft>
              <a:buClr>
                <a:srgbClr val="00539D"/>
              </a:buClr>
            </a:pPr>
            <a:r>
              <a:rPr lang="pt-BR" sz="2200" b="1">
                <a:solidFill>
                  <a:srgbClr val="00539D"/>
                </a:solidFill>
                <a:sym typeface="Symbol" pitchFamily="18" charset="2"/>
              </a:rPr>
              <a:t>D.</a:t>
            </a:r>
            <a:r>
              <a:rPr lang="pt-BR" sz="2200" b="1">
                <a:solidFill>
                  <a:srgbClr val="000000"/>
                </a:solidFill>
                <a:sym typeface="Symbol" pitchFamily="18" charset="2"/>
              </a:rPr>
              <a:t>	6 </a:t>
            </a:r>
            <a:r>
              <a:rPr lang="en-US" sz="2200" b="1">
                <a:solidFill>
                  <a:srgbClr val="000000"/>
                </a:solidFill>
                <a:cs typeface="Arial" pitchFamily="34" charset="0"/>
                <a:sym typeface="Symbol" pitchFamily="18" charset="2"/>
              </a:rPr>
              <a:t>× 10</a:t>
            </a:r>
            <a:r>
              <a:rPr lang="en-US" sz="2200" b="1" baseline="40000">
                <a:solidFill>
                  <a:srgbClr val="000000"/>
                </a:solidFill>
                <a:cs typeface="Arial" pitchFamily="34" charset="0"/>
                <a:sym typeface="Symbol" pitchFamily="18" charset="2"/>
              </a:rPr>
              <a:t>2</a:t>
            </a:r>
            <a:endParaRPr lang="pt-BR" sz="2200" b="1" baseline="40000">
              <a:solidFill>
                <a:srgbClr val="000000"/>
              </a:solidFill>
              <a:cs typeface="Arial" pitchFamily="34" charset="0"/>
              <a:sym typeface="Symbol" pitchFamily="18" charset="2"/>
            </a:endParaRPr>
          </a:p>
        </p:txBody>
      </p:sp>
      <p:sp>
        <p:nvSpPr>
          <p:cNvPr id="146439" name="Oval 7"/>
          <p:cNvSpPr>
            <a:spLocks noChangeArrowheads="1"/>
          </p:cNvSpPr>
          <p:nvPr/>
        </p:nvSpPr>
        <p:spPr bwMode="auto">
          <a:xfrm>
            <a:off x="927100" y="4343400"/>
            <a:ext cx="457200" cy="457200"/>
          </a:xfrm>
          <a:prstGeom prst="ellipse">
            <a:avLst/>
          </a:prstGeom>
          <a:noFill/>
          <a:ln w="57150">
            <a:solidFill>
              <a:srgbClr val="EC1D24"/>
            </a:solidFill>
            <a:round/>
            <a:headEnd/>
            <a:tailEnd/>
          </a:ln>
          <a:effectLst/>
        </p:spPr>
        <p:txBody>
          <a:bodyPr wrap="none" anchor="ctr"/>
          <a:lstStyle/>
          <a:p>
            <a:pPr algn="ctr"/>
            <a:endParaRPr lang="en-US"/>
          </a:p>
        </p:txBody>
      </p:sp>
      <p:pic>
        <p:nvPicPr>
          <p:cNvPr id="146440" name="Picture 8" descr="Check Progress"/>
          <p:cNvPicPr>
            <a:picLocks noChangeAspect="1" noChangeArrowheads="1"/>
          </p:cNvPicPr>
          <p:nvPr/>
        </p:nvPicPr>
        <p:blipFill>
          <a:blip r:embed="rId4" cstate="print"/>
          <a:srcRect/>
          <a:stretch>
            <a:fillRect/>
          </a:stretch>
        </p:blipFill>
        <p:spPr bwMode="auto">
          <a:xfrm>
            <a:off x="4316413" y="712788"/>
            <a:ext cx="2846387" cy="511175"/>
          </a:xfrm>
          <a:prstGeom prst="rect">
            <a:avLst/>
          </a:prstGeom>
          <a:noFill/>
        </p:spPr>
      </p:pic>
      <p:pic>
        <p:nvPicPr>
          <p:cNvPr id="146441" name="Picture 9" descr="CheckPointICON"/>
          <p:cNvPicPr>
            <a:picLocks noChangeAspect="1" noChangeArrowheads="1"/>
          </p:cNvPicPr>
          <p:nvPr/>
        </p:nvPicPr>
        <p:blipFill>
          <a:blip r:embed="rId5" cstate="print"/>
          <a:srcRect/>
          <a:stretch>
            <a:fillRect/>
          </a:stretch>
        </p:blipFill>
        <p:spPr bwMode="auto">
          <a:xfrm>
            <a:off x="7467600" y="747713"/>
            <a:ext cx="1222375" cy="376237"/>
          </a:xfrm>
          <a:prstGeom prst="rect">
            <a:avLst/>
          </a:prstGeom>
          <a:noFill/>
        </p:spPr>
      </p:pic>
      <p:grpSp>
        <p:nvGrpSpPr>
          <p:cNvPr id="146447" name="Group 15"/>
          <p:cNvGrpSpPr>
            <a:grpSpLocks/>
          </p:cNvGrpSpPr>
          <p:nvPr/>
        </p:nvGrpSpPr>
        <p:grpSpPr bwMode="auto">
          <a:xfrm>
            <a:off x="476250" y="1295400"/>
            <a:ext cx="8210550" cy="2670175"/>
            <a:chOff x="300" y="816"/>
            <a:chExt cx="5172" cy="1682"/>
          </a:xfrm>
        </p:grpSpPr>
        <p:sp>
          <p:nvSpPr>
            <p:cNvPr id="146438" name="TPQuestion"/>
            <p:cNvSpPr>
              <a:spLocks noChangeArrowheads="1"/>
            </p:cNvSpPr>
            <p:nvPr/>
          </p:nvSpPr>
          <p:spPr bwMode="auto">
            <a:xfrm>
              <a:off x="300" y="816"/>
              <a:ext cx="5172" cy="1682"/>
            </a:xfrm>
            <a:prstGeom prst="rect">
              <a:avLst/>
            </a:prstGeom>
            <a:noFill/>
            <a:ln w="9525">
              <a:noFill/>
              <a:miter lim="800000"/>
              <a:headEnd/>
              <a:tailEnd/>
            </a:ln>
            <a:effectLst/>
          </p:spPr>
          <p:txBody>
            <a:bodyPr>
              <a:spAutoFit/>
            </a:bodyPr>
            <a:lstStyle/>
            <a:p>
              <a:pPr marL="342900">
                <a:lnSpc>
                  <a:spcPct val="110000"/>
                </a:lnSpc>
                <a:spcBef>
                  <a:spcPct val="20000"/>
                </a:spcBef>
                <a:spcAft>
                  <a:spcPct val="20000"/>
                </a:spcAft>
              </a:pPr>
              <a:r>
                <a:rPr lang="en-US" sz="2200" b="1">
                  <a:solidFill>
                    <a:srgbClr val="E01B22"/>
                  </a:solidFill>
                </a:rPr>
                <a:t>C. NEWSPAPERS</a:t>
              </a:r>
              <a:r>
                <a:rPr lang="en-US" sz="2200" b="1">
                  <a:solidFill>
                    <a:srgbClr val="00539D"/>
                  </a:solidFill>
                </a:rPr>
                <a:t>  A local newspaper has a circulation of 150 thousand daily newspapers and receives about </a:t>
              </a:r>
              <a:br>
                <a:rPr lang="en-US" sz="2200" b="1">
                  <a:solidFill>
                    <a:srgbClr val="00539D"/>
                  </a:solidFill>
                </a:rPr>
              </a:br>
              <a:r>
                <a:rPr lang="en-US" sz="2200" b="1">
                  <a:solidFill>
                    <a:srgbClr val="00539D"/>
                  </a:solidFill>
                </a:rPr>
                <a:t>$1.2 million in advertising revenue per year.</a:t>
              </a:r>
              <a:br>
                <a:rPr lang="en-US" sz="2200" b="1">
                  <a:solidFill>
                    <a:srgbClr val="00539D"/>
                  </a:solidFill>
                </a:rPr>
              </a:br>
              <a:r>
                <a:rPr lang="en-US" sz="2200" b="1">
                  <a:solidFill>
                    <a:srgbClr val="00539D"/>
                  </a:solidFill>
                </a:rPr>
                <a:t>The newspaper predicts its advertising revenue will decrease by       next year as more people get their news from the Internet. What will the advertising revenue be after this decrease? </a:t>
              </a:r>
            </a:p>
          </p:txBody>
        </p:sp>
        <p:grpSp>
          <p:nvGrpSpPr>
            <p:cNvPr id="146442" name="Group 10"/>
            <p:cNvGrpSpPr>
              <a:grpSpLocks/>
            </p:cNvGrpSpPr>
            <p:nvPr/>
          </p:nvGrpSpPr>
          <p:grpSpPr bwMode="auto">
            <a:xfrm>
              <a:off x="1514" y="1680"/>
              <a:ext cx="480" cy="440"/>
              <a:chOff x="4494" y="2370"/>
              <a:chExt cx="336" cy="428"/>
            </a:xfrm>
          </p:grpSpPr>
          <p:sp>
            <p:nvSpPr>
              <p:cNvPr id="146443" name="Text Box 11"/>
              <p:cNvSpPr txBox="1">
                <a:spLocks noChangeArrowheads="1"/>
              </p:cNvSpPr>
              <p:nvPr/>
            </p:nvSpPr>
            <p:spPr bwMode="auto">
              <a:xfrm>
                <a:off x="4494" y="2382"/>
                <a:ext cx="336" cy="241"/>
              </a:xfrm>
              <a:prstGeom prst="rect">
                <a:avLst/>
              </a:prstGeom>
              <a:noFill/>
              <a:ln w="9525" algn="ctr">
                <a:noFill/>
                <a:miter lim="800000"/>
                <a:headEnd/>
                <a:tailEnd/>
              </a:ln>
              <a:effectLst/>
            </p:spPr>
            <p:txBody>
              <a:bodyPr>
                <a:spAutoFit/>
              </a:bodyPr>
              <a:lstStyle/>
              <a:p>
                <a:pPr algn="ctr">
                  <a:lnSpc>
                    <a:spcPct val="90000"/>
                  </a:lnSpc>
                  <a:spcBef>
                    <a:spcPct val="50000"/>
                  </a:spcBef>
                  <a:spcAft>
                    <a:spcPct val="20000"/>
                  </a:spcAft>
                  <a:buClr>
                    <a:srgbClr val="FFFFFF"/>
                  </a:buClr>
                </a:pPr>
                <a:r>
                  <a:rPr lang="en-US" sz="2200">
                    <a:solidFill>
                      <a:srgbClr val="00539D"/>
                    </a:solidFill>
                  </a:rPr>
                  <a:t>__</a:t>
                </a:r>
              </a:p>
            </p:txBody>
          </p:sp>
          <p:sp>
            <p:nvSpPr>
              <p:cNvPr id="146444" name="Text Box 12"/>
              <p:cNvSpPr txBox="1">
                <a:spLocks noChangeArrowheads="1"/>
              </p:cNvSpPr>
              <p:nvPr/>
            </p:nvSpPr>
            <p:spPr bwMode="auto">
              <a:xfrm>
                <a:off x="4512" y="2370"/>
                <a:ext cx="306" cy="225"/>
              </a:xfrm>
              <a:prstGeom prst="rect">
                <a:avLst/>
              </a:prstGeom>
              <a:noFill/>
              <a:ln w="9525" algn="ctr">
                <a:noFill/>
                <a:miter lim="800000"/>
                <a:headEnd/>
                <a:tailEnd/>
              </a:ln>
              <a:effectLst/>
            </p:spPr>
            <p:txBody>
              <a:bodyPr>
                <a:spAutoFit/>
              </a:bodyPr>
              <a:lstStyle/>
              <a:p>
                <a:pPr algn="ctr">
                  <a:lnSpc>
                    <a:spcPct val="90000"/>
                  </a:lnSpc>
                  <a:spcBef>
                    <a:spcPct val="50000"/>
                  </a:spcBef>
                  <a:spcAft>
                    <a:spcPct val="20000"/>
                  </a:spcAft>
                  <a:buClr>
                    <a:srgbClr val="FFFFFF"/>
                  </a:buClr>
                </a:pPr>
                <a:r>
                  <a:rPr lang="en-US" sz="2000">
                    <a:solidFill>
                      <a:srgbClr val="00539D"/>
                    </a:solidFill>
                  </a:rPr>
                  <a:t>1</a:t>
                </a:r>
              </a:p>
            </p:txBody>
          </p:sp>
          <p:sp>
            <p:nvSpPr>
              <p:cNvPr id="146445" name="Text Box 13"/>
              <p:cNvSpPr txBox="1">
                <a:spLocks noChangeArrowheads="1"/>
              </p:cNvSpPr>
              <p:nvPr/>
            </p:nvSpPr>
            <p:spPr bwMode="auto">
              <a:xfrm>
                <a:off x="4512" y="2573"/>
                <a:ext cx="306" cy="225"/>
              </a:xfrm>
              <a:prstGeom prst="rect">
                <a:avLst/>
              </a:prstGeom>
              <a:noFill/>
              <a:ln w="9525" algn="ctr">
                <a:noFill/>
                <a:miter lim="800000"/>
                <a:headEnd/>
                <a:tailEnd/>
              </a:ln>
              <a:effectLst/>
            </p:spPr>
            <p:txBody>
              <a:bodyPr>
                <a:spAutoFit/>
              </a:bodyPr>
              <a:lstStyle/>
              <a:p>
                <a:pPr algn="ctr">
                  <a:lnSpc>
                    <a:spcPct val="90000"/>
                  </a:lnSpc>
                  <a:spcBef>
                    <a:spcPct val="50000"/>
                  </a:spcBef>
                  <a:spcAft>
                    <a:spcPct val="20000"/>
                  </a:spcAft>
                  <a:buClr>
                    <a:srgbClr val="FFFFFF"/>
                  </a:buClr>
                </a:pPr>
                <a:r>
                  <a:rPr lang="en-US" sz="2000">
                    <a:solidFill>
                      <a:srgbClr val="00539D"/>
                    </a:solidFill>
                  </a:rPr>
                  <a:t>2</a:t>
                </a:r>
              </a:p>
            </p:txBody>
          </p:sp>
        </p:grpSp>
      </p:gr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46447"/>
                                        </p:tgtEl>
                                        <p:attrNameLst>
                                          <p:attrName>style.visibility</p:attrName>
                                        </p:attrNameLst>
                                      </p:cBhvr>
                                      <p:to>
                                        <p:strVal val="visible"/>
                                      </p:to>
                                    </p:set>
                                    <p:animEffect transition="in" filter="wipe(left)">
                                      <p:cBhvr>
                                        <p:cTn id="7" dur="500"/>
                                        <p:tgtEl>
                                          <p:spTgt spid="146447"/>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46437"/>
                                        </p:tgtEl>
                                        <p:attrNameLst>
                                          <p:attrName>style.visibility</p:attrName>
                                        </p:attrNameLst>
                                      </p:cBhvr>
                                      <p:to>
                                        <p:strVal val="visible"/>
                                      </p:to>
                                    </p:set>
                                    <p:animEffect transition="in" filter="wipe(left)">
                                      <p:cBhvr>
                                        <p:cTn id="11" dur="500"/>
                                        <p:tgtEl>
                                          <p:spTgt spid="146437"/>
                                        </p:tgtEl>
                                      </p:cBhvr>
                                    </p:animEffect>
                                  </p:childTnLst>
                                </p:cTn>
                              </p:par>
                            </p:childTnLst>
                          </p:cTn>
                        </p:par>
                      </p:childTnLst>
                    </p:cTn>
                  </p:par>
                  <p:par>
                    <p:cTn id="12" fill="hold">
                      <p:stCondLst>
                        <p:cond delay="indefinite"/>
                      </p:stCondLst>
                      <p:childTnLst>
                        <p:par>
                          <p:cTn id="13" fill="hold">
                            <p:stCondLst>
                              <p:cond delay="0"/>
                            </p:stCondLst>
                            <p:childTnLst>
                              <p:par>
                                <p:cTn id="14" presetID="26" presetClass="entr" presetSubtype="0" fill="hold" grpId="0" nodeType="clickEffect">
                                  <p:stCondLst>
                                    <p:cond delay="0"/>
                                  </p:stCondLst>
                                  <p:childTnLst>
                                    <p:set>
                                      <p:cBhvr>
                                        <p:cTn id="15" dur="1" fill="hold">
                                          <p:stCondLst>
                                            <p:cond delay="0"/>
                                          </p:stCondLst>
                                        </p:cTn>
                                        <p:tgtEl>
                                          <p:spTgt spid="146439"/>
                                        </p:tgtEl>
                                        <p:attrNameLst>
                                          <p:attrName>style.visibility</p:attrName>
                                        </p:attrNameLst>
                                      </p:cBhvr>
                                      <p:to>
                                        <p:strVal val="visible"/>
                                      </p:to>
                                    </p:set>
                                    <p:animEffect transition="in" filter="wipe(down)">
                                      <p:cBhvr>
                                        <p:cTn id="16" dur="580">
                                          <p:stCondLst>
                                            <p:cond delay="0"/>
                                          </p:stCondLst>
                                        </p:cTn>
                                        <p:tgtEl>
                                          <p:spTgt spid="146439"/>
                                        </p:tgtEl>
                                      </p:cBhvr>
                                    </p:animEffect>
                                    <p:anim calcmode="lin" valueType="num">
                                      <p:cBhvr>
                                        <p:cTn id="17" dur="1822" tmFilter="0,0; 0.14,0.36; 0.43,0.73; 0.71,0.91; 1.0,1.0">
                                          <p:stCondLst>
                                            <p:cond delay="0"/>
                                          </p:stCondLst>
                                        </p:cTn>
                                        <p:tgtEl>
                                          <p:spTgt spid="146439"/>
                                        </p:tgtEl>
                                        <p:attrNameLst>
                                          <p:attrName>ppt_x</p:attrName>
                                        </p:attrNameLst>
                                      </p:cBhvr>
                                      <p:tavLst>
                                        <p:tav tm="0">
                                          <p:val>
                                            <p:strVal val="#ppt_x-0.25"/>
                                          </p:val>
                                        </p:tav>
                                        <p:tav tm="100000">
                                          <p:val>
                                            <p:strVal val="#ppt_x"/>
                                          </p:val>
                                        </p:tav>
                                      </p:tavLst>
                                    </p:anim>
                                    <p:anim calcmode="lin" valueType="num">
                                      <p:cBhvr>
                                        <p:cTn id="18" dur="664" tmFilter="0.0,0.0; 0.25,0.07; 0.50,0.2; 0.75,0.467; 1.0,1.0">
                                          <p:stCondLst>
                                            <p:cond delay="0"/>
                                          </p:stCondLst>
                                        </p:cTn>
                                        <p:tgtEl>
                                          <p:spTgt spid="146439"/>
                                        </p:tgtEl>
                                        <p:attrNameLst>
                                          <p:attrName>ppt_y</p:attrName>
                                        </p:attrNameLst>
                                      </p:cBhvr>
                                      <p:tavLst>
                                        <p:tav tm="0" fmla="#ppt_y-sin(pi*$)/3">
                                          <p:val>
                                            <p:fltVal val="0.5"/>
                                          </p:val>
                                        </p:tav>
                                        <p:tav tm="100000">
                                          <p:val>
                                            <p:fltVal val="1"/>
                                          </p:val>
                                        </p:tav>
                                      </p:tavLst>
                                    </p:anim>
                                    <p:anim calcmode="lin" valueType="num">
                                      <p:cBhvr>
                                        <p:cTn id="19" dur="664" tmFilter="0, 0; 0.125,0.2665; 0.25,0.4; 0.375,0.465; 0.5,0.5;  0.625,0.535; 0.75,0.6; 0.875,0.7335; 1,1">
                                          <p:stCondLst>
                                            <p:cond delay="664"/>
                                          </p:stCondLst>
                                        </p:cTn>
                                        <p:tgtEl>
                                          <p:spTgt spid="146439"/>
                                        </p:tgtEl>
                                        <p:attrNameLst>
                                          <p:attrName>ppt_y</p:attrName>
                                        </p:attrNameLst>
                                      </p:cBhvr>
                                      <p:tavLst>
                                        <p:tav tm="0" fmla="#ppt_y-sin(pi*$)/9">
                                          <p:val>
                                            <p:fltVal val="0"/>
                                          </p:val>
                                        </p:tav>
                                        <p:tav tm="100000">
                                          <p:val>
                                            <p:fltVal val="1"/>
                                          </p:val>
                                        </p:tav>
                                      </p:tavLst>
                                    </p:anim>
                                    <p:anim calcmode="lin" valueType="num">
                                      <p:cBhvr>
                                        <p:cTn id="20" dur="332" tmFilter="0, 0; 0.125,0.2665; 0.25,0.4; 0.375,0.465; 0.5,0.5;  0.625,0.535; 0.75,0.6; 0.875,0.7335; 1,1">
                                          <p:stCondLst>
                                            <p:cond delay="1324"/>
                                          </p:stCondLst>
                                        </p:cTn>
                                        <p:tgtEl>
                                          <p:spTgt spid="146439"/>
                                        </p:tgtEl>
                                        <p:attrNameLst>
                                          <p:attrName>ppt_y</p:attrName>
                                        </p:attrNameLst>
                                      </p:cBhvr>
                                      <p:tavLst>
                                        <p:tav tm="0" fmla="#ppt_y-sin(pi*$)/27">
                                          <p:val>
                                            <p:fltVal val="0"/>
                                          </p:val>
                                        </p:tav>
                                        <p:tav tm="100000">
                                          <p:val>
                                            <p:fltVal val="1"/>
                                          </p:val>
                                        </p:tav>
                                      </p:tavLst>
                                    </p:anim>
                                    <p:anim calcmode="lin" valueType="num">
                                      <p:cBhvr>
                                        <p:cTn id="21" dur="164" tmFilter="0, 0; 0.125,0.2665; 0.25,0.4; 0.375,0.465; 0.5,0.5;  0.625,0.535; 0.75,0.6; 0.875,0.7335; 1,1">
                                          <p:stCondLst>
                                            <p:cond delay="1656"/>
                                          </p:stCondLst>
                                        </p:cTn>
                                        <p:tgtEl>
                                          <p:spTgt spid="146439"/>
                                        </p:tgtEl>
                                        <p:attrNameLst>
                                          <p:attrName>ppt_y</p:attrName>
                                        </p:attrNameLst>
                                      </p:cBhvr>
                                      <p:tavLst>
                                        <p:tav tm="0" fmla="#ppt_y-sin(pi*$)/81">
                                          <p:val>
                                            <p:fltVal val="0"/>
                                          </p:val>
                                        </p:tav>
                                        <p:tav tm="100000">
                                          <p:val>
                                            <p:fltVal val="1"/>
                                          </p:val>
                                        </p:tav>
                                      </p:tavLst>
                                    </p:anim>
                                    <p:animScale>
                                      <p:cBhvr>
                                        <p:cTn id="22" dur="26">
                                          <p:stCondLst>
                                            <p:cond delay="650"/>
                                          </p:stCondLst>
                                        </p:cTn>
                                        <p:tgtEl>
                                          <p:spTgt spid="146439"/>
                                        </p:tgtEl>
                                      </p:cBhvr>
                                      <p:to x="100000" y="60000"/>
                                    </p:animScale>
                                    <p:animScale>
                                      <p:cBhvr>
                                        <p:cTn id="23" dur="166" decel="50000">
                                          <p:stCondLst>
                                            <p:cond delay="676"/>
                                          </p:stCondLst>
                                        </p:cTn>
                                        <p:tgtEl>
                                          <p:spTgt spid="146439"/>
                                        </p:tgtEl>
                                      </p:cBhvr>
                                      <p:to x="100000" y="100000"/>
                                    </p:animScale>
                                    <p:animScale>
                                      <p:cBhvr>
                                        <p:cTn id="24" dur="26">
                                          <p:stCondLst>
                                            <p:cond delay="1312"/>
                                          </p:stCondLst>
                                        </p:cTn>
                                        <p:tgtEl>
                                          <p:spTgt spid="146439"/>
                                        </p:tgtEl>
                                      </p:cBhvr>
                                      <p:to x="100000" y="80000"/>
                                    </p:animScale>
                                    <p:animScale>
                                      <p:cBhvr>
                                        <p:cTn id="25" dur="166" decel="50000">
                                          <p:stCondLst>
                                            <p:cond delay="1338"/>
                                          </p:stCondLst>
                                        </p:cTn>
                                        <p:tgtEl>
                                          <p:spTgt spid="146439"/>
                                        </p:tgtEl>
                                      </p:cBhvr>
                                      <p:to x="100000" y="100000"/>
                                    </p:animScale>
                                    <p:animScale>
                                      <p:cBhvr>
                                        <p:cTn id="26" dur="26">
                                          <p:stCondLst>
                                            <p:cond delay="1642"/>
                                          </p:stCondLst>
                                        </p:cTn>
                                        <p:tgtEl>
                                          <p:spTgt spid="146439"/>
                                        </p:tgtEl>
                                      </p:cBhvr>
                                      <p:to x="100000" y="90000"/>
                                    </p:animScale>
                                    <p:animScale>
                                      <p:cBhvr>
                                        <p:cTn id="27" dur="166" decel="50000">
                                          <p:stCondLst>
                                            <p:cond delay="1668"/>
                                          </p:stCondLst>
                                        </p:cTn>
                                        <p:tgtEl>
                                          <p:spTgt spid="146439"/>
                                        </p:tgtEl>
                                      </p:cBhvr>
                                      <p:to x="100000" y="100000"/>
                                    </p:animScale>
                                    <p:animScale>
                                      <p:cBhvr>
                                        <p:cTn id="28" dur="26">
                                          <p:stCondLst>
                                            <p:cond delay="1808"/>
                                          </p:stCondLst>
                                        </p:cTn>
                                        <p:tgtEl>
                                          <p:spTgt spid="146439"/>
                                        </p:tgtEl>
                                      </p:cBhvr>
                                      <p:to x="100000" y="95000"/>
                                    </p:animScale>
                                    <p:animScale>
                                      <p:cBhvr>
                                        <p:cTn id="29" dur="166" decel="50000">
                                          <p:stCondLst>
                                            <p:cond delay="1834"/>
                                          </p:stCondLst>
                                        </p:cTn>
                                        <p:tgtEl>
                                          <p:spTgt spid="146439"/>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6437" grpId="0" autoUpdateAnimBg="0"/>
      <p:bldP spid="146439"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r>
              <a:rPr lang="en-US"/>
              <a:t>End of the Lesson</a:t>
            </a:r>
          </a:p>
        </p:txBody>
      </p:sp>
    </p:spTree>
    <p:custDataLst>
      <p:tags r:id="rId1"/>
    </p:custDataLst>
  </p:cSld>
  <p:clrMapOvr>
    <a:masterClrMapping/>
  </p:clrMapOvr>
  <p:transition advClick="0">
    <p:zoom/>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USESECONDARYMONITOR" val="True"/>
  <p:tag name="BULLETTYPE" val="1"/>
  <p:tag name="RESPCOUNTERSTYLE" val="-1"/>
  <p:tag name="INPUTSOURCE" val="1"/>
  <p:tag name="BACKUPSESSIONS" val="True"/>
  <p:tag name="REVIEWONLY" val="False"/>
  <p:tag name="PARTICIPANTSINLEADERBOARD" val="5"/>
  <p:tag name="BUBBLESIZEVISIBLE" val="True"/>
  <p:tag name="CUSTOMGRIDBACKCOLOR" val="-2830136"/>
  <p:tag name="CUSTOMCELLBACKCOLOR3" val="-268652"/>
  <p:tag name="DISPLAYDEVICENUMBER" val="True"/>
  <p:tag name="AUTOSIZEGRID" val="True"/>
  <p:tag name="CHARTCOLORS" val="1"/>
  <p:tag name="MULTIRESPDIVISOR" val="1"/>
  <p:tag name="CORRECTPOINTVALUE" val="100"/>
  <p:tag name="ZEROBASED" val="False"/>
  <p:tag name="SHOWBARVISIBLE" val="True"/>
  <p:tag name="REQUIREPASSWORD" val="False"/>
  <p:tag name="RESPCOUNTERFORMAT" val="0"/>
  <p:tag name="NUMRESPONSES" val="1"/>
  <p:tag name="AUTOADVANCE" val="False"/>
  <p:tag name="TEAMSINLEADERBOARD" val="5"/>
  <p:tag name="BUBBLEGROUPING" val="3"/>
  <p:tag name="CUSTOMCELLBACKCOLOR2" val="-13395457"/>
  <p:tag name="DISPLAYDEVICEID" val="True"/>
  <p:tag name="GRIDPOSITION" val="1"/>
  <p:tag name="INCLUDENONRESPONDERS" val="False"/>
  <p:tag name="INCORRECTPOINTVALUE" val="0"/>
  <p:tag name="CHARTSCALE" val="True"/>
  <p:tag name="DEFAULTPORT" val="1001"/>
  <p:tag name="RESPTABLESTYLE" val="-1"/>
  <p:tag name="BACKUPMAINTENANCE" val="7"/>
  <p:tag name="STDCHART" val="1"/>
  <p:tag name="DEFAULTNUMTEAMS" val="5"/>
  <p:tag name="USESCHEMECOLORS" val="True"/>
  <p:tag name="GRIDSIZE" val="{Width=800, Height=600}"/>
  <p:tag name="PARTLISTDEFAULT" val="0"/>
  <p:tag name="ADDINALWAYSLOADED" val="False"/>
  <p:tag name="ENABLEPRESENTERVPAD" val="False"/>
  <p:tag name="COUNTDOWNSECONDS" val="10"/>
  <p:tag name="ROTATIONINTERVAL" val="2"/>
  <p:tag name="BUBBLEVALUEFORMAT" val="0.0"/>
  <p:tag name="DISPLAYNAME" val="True"/>
  <p:tag name="CHARTLABELS" val="0"/>
  <p:tag name="REALTIMEBACKUP" val="False"/>
  <p:tag name="ANSWERNOWSTYLE" val="-1"/>
  <p:tag name="ALLOWDUPLICATES" val="False"/>
  <p:tag name="BUBBLENAMEVISIBLE" val="True"/>
  <p:tag name="GRIDOPACITY" val="90"/>
  <p:tag name="INCLUDEPPT" val="True"/>
  <p:tag name="EXPANDSHOWBAR" val="True"/>
  <p:tag name="CHARTVALUEFORMAT" val="0%"/>
  <p:tag name="CUSTOMCELLBACKCOLOR1" val="-657956"/>
  <p:tag name="RESETCHARTS" val="True"/>
  <p:tag name="ANSWERNOWTEXT" val="Answer Now"/>
  <p:tag name="MAXRESPONDERS" val="5"/>
  <p:tag name="POLLINGCYCLE" val="2"/>
  <p:tag name="COUNTDOWNSTYLE" val="-1"/>
  <p:tag name="CUSTOMCELLBACKCOLOR4" val="-8355712"/>
  <p:tag name="TPVERSION" val="2006"/>
  <p:tag name="GRIDROTATIONINTERVAL" val="2"/>
  <p:tag name="AUTOUPDATEALIASES" val="True"/>
  <p:tag name="USEENTERPRISEMANAGER" val="False"/>
  <p:tag name="CUSTOMCELLFORECOLOR" val="-16777216"/>
  <p:tag name="AUTOADJUSTPARTRANGE" val="True"/>
  <p:tag name="ALLOWUSERFEEDBACK" val="True"/>
  <p:tag name="DELIMITERS" val="3.1"/>
</p:tagLst>
</file>

<file path=ppt/tags/tag2.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3.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4.xml><?xml version="1.0" encoding="utf-8"?>
<p:tagLst xmlns:a="http://schemas.openxmlformats.org/drawingml/2006/main" xmlns:r="http://schemas.openxmlformats.org/officeDocument/2006/relationships" xmlns:p="http://schemas.openxmlformats.org/presentationml/2006/main">
  <p:tag name="SLIDEGUID" val="3D59312F1C974886B2A6CB789348A99A"/>
  <p:tag name="SLIDEID" val="3D59312F1C974886B2A6CB789348A99A"/>
  <p:tag name="SLIDEORDER" val="1"/>
  <p:tag name="SLIDETYPE" val="Q"/>
  <p:tag name="DEMOGRAPHIC" val="False"/>
  <p:tag name="TEAMASSIGN" val="False"/>
  <p:tag name="SPEEDSCORING" val="False"/>
  <p:tag name="CORRECTPOINTVALUE" val="100"/>
  <p:tag name="INCORRECTPOINTVALUE" val="0"/>
  <p:tag name="ZEROBASED" val="False"/>
  <p:tag name="DELIMITERS" val="3.1"/>
  <p:tag name="VALUES" val="Incorrect¤Incorrect¤Correct¤Incorrect"/>
  <p:tag name="TOTALRESPONSES" val="5"/>
  <p:tag name="SLICED" val="False"/>
  <p:tag name="RESPONSES" val="NA,1,5,4;1;1;4;3;"/>
  <p:tag name="CHARTSTRINGSTD" val="2 0 1 2"/>
  <p:tag name="CHARTSTRINGREV" val="2 1 0 2"/>
  <p:tag name="CHARTSTRINGSTDPER" val="0.4 0 0.2 0.4"/>
  <p:tag name="CHARTSTRINGREVPER" val="0.4 0.2 0 0.4"/>
  <p:tag name="RESPONSESGATHERED" val="False"/>
  <p:tag name="QUESTIONALIAS" val="5-Minute Check 1"/>
  <p:tag name="ANSWERSALIAS" val="A¤B¤C¤D"/>
</p:tagLst>
</file>

<file path=ppt/tags/tag5.xml><?xml version="1.0" encoding="utf-8"?>
<p:tagLst xmlns:a="http://schemas.openxmlformats.org/drawingml/2006/main" xmlns:r="http://schemas.openxmlformats.org/officeDocument/2006/relationships" xmlns:p="http://schemas.openxmlformats.org/presentationml/2006/main">
  <p:tag name="TEXTLENGTH" val="37"/>
  <p:tag name="FONTSIZE" val="24"/>
  <p:tag name="BULLETTYPE" val="ppBulletAlphaUCPeriod"/>
  <p:tag name="ANSWERTEXT" val="b = 11 &#10;b = –37&#10;b = –11&#10;b = 37"/>
</p:tagLst>
</file>

<file path=ppt/tags/tag6.xml><?xml version="1.0" encoding="utf-8"?>
<p:tagLst xmlns:a="http://schemas.openxmlformats.org/drawingml/2006/main" xmlns:r="http://schemas.openxmlformats.org/officeDocument/2006/relationships" xmlns:p="http://schemas.openxmlformats.org/presentationml/2006/main">
  <p:tag name="SLIDEID" val="3D59312F1C974886B2A6CB789348A99A"/>
  <p:tag name="SLIDETYPE" val="Q"/>
  <p:tag name="DEMOGRAPHIC" val="False"/>
  <p:tag name="TEAMASSIGN" val="False"/>
  <p:tag name="SPEEDSCORING" val="False"/>
  <p:tag name="CORRECTPOINTVALUE" val="100"/>
  <p:tag name="INCORRECTPOINTVALUE" val="0"/>
  <p:tag name="ZEROBASED" val="False"/>
  <p:tag name="DELIMITERS" val="3.1"/>
  <p:tag name="SLIDEORDER" val="2"/>
  <p:tag name="SLIDEGUID" val="F98663D27C4C4D02A75C7DD64C04FBC7"/>
  <p:tag name="VALUES" val="Incorrect¤Incorrect¤Incorrect¤Correct"/>
  <p:tag name="TOTALRESPONSES" val="2"/>
  <p:tag name="SLICED" val="False"/>
  <p:tag name="RESPONSES" val="NA,1,5,2;3;-;-;-;"/>
  <p:tag name="CHARTSTRINGSTD" val="0 1 1 0"/>
  <p:tag name="CHARTSTRINGREV" val="0 1 1 0"/>
  <p:tag name="CHARTSTRINGSTDPER" val="0 0.5 0.5 0"/>
  <p:tag name="CHARTSTRINGREVPER" val="0 0.5 0.5 0"/>
  <p:tag name="RESPONSESGATHERED" val="False"/>
  <p:tag name="QUESTIONALIAS" val="5-Minute Check 2"/>
  <p:tag name="ANSWERSALIAS" val="A¤B¤C¤D"/>
</p:tagLst>
</file>

<file path=ppt/tags/tag7.xml><?xml version="1.0" encoding="utf-8"?>
<p:tagLst xmlns:a="http://schemas.openxmlformats.org/drawingml/2006/main" xmlns:r="http://schemas.openxmlformats.org/officeDocument/2006/relationships" xmlns:p="http://schemas.openxmlformats.org/presentationml/2006/main">
  <p:tag name="TEXTLENGTH" val="37"/>
  <p:tag name="FONTSIZE" val="24"/>
  <p:tag name="BULLETTYPE" val="ppBulletAlphaUCPeriod"/>
  <p:tag name="ANSWERTEXT" val="b = 11 &#10;b = –37&#10;b = –11&#10;b = 37"/>
</p:tagLst>
</file>

<file path=ppt/tags/tag8.xml><?xml version="1.0" encoding="utf-8"?>
<p:tagLst xmlns:a="http://schemas.openxmlformats.org/drawingml/2006/main" xmlns:r="http://schemas.openxmlformats.org/officeDocument/2006/relationships" xmlns:p="http://schemas.openxmlformats.org/presentationml/2006/main">
  <p:tag name="SLIDEID" val="3D59312F1C974886B2A6CB789348A99A"/>
  <p:tag name="SLIDETYPE" val="Q"/>
  <p:tag name="DEMOGRAPHIC" val="False"/>
  <p:tag name="TEAMASSIGN" val="False"/>
  <p:tag name="SPEEDSCORING" val="False"/>
  <p:tag name="CORRECTPOINTVALUE" val="100"/>
  <p:tag name="INCORRECTPOINTVALUE" val="0"/>
  <p:tag name="ZEROBASED" val="False"/>
  <p:tag name="DELIMITERS" val="3.1"/>
  <p:tag name="SLIDEORDER" val="3"/>
  <p:tag name="SLIDEGUID" val="0F4D12760163481484E7D16911DB5168"/>
  <p:tag name="VALUES" val="Correct¤Incorrect¤Incorrect¤Incorrect"/>
  <p:tag name="TOTALRESPONSES" val="5"/>
  <p:tag name="SLICED" val="False"/>
  <p:tag name="RESPONSES" val="NA,1,5,3;1;1;4;2;"/>
  <p:tag name="CHARTSTRINGSTD" val="2 1 1 1"/>
  <p:tag name="CHARTSTRINGREV" val="1 1 1 2"/>
  <p:tag name="CHARTSTRINGSTDPER" val="0.4 0.2 0.2 0.2"/>
  <p:tag name="CHARTSTRINGREVPER" val="0.2 0.2 0.2 0.4"/>
  <p:tag name="RESPONSESGATHERED" val="False"/>
  <p:tag name="QUESTIONALIAS" val="5-Minute Check 3"/>
  <p:tag name="ANSWERSALIAS" val="A¤B¤C¤D"/>
</p:tagLst>
</file>

<file path=ppt/tags/tag9.xml><?xml version="1.0" encoding="utf-8"?>
<p:tagLst xmlns:a="http://schemas.openxmlformats.org/drawingml/2006/main" xmlns:r="http://schemas.openxmlformats.org/officeDocument/2006/relationships" xmlns:p="http://schemas.openxmlformats.org/presentationml/2006/main">
  <p:tag name="TEXTLENGTH" val="37"/>
  <p:tag name="FONTSIZE" val="24"/>
  <p:tag name="BULLETTYPE" val="ppBulletAlphaUCPeriod"/>
  <p:tag name="ANSWERTEXT" val="b = 11 &#10;b = –37&#10;b = –11&#10;b = 37"/>
</p:tagLst>
</file>

<file path=ppt/tags/tag10.xml><?xml version="1.0" encoding="utf-8"?>
<p:tagLst xmlns:a="http://schemas.openxmlformats.org/drawingml/2006/main" xmlns:r="http://schemas.openxmlformats.org/officeDocument/2006/relationships" xmlns:p="http://schemas.openxmlformats.org/presentationml/2006/main">
  <p:tag name="SLIDEID" val="3D59312F1C974886B2A6CB789348A99A"/>
  <p:tag name="SLIDETYPE" val="Q"/>
  <p:tag name="DEMOGRAPHIC" val="False"/>
  <p:tag name="TEAMASSIGN" val="False"/>
  <p:tag name="SPEEDSCORING" val="False"/>
  <p:tag name="CORRECTPOINTVALUE" val="100"/>
  <p:tag name="INCORRECTPOINTVALUE" val="0"/>
  <p:tag name="ZEROBASED" val="False"/>
  <p:tag name="DELIMITERS" val="3.1"/>
  <p:tag name="SLIDEORDER" val="4"/>
  <p:tag name="SLIDEGUID" val="B118CCF1E7ED49C5B4EB7FC77E344CD3"/>
  <p:tag name="VALUES" val="Incorrect¤Correct¤Incorrect¤Incorrect"/>
  <p:tag name="TOTALRESPONSES" val="5"/>
  <p:tag name="SLICED" val="False"/>
  <p:tag name="RESPONSES" val="NA,1,5,1;3;1;1;4;"/>
  <p:tag name="CHARTSTRINGSTD" val="3 0 1 1"/>
  <p:tag name="CHARTSTRINGREV" val="1 1 0 3"/>
  <p:tag name="CHARTSTRINGSTDPER" val="0.6 0 0.2 0.2"/>
  <p:tag name="CHARTSTRINGREVPER" val="0.2 0.2 0 0.6"/>
  <p:tag name="RESPONSESGATHERED" val="False"/>
  <p:tag name="QUESTIONALIAS" val="5-Minute Check 4"/>
  <p:tag name="ANSWERSALIAS" val="A¤B¤C¤D"/>
</p:tagLst>
</file>

<file path=ppt/tags/tag11.xml><?xml version="1.0" encoding="utf-8"?>
<p:tagLst xmlns:a="http://schemas.openxmlformats.org/drawingml/2006/main" xmlns:r="http://schemas.openxmlformats.org/officeDocument/2006/relationships" xmlns:p="http://schemas.openxmlformats.org/presentationml/2006/main">
  <p:tag name="TEXTLENGTH" val="37"/>
  <p:tag name="FONTSIZE" val="24"/>
  <p:tag name="BULLETTYPE" val="ppBulletAlphaUCPeriod"/>
  <p:tag name="ANSWERTEXT" val="b = 11 &#10;b = –37&#10;b = –11&#10;b = 37"/>
</p:tagLst>
</file>

<file path=ppt/tags/tag12.xml><?xml version="1.0" encoding="utf-8"?>
<p:tagLst xmlns:a="http://schemas.openxmlformats.org/drawingml/2006/main" xmlns:r="http://schemas.openxmlformats.org/officeDocument/2006/relationships" xmlns:p="http://schemas.openxmlformats.org/presentationml/2006/main">
  <p:tag name="SLIDEID" val="3D59312F1C974886B2A6CB789348A99A"/>
  <p:tag name="SLIDETYPE" val="Q"/>
  <p:tag name="DEMOGRAPHIC" val="False"/>
  <p:tag name="TEAMASSIGN" val="False"/>
  <p:tag name="SPEEDSCORING" val="False"/>
  <p:tag name="CORRECTPOINTVALUE" val="100"/>
  <p:tag name="INCORRECTPOINTVALUE" val="0"/>
  <p:tag name="ZEROBASED" val="False"/>
  <p:tag name="DELIMITERS" val="3.1"/>
  <p:tag name="SLIDEORDER" val="5"/>
  <p:tag name="SLIDEGUID" val="850FC0573EE544698790B5583350D9D9"/>
  <p:tag name="VALUES" val="Correct¤Incorrect¤Incorrect¤Incorrect"/>
  <p:tag name="TOTALRESPONSES" val="5"/>
  <p:tag name="SLICED" val="False"/>
  <p:tag name="RESPONSES" val="NA,1,5,1;3;3;4;4;"/>
  <p:tag name="CHARTSTRINGSTD" val="1 0 2 2"/>
  <p:tag name="CHARTSTRINGREV" val="2 2 0 1"/>
  <p:tag name="CHARTSTRINGSTDPER" val="0.2 0 0.4 0.4"/>
  <p:tag name="CHARTSTRINGREVPER" val="0.4 0.4 0 0.2"/>
  <p:tag name="RESPONSESGATHERED" val="False"/>
  <p:tag name="QUESTIONALIAS" val="5-Minute Check 5"/>
  <p:tag name="ANSWERSALIAS" val="A¤B¤C¤D"/>
</p:tagLst>
</file>

<file path=ppt/tags/tag13.xml><?xml version="1.0" encoding="utf-8"?>
<p:tagLst xmlns:a="http://schemas.openxmlformats.org/drawingml/2006/main" xmlns:r="http://schemas.openxmlformats.org/officeDocument/2006/relationships" xmlns:p="http://schemas.openxmlformats.org/presentationml/2006/main">
  <p:tag name="TEXTLENGTH" val="37"/>
  <p:tag name="FONTSIZE" val="24"/>
  <p:tag name="BULLETTYPE" val="ppBulletAlphaUCPeriod"/>
  <p:tag name="ANSWERTEXT" val="b = 11 &#10;b = –37&#10;b = –11&#10;b = 37"/>
</p:tagLst>
</file>

<file path=ppt/tags/tag14.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15.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16.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17.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18.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19.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20.xml><?xml version="1.0" encoding="utf-8"?>
<p:tagLst xmlns:a="http://schemas.openxmlformats.org/drawingml/2006/main" xmlns:r="http://schemas.openxmlformats.org/officeDocument/2006/relationships" xmlns:p="http://schemas.openxmlformats.org/presentationml/2006/main">
  <p:tag name="SLIDEID" val="3D59312F1C974886B2A6CB789348A99A"/>
  <p:tag name="SLIDETYPE" val="Q"/>
  <p:tag name="DEMOGRAPHIC" val="False"/>
  <p:tag name="TEAMASSIGN" val="False"/>
  <p:tag name="SPEEDSCORING" val="False"/>
  <p:tag name="CORRECTPOINTVALUE" val="100"/>
  <p:tag name="INCORRECTPOINTVALUE" val="0"/>
  <p:tag name="ZEROBASED" val="False"/>
  <p:tag name="DELIMITERS" val="3.1"/>
  <p:tag name="SLIDEORDER" val="6"/>
  <p:tag name="SLIDEGUID" val="10402C18D5024B34B2D5723FE403CB47"/>
  <p:tag name="VALUES" val="Incorrect¤Incorrect¤Correct¤Incorrect"/>
  <p:tag name="TOTALRESPONSES" val="5"/>
  <p:tag name="SLICED" val="False"/>
  <p:tag name="RESPONSES" val="NA,1,5,3;3;2;4;1;"/>
  <p:tag name="CHARTSTRINGSTD" val="1 1 2 1"/>
  <p:tag name="CHARTSTRINGREV" val="1 2 1 1"/>
  <p:tag name="CHARTSTRINGSTDPER" val="0.2 0.2 0.4 0.2"/>
  <p:tag name="CHARTSTRINGREVPER" val="0.2 0.4 0.2 0.2"/>
  <p:tag name="QUESTIONALIAS" val="Example 1A"/>
  <p:tag name="ANSWERSALIAS" val="A¤B¤C¤D"/>
  <p:tag name="RESPONSESGATHERED" val="False"/>
</p:tagLst>
</file>

<file path=ppt/tags/tag21.xml><?xml version="1.0" encoding="utf-8"?>
<p:tagLst xmlns:a="http://schemas.openxmlformats.org/drawingml/2006/main" xmlns:r="http://schemas.openxmlformats.org/officeDocument/2006/relationships" xmlns:p="http://schemas.openxmlformats.org/presentationml/2006/main">
  <p:tag name="TEXTLENGTH" val="37"/>
  <p:tag name="FONTSIZE" val="24"/>
  <p:tag name="BULLETTYPE" val="ppBulletAlphaUCPeriod"/>
  <p:tag name="ANSWERTEXT" val="b = 11 &#10;b = –37&#10;b = –11&#10;b = 37"/>
</p:tagLst>
</file>

<file path=ppt/tags/tag22.xml><?xml version="1.0" encoding="utf-8"?>
<p:tagLst xmlns:a="http://schemas.openxmlformats.org/drawingml/2006/main" xmlns:r="http://schemas.openxmlformats.org/officeDocument/2006/relationships" xmlns:p="http://schemas.openxmlformats.org/presentationml/2006/main">
  <p:tag name="SLIDEID" val="3D59312F1C974886B2A6CB789348A99A"/>
  <p:tag name="SLIDETYPE" val="Q"/>
  <p:tag name="DEMOGRAPHIC" val="False"/>
  <p:tag name="TEAMASSIGN" val="False"/>
  <p:tag name="SPEEDSCORING" val="False"/>
  <p:tag name="CORRECTPOINTVALUE" val="100"/>
  <p:tag name="INCORRECTPOINTVALUE" val="0"/>
  <p:tag name="ZEROBASED" val="False"/>
  <p:tag name="DELIMITERS" val="3.1"/>
  <p:tag name="SLIDEORDER" val="7"/>
  <p:tag name="SLIDEGUID" val="94F2F272A123464E9DC7706ADEF4E4CA"/>
  <p:tag name="VALUES" val="Incorrect¤Incorrect¤Incorrect¤Correct"/>
  <p:tag name="TOTALRESPONSES" val="5"/>
  <p:tag name="SLICED" val="False"/>
  <p:tag name="RESPONSES" val="NA,1,5,3;4;1;1;3;"/>
  <p:tag name="CHARTSTRINGSTD" val="2 0 2 1"/>
  <p:tag name="CHARTSTRINGREV" val="1 2 0 2"/>
  <p:tag name="CHARTSTRINGSTDPER" val="0.4 0 0.4 0.2"/>
  <p:tag name="CHARTSTRINGREVPER" val="0.2 0.4 0 0.4"/>
  <p:tag name="QUESTIONALIAS" val="Example 1B"/>
  <p:tag name="ANSWERSALIAS" val="A¤B¤C¤D"/>
  <p:tag name="RESPONSESGATHERED" val="False"/>
</p:tagLst>
</file>

<file path=ppt/tags/tag23.xml><?xml version="1.0" encoding="utf-8"?>
<p:tagLst xmlns:a="http://schemas.openxmlformats.org/drawingml/2006/main" xmlns:r="http://schemas.openxmlformats.org/officeDocument/2006/relationships" xmlns:p="http://schemas.openxmlformats.org/presentationml/2006/main">
  <p:tag name="TEXTLENGTH" val="37"/>
  <p:tag name="FONTSIZE" val="24"/>
  <p:tag name="BULLETTYPE" val="ppBulletAlphaUCPeriod"/>
  <p:tag name="ANSWERTEXT" val="b = 11 &#10;b = –37&#10;b = –11&#10;b = 37"/>
</p:tagLst>
</file>

<file path=ppt/tags/tag24.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25.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26.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27.xml><?xml version="1.0" encoding="utf-8"?>
<p:tagLst xmlns:a="http://schemas.openxmlformats.org/drawingml/2006/main" xmlns:r="http://schemas.openxmlformats.org/officeDocument/2006/relationships" xmlns:p="http://schemas.openxmlformats.org/presentationml/2006/main">
  <p:tag name="SLIDEID" val="3D59312F1C974886B2A6CB789348A99A"/>
  <p:tag name="SLIDETYPE" val="Q"/>
  <p:tag name="DEMOGRAPHIC" val="False"/>
  <p:tag name="TEAMASSIGN" val="False"/>
  <p:tag name="SPEEDSCORING" val="False"/>
  <p:tag name="CORRECTPOINTVALUE" val="100"/>
  <p:tag name="INCORRECTPOINTVALUE" val="0"/>
  <p:tag name="ZEROBASED" val="False"/>
  <p:tag name="DELIMITERS" val="3.1"/>
  <p:tag name="SLIDEORDER" val="7"/>
  <p:tag name="SLIDEGUID" val="763036F1F41841B5A1B0F85EC6EBD574"/>
  <p:tag name="VALUES" val="Correct¤Incorrect¤Incorrect¤Incorrect"/>
  <p:tag name="QUESTIONALIAS" val="Example 2A"/>
  <p:tag name="ANSWERSALIAS" val="A¤B¤C¤D"/>
  <p:tag name="TOTALRESPONSES" val="5"/>
  <p:tag name="SLICED" val="False"/>
  <p:tag name="RESPONSES" val="NA,1,5,3;4;2;3;2;"/>
  <p:tag name="CHARTSTRINGSTD" val="0 2 2 1"/>
  <p:tag name="CHARTSTRINGREV" val="1 2 2 0"/>
  <p:tag name="CHARTSTRINGSTDPER" val="0 0.4 0.4 0.2"/>
  <p:tag name="CHARTSTRINGREVPER" val="0.2 0.4 0.4 0"/>
  <p:tag name="RESPONSESGATHERED" val="False"/>
</p:tagLst>
</file>

<file path=ppt/tags/tag28.xml><?xml version="1.0" encoding="utf-8"?>
<p:tagLst xmlns:a="http://schemas.openxmlformats.org/drawingml/2006/main" xmlns:r="http://schemas.openxmlformats.org/officeDocument/2006/relationships" xmlns:p="http://schemas.openxmlformats.org/presentationml/2006/main">
  <p:tag name="TEXTLENGTH" val="37"/>
  <p:tag name="FONTSIZE" val="24"/>
  <p:tag name="BULLETTYPE" val="ppBulletAlphaUCPeriod"/>
  <p:tag name="ANSWERTEXT" val="b = 11 &#10;b = –37&#10;b = –11&#10;b = 37"/>
</p:tagLst>
</file>

<file path=ppt/tags/tag29.xml><?xml version="1.0" encoding="utf-8"?>
<p:tagLst xmlns:a="http://schemas.openxmlformats.org/drawingml/2006/main" xmlns:r="http://schemas.openxmlformats.org/officeDocument/2006/relationships" xmlns:p="http://schemas.openxmlformats.org/presentationml/2006/main">
  <p:tag name="SLIDEID" val="3D59312F1C974886B2A6CB789348A99A"/>
  <p:tag name="SLIDETYPE" val="Q"/>
  <p:tag name="DEMOGRAPHIC" val="False"/>
  <p:tag name="TEAMASSIGN" val="False"/>
  <p:tag name="SPEEDSCORING" val="False"/>
  <p:tag name="CORRECTPOINTVALUE" val="100"/>
  <p:tag name="INCORRECTPOINTVALUE" val="0"/>
  <p:tag name="ZEROBASED" val="False"/>
  <p:tag name="DELIMITERS" val="3.1"/>
  <p:tag name="SLIDEORDER" val="8"/>
  <p:tag name="SLIDEGUID" val="241D1AB040CF4468BF58559B295E21E6"/>
  <p:tag name="VALUES" val="Incorrect¤Incorrect¤Incorrect¤Correct"/>
  <p:tag name="QUESTIONALIAS" val="Example 2B"/>
  <p:tag name="ANSWERSALIAS" val="A¤B¤C¤D"/>
  <p:tag name="TOTALRESPONSES" val="5"/>
  <p:tag name="SLICED" val="False"/>
  <p:tag name="RESPONSES" val="NA,1,5,1;1;4;4;1;"/>
  <p:tag name="CHARTSTRINGSTD" val="3 0 0 2"/>
  <p:tag name="CHARTSTRINGREV" val="2 0 0 3"/>
  <p:tag name="CHARTSTRINGSTDPER" val="0.6 0 0 0.4"/>
  <p:tag name="CHARTSTRINGREVPER" val="0.4 0 0 0.6"/>
  <p:tag name="RESPONSESGATHERED" val="False"/>
</p:tagLst>
</file>

<file path=ppt/tags/tag30.xml><?xml version="1.0" encoding="utf-8"?>
<p:tagLst xmlns:a="http://schemas.openxmlformats.org/drawingml/2006/main" xmlns:r="http://schemas.openxmlformats.org/officeDocument/2006/relationships" xmlns:p="http://schemas.openxmlformats.org/presentationml/2006/main">
  <p:tag name="TEXTLENGTH" val="37"/>
  <p:tag name="FONTSIZE" val="24"/>
  <p:tag name="BULLETTYPE" val="ppBulletAlphaUCPeriod"/>
  <p:tag name="ANSWERTEXT" val="b = 11 &#10;b = –37&#10;b = –11&#10;b = 37"/>
</p:tagLst>
</file>

<file path=ppt/tags/tag31.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32.xml><?xml version="1.0" encoding="utf-8"?>
<p:tagLst xmlns:a="http://schemas.openxmlformats.org/drawingml/2006/main" xmlns:r="http://schemas.openxmlformats.org/officeDocument/2006/relationships" xmlns:p="http://schemas.openxmlformats.org/presentationml/2006/main">
  <p:tag name="SLIDEID" val="3D59312F1C974886B2A6CB789348A99A"/>
  <p:tag name="SLIDETYPE" val="Q"/>
  <p:tag name="DEMOGRAPHIC" val="False"/>
  <p:tag name="TEAMASSIGN" val="False"/>
  <p:tag name="SPEEDSCORING" val="False"/>
  <p:tag name="CORRECTPOINTVALUE" val="100"/>
  <p:tag name="INCORRECTPOINTVALUE" val="0"/>
  <p:tag name="ZEROBASED" val="False"/>
  <p:tag name="DELIMITERS" val="3.1"/>
  <p:tag name="SLIDEORDER" val="7"/>
  <p:tag name="SLIDEGUID" val="A374C315D0D94FC1A78229D8376ED540"/>
  <p:tag name="VALUES" val="Incorrect¤Incorrect¤Incorrect¤Correct"/>
  <p:tag name="TOTALRESPONSES" val="5"/>
  <p:tag name="SLICED" val="False"/>
  <p:tag name="RESPONSES" val="NA,1,5,3;3;3;1;3;"/>
  <p:tag name="CHARTSTRINGSTD" val="1 0 4 0"/>
  <p:tag name="CHARTSTRINGREV" val="0 4 0 1"/>
  <p:tag name="CHARTSTRINGSTDPER" val="0.2 0 0.8 0"/>
  <p:tag name="CHARTSTRINGREVPER" val="0 0.8 0 0.2"/>
  <p:tag name="QUESTIONALIAS" val="Example 3"/>
  <p:tag name="ANSWERSALIAS" val="A¤B¤C¤D"/>
  <p:tag name="RESPONSESGATHERED" val="False"/>
</p:tagLst>
</file>

<file path=ppt/tags/tag33.xml><?xml version="1.0" encoding="utf-8"?>
<p:tagLst xmlns:a="http://schemas.openxmlformats.org/drawingml/2006/main" xmlns:r="http://schemas.openxmlformats.org/officeDocument/2006/relationships" xmlns:p="http://schemas.openxmlformats.org/presentationml/2006/main">
  <p:tag name="TEXTLENGTH" val="37"/>
  <p:tag name="FONTSIZE" val="24"/>
  <p:tag name="BULLETTYPE" val="ppBulletAlphaUCPeriod"/>
  <p:tag name="ANSWERTEXT" val="b = 11 &#10;b = –37&#10;b = –11&#10;b = 37"/>
</p:tagLst>
</file>

<file path=ppt/tags/tag34.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35.xml><?xml version="1.0" encoding="utf-8"?>
<p:tagLst xmlns:a="http://schemas.openxmlformats.org/drawingml/2006/main" xmlns:r="http://schemas.openxmlformats.org/officeDocument/2006/relationships" xmlns:p="http://schemas.openxmlformats.org/presentationml/2006/main">
  <p:tag name="SLIDEID" val="3D59312F1C974886B2A6CB789348A99A"/>
  <p:tag name="SLIDETYPE" val="Q"/>
  <p:tag name="DEMOGRAPHIC" val="False"/>
  <p:tag name="TEAMASSIGN" val="False"/>
  <p:tag name="SPEEDSCORING" val="False"/>
  <p:tag name="CORRECTPOINTVALUE" val="100"/>
  <p:tag name="INCORRECTPOINTVALUE" val="0"/>
  <p:tag name="ZEROBASED" val="False"/>
  <p:tag name="DELIMITERS" val="3.1"/>
  <p:tag name="SLIDEORDER" val="7"/>
  <p:tag name="SLIDEGUID" val="05E72300D2AA48239E797BC23141D212"/>
  <p:tag name="VALUES" val="Incorrect¤Correct¤Incorrect¤Incorrect"/>
  <p:tag name="QUESTIONALIAS" val="Example 4"/>
  <p:tag name="ANSWERSALIAS" val="A¤B¤C¤D"/>
  <p:tag name="TOTALRESPONSES" val="5"/>
  <p:tag name="SLICED" val="False"/>
  <p:tag name="RESPONSES" val="NA,1,5,4;1;4;3;3;"/>
  <p:tag name="CHARTSTRINGSTD" val="1 0 2 2"/>
  <p:tag name="CHARTSTRINGREV" val="2 2 0 1"/>
  <p:tag name="CHARTSTRINGSTDPER" val="0.2 0 0.4 0.4"/>
  <p:tag name="CHARTSTRINGREVPER" val="0.4 0.4 0 0.2"/>
  <p:tag name="RESPONSESGATHERED" val="False"/>
</p:tagLst>
</file>

<file path=ppt/tags/tag36.xml><?xml version="1.0" encoding="utf-8"?>
<p:tagLst xmlns:a="http://schemas.openxmlformats.org/drawingml/2006/main" xmlns:r="http://schemas.openxmlformats.org/officeDocument/2006/relationships" xmlns:p="http://schemas.openxmlformats.org/presentationml/2006/main">
  <p:tag name="TEXTLENGTH" val="37"/>
  <p:tag name="FONTSIZE" val="24"/>
  <p:tag name="BULLETTYPE" val="ppBulletAlphaUCPeriod"/>
  <p:tag name="ANSWERTEXT" val="b = 11 &#10;b = –37&#10;b = –11&#10;b = 37"/>
</p:tagLst>
</file>

<file path=ppt/tags/tag37.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38.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39.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40.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41.xml><?xml version="1.0" encoding="utf-8"?>
<p:tagLst xmlns:a="http://schemas.openxmlformats.org/drawingml/2006/main" xmlns:r="http://schemas.openxmlformats.org/officeDocument/2006/relationships" xmlns:p="http://schemas.openxmlformats.org/presentationml/2006/main">
  <p:tag name="SLIDEID" val="3D59312F1C974886B2A6CB789348A99A"/>
  <p:tag name="SLIDETYPE" val="Q"/>
  <p:tag name="DEMOGRAPHIC" val="False"/>
  <p:tag name="TEAMASSIGN" val="False"/>
  <p:tag name="SPEEDSCORING" val="False"/>
  <p:tag name="CORRECTPOINTVALUE" val="100"/>
  <p:tag name="INCORRECTPOINTVALUE" val="0"/>
  <p:tag name="ZEROBASED" val="False"/>
  <p:tag name="DELIMITERS" val="3.1"/>
  <p:tag name="SLIDEORDER" val="8"/>
  <p:tag name="SLIDEGUID" val="29FE642024C942B5AD6356E302A16DDF"/>
  <p:tag name="VALUES" val="Incorrect¤Incorrect¤Incorrect¤Correct"/>
  <p:tag name="QUESTIONALIAS" val="Example 5A"/>
  <p:tag name="ANSWERSALIAS" val="A¤B¤C¤D"/>
  <p:tag name="TOTALRESPONSES" val="5"/>
  <p:tag name="SLICED" val="False"/>
  <p:tag name="RESPONSES" val="NA,1,5,3;4;1;3;3;"/>
  <p:tag name="CHARTSTRINGSTD" val="1 0 3 1"/>
  <p:tag name="CHARTSTRINGREV" val="1 3 0 1"/>
  <p:tag name="CHARTSTRINGSTDPER" val="0.2 0 0.6 0.2"/>
  <p:tag name="CHARTSTRINGREVPER" val="0.2 0.6 0 0.2"/>
  <p:tag name="RESPONSESGATHERED" val="False"/>
</p:tagLst>
</file>

<file path=ppt/tags/tag42.xml><?xml version="1.0" encoding="utf-8"?>
<p:tagLst xmlns:a="http://schemas.openxmlformats.org/drawingml/2006/main" xmlns:r="http://schemas.openxmlformats.org/officeDocument/2006/relationships" xmlns:p="http://schemas.openxmlformats.org/presentationml/2006/main">
  <p:tag name="TEXTLENGTH" val="37"/>
  <p:tag name="FONTSIZE" val="24"/>
  <p:tag name="BULLETTYPE" val="ppBulletAlphaUCPeriod"/>
  <p:tag name="ANSWERTEXT" val="b = 11 &#10;b = –37&#10;b = –11&#10;b = 37"/>
</p:tagLst>
</file>

<file path=ppt/tags/tag43.xml><?xml version="1.0" encoding="utf-8"?>
<p:tagLst xmlns:a="http://schemas.openxmlformats.org/drawingml/2006/main" xmlns:r="http://schemas.openxmlformats.org/officeDocument/2006/relationships" xmlns:p="http://schemas.openxmlformats.org/presentationml/2006/main">
  <p:tag name="SLIDEID" val="3D59312F1C974886B2A6CB789348A99A"/>
  <p:tag name="SLIDETYPE" val="Q"/>
  <p:tag name="DEMOGRAPHIC" val="False"/>
  <p:tag name="TEAMASSIGN" val="False"/>
  <p:tag name="SPEEDSCORING" val="False"/>
  <p:tag name="CORRECTPOINTVALUE" val="100"/>
  <p:tag name="INCORRECTPOINTVALUE" val="0"/>
  <p:tag name="ZEROBASED" val="False"/>
  <p:tag name="DELIMITERS" val="3.1"/>
  <p:tag name="SLIDEORDER" val="9"/>
  <p:tag name="SLIDEGUID" val="5CF761B66DA24C67BB79E34716A901DB"/>
  <p:tag name="VALUES" val="Incorrect¤Incorrect¤Correct¤Incorrect"/>
  <p:tag name="TOTALRESPONSES" val="5"/>
  <p:tag name="SLICED" val="False"/>
  <p:tag name="RESPONSES" val="NA,1,5,4;1;2;1;4;"/>
  <p:tag name="CHARTSTRINGSTD" val="2 1 0 2"/>
  <p:tag name="CHARTSTRINGREV" val="2 0 1 2"/>
  <p:tag name="CHARTSTRINGSTDPER" val="0.4 0.2 0 0.4"/>
  <p:tag name="CHARTSTRINGREVPER" val="0.4 0 0.2 0.4"/>
  <p:tag name="QUESTIONALIAS" val="Example 5A"/>
  <p:tag name="ANSWERSALIAS" val="A¤B¤C¤D"/>
  <p:tag name="RESPONSESGATHERED" val="False"/>
</p:tagLst>
</file>

<file path=ppt/tags/tag44.xml><?xml version="1.0" encoding="utf-8"?>
<p:tagLst xmlns:a="http://schemas.openxmlformats.org/drawingml/2006/main" xmlns:r="http://schemas.openxmlformats.org/officeDocument/2006/relationships" xmlns:p="http://schemas.openxmlformats.org/presentationml/2006/main">
  <p:tag name="TEXTLENGTH" val="37"/>
  <p:tag name="FONTSIZE" val="24"/>
  <p:tag name="BULLETTYPE" val="ppBulletAlphaUCPeriod"/>
  <p:tag name="ANSWERTEXT" val="b = 11 &#10;b = –37&#10;b = –11&#10;b = 37"/>
</p:tagLst>
</file>

<file path=ppt/tags/tag45.xml><?xml version="1.0" encoding="utf-8"?>
<p:tagLst xmlns:a="http://schemas.openxmlformats.org/drawingml/2006/main" xmlns:r="http://schemas.openxmlformats.org/officeDocument/2006/relationships" xmlns:p="http://schemas.openxmlformats.org/presentationml/2006/main">
  <p:tag name="SLIDEID" val="3D59312F1C974886B2A6CB789348A99A"/>
  <p:tag name="SLIDETYPE" val="Q"/>
  <p:tag name="DEMOGRAPHIC" val="False"/>
  <p:tag name="TEAMASSIGN" val="False"/>
  <p:tag name="SPEEDSCORING" val="False"/>
  <p:tag name="CORRECTPOINTVALUE" val="100"/>
  <p:tag name="INCORRECTPOINTVALUE" val="0"/>
  <p:tag name="ZEROBASED" val="False"/>
  <p:tag name="DELIMITERS" val="3.1"/>
  <p:tag name="SLIDEORDER" val="10"/>
  <p:tag name="SLIDEGUID" val="033ADB1AFC4E4E0BA357573BF55AE92D"/>
  <p:tag name="VALUES" val="Correct¤Incorrect¤Incorrect¤Incorrect"/>
  <p:tag name="QUESTIONALIAS" val="Example 5A"/>
  <p:tag name="ANSWERSALIAS" val="A¤B¤C¤D"/>
  <p:tag name="TOTALRESPONSES" val="5"/>
  <p:tag name="SLICED" val="False"/>
  <p:tag name="RESPONSES" val="NA,1,5,4;3;4;1;2;"/>
  <p:tag name="CHARTSTRINGSTD" val="1 1 1 2"/>
  <p:tag name="CHARTSTRINGREV" val="2 1 1 1"/>
  <p:tag name="CHARTSTRINGSTDPER" val="0.2 0.2 0.2 0.4"/>
  <p:tag name="CHARTSTRINGREVPER" val="0.4 0.2 0.2 0.2"/>
  <p:tag name="RESPONSESGATHERED" val="False"/>
</p:tagLst>
</file>

<file path=ppt/tags/tag46.xml><?xml version="1.0" encoding="utf-8"?>
<p:tagLst xmlns:a="http://schemas.openxmlformats.org/drawingml/2006/main" xmlns:r="http://schemas.openxmlformats.org/officeDocument/2006/relationships" xmlns:p="http://schemas.openxmlformats.org/presentationml/2006/main">
  <p:tag name="TEXTLENGTH" val="37"/>
  <p:tag name="FONTSIZE" val="24"/>
  <p:tag name="BULLETTYPE" val="ppBulletAlphaUCPeriod"/>
  <p:tag name="ANSWERTEXT" val="b = 11 &#10;b = –37&#10;b = –11&#10;b = 37"/>
</p:tagLst>
</file>

<file path=ppt/tags/tag47.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heme/theme1.xml><?xml version="1.0" encoding="utf-8"?>
<a:theme xmlns:a="http://schemas.openxmlformats.org/drawingml/2006/main" name="3_Default Design">
  <a:themeElements>
    <a:clrScheme name="3_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E01B18"/>
      </a:hlink>
      <a:folHlink>
        <a:srgbClr val="E01B22"/>
      </a:folHlink>
    </a:clrScheme>
    <a:fontScheme name="3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3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3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3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3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3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3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3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3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3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3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3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3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3_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E01B18"/>
        </a:hlink>
        <a:folHlink>
          <a:srgbClr val="E01B2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4_Default Design">
  <a:themeElements>
    <a:clrScheme name="4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4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4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4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4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4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4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4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4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4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4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4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4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4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4_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E01B18"/>
        </a:hlink>
        <a:folHlink>
          <a:srgbClr val="E01B2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_Default Design">
  <a:themeElements>
    <a:clrScheme name="2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2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2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2_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E01B18"/>
        </a:hlink>
        <a:folHlink>
          <a:srgbClr val="E01B2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5_Default Design">
  <a:themeElements>
    <a:clrScheme name="5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5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5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5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5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5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5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5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5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5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5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5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5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5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5_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E01B18"/>
        </a:hlink>
        <a:folHlink>
          <a:srgbClr val="E01B2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6_Default Design">
  <a:themeElements>
    <a:clrScheme name="6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6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6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6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6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6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6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6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6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6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6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6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6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6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6_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E01B18"/>
        </a:hlink>
        <a:folHlink>
          <a:srgbClr val="E01B2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7_Default Design">
  <a:themeElements>
    <a:clrScheme name="7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7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7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7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7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7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7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7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7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7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7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7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7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7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7_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E01B18"/>
        </a:hlink>
        <a:folHlink>
          <a:srgbClr val="E01B2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8_Default Design">
  <a:themeElements>
    <a:clrScheme name="8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8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8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8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8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8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8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8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8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8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8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8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8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8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8_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E01B18"/>
        </a:hlink>
        <a:folHlink>
          <a:srgbClr val="E01B22"/>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9_Default Design">
  <a:themeElements>
    <a:clrScheme name="9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9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9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9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9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9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9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9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9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9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9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9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9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9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9_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E01B18"/>
        </a:hlink>
        <a:folHlink>
          <a:srgbClr val="E01B22"/>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10_Default Design">
  <a:themeElements>
    <a:clrScheme name="10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0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0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0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0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0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0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0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0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0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0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0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0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0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10_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E01B18"/>
        </a:hlink>
        <a:folHlink>
          <a:srgbClr val="E01B22"/>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11_Default Design">
  <a:themeElements>
    <a:clrScheme name="1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1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1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1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1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1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1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1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1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1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1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1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11_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E01B18"/>
        </a:hlink>
        <a:folHlink>
          <a:srgbClr val="E01B22"/>
        </a:folHlink>
      </a:clrScheme>
      <a:clrMap bg1="lt1" tx1="dk1" bg2="lt2" tx2="dk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emplate/>
  <TotalTime>1989</TotalTime>
  <Words>689</Words>
  <Application>Microsoft Office PowerPoint</Application>
  <PresentationFormat>On-screen Show (4:3)</PresentationFormat>
  <Paragraphs>183</Paragraphs>
  <Slides>32</Slides>
  <Notes>0</Notes>
  <HiddenSlides>0</HiddenSlides>
  <MMClips>0</MMClips>
  <ScaleCrop>false</ScaleCrop>
  <HeadingPairs>
    <vt:vector size="6" baseType="variant">
      <vt:variant>
        <vt:lpstr>Fonts Used</vt:lpstr>
      </vt:variant>
      <vt:variant>
        <vt:i4>4</vt:i4>
      </vt:variant>
      <vt:variant>
        <vt:lpstr>Theme</vt:lpstr>
      </vt:variant>
      <vt:variant>
        <vt:i4>10</vt:i4>
      </vt:variant>
      <vt:variant>
        <vt:lpstr>Slide Titles</vt:lpstr>
      </vt:variant>
      <vt:variant>
        <vt:i4>32</vt:i4>
      </vt:variant>
    </vt:vector>
  </HeadingPairs>
  <TitlesOfParts>
    <vt:vector size="46" baseType="lpstr">
      <vt:lpstr>Arial</vt:lpstr>
      <vt:lpstr>Symbol</vt:lpstr>
      <vt:lpstr>Times New Roman</vt:lpstr>
      <vt:lpstr>FormataOTFCn</vt:lpstr>
      <vt:lpstr>3_Default Design</vt:lpstr>
      <vt:lpstr>4_Default Design</vt:lpstr>
      <vt:lpstr>2_Default Design</vt:lpstr>
      <vt:lpstr>5_Default Design</vt:lpstr>
      <vt:lpstr>6_Default Design</vt:lpstr>
      <vt:lpstr>7_Default Design</vt:lpstr>
      <vt:lpstr>8_Default Design</vt:lpstr>
      <vt:lpstr>9_Default Design</vt:lpstr>
      <vt:lpstr>10_Default Design</vt:lpstr>
      <vt:lpstr>11_Default Design</vt:lpstr>
      <vt:lpstr>Splash Screen</vt:lpstr>
      <vt:lpstr>Lesson Menu</vt:lpstr>
      <vt:lpstr>5-Minute Check 1</vt:lpstr>
      <vt:lpstr>5-Minute Check 2</vt:lpstr>
      <vt:lpstr>5-Minute Check 3</vt:lpstr>
      <vt:lpstr>5-Minute Check 4</vt:lpstr>
      <vt:lpstr>5-Minute Check 5</vt:lpstr>
      <vt:lpstr>CCSS</vt:lpstr>
      <vt:lpstr>Then/Now</vt:lpstr>
      <vt:lpstr>Vocabulary</vt:lpstr>
      <vt:lpstr>Concept</vt:lpstr>
      <vt:lpstr>Example 1A</vt:lpstr>
      <vt:lpstr>Example 1B</vt:lpstr>
      <vt:lpstr>Example 1A</vt:lpstr>
      <vt:lpstr>Example 1B</vt:lpstr>
      <vt:lpstr>Concept</vt:lpstr>
      <vt:lpstr>Example 2A</vt:lpstr>
      <vt:lpstr>Example 2B</vt:lpstr>
      <vt:lpstr>Example 2A</vt:lpstr>
      <vt:lpstr>Example 2B</vt:lpstr>
      <vt:lpstr>Example 3</vt:lpstr>
      <vt:lpstr>Example 3</vt:lpstr>
      <vt:lpstr>Example 4</vt:lpstr>
      <vt:lpstr>Example 4</vt:lpstr>
      <vt:lpstr>Example 5A</vt:lpstr>
      <vt:lpstr>Example 5B</vt:lpstr>
      <vt:lpstr>Example 5C</vt:lpstr>
      <vt:lpstr>Example 5C</vt:lpstr>
      <vt:lpstr>Example 5A</vt:lpstr>
      <vt:lpstr>Example 5B</vt:lpstr>
      <vt:lpstr>Example 5C</vt:lpstr>
      <vt:lpstr>End of the Lesson</vt:lpstr>
    </vt:vector>
  </TitlesOfParts>
  <Company>Madeira Station LLC</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Glencoe Algebra 1</dc:title>
  <dc:creator>Tim Chavel</dc:creator>
  <cp:lastModifiedBy>tchavel</cp:lastModifiedBy>
  <cp:revision>135</cp:revision>
  <dcterms:created xsi:type="dcterms:W3CDTF">2007-12-06T14:31:51Z</dcterms:created>
  <dcterms:modified xsi:type="dcterms:W3CDTF">2015-12-17T13:03:00Z</dcterms:modified>
</cp:coreProperties>
</file>