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5" r:id="rId17"/>
    <p:sldId id="307" r:id="rId18"/>
    <p:sldId id="314" r:id="rId19"/>
    <p:sldId id="258" r:id="rId20"/>
    <p:sldId id="290" r:id="rId21"/>
    <p:sldId id="302" r:id="rId22"/>
    <p:sldId id="259" r:id="rId23"/>
    <p:sldId id="288" r:id="rId24"/>
    <p:sldId id="308" r:id="rId25"/>
    <p:sldId id="316" r:id="rId26"/>
    <p:sldId id="260" r:id="rId27"/>
    <p:sldId id="261" r:id="rId28"/>
    <p:sldId id="309" r:id="rId29"/>
    <p:sldId id="317" r:id="rId30"/>
    <p:sldId id="320" r:id="rId31"/>
    <p:sldId id="263" r:id="rId32"/>
    <p:sldId id="291" r:id="rId33"/>
    <p:sldId id="318" r:id="rId34"/>
    <p:sldId id="310" r:id="rId35"/>
    <p:sldId id="319" r:id="rId36"/>
    <p:sldId id="293" r:id="rId37"/>
    <p:sldId id="294" r:id="rId38"/>
    <p:sldId id="311" r:id="rId39"/>
    <p:sldId id="275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7–4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7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7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7.xml"/><Relationship Id="rId5" Type="http://schemas.openxmlformats.org/officeDocument/2006/relationships/slide" Target="slide11.xml"/><Relationship Id="rId10" Type="http://schemas.openxmlformats.org/officeDocument/2006/relationships/slide" Target="slide22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0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39.jpeg"/><Relationship Id="rId5" Type="http://schemas.openxmlformats.org/officeDocument/2006/relationships/image" Target="../media/image9.jpeg"/><Relationship Id="rId4" Type="http://schemas.openxmlformats.org/officeDocument/2006/relationships/image" Target="../media/image38.png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3.jpeg"/><Relationship Id="rId5" Type="http://schemas.openxmlformats.org/officeDocument/2006/relationships/image" Target="../media/image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Relationship Id="rId5" Type="http://schemas.openxmlformats.org/officeDocument/2006/relationships/image" Target="../media/image44.jpe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0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10" Type="http://schemas.openxmlformats.org/officeDocument/2006/relationships/image" Target="../media/image53.jpeg"/><Relationship Id="rId4" Type="http://schemas.openxmlformats.org/officeDocument/2006/relationships/image" Target="../media/image38.png"/><Relationship Id="rId9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1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54.png"/><Relationship Id="rId5" Type="http://schemas.openxmlformats.org/officeDocument/2006/relationships/image" Target="../media/image9.jpe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9.jpeg"/><Relationship Id="rId5" Type="http://schemas.openxmlformats.org/officeDocument/2006/relationships/image" Target="../media/image3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9.jpe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60.jpeg"/><Relationship Id="rId5" Type="http://schemas.openxmlformats.org/officeDocument/2006/relationships/image" Target="../media/image9.jpe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7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7–4)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Exponential Function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	Graph with </a:t>
            </a:r>
            <a:r>
              <a:rPr lang="en-US" sz="2000" b="1" i="1">
                <a:solidFill>
                  <a:srgbClr val="E01B22"/>
                </a:solidFill>
                <a:hlinkClick r:id="rId7" action="ppaction://hlinksldjump"/>
              </a:rPr>
              <a:t>a</a:t>
            </a: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 &gt; 0 and </a:t>
            </a:r>
            <a:r>
              <a:rPr lang="en-US" sz="2000" b="1" i="1">
                <a:solidFill>
                  <a:srgbClr val="E01B22"/>
                </a:solidFill>
                <a:hlinkClick r:id="rId7" action="ppaction://hlinksldjump"/>
              </a:rPr>
              <a:t>b</a:t>
            </a: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 &gt; 1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Graph with </a:t>
            </a:r>
            <a:r>
              <a:rPr lang="en-US" sz="2000" b="1" i="1">
                <a:solidFill>
                  <a:srgbClr val="E01B22"/>
                </a:solidFill>
                <a:hlinkClick r:id="rId8" action="ppaction://hlinksldjump"/>
              </a:rPr>
              <a:t>a </a:t>
            </a: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&gt; 0 and 0 &lt; </a:t>
            </a:r>
            <a:r>
              <a:rPr lang="en-US" sz="2000" b="1" i="1">
                <a:solidFill>
                  <a:srgbClr val="E01B22"/>
                </a:solidFill>
                <a:hlinkClick r:id="rId8" action="ppaction://hlinksldjump"/>
              </a:rPr>
              <a:t>b</a:t>
            </a: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 &lt; 1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Key Concept:  Graphs of Exponential Functions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3:	Real-World Example: Use Exponential Functions to Solve Problems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1" action="ppaction://hlinksldjump"/>
              </a:rPr>
              <a:t>Example 4:	Identify Exponential Behavior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3.3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10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33.52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4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3.352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6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0.3352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7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1075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3,352,000 in scientific notation?</a:t>
            </a:r>
          </a:p>
        </p:txBody>
      </p:sp>
      <p:sp>
        <p:nvSpPr>
          <p:cNvPr id="107539" name="AutoShape 1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40" name="Picture 20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7" grpId="0" autoUpdateAnimBg="0"/>
      <p:bldP spid="107538" grpId="0" autoUpdateAnimBg="0"/>
      <p:bldP spid="1075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2.81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–6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2.81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–7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0.281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–7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28.1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–5</a:t>
            </a:r>
          </a:p>
        </p:txBody>
      </p:sp>
      <p:sp>
        <p:nvSpPr>
          <p:cNvPr id="108555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0.00000281 in scientific notation?</a:t>
            </a:r>
          </a:p>
        </p:txBody>
      </p:sp>
      <p:sp>
        <p:nvSpPr>
          <p:cNvPr id="108556" name="AutoShape 12"/>
          <p:cNvSpPr>
            <a:spLocks noChangeArrowheads="1"/>
          </p:cNvSpPr>
          <p:nvPr/>
        </p:nvSpPr>
        <p:spPr bwMode="auto">
          <a:xfrm>
            <a:off x="533400" y="24669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7" name="Picture 13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4" grpId="0" autoUpdateAnimBg="0"/>
      <p:bldP spid="108555" grpId="0" autoUpdateAnimBg="0"/>
      <p:bldP spid="1085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60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3.0000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300.00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30,000</a:t>
            </a:r>
          </a:p>
        </p:txBody>
      </p:sp>
      <p:sp>
        <p:nvSpPr>
          <p:cNvPr id="109601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3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× 10</a:t>
            </a:r>
            <a:r>
              <a:rPr lang="en-US" sz="2400" b="1" baseline="40000">
                <a:solidFill>
                  <a:srgbClr val="00539D"/>
                </a:solidFill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in standard form?</a:t>
            </a:r>
          </a:p>
        </p:txBody>
      </p:sp>
      <p:sp>
        <p:nvSpPr>
          <p:cNvPr id="109602" name="AutoShape 34"/>
          <p:cNvSpPr>
            <a:spLocks noChangeArrowheads="1"/>
          </p:cNvSpPr>
          <p:nvPr/>
        </p:nvSpPr>
        <p:spPr bwMode="auto">
          <a:xfrm>
            <a:off x="533400" y="52784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603" name="Picture 35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00" grpId="0" autoUpdateAnimBg="0"/>
      <p:bldP spid="109601" grpId="0" autoUpdateAnimBg="0"/>
      <p:bldP spid="1096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60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0.00000612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0.0000612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0.00612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0.612</a:t>
            </a:r>
          </a:p>
        </p:txBody>
      </p:sp>
      <p:sp>
        <p:nvSpPr>
          <p:cNvPr id="110603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6.12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× 10</a:t>
            </a:r>
            <a:r>
              <a:rPr lang="en-US" sz="2400" b="1" baseline="40000">
                <a:solidFill>
                  <a:srgbClr val="00539D"/>
                </a:solidFill>
                <a:cs typeface="Arial" pitchFamily="34" charset="0"/>
              </a:rPr>
              <a:t>–5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in standard form?</a:t>
            </a:r>
          </a:p>
        </p:txBody>
      </p:sp>
      <p:sp>
        <p:nvSpPr>
          <p:cNvPr id="110604" name="AutoShape 12"/>
          <p:cNvSpPr>
            <a:spLocks noChangeArrowheads="1"/>
          </p:cNvSpPr>
          <p:nvPr/>
        </p:nvSpPr>
        <p:spPr bwMode="auto">
          <a:xfrm>
            <a:off x="533400" y="34020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5" name="Picture 13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 autoUpdateAnimBg="0"/>
      <p:bldP spid="110603" grpId="0" autoUpdateAnimBg="0"/>
      <p:bldP spid="1106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084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6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7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8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30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× 10</a:t>
            </a:r>
            <a:r>
              <a:rPr lang="en-US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8</a:t>
            </a:r>
            <a:endParaRPr lang="pt-BR" sz="2400" b="1" baseline="40000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20843" name="AutoShape 11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4" name="Picture 12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20845" name="Picture 13" descr="7-4-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460500"/>
            <a:ext cx="4960938" cy="8445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2" grpId="0" autoUpdateAnimBg="0"/>
      <p:bldP spid="1208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1162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</p:txBody>
      </p:sp>
      <p:sp>
        <p:nvSpPr>
          <p:cNvPr id="11163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value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makes (5.3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× 10</a:t>
            </a:r>
            <a:r>
              <a:rPr lang="en-US" sz="2400" b="1" i="1" baseline="40000">
                <a:solidFill>
                  <a:srgbClr val="00539D"/>
                </a:solidFill>
                <a:cs typeface="Arial" pitchFamily="34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)</a:t>
            </a:r>
            <a:r>
              <a:rPr lang="en-US" sz="2400" b="1" baseline="40000">
                <a:solidFill>
                  <a:srgbClr val="00539D"/>
                </a:solidFill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= 2.809 × 10</a:t>
            </a:r>
            <a:r>
              <a:rPr lang="en-US" sz="2400" b="1" baseline="40000">
                <a:solidFill>
                  <a:srgbClr val="00539D"/>
                </a:solidFill>
                <a:cs typeface="Arial" pitchFamily="34" charset="0"/>
              </a:rPr>
              <a:t>7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true?</a:t>
            </a:r>
          </a:p>
        </p:txBody>
      </p:sp>
      <p:sp>
        <p:nvSpPr>
          <p:cNvPr id="111631" name="AutoShape 15"/>
          <p:cNvSpPr>
            <a:spLocks noChangeArrowheads="1"/>
          </p:cNvSpPr>
          <p:nvPr/>
        </p:nvSpPr>
        <p:spPr bwMode="auto">
          <a:xfrm>
            <a:off x="533400" y="37941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32" name="Picture 16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33" name="Picture 17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9" grpId="0" autoUpdateAnimBg="0"/>
      <p:bldP spid="111630" grpId="0" autoUpdateAnimBg="0"/>
      <p:bldP spid="1116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>
                <a:ea typeface="Times New Roman" pitchFamily="18" charset="0"/>
                <a:cs typeface="FormataOTFCnMd" charset="0"/>
              </a:rPr>
              <a:t>F.IF.7e Graph exponential and logarithmic functions, showing intercepts and end behavior, and trigonometric functions, showing period, midline, and amplitude.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>
                <a:ea typeface="Times New Roman" pitchFamily="18" charset="0"/>
                <a:cs typeface="FormataOTFCnMd" charset="0"/>
              </a:rPr>
              <a:t>F.LE.2 Construct linear and exponential functions, including arithmetic and geometric sequences, given a graph, a description of a relationship, or two input- output pairs (include reading these from a table).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" algn="l"/>
              </a:tabLst>
            </a:pPr>
            <a:r>
              <a:rPr lang="en-US" sz="2400">
                <a:ea typeface="Times New Roman" pitchFamily="18" charset="0"/>
                <a:cs typeface="FormataOTFCnMd" charset="0"/>
              </a:rPr>
              <a:t>1 Make sense of problems and persevere in solving 	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evaluated numerical expressions involving exponents. 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Graph exponential functions.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894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Identify data that display exponential behavior.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exponential function</a:t>
            </a:r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812800" y="2470150"/>
            <a:ext cx="7620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exponential growth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exponential decay function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7-0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065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with </a:t>
            </a:r>
            <a:r>
              <a:rPr lang="en-US" sz="2000" b="1" i="1">
                <a:solidFill>
                  <a:srgbClr val="CD0000"/>
                </a:solidFill>
              </a:rPr>
              <a:t>a </a:t>
            </a:r>
            <a:r>
              <a:rPr lang="en-US" sz="2000" b="1">
                <a:solidFill>
                  <a:srgbClr val="CD0000"/>
                </a:solidFill>
              </a:rPr>
              <a:t>&gt; 0 and </a:t>
            </a:r>
            <a:r>
              <a:rPr lang="en-US" sz="2000" b="1" i="1">
                <a:solidFill>
                  <a:srgbClr val="CD0000"/>
                </a:solidFill>
              </a:rPr>
              <a:t>b </a:t>
            </a:r>
            <a:r>
              <a:rPr lang="en-US" sz="2000" b="1">
                <a:solidFill>
                  <a:srgbClr val="CD0000"/>
                </a:solidFill>
              </a:rPr>
              <a:t>&gt; 1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339850"/>
            <a:ext cx="7705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Graph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4</a:t>
            </a:r>
            <a:r>
              <a:rPr lang="en-US" sz="2400" b="1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the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-intercept and state the domain and range.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4203700"/>
            <a:ext cx="626903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Graph the ordered pairs and connect the points with a smooth curve.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5156200"/>
            <a:ext cx="82296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200" b="1">
                <a:solidFill>
                  <a:srgbClr val="00539D"/>
                </a:solidFill>
              </a:rPr>
              <a:t>Answer:</a:t>
            </a:r>
            <a:r>
              <a:rPr lang="en-US" sz="2200">
                <a:solidFill>
                  <a:srgbClr val="E01B22"/>
                </a:solidFill>
              </a:rPr>
              <a:t> 	The graph crosses the </a:t>
            </a:r>
            <a:r>
              <a:rPr lang="en-US" sz="2200" i="1">
                <a:solidFill>
                  <a:srgbClr val="E01B22"/>
                </a:solidFill>
              </a:rPr>
              <a:t>y</a:t>
            </a:r>
            <a:r>
              <a:rPr lang="en-US" sz="2200">
                <a:solidFill>
                  <a:srgbClr val="E01B22"/>
                </a:solidFill>
              </a:rPr>
              <a:t>-axis at 1, so the </a:t>
            </a:r>
            <a:br>
              <a:rPr lang="en-US" sz="2200">
                <a:solidFill>
                  <a:srgbClr val="E01B22"/>
                </a:solidFill>
              </a:rPr>
            </a:br>
            <a:r>
              <a:rPr lang="en-US" sz="2200" i="1">
                <a:solidFill>
                  <a:srgbClr val="E01B22"/>
                </a:solidFill>
              </a:rPr>
              <a:t>y</a:t>
            </a:r>
            <a:r>
              <a:rPr lang="en-US" sz="2200">
                <a:solidFill>
                  <a:srgbClr val="E01B22"/>
                </a:solidFill>
              </a:rPr>
              <a:t>-intercept is 1. The domain is all real numbers and the range is all positive real numbers.</a:t>
            </a:r>
          </a:p>
        </p:txBody>
      </p:sp>
      <p:pic>
        <p:nvPicPr>
          <p:cNvPr id="5911" name="Picture 791" descr="ALG09-05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525" y="1749425"/>
            <a:ext cx="1581150" cy="3344863"/>
          </a:xfrm>
          <a:prstGeom prst="rect">
            <a:avLst/>
          </a:prstGeom>
          <a:noFill/>
        </p:spPr>
      </p:pic>
      <p:pic>
        <p:nvPicPr>
          <p:cNvPr id="5908" name="Picture 788" descr="ALG09-05-0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188" y="2174875"/>
            <a:ext cx="1873250" cy="1835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with </a:t>
            </a:r>
            <a:r>
              <a:rPr lang="en-US" sz="2000" b="1" i="1">
                <a:solidFill>
                  <a:srgbClr val="CD0000"/>
                </a:solidFill>
              </a:rPr>
              <a:t>a </a:t>
            </a:r>
            <a:r>
              <a:rPr lang="en-US" sz="2000" b="1">
                <a:solidFill>
                  <a:srgbClr val="CD0000"/>
                </a:solidFill>
              </a:rPr>
              <a:t>&gt; 0 and </a:t>
            </a:r>
            <a:r>
              <a:rPr lang="en-US" sz="2000" b="1" i="1">
                <a:solidFill>
                  <a:srgbClr val="CD0000"/>
                </a:solidFill>
              </a:rPr>
              <a:t>b </a:t>
            </a:r>
            <a:r>
              <a:rPr lang="en-US" sz="2000" b="1">
                <a:solidFill>
                  <a:srgbClr val="CD0000"/>
                </a:solidFill>
              </a:rPr>
              <a:t>&gt; 1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876300" y="1484313"/>
            <a:ext cx="756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Use the graph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4</a:t>
            </a:r>
            <a:r>
              <a:rPr lang="en-US" sz="2400" b="1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to determine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approximate value of 4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1.5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533400" y="2351088"/>
            <a:ext cx="6192838" cy="1077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graph represents all real values of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and their corresponding values of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for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4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33400" y="3752850"/>
            <a:ext cx="54784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value of </a:t>
            </a:r>
            <a:r>
              <a:rPr lang="en-US" sz="2400" i="1">
                <a:solidFill>
                  <a:srgbClr val="E01B22"/>
                </a:solidFill>
              </a:rPr>
              <a:t>y </a:t>
            </a:r>
            <a:r>
              <a:rPr lang="en-US" sz="2400">
                <a:solidFill>
                  <a:srgbClr val="E01B22"/>
                </a:solidFill>
              </a:rPr>
              <a:t>is 8 when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1.5.</a:t>
            </a:r>
          </a:p>
        </p:txBody>
      </p:sp>
      <p:sp>
        <p:nvSpPr>
          <p:cNvPr id="86028" name="Text Box 12"/>
          <p:cNvSpPr txBox="1">
            <a:spLocks noChangeArrowheads="1"/>
          </p:cNvSpPr>
          <p:nvPr/>
        </p:nvSpPr>
        <p:spPr bwMode="auto">
          <a:xfrm>
            <a:off x="533400" y="4760913"/>
            <a:ext cx="6002338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Use a calculator to confirm this value.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1.5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latin typeface="Times New Roman" pitchFamily="18" charset="0"/>
                <a:ea typeface="Times New Roman" pitchFamily="18" charset="0"/>
                <a:cs typeface="Arial" pitchFamily="34" charset="0"/>
              </a:rPr>
              <a:t>=</a:t>
            </a:r>
            <a:r>
              <a:rPr lang="en-US" sz="2400">
                <a:latin typeface="Times New Roman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8</a:t>
            </a:r>
          </a:p>
        </p:txBody>
      </p:sp>
      <p:pic>
        <p:nvPicPr>
          <p:cNvPr id="86031" name="Picture 15" descr="ALG09-05-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525" y="1749425"/>
            <a:ext cx="1581150" cy="33448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  <p:bldP spid="86027" grpId="0" build="p" autoUpdateAnimBg="0"/>
      <p:bldP spid="8602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3657600" y="2197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Graph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5</a:t>
            </a:r>
            <a:r>
              <a:rPr lang="en-US" sz="2400" b="1" i="1" baseline="40000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</a:t>
            </a:r>
          </a:p>
        </p:txBody>
      </p:sp>
      <p:grpSp>
        <p:nvGrpSpPr>
          <p:cNvPr id="113682" name="Group 18"/>
          <p:cNvGrpSpPr>
            <a:grpSpLocks/>
          </p:cNvGrpSpPr>
          <p:nvPr/>
        </p:nvGrpSpPr>
        <p:grpSpPr bwMode="auto">
          <a:xfrm>
            <a:off x="914400" y="1952625"/>
            <a:ext cx="5386388" cy="3963988"/>
            <a:chOff x="576" y="1230"/>
            <a:chExt cx="3393" cy="2497"/>
          </a:xfrm>
        </p:grpSpPr>
        <p:sp>
          <p:nvSpPr>
            <p:cNvPr id="11367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393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3678" name="Picture 14" descr="ALG09-05-01b-YT-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31" y="2614"/>
              <a:ext cx="1113" cy="1113"/>
            </a:xfrm>
            <a:prstGeom prst="rect">
              <a:avLst/>
            </a:prstGeom>
            <a:noFill/>
          </p:spPr>
        </p:pic>
        <p:pic>
          <p:nvPicPr>
            <p:cNvPr id="113679" name="Picture 15" descr="ALG09-05-01b-YT-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2" y="1230"/>
              <a:ext cx="1113" cy="1113"/>
            </a:xfrm>
            <a:prstGeom prst="rect">
              <a:avLst/>
            </a:prstGeom>
            <a:noFill/>
          </p:spPr>
        </p:pic>
        <p:pic>
          <p:nvPicPr>
            <p:cNvPr id="113680" name="Picture 16" descr="ALG09-05-01b-YT-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31" y="1230"/>
              <a:ext cx="1113" cy="1113"/>
            </a:xfrm>
            <a:prstGeom prst="rect">
              <a:avLst/>
            </a:prstGeom>
            <a:noFill/>
          </p:spPr>
        </p:pic>
        <p:pic>
          <p:nvPicPr>
            <p:cNvPr id="113681" name="Picture 17" descr="ALG09-05-01b-YT-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62" y="2614"/>
              <a:ext cx="1113" cy="111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876300" y="5111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66" name="TPQuestion"/>
          <p:cNvSpPr>
            <a:spLocks noChangeArrowheads="1"/>
          </p:cNvSpPr>
          <p:nvPr/>
        </p:nvSpPr>
        <p:spPr bwMode="auto">
          <a:xfrm>
            <a:off x="533400" y="1504950"/>
            <a:ext cx="5486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Use the graph of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5</a:t>
            </a:r>
            <a:r>
              <a:rPr lang="en-US" sz="2400" b="1" i="1" baseline="40000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to determine the approximate value of 5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0.25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2186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95563"/>
            <a:ext cx="31178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2.5	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	</a:t>
            </a:r>
            <a:r>
              <a:rPr lang="pt-BR" sz="2400" b="1">
                <a:sym typeface="Symbol" pitchFamily="18" charset="2"/>
              </a:rPr>
              <a:t>about 5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2		</a:t>
            </a:r>
          </a:p>
          <a:p>
            <a:pPr marL="533400" indent="-533400">
              <a:lnSpc>
                <a:spcPct val="90000"/>
              </a:lnSpc>
              <a:spcBef>
                <a:spcPct val="70000"/>
              </a:spcBef>
              <a:spcAft>
                <a:spcPct val="7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1.5</a:t>
            </a:r>
          </a:p>
        </p:txBody>
      </p:sp>
      <p:pic>
        <p:nvPicPr>
          <p:cNvPr id="121868" name="Picture 12" descr="ALG09-05-01b-YT-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265238"/>
            <a:ext cx="2590800" cy="2590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  <p:bldP spid="121866" grpId="0" autoUpdateAnimBg="0"/>
      <p:bldP spid="12186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with </a:t>
            </a:r>
            <a:r>
              <a:rPr lang="en-US" sz="2000" b="1" i="1">
                <a:solidFill>
                  <a:srgbClr val="CD0000"/>
                </a:solidFill>
              </a:rPr>
              <a:t>a </a:t>
            </a:r>
            <a:r>
              <a:rPr lang="en-US" sz="2000" b="1">
                <a:solidFill>
                  <a:srgbClr val="CD0000"/>
                </a:solidFill>
              </a:rPr>
              <a:t>&gt; 0 and 0 &lt; </a:t>
            </a:r>
            <a:r>
              <a:rPr lang="en-US" sz="2000" b="1" i="1">
                <a:solidFill>
                  <a:srgbClr val="CD0000"/>
                </a:solidFill>
              </a:rPr>
              <a:t>b </a:t>
            </a:r>
            <a:r>
              <a:rPr lang="en-US" sz="2000" b="1">
                <a:solidFill>
                  <a:srgbClr val="CD0000"/>
                </a:solidFill>
              </a:rPr>
              <a:t>&lt; 1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06713" y="2633663"/>
            <a:ext cx="2808287" cy="1735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Graph the ordered pairs and connect the points with a smooth curve.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3400" y="510540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-intercept is 1. The domain is all real numbers and the range is all positive real numbers.</a:t>
            </a:r>
          </a:p>
        </p:txBody>
      </p:sp>
      <p:pic>
        <p:nvPicPr>
          <p:cNvPr id="6154" name="Picture 10" descr="ALG09-05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8163" y="1905000"/>
            <a:ext cx="3167062" cy="3167063"/>
          </a:xfrm>
          <a:prstGeom prst="rect">
            <a:avLst/>
          </a:prstGeom>
          <a:noFill/>
        </p:spPr>
      </p:pic>
      <p:pic>
        <p:nvPicPr>
          <p:cNvPr id="6155" name="Picture 11" descr="ALG09-05-03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743200"/>
            <a:ext cx="2339975" cy="2322513"/>
          </a:xfrm>
          <a:prstGeom prst="rect">
            <a:avLst/>
          </a:prstGeom>
          <a:noFill/>
        </p:spPr>
      </p:pic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876300" y="1249363"/>
            <a:ext cx="7705725" cy="1258887"/>
            <a:chOff x="552" y="787"/>
            <a:chExt cx="4854" cy="793"/>
          </a:xfrm>
        </p:grpSpPr>
        <p:pic>
          <p:nvPicPr>
            <p:cNvPr id="6153" name="Picture 9" descr="eq_37"/>
            <p:cNvPicPr>
              <a:picLocks noChangeAspect="1" noChangeArrowheads="1"/>
            </p:cNvPicPr>
            <p:nvPr/>
          </p:nvPicPr>
          <p:blipFill>
            <a:blip r:embed="rId5" cstate="print"/>
            <a:srcRect r="57878" b="75258"/>
            <a:stretch>
              <a:fillRect/>
            </a:stretch>
          </p:blipFill>
          <p:spPr bwMode="auto">
            <a:xfrm>
              <a:off x="839" y="787"/>
              <a:ext cx="1465" cy="600"/>
            </a:xfrm>
            <a:prstGeom prst="rect">
              <a:avLst/>
            </a:prstGeom>
            <a:noFill/>
          </p:spPr>
        </p:pic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552" y="832"/>
              <a:ext cx="485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A.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                         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Find the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-intercept and state the domain and range.</a:t>
              </a:r>
              <a:endPara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  <p:bldP spid="615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Graph with </a:t>
            </a:r>
            <a:r>
              <a:rPr lang="en-US" sz="2000" b="1" i="1">
                <a:solidFill>
                  <a:srgbClr val="CD0000"/>
                </a:solidFill>
              </a:rPr>
              <a:t>a </a:t>
            </a:r>
            <a:r>
              <a:rPr lang="en-US" sz="2000" b="1">
                <a:solidFill>
                  <a:srgbClr val="CD0000"/>
                </a:solidFill>
              </a:rPr>
              <a:t>&gt; 0 and 0 &lt; </a:t>
            </a:r>
            <a:r>
              <a:rPr lang="en-US" sz="2000" b="1" i="1">
                <a:solidFill>
                  <a:srgbClr val="CD0000"/>
                </a:solidFill>
              </a:rPr>
              <a:t>b </a:t>
            </a:r>
            <a:r>
              <a:rPr lang="en-US" sz="2000" b="1">
                <a:solidFill>
                  <a:srgbClr val="CD0000"/>
                </a:solidFill>
              </a:rPr>
              <a:t>&lt; 1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33400" y="4300538"/>
            <a:ext cx="44704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Use a calculator to confirm this value.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33400" y="3365500"/>
            <a:ext cx="50466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value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is about 8 when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= –1.5.</a:t>
            </a:r>
          </a:p>
        </p:txBody>
      </p:sp>
      <p:pic>
        <p:nvPicPr>
          <p:cNvPr id="7178" name="Picture 10" descr="eq_38"/>
          <p:cNvPicPr>
            <a:picLocks noChangeAspect="1" noChangeArrowheads="1"/>
          </p:cNvPicPr>
          <p:nvPr/>
        </p:nvPicPr>
        <p:blipFill>
          <a:blip r:embed="rId3" cstate="print"/>
          <a:srcRect t="50029" r="62836" b="13586"/>
          <a:stretch>
            <a:fillRect/>
          </a:stretch>
        </p:blipFill>
        <p:spPr bwMode="auto">
          <a:xfrm>
            <a:off x="919163" y="5049838"/>
            <a:ext cx="1647825" cy="990600"/>
          </a:xfrm>
          <a:prstGeom prst="rect">
            <a:avLst/>
          </a:prstGeom>
          <a:noFill/>
        </p:spPr>
      </p:pic>
      <p:pic>
        <p:nvPicPr>
          <p:cNvPr id="7181" name="Picture 13" descr="9-6-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8213" y="1238250"/>
            <a:ext cx="6577012" cy="1949450"/>
          </a:xfrm>
          <a:prstGeom prst="rect">
            <a:avLst/>
          </a:prstGeom>
          <a:noFill/>
        </p:spPr>
      </p:pic>
      <p:pic>
        <p:nvPicPr>
          <p:cNvPr id="7179" name="Picture 11" descr="ALG09-05-03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8163" y="2241550"/>
            <a:ext cx="3167062" cy="31670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/>
      <p:bldP spid="7174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4698" name="Group 10"/>
          <p:cNvGrpSpPr>
            <a:grpSpLocks/>
          </p:cNvGrpSpPr>
          <p:nvPr/>
        </p:nvGrpSpPr>
        <p:grpSpPr bwMode="auto">
          <a:xfrm>
            <a:off x="533400" y="1298575"/>
            <a:ext cx="8305800" cy="914400"/>
            <a:chOff x="336" y="818"/>
            <a:chExt cx="5232" cy="576"/>
          </a:xfrm>
        </p:grpSpPr>
        <p:sp>
          <p:nvSpPr>
            <p:cNvPr id="114699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23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A.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Graph                 </a:t>
              </a:r>
            </a:p>
          </p:txBody>
        </p:sp>
        <p:pic>
          <p:nvPicPr>
            <p:cNvPr id="114700" name="Picture 12" descr="eq_39"/>
            <p:cNvPicPr>
              <a:picLocks noChangeAspect="1" noChangeArrowheads="1"/>
            </p:cNvPicPr>
            <p:nvPr/>
          </p:nvPicPr>
          <p:blipFill>
            <a:blip r:embed="rId6" cstate="print"/>
            <a:srcRect l="21672" t="1959" r="54306" b="65790"/>
            <a:stretch>
              <a:fillRect/>
            </a:stretch>
          </p:blipFill>
          <p:spPr bwMode="auto">
            <a:xfrm>
              <a:off x="1445" y="818"/>
              <a:ext cx="859" cy="576"/>
            </a:xfrm>
            <a:prstGeom prst="rect">
              <a:avLst/>
            </a:prstGeom>
            <a:noFill/>
          </p:spPr>
        </p:pic>
      </p:grpSp>
      <p:grpSp>
        <p:nvGrpSpPr>
          <p:cNvPr id="114707" name="Group 19"/>
          <p:cNvGrpSpPr>
            <a:grpSpLocks/>
          </p:cNvGrpSpPr>
          <p:nvPr/>
        </p:nvGrpSpPr>
        <p:grpSpPr bwMode="auto">
          <a:xfrm>
            <a:off x="914400" y="2205038"/>
            <a:ext cx="5386388" cy="3814762"/>
            <a:chOff x="576" y="1389"/>
            <a:chExt cx="3393" cy="2403"/>
          </a:xfrm>
        </p:grpSpPr>
        <p:sp>
          <p:nvSpPr>
            <p:cNvPr id="114702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3393" cy="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ym typeface="Symbol" pitchFamily="18" charset="2"/>
                </a:rPr>
                <a:t/>
              </a:r>
              <a:br>
                <a:rPr lang="pt-BR" sz="2400" b="1">
                  <a:sym typeface="Symbol" pitchFamily="18" charset="2"/>
                </a:rPr>
              </a:br>
              <a:endParaRPr lang="pt-BR" sz="2400" b="1"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	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4703" name="Picture 15" descr="ALG09-05-02b-YT-D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85" y="2704"/>
              <a:ext cx="940" cy="1088"/>
            </a:xfrm>
            <a:prstGeom prst="rect">
              <a:avLst/>
            </a:prstGeom>
            <a:noFill/>
          </p:spPr>
        </p:pic>
        <p:pic>
          <p:nvPicPr>
            <p:cNvPr id="114704" name="Picture 16" descr="ALG09-05-02b-YT-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62" y="1389"/>
              <a:ext cx="957" cy="1108"/>
            </a:xfrm>
            <a:prstGeom prst="rect">
              <a:avLst/>
            </a:prstGeom>
            <a:noFill/>
          </p:spPr>
        </p:pic>
        <p:pic>
          <p:nvPicPr>
            <p:cNvPr id="114705" name="Picture 17" descr="ALG09-05-02b-YT-B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85" y="1389"/>
              <a:ext cx="957" cy="1108"/>
            </a:xfrm>
            <a:prstGeom prst="rect">
              <a:avLst/>
            </a:prstGeom>
            <a:noFill/>
          </p:spPr>
        </p:pic>
        <p:pic>
          <p:nvPicPr>
            <p:cNvPr id="114706" name="Picture 18" descr="ALG09-05-02b-YT-C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62" y="2704"/>
              <a:ext cx="940" cy="108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904875" y="49815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14642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about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about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about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about 0.1</a:t>
            </a:r>
          </a:p>
        </p:txBody>
      </p:sp>
      <p:pic>
        <p:nvPicPr>
          <p:cNvPr id="122894" name="Picture 14" descr="9-6-2-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7738" y="1219200"/>
            <a:ext cx="6577012" cy="1949450"/>
          </a:xfrm>
          <a:prstGeom prst="rect">
            <a:avLst/>
          </a:prstGeom>
          <a:noFill/>
        </p:spPr>
      </p:pic>
      <p:pic>
        <p:nvPicPr>
          <p:cNvPr id="122898" name="Picture 18" descr="ALG09-05-02b-YT-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200" y="3276600"/>
            <a:ext cx="2500313" cy="2895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7" grpId="0" animBg="1"/>
      <p:bldP spid="12289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5956" name="Picture 4" descr="KC_alg_L07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914400"/>
            <a:ext cx="8239125" cy="49101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Exponential Functions to Solve Problems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980363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DEPRECIATION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Some people say that the value of a new car decreases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as soon as it is driven off the dealer’s lot. The function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25,000 ● 0.82</a:t>
            </a:r>
            <a:r>
              <a:rPr lang="en-US" sz="2400" b="1" i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models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depreciation of the value of a new car that originally cost $25,000.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represents the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value of the car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represents the time in years from the time the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car was purchased. Graph the function. What values of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are meaningful in the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function?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43767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pitchFamily="34" charset="0"/>
              </a:rPr>
              <a:t>Use a graphing calculator to graph the function.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Exponential Functions to Solve Problems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533400" y="53467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1650" indent="-142875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Only the values of 0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≤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V ≤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25,000 and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≥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0 are meaningful in the context of the problem.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33400" y="443230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/>
              <a:t>Since </a:t>
            </a:r>
            <a:r>
              <a:rPr lang="en-US" sz="2400" i="1"/>
              <a:t>t</a:t>
            </a:r>
            <a:r>
              <a:rPr lang="en-US" sz="2400"/>
              <a:t> represents time, </a:t>
            </a:r>
            <a:r>
              <a:rPr lang="en-US" sz="2400" i="1"/>
              <a:t>t</a:t>
            </a:r>
            <a:r>
              <a:rPr lang="en-US" sz="2400"/>
              <a:t> </a:t>
            </a:r>
            <a:r>
              <a:rPr lang="en-US" sz="2400">
                <a:cs typeface="Arial" pitchFamily="34" charset="0"/>
              </a:rPr>
              <a:t>&gt; 0. At </a:t>
            </a:r>
            <a:r>
              <a:rPr lang="en-US" sz="2400" i="1">
                <a:cs typeface="Arial" pitchFamily="34" charset="0"/>
              </a:rPr>
              <a:t>t</a:t>
            </a:r>
            <a:r>
              <a:rPr lang="en-US" sz="2400">
                <a:cs typeface="Arial" pitchFamily="34" charset="0"/>
              </a:rPr>
              <a:t> = 0, the value of the car is $25,000, so </a:t>
            </a:r>
            <a:r>
              <a:rPr lang="en-US" sz="2400" i="1">
                <a:cs typeface="Arial" pitchFamily="34" charset="0"/>
              </a:rPr>
              <a:t>V</a:t>
            </a:r>
            <a:r>
              <a:rPr lang="en-US" sz="2400">
                <a:cs typeface="Arial" pitchFamily="34" charset="0"/>
              </a:rPr>
              <a:t> ≤ 25,000.</a:t>
            </a: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114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592263"/>
            <a:ext cx="3419475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utoUpdateAnimBg="0"/>
      <p:bldP spid="9114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Use Exponential Functions to Solve Problems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876300" y="1503363"/>
            <a:ext cx="7980363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What is the value of the car after five years?</a:t>
            </a: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533400" y="2097088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25,000 ● 0.82</a:t>
            </a:r>
            <a:r>
              <a:rPr lang="en-US" sz="2400" i="1" baseline="40000"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Original equation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25,000 ● 0.82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	t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= 5</a:t>
            </a: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  <a:sym typeface="Symbol" pitchFamily="18" charset="2"/>
              </a:rPr>
              <a:t>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9268	Use a calculator.</a:t>
            </a:r>
            <a:endParaRPr lang="en-US" sz="2400" i="1">
              <a:ea typeface="Times New Roman" pitchFamily="18" charset="0"/>
              <a:cs typeface="Arial" pitchFamily="34" charset="0"/>
            </a:endParaRPr>
          </a:p>
          <a:p>
            <a:pPr marL="3943350" indent="-3600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endParaRPr lang="en-US" sz="2400" i="1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After five years, the car's value is about $9268.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 advAuto="0"/>
      <p:bldP spid="123909" grpId="0" build="p" autoUpdateAnimBg="0"/>
      <p:bldP spid="123910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35" name="Group 23"/>
          <p:cNvGrpSpPr>
            <a:grpSpLocks/>
          </p:cNvGrpSpPr>
          <p:nvPr/>
        </p:nvGrpSpPr>
        <p:grpSpPr bwMode="auto">
          <a:xfrm>
            <a:off x="914400" y="3162300"/>
            <a:ext cx="5097463" cy="2933700"/>
            <a:chOff x="576" y="1992"/>
            <a:chExt cx="3211" cy="1848"/>
          </a:xfrm>
        </p:grpSpPr>
        <p:pic>
          <p:nvPicPr>
            <p:cNvPr id="115734" name="Picture 2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0" y="1992"/>
              <a:ext cx="2856" cy="1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2228"/>
              <a:ext cx="3211" cy="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80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ym typeface="Symbol" pitchFamily="18" charset="2"/>
                </a:rPr>
                <a:t>			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ym typeface="Symbol" pitchFamily="18" charset="2"/>
                </a:rPr>
                <a:t>	</a:t>
              </a:r>
              <a:endParaRPr lang="pt-BR" sz="22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180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ym typeface="Symbol" pitchFamily="18" charset="2"/>
                </a:rPr>
                <a:t>			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3644900" y="46863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200" b="1">
                <a:solidFill>
                  <a:srgbClr val="E01B22"/>
                </a:solidFill>
              </a:rPr>
              <a:t>A. DEPRECIATION</a:t>
            </a:r>
            <a:r>
              <a:rPr lang="en-US" sz="2200" b="1" i="1">
                <a:solidFill>
                  <a:srgbClr val="00539D"/>
                </a:solidFill>
              </a:rPr>
              <a:t>  </a:t>
            </a:r>
            <a:r>
              <a:rPr lang="en-US" sz="2200" b="1">
                <a:solidFill>
                  <a:srgbClr val="00539D"/>
                </a:solidFill>
              </a:rPr>
              <a:t>The function </a:t>
            </a:r>
            <a:r>
              <a:rPr lang="en-US" sz="2200" b="1" i="1">
                <a:solidFill>
                  <a:srgbClr val="00539D"/>
                </a:solidFill>
              </a:rPr>
              <a:t>V</a:t>
            </a:r>
            <a:r>
              <a:rPr lang="en-US" sz="2200" b="1">
                <a:solidFill>
                  <a:srgbClr val="00539D"/>
                </a:solidFill>
              </a:rPr>
              <a:t> = 22,000 </a:t>
            </a:r>
            <a:r>
              <a:rPr lang="en-US" sz="2200" b="1">
                <a:solidFill>
                  <a:srgbClr val="00539D"/>
                </a:solidFill>
                <a:cs typeface="Arial" pitchFamily="34" charset="0"/>
              </a:rPr>
              <a:t>● 0.82</a:t>
            </a:r>
            <a:r>
              <a:rPr lang="en-US" sz="2200" b="1" i="1" baseline="40000">
                <a:solidFill>
                  <a:srgbClr val="00539D"/>
                </a:solidFill>
                <a:cs typeface="Arial" pitchFamily="34" charset="0"/>
              </a:rPr>
              <a:t>t</a:t>
            </a:r>
            <a:r>
              <a:rPr lang="en-US" sz="2200" b="1">
                <a:solidFill>
                  <a:srgbClr val="00539D"/>
                </a:solidFill>
              </a:rPr>
              <a:t> models</a:t>
            </a:r>
            <a:r>
              <a:rPr lang="en-US" sz="2200" b="1" i="1">
                <a:solidFill>
                  <a:srgbClr val="00539D"/>
                </a:solidFill>
              </a:rPr>
              <a:t> </a:t>
            </a:r>
            <a:r>
              <a:rPr lang="en-US" sz="2200" b="1">
                <a:solidFill>
                  <a:srgbClr val="00539D"/>
                </a:solidFill>
              </a:rPr>
              <a:t>the depreciation of the value of a new car that originally cost $22,000. </a:t>
            </a:r>
            <a:r>
              <a:rPr lang="en-US" sz="2200" b="1" i="1">
                <a:solidFill>
                  <a:srgbClr val="00539D"/>
                </a:solidFill>
              </a:rPr>
              <a:t>V</a:t>
            </a:r>
            <a:r>
              <a:rPr lang="en-US" sz="2200" b="1">
                <a:solidFill>
                  <a:srgbClr val="00539D"/>
                </a:solidFill>
              </a:rPr>
              <a:t> represents the</a:t>
            </a:r>
            <a:r>
              <a:rPr lang="en-US" sz="2200" b="1" i="1">
                <a:solidFill>
                  <a:srgbClr val="00539D"/>
                </a:solidFill>
              </a:rPr>
              <a:t> </a:t>
            </a:r>
            <a:r>
              <a:rPr lang="en-US" sz="2200" b="1">
                <a:solidFill>
                  <a:srgbClr val="00539D"/>
                </a:solidFill>
              </a:rPr>
              <a:t>value of the car and </a:t>
            </a:r>
            <a:r>
              <a:rPr lang="en-US" sz="2200" b="1" i="1">
                <a:solidFill>
                  <a:srgbClr val="00539D"/>
                </a:solidFill>
              </a:rPr>
              <a:t>t</a:t>
            </a:r>
            <a:r>
              <a:rPr lang="en-US" sz="2200" b="1">
                <a:solidFill>
                  <a:srgbClr val="00539D"/>
                </a:solidFill>
              </a:rPr>
              <a:t> represents the time in years from the time the</a:t>
            </a:r>
            <a:r>
              <a:rPr lang="en-US" sz="2200" b="1" i="1">
                <a:solidFill>
                  <a:srgbClr val="00539D"/>
                </a:solidFill>
              </a:rPr>
              <a:t> </a:t>
            </a:r>
            <a:r>
              <a:rPr lang="en-US" sz="2200" b="1">
                <a:solidFill>
                  <a:srgbClr val="00539D"/>
                </a:solidFill>
              </a:rPr>
              <a:t>car was purchased. Graph the function.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914400" y="51339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4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5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4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632200"/>
            <a:ext cx="5097463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$21,000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$23,600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$18,040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$20,000</a:t>
            </a:r>
          </a:p>
        </p:txBody>
      </p:sp>
      <p:sp>
        <p:nvSpPr>
          <p:cNvPr id="124944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 DEPRECIATION</a:t>
            </a:r>
            <a:r>
              <a:rPr lang="en-US" sz="2400" b="1" i="1">
                <a:solidFill>
                  <a:srgbClr val="00539D"/>
                </a:solidFill>
              </a:rPr>
              <a:t>  </a:t>
            </a:r>
            <a:r>
              <a:rPr lang="en-US" sz="2400" b="1">
                <a:solidFill>
                  <a:srgbClr val="00539D"/>
                </a:solidFill>
              </a:rPr>
              <a:t>The function </a:t>
            </a:r>
            <a:r>
              <a:rPr lang="en-US" sz="2400" b="1" i="1">
                <a:solidFill>
                  <a:srgbClr val="00539D"/>
                </a:solidFill>
              </a:rPr>
              <a:t>V</a:t>
            </a:r>
            <a:r>
              <a:rPr lang="en-US" sz="2400" b="1">
                <a:solidFill>
                  <a:srgbClr val="00539D"/>
                </a:solidFill>
              </a:rPr>
              <a:t> = 22,000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● 0.82</a:t>
            </a:r>
            <a:r>
              <a:rPr lang="en-US" sz="2400" b="1" i="1" baseline="40000">
                <a:solidFill>
                  <a:srgbClr val="00539D"/>
                </a:solidFill>
                <a:cs typeface="Arial" pitchFamily="34" charset="0"/>
              </a:rPr>
              <a:t>t</a:t>
            </a:r>
            <a:r>
              <a:rPr lang="en-US" sz="2400" b="1">
                <a:solidFill>
                  <a:srgbClr val="00539D"/>
                </a:solidFill>
              </a:rPr>
              <a:t> models</a:t>
            </a:r>
            <a:r>
              <a:rPr lang="en-US" sz="2400" b="1" i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the depreciation of the value of a new car that originally cost $22,000. </a:t>
            </a:r>
            <a:r>
              <a:rPr lang="en-US" sz="2400" b="1" i="1">
                <a:solidFill>
                  <a:srgbClr val="00539D"/>
                </a:solidFill>
              </a:rPr>
              <a:t>V</a:t>
            </a:r>
            <a:r>
              <a:rPr lang="en-US" sz="2400" b="1">
                <a:solidFill>
                  <a:srgbClr val="00539D"/>
                </a:solidFill>
              </a:rPr>
              <a:t> represents the</a:t>
            </a:r>
            <a:r>
              <a:rPr lang="en-US" sz="2400" b="1" i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value of the car and </a:t>
            </a:r>
            <a:r>
              <a:rPr lang="en-US" sz="2400" b="1" i="1">
                <a:solidFill>
                  <a:srgbClr val="00539D"/>
                </a:solidFill>
              </a:rPr>
              <a:t>t</a:t>
            </a:r>
            <a:r>
              <a:rPr lang="en-US" sz="2400" b="1">
                <a:solidFill>
                  <a:srgbClr val="00539D"/>
                </a:solidFill>
              </a:rPr>
              <a:t> represents the time in years from the time the</a:t>
            </a:r>
            <a:r>
              <a:rPr lang="en-US" sz="2400" b="1" i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car was purchased. What is the value of the car after one year?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 animBg="1"/>
      <p:bldP spid="124943" grpId="0" autoUpdateAnimBg="0"/>
      <p:bldP spid="12494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Exponential Behavior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980363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Determine whether the set of data displays exponential behavior. Explain why or why not.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9750" y="3500438"/>
            <a:ext cx="7783513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Method 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Look for a pattern.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The domain values are at regular intervals of 10. 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Look for a common factor among the range values.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10            25          62.5       156.25</a:t>
            </a:r>
          </a:p>
        </p:txBody>
      </p:sp>
      <p:pic>
        <p:nvPicPr>
          <p:cNvPr id="93190" name="Picture 6" descr="ALG09-05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5950" y="2276475"/>
            <a:ext cx="5372100" cy="990600"/>
          </a:xfrm>
          <a:prstGeom prst="rect">
            <a:avLst/>
          </a:prstGeom>
          <a:noFill/>
        </p:spPr>
      </p:pic>
      <p:grpSp>
        <p:nvGrpSpPr>
          <p:cNvPr id="93191" name="Group 7"/>
          <p:cNvGrpSpPr>
            <a:grpSpLocks/>
          </p:cNvGrpSpPr>
          <p:nvPr/>
        </p:nvGrpSpPr>
        <p:grpSpPr bwMode="auto">
          <a:xfrm>
            <a:off x="1223963" y="5213350"/>
            <a:ext cx="1236662" cy="933450"/>
            <a:chOff x="583" y="3284"/>
            <a:chExt cx="779" cy="588"/>
          </a:xfrm>
        </p:grpSpPr>
        <p:sp>
          <p:nvSpPr>
            <p:cNvPr id="93192" name="Freeform 8"/>
            <p:cNvSpPr>
              <a:spLocks/>
            </p:cNvSpPr>
            <p:nvPr/>
          </p:nvSpPr>
          <p:spPr bwMode="auto">
            <a:xfrm>
              <a:off x="583" y="328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3193" name="Text Box 9"/>
            <p:cNvSpPr txBox="1">
              <a:spLocks noChangeArrowheads="1"/>
            </p:cNvSpPr>
            <p:nvPr/>
          </p:nvSpPr>
          <p:spPr bwMode="auto">
            <a:xfrm>
              <a:off x="612" y="360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pitchFamily="34" charset="0"/>
                </a:rPr>
                <a:t>×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2.5 </a:t>
              </a:r>
            </a:p>
          </p:txBody>
        </p:sp>
      </p:grpSp>
      <p:grpSp>
        <p:nvGrpSpPr>
          <p:cNvPr id="93194" name="Group 10"/>
          <p:cNvGrpSpPr>
            <a:grpSpLocks/>
          </p:cNvGrpSpPr>
          <p:nvPr/>
        </p:nvGrpSpPr>
        <p:grpSpPr bwMode="auto">
          <a:xfrm>
            <a:off x="2493963" y="5213350"/>
            <a:ext cx="1236662" cy="933450"/>
            <a:chOff x="583" y="3284"/>
            <a:chExt cx="779" cy="588"/>
          </a:xfrm>
        </p:grpSpPr>
        <p:sp>
          <p:nvSpPr>
            <p:cNvPr id="93195" name="Freeform 11"/>
            <p:cNvSpPr>
              <a:spLocks/>
            </p:cNvSpPr>
            <p:nvPr/>
          </p:nvSpPr>
          <p:spPr bwMode="auto">
            <a:xfrm>
              <a:off x="583" y="328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3196" name="Text Box 12"/>
            <p:cNvSpPr txBox="1">
              <a:spLocks noChangeArrowheads="1"/>
            </p:cNvSpPr>
            <p:nvPr/>
          </p:nvSpPr>
          <p:spPr bwMode="auto">
            <a:xfrm>
              <a:off x="612" y="360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pitchFamily="34" charset="0"/>
                </a:rPr>
                <a:t>×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2.5 </a:t>
              </a:r>
            </a:p>
          </p:txBody>
        </p:sp>
      </p:grpSp>
      <p:grpSp>
        <p:nvGrpSpPr>
          <p:cNvPr id="93197" name="Group 13"/>
          <p:cNvGrpSpPr>
            <a:grpSpLocks/>
          </p:cNvGrpSpPr>
          <p:nvPr/>
        </p:nvGrpSpPr>
        <p:grpSpPr bwMode="auto">
          <a:xfrm>
            <a:off x="3778250" y="5213350"/>
            <a:ext cx="1236663" cy="933450"/>
            <a:chOff x="583" y="3284"/>
            <a:chExt cx="779" cy="588"/>
          </a:xfrm>
        </p:grpSpPr>
        <p:sp>
          <p:nvSpPr>
            <p:cNvPr id="93198" name="Freeform 14"/>
            <p:cNvSpPr>
              <a:spLocks/>
            </p:cNvSpPr>
            <p:nvPr/>
          </p:nvSpPr>
          <p:spPr bwMode="auto">
            <a:xfrm>
              <a:off x="583" y="3284"/>
              <a:ext cx="779" cy="2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" y="237"/>
                </a:cxn>
                <a:cxn ang="0">
                  <a:pos x="779" y="0"/>
                </a:cxn>
              </a:cxnLst>
              <a:rect l="0" t="0" r="r" b="b"/>
              <a:pathLst>
                <a:path w="779" h="237">
                  <a:moveTo>
                    <a:pt x="0" y="0"/>
                  </a:moveTo>
                  <a:cubicBezTo>
                    <a:pt x="61" y="39"/>
                    <a:pt x="235" y="237"/>
                    <a:pt x="365" y="237"/>
                  </a:cubicBezTo>
                  <a:cubicBezTo>
                    <a:pt x="495" y="237"/>
                    <a:pt x="693" y="49"/>
                    <a:pt x="779" y="0"/>
                  </a:cubicBezTo>
                </a:path>
              </a:pathLst>
            </a:custGeom>
            <a:noFill/>
            <a:ln w="28575" cap="flat" cmpd="sng">
              <a:solidFill>
                <a:srgbClr val="E01B22"/>
              </a:solidFill>
              <a:prstDash val="solid"/>
              <a:round/>
              <a:headEnd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3199" name="Text Box 15"/>
            <p:cNvSpPr txBox="1">
              <a:spLocks noChangeArrowheads="1"/>
            </p:cNvSpPr>
            <p:nvPr/>
          </p:nvSpPr>
          <p:spPr bwMode="auto">
            <a:xfrm>
              <a:off x="612" y="3607"/>
              <a:ext cx="66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ea typeface="Times New Roman" pitchFamily="18" charset="0"/>
                  <a:cs typeface="Arial" pitchFamily="34" charset="0"/>
                </a:rPr>
                <a:t>×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2.5 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Identify Exponential Behavior</a:t>
            </a:r>
            <a:endParaRPr lang="en-US" sz="2000" b="1">
              <a:solidFill>
                <a:srgbClr val="EC1D24"/>
              </a:solidFill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533400" y="33528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Method 2</a:t>
            </a:r>
            <a:r>
              <a:rPr lang="en-US" sz="2400">
                <a:solidFill>
                  <a:srgbClr val="000000"/>
                </a:solidFill>
              </a:rPr>
              <a:t>	Graph the data.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533400" y="3892550"/>
            <a:ext cx="529907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graph shows  rapidly increasing values of 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as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increases. This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 characteristic of exponential behavior. 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533400" y="1503363"/>
            <a:ext cx="82296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8800" indent="-1484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the domain values are at regular intervals and the range values differ by a positive common factor, the data are probably exponential. The equation for the data may involve (2.5)</a:t>
            </a:r>
            <a:r>
              <a:rPr lang="en-US" sz="2400" i="1" baseline="40000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.</a:t>
            </a:r>
          </a:p>
        </p:txBody>
      </p:sp>
      <p:pic>
        <p:nvPicPr>
          <p:cNvPr id="94215" name="Picture 7" descr="ALG09-05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2960688"/>
            <a:ext cx="2962275" cy="2943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/>
      <p:bldP spid="94213" grpId="0" build="p" autoUpdateAnimBg="0"/>
      <p:bldP spid="94214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343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641725"/>
            <a:ext cx="279082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no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</a:t>
            </a: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cannot be determined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Determine whether the set of data displays exponential behavior.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  <p:pic>
        <p:nvPicPr>
          <p:cNvPr id="116748" name="Picture 12" descr="ALG09-05-04A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5950" y="2293938"/>
            <a:ext cx="5372100" cy="990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2;4;3;2;3;"/>
  <p:tag name="CHARTSTRINGSTD" val="0 2 2 1"/>
  <p:tag name="CHARTSTRINGREV" val="1 2 2 0"/>
  <p:tag name="CHARTSTRINGSTDPER" val="0 0.4 0.4 0.2"/>
  <p:tag name="CHARTSTRINGREVPER" val="0.2 0.4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TOTALRESPONSES" val="5"/>
  <p:tag name="SLICED" val="False"/>
  <p:tag name="RESPONSES" val="NA,1,5,2;1;1;2;2;"/>
  <p:tag name="CHARTSTRINGSTD" val="2 3 0 0"/>
  <p:tag name="CHARTSTRINGREV" val="0 0 3 2"/>
  <p:tag name="CHARTSTRINGSTDPER" val="0.4 0.6 0 0"/>
  <p:tag name="CHARTSTRINGREVPER" val="0 0 0.6 0.4"/>
  <p:tag name="VALUES" val="Incorrect¤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1;3;2;1;1;"/>
  <p:tag name="CHARTSTRINGSTD" val="3 1 1 0"/>
  <p:tag name="CHARTSTRINGREV" val="0 1 1 3"/>
  <p:tag name="CHARTSTRINGSTDPER" val="0.6 0.2 0.2 0"/>
  <p:tag name="CHARTSTRINGREVPER" val="0 0.2 0.2 0.6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TOTALRESPONSES" val="5"/>
  <p:tag name="SLICED" val="False"/>
  <p:tag name="RESPONSES" val="NA,1,5,4;3;3;2;1;"/>
  <p:tag name="CHARTSTRINGSTD" val="1 1 2 1"/>
  <p:tag name="CHARTSTRINGREV" val="1 2 1 1"/>
  <p:tag name="CHARTSTRINGSTDPER" val="0.2 0.2 0.4 0.2"/>
  <p:tag name="CHARTSTRINGREVPER" val="0.2 0.4 0.2 0.2"/>
  <p:tag name="VALUES" val="Incorrect¤Incorrect¤Incorrect¤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AA63AF63603F4062928B77E1E0D99672"/>
  <p:tag name="VALUES" val="Incorrect¤Incorrect¤Incorrect¤Correct"/>
  <p:tag name="TOTALRESPONSES" val="5"/>
  <p:tag name="SLICED" val="False"/>
  <p:tag name="RESPONSES" val="NA,1,5,3;3;3;3;3;"/>
  <p:tag name="CHARTSTRINGSTD" val="0 0 5 0"/>
  <p:tag name="CHARTSTRINGREV" val="0 5 0 0"/>
  <p:tag name="CHARTSTRINGSTDPER" val="0 0 1 0"/>
  <p:tag name="CHARTSTRINGREVPER" val="0 1 0 0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3;3;2;4;1;"/>
  <p:tag name="CHARTSTRINGSTD" val="1 1 2 1"/>
  <p:tag name="CHARTSTRINGREV" val="1 2 1 1"/>
  <p:tag name="CHARTSTRINGSTDPER" val="0.2 0.2 0.4 0.2"/>
  <p:tag name="CHARTSTRINGREVPER" val="0.2 0.4 0.2 0.2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TOTALRESPONSES" val="5"/>
  <p:tag name="SLICED" val="False"/>
  <p:tag name="RESPONSES" val="NA,1,5,1;1;3;3;1;"/>
  <p:tag name="CHARTSTRINGSTD" val="3 0 2 0"/>
  <p:tag name="CHARTSTRINGREV" val="0 2 0 3"/>
  <p:tag name="CHARTSTRINGSTDPER" val="0.6 0 0.4 0"/>
  <p:tag name="CHARTSTRINGREVPER" val="0 0.4 0 0.6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4F36028D56B240409E536E237F222D07"/>
  <p:tag name="VALUES" val="Incorrect¤Incorrect¤Incorrect¤Correct"/>
  <p:tag name="TOTALRESPONSES" val="5"/>
  <p:tag name="SLICED" val="False"/>
  <p:tag name="RESPONSES" val="NA,1,5,4;1;3;1;4;"/>
  <p:tag name="CHARTSTRINGSTD" val="2 0 1 2"/>
  <p:tag name="CHARTSTRINGREV" val="2 1 0 2"/>
  <p:tag name="CHARTSTRINGSTDPER" val="0.4 0 0.2 0.4"/>
  <p:tag name="CHARTSTRINGREVPER" val="0.4 0.2 0 0.4"/>
  <p:tag name="QUESTIONALIAS" val="Example 1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3;4;1;4;4;"/>
  <p:tag name="CHARTSTRINGSTD" val="1 0 1 3"/>
  <p:tag name="CHARTSTRINGREV" val="3 1 0 1"/>
  <p:tag name="CHARTSTRINGSTDPER" val="0.2 0 0.2 0.6"/>
  <p:tag name="CHARTSTRINGREVPER" val="0.6 0.2 0 0.2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0204E4D4E83E4BF494AA4C524B526C5C"/>
  <p:tag name="TOTALRESPONSES" val="5"/>
  <p:tag name="SLICED" val="False"/>
  <p:tag name="RESPONSES" val="NA,1,5,3;3;2;1;1;"/>
  <p:tag name="CHARTSTRINGSTD" val="2 1 2 0"/>
  <p:tag name="CHARTSTRINGREV" val="0 2 1 2"/>
  <p:tag name="CHARTSTRINGSTDPER" val="0.4 0.2 0.4 0"/>
  <p:tag name="CHARTSTRINGREVPER" val="0 0.4 0.2 0.4"/>
  <p:tag name="VALUES" val="Incorrect¤Incorrect¤Correct¤Incorrect"/>
  <p:tag name="QUESTIONALIAS" val="Example 2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4;2;4;4;3;"/>
  <p:tag name="CHARTSTRINGSTD" val="0 1 1 3"/>
  <p:tag name="CHARTSTRINGREV" val="3 1 1 0"/>
  <p:tag name="CHARTSTRINGSTDPER" val="0 0.2 0.2 0.6"/>
  <p:tag name="CHARTSTRINGREVPER" val="0.6 0.2 0.2 0"/>
  <p:tag name="QUESTIONALIAS" val="Example 3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C957576E30CB43B8AED62D3F24BBC514"/>
  <p:tag name="VALUES" val="Incorrect¤Incorrect¤Correct¤Incorrect"/>
  <p:tag name="TOTALRESPONSES" val="5"/>
  <p:tag name="SLICED" val="False"/>
  <p:tag name="RESPONSES" val="NA,1,5,3;2;2;3;2;"/>
  <p:tag name="CHARTSTRINGSTD" val="0 3 2 0"/>
  <p:tag name="CHARTSTRINGREV" val="0 2 3 0"/>
  <p:tag name="CHARTSTRINGSTDPER" val="0 0.6 0.4 0"/>
  <p:tag name="CHARTSTRINGREVPER" val="0 0.4 0.6 0"/>
  <p:tag name="QUESTIONALIAS" val="Example 3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"/>
  <p:tag name="TOTALRESPONSES" val="5"/>
  <p:tag name="SLICED" val="False"/>
  <p:tag name="RESPONSES" val="NA,1,5,1;2;3;3;2;"/>
  <p:tag name="CHARTSTRINGSTD" val="1 2 2"/>
  <p:tag name="CHARTSTRINGREV" val="2 2 1"/>
  <p:tag name="CHARTSTRINGSTDPER" val="0.2 0.4 0.4"/>
  <p:tag name="CHARTSTRINGREVPER" val="0.4 0.4 0.2"/>
  <p:tag name="QUESTIONALIAS" val="Example 4"/>
  <p:tag name="ANSWERSALIAS" val="A¤B¤C"/>
  <p:tag name="RESPONSESGATHER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769</Words>
  <Application>Microsoft Office PowerPoint</Application>
  <PresentationFormat>On-screen Show (4:3)</PresentationFormat>
  <Paragraphs>151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Arial</vt:lpstr>
      <vt:lpstr>Symbol</vt:lpstr>
      <vt:lpstr>Times New Roman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93</cp:revision>
  <dcterms:created xsi:type="dcterms:W3CDTF">2007-12-06T14:31:51Z</dcterms:created>
  <dcterms:modified xsi:type="dcterms:W3CDTF">2015-12-17T13:03:34Z</dcterms:modified>
</cp:coreProperties>
</file>