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14" r:id="rId16"/>
    <p:sldId id="258" r:id="rId17"/>
    <p:sldId id="290" r:id="rId18"/>
    <p:sldId id="302" r:id="rId19"/>
    <p:sldId id="259" r:id="rId20"/>
    <p:sldId id="288" r:id="rId21"/>
    <p:sldId id="308" r:id="rId22"/>
    <p:sldId id="317" r:id="rId23"/>
    <p:sldId id="315" r:id="rId24"/>
    <p:sldId id="260" r:id="rId25"/>
    <p:sldId id="261" r:id="rId26"/>
    <p:sldId id="309" r:id="rId27"/>
    <p:sldId id="316" r:id="rId28"/>
    <p:sldId id="263" r:id="rId29"/>
    <p:sldId id="291" r:id="rId30"/>
    <p:sldId id="310" r:id="rId31"/>
    <p:sldId id="318" r:id="rId32"/>
    <p:sldId id="275" r:id="rId33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7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7–5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7_06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7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9" name="Picture 17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Header" descr="12_ALG1_Header_07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4" name="Picture 18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7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7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7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7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7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7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9.xml"/><Relationship Id="rId11" Type="http://schemas.openxmlformats.org/officeDocument/2006/relationships/slide" Target="slide19.xml"/><Relationship Id="rId5" Type="http://schemas.openxmlformats.org/officeDocument/2006/relationships/slide" Target="slide8.xml"/><Relationship Id="rId10" Type="http://schemas.openxmlformats.org/officeDocument/2006/relationships/slide" Target="slide18.xml"/><Relationship Id="rId4" Type="http://schemas.openxmlformats.org/officeDocument/2006/relationships/slide" Target="slide7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1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7_06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7–5)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Equation for Exponential Growth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Real-World Example: Exponential Growth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 Equation for Compound Interest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2:	Real-World Example: Compound Interest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Key Concept:  Equation for Exponential Decay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3:	Real-World Example: Exponential Decay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76600"/>
            <a:ext cx="27908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1; 1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1; 2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1; 4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0; 6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5410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4</a:t>
            </a:r>
            <a:r>
              <a:rPr lang="en-US" sz="2400" b="1" i="1" baseline="40000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shown. State the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-intercept. Then use the graph to approximate the value of 4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0.6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9719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44" name="Picture 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1441450"/>
            <a:ext cx="2422525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00400"/>
            <a:ext cx="5105400" cy="299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the domain values are at regular intervals and the range values are increasing.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No; the domain values are at regular intervals and the range values have a common difference. 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3886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the data in the table display exponential behavior.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8656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7" name="Picture 13" descr="9-7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1752600"/>
            <a:ext cx="3443288" cy="8969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419100" y="3771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8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pSp>
        <p:nvGrpSpPr>
          <p:cNvPr id="109595" name="Group 27"/>
          <p:cNvGrpSpPr>
            <a:grpSpLocks/>
          </p:cNvGrpSpPr>
          <p:nvPr/>
        </p:nvGrpSpPr>
        <p:grpSpPr bwMode="auto">
          <a:xfrm>
            <a:off x="952500" y="3314700"/>
            <a:ext cx="3467100" cy="3171825"/>
            <a:chOff x="600" y="2112"/>
            <a:chExt cx="2184" cy="1998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00" y="2352"/>
              <a:ext cx="1758" cy="1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88" name="Picture 20" descr="9-7-3"/>
            <p:cNvPicPr>
              <a:picLocks noChangeAspect="1" noChangeArrowheads="1"/>
            </p:cNvPicPr>
            <p:nvPr/>
          </p:nvPicPr>
          <p:blipFill>
            <a:blip r:embed="rId6" cstate="print"/>
            <a:srcRect t="80000" b="1718"/>
            <a:stretch>
              <a:fillRect/>
            </a:stretch>
          </p:blipFill>
          <p:spPr bwMode="auto">
            <a:xfrm>
              <a:off x="970" y="3624"/>
              <a:ext cx="1814" cy="486"/>
            </a:xfrm>
            <a:prstGeom prst="rect">
              <a:avLst/>
            </a:prstGeom>
            <a:noFill/>
          </p:spPr>
        </p:pic>
        <p:pic>
          <p:nvPicPr>
            <p:cNvPr id="109589" name="Picture 21" descr="9-7-3"/>
            <p:cNvPicPr>
              <a:picLocks noChangeAspect="1" noChangeArrowheads="1"/>
            </p:cNvPicPr>
            <p:nvPr/>
          </p:nvPicPr>
          <p:blipFill>
            <a:blip r:embed="rId6" cstate="print"/>
            <a:srcRect t="16751" b="61530"/>
            <a:stretch>
              <a:fillRect/>
            </a:stretch>
          </p:blipFill>
          <p:spPr bwMode="auto">
            <a:xfrm>
              <a:off x="960" y="2112"/>
              <a:ext cx="1808" cy="576"/>
            </a:xfrm>
            <a:prstGeom prst="rect">
              <a:avLst/>
            </a:prstGeom>
            <a:noFill/>
          </p:spPr>
        </p:pic>
        <p:pic>
          <p:nvPicPr>
            <p:cNvPr id="109590" name="Picture 22" descr="9-7-3"/>
            <p:cNvPicPr>
              <a:picLocks noChangeAspect="1" noChangeArrowheads="1"/>
            </p:cNvPicPr>
            <p:nvPr/>
          </p:nvPicPr>
          <p:blipFill>
            <a:blip r:embed="rId6" cstate="print"/>
            <a:srcRect t="38121" b="38443"/>
            <a:stretch>
              <a:fillRect/>
            </a:stretch>
          </p:blipFill>
          <p:spPr bwMode="auto">
            <a:xfrm>
              <a:off x="970" y="2665"/>
              <a:ext cx="1745" cy="599"/>
            </a:xfrm>
            <a:prstGeom prst="rect">
              <a:avLst/>
            </a:prstGeom>
            <a:noFill/>
          </p:spPr>
        </p:pic>
        <p:pic>
          <p:nvPicPr>
            <p:cNvPr id="109591" name="Picture 23" descr="9-7-3"/>
            <p:cNvPicPr>
              <a:picLocks noChangeAspect="1" noChangeArrowheads="1"/>
            </p:cNvPicPr>
            <p:nvPr/>
          </p:nvPicPr>
          <p:blipFill>
            <a:blip r:embed="rId6" cstate="print"/>
            <a:srcRect t="61208" b="21692"/>
            <a:stretch>
              <a:fillRect/>
            </a:stretch>
          </p:blipFill>
          <p:spPr bwMode="auto">
            <a:xfrm>
              <a:off x="960" y="3191"/>
              <a:ext cx="1820" cy="457"/>
            </a:xfrm>
            <a:prstGeom prst="rect">
              <a:avLst/>
            </a:prstGeom>
            <a:noFill/>
          </p:spPr>
        </p:pic>
      </p:grpSp>
      <p:pic>
        <p:nvPicPr>
          <p:cNvPr id="109594" name="Picture 26" descr="9-7-3"/>
          <p:cNvPicPr>
            <a:picLocks noChangeAspect="1" noChangeArrowheads="1"/>
          </p:cNvPicPr>
          <p:nvPr/>
        </p:nvPicPr>
        <p:blipFill>
          <a:blip r:embed="rId7" cstate="print"/>
          <a:srcRect b="63686"/>
          <a:stretch>
            <a:fillRect/>
          </a:stretch>
        </p:blipFill>
        <p:spPr bwMode="auto">
          <a:xfrm>
            <a:off x="1047750" y="1600200"/>
            <a:ext cx="7715250" cy="18732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F.IF.8b Use the properties of exponents to interpret expressions for exponential functions.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F.LE.2 Construct linear and exponential functions, including arithmetic and geometric sequences, given a graph, a description of a relationship, or two input-output pairs (include reading these from a table).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analyzed exponential functions. </a:t>
            </a:r>
            <a:endParaRPr lang="en-US" sz="280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problems involving exponential growth.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problems involving exponential decay.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compound interest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7" name="Picture 11" descr="KC_alg_L07-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184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Exponential Growth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8867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POPULATION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 2008, the town of Flat Creek had a population of about 280,000 and a growth rate of 0.85% per year. Write an equation to represent the population of Flat Creek since 2008.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932113"/>
            <a:ext cx="8323263" cy="217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The rate 0.85% can be written has 0.0085.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(1 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Equation for exponential growth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280,000(1 + 0.0085)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280,000 and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0.0085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280,000(1.0085)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Simplify.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5222875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An equation to represent the population of Flat Creek is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280,000(1.0085)</a:t>
            </a:r>
            <a:r>
              <a:rPr lang="en-US" sz="2400" i="1" baseline="40000">
                <a:solidFill>
                  <a:srgbClr val="E01B22"/>
                </a:solidFill>
              </a:rPr>
              <a:t>t</a:t>
            </a:r>
            <a:r>
              <a:rPr lang="en-US" sz="2400">
                <a:solidFill>
                  <a:srgbClr val="E01B22"/>
                </a:solidFill>
              </a:rPr>
              <a:t>, where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is the population and </a:t>
            </a:r>
            <a:r>
              <a:rPr lang="en-US" sz="2400" i="1">
                <a:solidFill>
                  <a:srgbClr val="E01B22"/>
                </a:solidFill>
              </a:rPr>
              <a:t>t</a:t>
            </a:r>
            <a:r>
              <a:rPr lang="en-US" sz="2400">
                <a:solidFill>
                  <a:srgbClr val="E01B22"/>
                </a:solidFill>
              </a:rPr>
              <a:t> is the number of years since 2008.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Exponential Growth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876300" y="1503363"/>
            <a:ext cx="78867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POPULATION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 2008, the town of Flat Creek had a population of about 280,000 and a growth rate of 0.85% per year. According to the equation, what will be the population of Flat Creek in the year 2018?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533400" y="2984500"/>
            <a:ext cx="8323263" cy="217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In 2018,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will equal 2018 – 2008 or 10.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280,000(1.0085)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Equation for population of Flat Creek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280,000(1.0085)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10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10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pitchFamily="34" charset="0"/>
              </a:rPr>
              <a:t>≈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304,731	Use a calculator.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5154613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In 2018, there will be about 304,731 people in Flat Creek.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  <p:bldP spid="86026" grpId="0" build="p" autoUpdateAnimBg="0"/>
      <p:bldP spid="8602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3375025"/>
            <a:ext cx="36576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4500(1.0015)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4500(1.0015)</a:t>
            </a:r>
            <a:r>
              <a:rPr lang="pt-BR" sz="2400" b="1" i="1" baseline="40000">
                <a:sym typeface="Symbol" pitchFamily="18" charset="2"/>
              </a:rPr>
              <a:t>t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4500(0.0015)</a:t>
            </a:r>
            <a:r>
              <a:rPr lang="pt-BR" sz="2400" b="1" i="1" baseline="40000">
                <a:sym typeface="Symbol" pitchFamily="18" charset="2"/>
              </a:rPr>
              <a:t>t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(1.0015)</a:t>
            </a:r>
            <a:r>
              <a:rPr lang="pt-BR" sz="2400" b="1" i="1" baseline="40000">
                <a:sym typeface="Symbol" pitchFamily="18" charset="2"/>
              </a:rPr>
              <a:t>t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23263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 POPULATION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</a:t>
            </a:r>
            <a:r>
              <a:rPr lang="en-US" sz="2400" b="1">
                <a:solidFill>
                  <a:srgbClr val="00539D"/>
                </a:solidFill>
              </a:rPr>
              <a:t>In 2008, Scioto School District had a student population of about 4500 students, and a growth rate of about 0.15% per year. Write an equation to represent the student population of the Scioto School District since the year 2008.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876300" y="4724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3375025"/>
            <a:ext cx="45593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about 9000 students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about 4600 students</a:t>
            </a:r>
            <a:r>
              <a:rPr lang="pt-BR" sz="2400" b="1" i="1">
                <a:sym typeface="Symbol" pitchFamily="18" charset="2"/>
              </a:rPr>
              <a:t> 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about 4540 students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about 4700 students</a:t>
            </a:r>
            <a:endParaRPr lang="pt-BR" sz="2400" b="1" baseline="40000">
              <a:sym typeface="Symbol" pitchFamily="18" charset="2"/>
            </a:endParaRPr>
          </a:p>
        </p:txBody>
      </p:sp>
      <p:sp>
        <p:nvSpPr>
          <p:cNvPr id="122891" name="TPQuestion"/>
          <p:cNvSpPr>
            <a:spLocks noChangeArrowheads="1"/>
          </p:cNvSpPr>
          <p:nvPr/>
        </p:nvSpPr>
        <p:spPr bwMode="auto">
          <a:xfrm>
            <a:off x="533400" y="1504950"/>
            <a:ext cx="8323263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POPULATION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</a:t>
            </a:r>
            <a:r>
              <a:rPr lang="en-US" sz="2400" b="1">
                <a:solidFill>
                  <a:srgbClr val="00539D"/>
                </a:solidFill>
              </a:rPr>
              <a:t>In 2008, Scioto School District had a student population of about 4500 students, and a growth rate of about 0.15% per year. According to the equation, what will be the student population of the Scioto School District in the year 2014?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7" grpId="0" animBg="1"/>
      <p:bldP spid="122890" grpId="0" autoUpdateAnimBg="0"/>
      <p:bldP spid="12289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39" name="Picture 7" descr="KC_alg_L07-06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46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2672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Compound Interest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980363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COLLEGE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When Jing May was born, her grandparents invested $1000 in a fixed rate savings account at a rate of 7% compounded annually. The money will go to Jing May when she turns 18 to help with her college expenses. What amount of money will Jing May receive from the investment?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 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140200" y="3963988"/>
            <a:ext cx="471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Compound interest equation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140200" y="5060950"/>
            <a:ext cx="4716463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P</a:t>
            </a:r>
            <a:r>
              <a:rPr lang="en-US" sz="2400">
                <a:solidFill>
                  <a:srgbClr val="000000"/>
                </a:solidFill>
              </a:rPr>
              <a:t> = 1000, </a:t>
            </a:r>
            <a:r>
              <a:rPr lang="en-US" sz="2400" i="1">
                <a:solidFill>
                  <a:srgbClr val="000000"/>
                </a:solidFill>
              </a:rPr>
              <a:t>r</a:t>
            </a:r>
            <a:r>
              <a:rPr lang="en-US" sz="2400">
                <a:solidFill>
                  <a:srgbClr val="000000"/>
                </a:solidFill>
              </a:rPr>
              <a:t> = 7% or 0.07,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1, and </a:t>
            </a:r>
            <a:r>
              <a:rPr lang="en-US" sz="2400" i="1">
                <a:solidFill>
                  <a:srgbClr val="000000"/>
                </a:solidFill>
              </a:rPr>
              <a:t>t</a:t>
            </a:r>
            <a:r>
              <a:rPr lang="en-US" sz="2400">
                <a:solidFill>
                  <a:srgbClr val="000000"/>
                </a:solidFill>
              </a:rPr>
              <a:t> = 18</a:t>
            </a:r>
            <a:endParaRPr lang="en-US" sz="2400" i="1">
              <a:solidFill>
                <a:srgbClr val="000000"/>
              </a:solidFill>
            </a:endParaRPr>
          </a:p>
        </p:txBody>
      </p:sp>
      <p:pic>
        <p:nvPicPr>
          <p:cNvPr id="6162" name="Picture 18" descr="9-7-2"/>
          <p:cNvPicPr>
            <a:picLocks noChangeAspect="1" noChangeArrowheads="1"/>
          </p:cNvPicPr>
          <p:nvPr/>
        </p:nvPicPr>
        <p:blipFill>
          <a:blip r:embed="rId3" cstate="print"/>
          <a:srcRect t="50325"/>
          <a:stretch>
            <a:fillRect/>
          </a:stretch>
        </p:blipFill>
        <p:spPr bwMode="auto">
          <a:xfrm>
            <a:off x="909638" y="4775200"/>
            <a:ext cx="3109912" cy="968375"/>
          </a:xfrm>
          <a:prstGeom prst="rect">
            <a:avLst/>
          </a:prstGeom>
          <a:noFill/>
        </p:spPr>
      </p:pic>
      <p:pic>
        <p:nvPicPr>
          <p:cNvPr id="6163" name="Picture 19" descr="9-7-2"/>
          <p:cNvPicPr>
            <a:picLocks noChangeAspect="1" noChangeArrowheads="1"/>
          </p:cNvPicPr>
          <p:nvPr/>
        </p:nvPicPr>
        <p:blipFill>
          <a:blip r:embed="rId3" cstate="print"/>
          <a:srcRect b="49675"/>
          <a:stretch>
            <a:fillRect/>
          </a:stretch>
        </p:blipFill>
        <p:spPr bwMode="auto">
          <a:xfrm>
            <a:off x="909638" y="3667125"/>
            <a:ext cx="3109912" cy="9810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 advAuto="0"/>
      <p:bldP spid="6153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Compound Interest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503363"/>
            <a:ext cx="7980363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004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 = 1000(1.07)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18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Simplify.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33400" y="206057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≈</a:t>
            </a:r>
            <a:r>
              <a:rPr lang="en-US" sz="2400">
                <a:solidFill>
                  <a:srgbClr val="000000"/>
                </a:solidFill>
              </a:rPr>
              <a:t> 3379.93	Use a calculator.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33400" y="39639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She will receive about $3380.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build="p" autoUpdateAnimBg="0"/>
      <p:bldP spid="717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60425" y="3673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3600" y="3698875"/>
            <a:ext cx="432117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about $4682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about $5000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about $4600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about $4500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COMPOUND INTEREST</a:t>
            </a:r>
            <a:r>
              <a:rPr lang="en-US" sz="2400" b="1">
                <a:solidFill>
                  <a:srgbClr val="00539D"/>
                </a:solidFill>
              </a:rPr>
              <a:t>  When Lucy was 10 years old, her father invested $2500 in a fixed rate savings account at a rate of 8% compounded semiannually. When Lucy turns 18, the money will help to buy her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a car. What amount of money will Lucy receive from the investment?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5" name="Picture 9" descr="KC_alg_L07-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2431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Exponential Decay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980363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CHARITY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During an economic recession, a charitable organization found that its donations dropped by 1.1% per year. Before the recession, its donations were $390,000. Write an equation to represent the charity’s donations since the beginning of the recession.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52657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7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i="1"/>
              <a:t>y</a:t>
            </a:r>
            <a:r>
              <a:rPr lang="en-US" sz="2400"/>
              <a:t> = 390,000(0.989)</a:t>
            </a:r>
            <a:r>
              <a:rPr lang="en-US" sz="2400" i="1" baseline="40000"/>
              <a:t>t</a:t>
            </a:r>
            <a:r>
              <a:rPr lang="en-US" sz="2400"/>
              <a:t>	Simplify.</a:t>
            </a:r>
            <a:endParaRPr lang="en-US" sz="2400" i="1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33400" y="3605213"/>
            <a:ext cx="8323263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(1 –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Equation for exponential decay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390,000(1 – 0.011)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390,000 and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1.1% or 0.011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33400" y="57451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390,000(0.989)</a:t>
            </a:r>
            <a:r>
              <a:rPr lang="en-US" sz="2400" i="1" baseline="40000">
                <a:solidFill>
                  <a:srgbClr val="E01B22"/>
                </a:solidFill>
              </a:rPr>
              <a:t>t</a:t>
            </a:r>
            <a:endParaRPr lang="en-US" sz="2400" i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Exponential Decay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503363"/>
            <a:ext cx="7980363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CHARITY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During an economic recession, a charitable organization found that its donations dropped by 1.1% per year. Before the recession, its donations were $390,000. Estimate the amount of the donations 5 years after the start of the recession.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533400" y="53848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amount of donations should be about $369,017. 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533400" y="3605213"/>
            <a:ext cx="8323263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390,000(0.989)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Equation for amount of donations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390,000(0.989)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5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≈ 369,016.74	Use a calculator.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1" grpId="0" build="p" autoUpdateAnimBg="0"/>
      <p:bldP spid="9114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4572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983038"/>
            <a:ext cx="44132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(0.975)</a:t>
            </a:r>
            <a:r>
              <a:rPr lang="pt-BR" sz="2400" b="1" i="1" baseline="40000">
                <a:sym typeface="Symbol" pitchFamily="18" charset="2"/>
              </a:rPr>
              <a:t>t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24,000(0.975)</a:t>
            </a:r>
            <a:r>
              <a:rPr lang="pt-BR" sz="2400" b="1" i="1" baseline="40000">
                <a:sym typeface="Symbol" pitchFamily="18" charset="2"/>
              </a:rPr>
              <a:t>t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24,000(1.975)</a:t>
            </a:r>
            <a:r>
              <a:rPr lang="pt-BR" sz="2400" b="1" i="1" baseline="40000">
                <a:sym typeface="Symbol" pitchFamily="18" charset="2"/>
              </a:rPr>
              <a:t>t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24,000(0.975)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23263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 CHARITY</a:t>
            </a:r>
            <a:r>
              <a:rPr lang="en-US" sz="2400" b="1">
                <a:solidFill>
                  <a:srgbClr val="00539D"/>
                </a:solidFill>
              </a:rPr>
              <a:t>  A charitable organization found that the value of its clothing donations dropped by 2.5% per year. Before this downturn in donations, the organization received clothing valued at $24,000. Write an equation to represent the value of the charity’s clothing donations since the beginning of the downturn.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876300" y="4953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391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732213"/>
            <a:ext cx="4197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about $23,000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about $21,000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about $22,245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about $24,000</a:t>
            </a:r>
          </a:p>
        </p:txBody>
      </p:sp>
      <p:sp>
        <p:nvSpPr>
          <p:cNvPr id="123915" name="TPQuestion"/>
          <p:cNvSpPr>
            <a:spLocks noChangeArrowheads="1"/>
          </p:cNvSpPr>
          <p:nvPr/>
        </p:nvSpPr>
        <p:spPr bwMode="auto">
          <a:xfrm>
            <a:off x="533400" y="1504950"/>
            <a:ext cx="8323263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 CHARITY</a:t>
            </a:r>
            <a:r>
              <a:rPr lang="en-US" sz="2400" b="1">
                <a:solidFill>
                  <a:srgbClr val="00539D"/>
                </a:solidFill>
              </a:rPr>
              <a:t>  A charitable organization found that the value of its clothing donations dropped by 2.5% per year. Before this downturn in donations, the organization received clothing valued at $24,000. Estimate the value of the clothing donations 3 years after the start of the downturn.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1" grpId="0" animBg="1"/>
      <p:bldP spid="123914" grpId="0" autoUpdateAnimBg="0"/>
      <p:bldP spid="12391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4;3;4;1;3;"/>
  <p:tag name="CHARTSTRINGSTD" val="1 0 2 2"/>
  <p:tag name="CHARTSTRINGREV" val="2 2 0 1"/>
  <p:tag name="CHARTSTRINGSTDPER" val="0.2 0 0.4 0.4"/>
  <p:tag name="CHARTSTRINGREVPER" val="0.4 0.4 0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2;2;2;1;1;"/>
  <p:tag name="CHARTSTRINGSTD" val="2 3"/>
  <p:tag name="CHARTSTRINGREV" val="3 2"/>
  <p:tag name="CHARTSTRINGSTDPER" val="0.4 0.6"/>
  <p:tag name="CHARTSTRINGREVPER" val="0.6 0.4"/>
  <p:tag name="QUESTIONALIAS" val="5-Minute Check 2"/>
  <p:tag name="ANSWERSALIAS" val="A¤B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2;2;2;1;4;"/>
  <p:tag name="CHARTSTRINGSTD" val="1 3 0 1"/>
  <p:tag name="CHARTSTRINGREV" val="1 0 3 1"/>
  <p:tag name="CHARTSTRINGSTDPER" val="0.2 0.6 0 0.2"/>
  <p:tag name="CHARTSTRINGREVPER" val="0.2 0 0.6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4;3;2;4;2;"/>
  <p:tag name="CHARTSTRINGSTD" val="0 2 1 2"/>
  <p:tag name="CHARTSTRINGREV" val="2 1 2 0"/>
  <p:tag name="CHARTSTRINGSTDPER" val="0 0.4 0.2 0.4"/>
  <p:tag name="CHARTSTRINGREVPER" val="0.4 0.2 0.4 0"/>
  <p:tag name="QUESTIONALIAS" val="Example 1"/>
  <p:tag name="ANSWERSALIAS" val="A¤B¤C¤D"/>
  <p:tag name="RESPONSESGATHER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FF20D73ADB2C46DE90BB02E233020438"/>
  <p:tag name="VALUES" val="Incorrect¤Incorrect¤Correct¤Incorrect"/>
  <p:tag name="TOTALRESPONSES" val="5"/>
  <p:tag name="SLICED" val="False"/>
  <p:tag name="RESPONSES" val="NA,1,5,4;2;3;2;1;"/>
  <p:tag name="CHARTSTRINGSTD" val="1 2 1 1"/>
  <p:tag name="CHARTSTRINGREV" val="1 1 2 1"/>
  <p:tag name="CHARTSTRINGSTDPER" val="0.2 0.4 0.2 0.2"/>
  <p:tag name="CHARTSTRINGREVPER" val="0.2 0.2 0.4 0.2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4;3;4;2;1;"/>
  <p:tag name="CHARTSTRINGSTD" val="1 1 1 2"/>
  <p:tag name="CHARTSTRINGREV" val="2 1 1 1"/>
  <p:tag name="CHARTSTRINGSTDPER" val="0.2 0.2 0.2 0.4"/>
  <p:tag name="CHARTSTRINGREVPER" val="0.4 0.2 0.2 0.2"/>
  <p:tag name="QUESTIONALIAS" val="Example 2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QUESTIONALIAS" val="Example 3"/>
  <p:tag name="ANSWERSALIAS" val="A¤B¤C¤D"/>
  <p:tag name="TOTALRESPONSES" val="5"/>
  <p:tag name="SLICED" val="False"/>
  <p:tag name="RESPONSES" val="NA,1,5,4;2;3;4;4;"/>
  <p:tag name="CHARTSTRINGSTD" val="0 1 1 3"/>
  <p:tag name="CHARTSTRINGREV" val="3 1 1 0"/>
  <p:tag name="CHARTSTRINGSTDPER" val="0 0.2 0.2 0.6"/>
  <p:tag name="CHARTSTRINGREVPER" val="0.6 0.2 0.2 0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CD4863FD2904DC78BE5940BD15BC37A"/>
  <p:tag name="VALUES" val="Incorrect¤Incorrect¤Correct¤Incorrect"/>
  <p:tag name="TOTALRESPONSES" val="5"/>
  <p:tag name="SLICED" val="False"/>
  <p:tag name="RESPONSES" val="NA,1,5,4;1;4;2;1;"/>
  <p:tag name="CHARTSTRINGSTD" val="2 1 0 2"/>
  <p:tag name="CHARTSTRINGREV" val="2 0 1 2"/>
  <p:tag name="CHARTSTRINGSTDPER" val="0.4 0.2 0 0.4"/>
  <p:tag name="CHARTSTRINGREVPER" val="0.4 0 0.2 0.4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1348</TotalTime>
  <Words>784</Words>
  <Application>Microsoft Office PowerPoint</Application>
  <PresentationFormat>On-screen Show (4:3)</PresentationFormat>
  <Paragraphs>115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83</cp:revision>
  <dcterms:created xsi:type="dcterms:W3CDTF">2007-12-06T14:31:51Z</dcterms:created>
  <dcterms:modified xsi:type="dcterms:W3CDTF">2015-09-22T20:47:34Z</dcterms:modified>
</cp:coreProperties>
</file>