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4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4" r:id="rId18"/>
    <p:sldId id="258" r:id="rId19"/>
    <p:sldId id="290" r:id="rId20"/>
    <p:sldId id="259" r:id="rId21"/>
    <p:sldId id="288" r:id="rId22"/>
    <p:sldId id="308" r:id="rId23"/>
    <p:sldId id="315" r:id="rId24"/>
    <p:sldId id="260" r:id="rId25"/>
    <p:sldId id="261" r:id="rId26"/>
    <p:sldId id="316" r:id="rId27"/>
    <p:sldId id="317" r:id="rId28"/>
    <p:sldId id="309" r:id="rId29"/>
    <p:sldId id="318" r:id="rId30"/>
    <p:sldId id="302" r:id="rId31"/>
    <p:sldId id="263" r:id="rId32"/>
    <p:sldId id="291" r:id="rId33"/>
    <p:sldId id="310" r:id="rId34"/>
    <p:sldId id="319" r:id="rId35"/>
    <p:sldId id="293" r:id="rId36"/>
    <p:sldId id="294" r:id="rId37"/>
    <p:sldId id="311" r:id="rId38"/>
    <p:sldId id="275" r:id="rId39"/>
  </p:sldIdLst>
  <p:sldSz cx="9144000" cy="6858000" type="screen4x3"/>
  <p:notesSz cx="6858000" cy="9144000"/>
  <p:custDataLst>
    <p:tags r:id="rId40"/>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D"/>
    <a:srgbClr val="E01B22"/>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74" autoAdjust="0"/>
    <p:restoredTop sz="94686" autoAdjust="0"/>
  </p:normalViewPr>
  <p:slideViewPr>
    <p:cSldViewPr>
      <p:cViewPr>
        <p:scale>
          <a:sx n="50" d="100"/>
          <a:sy n="50" d="100"/>
        </p:scale>
        <p:origin x="-1182" y="-59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7_07"/>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Lesson 7–6</a:t>
            </a:r>
          </a:p>
        </p:txBody>
      </p:sp>
      <p:pic>
        <p:nvPicPr>
          <p:cNvPr id="42013"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5"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6"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7"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8"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9" name="Header" descr="12_ALG1_Header_07_07"/>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6"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8"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9"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800"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1"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2" name="Header" descr="12_ALG1_Header_07_07"/>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5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6" name="Header" descr="12_ALG1_Header_07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67" name="Picture 11" descr="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5"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8"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79"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0"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1" name="Header" descr="12_ALG1_Header_07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1" name="Picture 11" descr="Example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7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22" name="Picture 18" descr="Real World Ex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4"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6"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7"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8"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9"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30" name="Header" descr="12_ALG1_Header_07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7"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9"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50"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1"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3" name="Header" descr="12_ALG1_Header_07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1"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3"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4"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5"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6"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7" name="Header" descr="12_ALG1_Header_07_07"/>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6"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7"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9"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50"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1"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2"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3" name="Header" descr="12_ALG1_Header_07_07">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pitchFamily="34" charset="0"/>
        </a:defRPr>
      </a:lvl2pPr>
      <a:lvl3pPr algn="r" rtl="0" fontAlgn="base">
        <a:spcBef>
          <a:spcPct val="0"/>
        </a:spcBef>
        <a:spcAft>
          <a:spcPct val="0"/>
        </a:spcAft>
        <a:defRPr sz="1200">
          <a:solidFill>
            <a:schemeClr val="tx1"/>
          </a:solidFill>
          <a:latin typeface="Arial" pitchFamily="34" charset="0"/>
        </a:defRPr>
      </a:lvl3pPr>
      <a:lvl4pPr algn="r" rtl="0" fontAlgn="base">
        <a:spcBef>
          <a:spcPct val="0"/>
        </a:spcBef>
        <a:spcAft>
          <a:spcPct val="0"/>
        </a:spcAft>
        <a:defRPr sz="1200">
          <a:solidFill>
            <a:schemeClr val="tx1"/>
          </a:solidFill>
          <a:latin typeface="Arial" pitchFamily="34" charset="0"/>
        </a:defRPr>
      </a:lvl4pPr>
      <a:lvl5pPr algn="r" rtl="0" fontAlgn="base">
        <a:spcBef>
          <a:spcPct val="0"/>
        </a:spcBef>
        <a:spcAft>
          <a:spcPct val="0"/>
        </a:spcAft>
        <a:defRPr sz="1200">
          <a:solidFill>
            <a:schemeClr val="tx1"/>
          </a:solidFill>
          <a:latin typeface="Arial" pitchFamily="34" charset="0"/>
        </a:defRPr>
      </a:lvl5pPr>
      <a:lvl6pPr marL="457200" algn="r" rtl="0" fontAlgn="base">
        <a:spcBef>
          <a:spcPct val="0"/>
        </a:spcBef>
        <a:spcAft>
          <a:spcPct val="0"/>
        </a:spcAft>
        <a:defRPr sz="1200">
          <a:solidFill>
            <a:schemeClr val="tx1"/>
          </a:solidFill>
          <a:latin typeface="Arial" pitchFamily="34" charset="0"/>
        </a:defRPr>
      </a:lvl6pPr>
      <a:lvl7pPr marL="914400" algn="r" rtl="0" fontAlgn="base">
        <a:spcBef>
          <a:spcPct val="0"/>
        </a:spcBef>
        <a:spcAft>
          <a:spcPct val="0"/>
        </a:spcAft>
        <a:defRPr sz="1200">
          <a:solidFill>
            <a:schemeClr val="tx1"/>
          </a:solidFill>
          <a:latin typeface="Arial" pitchFamily="34" charset="0"/>
        </a:defRPr>
      </a:lvl7pPr>
      <a:lvl8pPr marL="1371600" algn="r" rtl="0" fontAlgn="base">
        <a:spcBef>
          <a:spcPct val="0"/>
        </a:spcBef>
        <a:spcAft>
          <a:spcPct val="0"/>
        </a:spcAft>
        <a:defRPr sz="1200">
          <a:solidFill>
            <a:schemeClr val="tx1"/>
          </a:solidFill>
          <a:latin typeface="Arial" pitchFamily="34" charset="0"/>
        </a:defRPr>
      </a:lvl8pPr>
      <a:lvl9pPr marL="1828800" algn="r" rtl="0" fontAlgn="base">
        <a:spcBef>
          <a:spcPct val="0"/>
        </a:spcBef>
        <a:spcAft>
          <a:spcPct val="0"/>
        </a:spcAft>
        <a:defRPr sz="1200">
          <a:solidFill>
            <a:schemeClr val="tx1"/>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8.xml"/><Relationship Id="rId7" Type="http://schemas.openxmlformats.org/officeDocument/2006/relationships/slide" Target="slide15.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1.xml"/><Relationship Id="rId5" Type="http://schemas.openxmlformats.org/officeDocument/2006/relationships/slide" Target="slide10.xml"/><Relationship Id="rId10" Type="http://schemas.openxmlformats.org/officeDocument/2006/relationships/slide" Target="slide26.xml"/><Relationship Id="rId4" Type="http://schemas.openxmlformats.org/officeDocument/2006/relationships/slide" Target="slide9.xml"/><Relationship Id="rId9" Type="http://schemas.openxmlformats.org/officeDocument/2006/relationships/slide" Target="slide2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4.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4.xml"/><Relationship Id="rId1" Type="http://schemas.openxmlformats.org/officeDocument/2006/relationships/tags" Target="../tags/tag15.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9.jpe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9.jpe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2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9.jpe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9.jpe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4.xml"/><Relationship Id="rId1" Type="http://schemas.openxmlformats.org/officeDocument/2006/relationships/tags" Target="../tags/tag3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9.jpeg"/><Relationship Id="rId5" Type="http://schemas.openxmlformats.org/officeDocument/2006/relationships/image" Target="../media/image33.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9.jpe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8.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68.xml"/><Relationship Id="rId1" Type="http://schemas.openxmlformats.org/officeDocument/2006/relationships/tags" Target="../tags/tag39.xml"/></Relationships>
</file>

<file path=ppt/slides/_rels/slide28.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slideLayout" Target="../slideLayouts/slideLayout68.xml"/><Relationship Id="rId7" Type="http://schemas.openxmlformats.org/officeDocument/2006/relationships/image" Target="../media/image38.jpe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37.jpeg"/><Relationship Id="rId5" Type="http://schemas.openxmlformats.org/officeDocument/2006/relationships/image" Target="../media/image9.jpeg"/><Relationship Id="rId4" Type="http://schemas.openxmlformats.org/officeDocument/2006/relationships/image" Target="../media/image33.png"/><Relationship Id="rId9" Type="http://schemas.openxmlformats.org/officeDocument/2006/relationships/image" Target="../media/image40.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7"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9"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10" name="SplashHeader" descr="12_ALG1_Header_07_07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706812"/>
          </a:xfrm>
          <a:prstGeom prst="rect">
            <a:avLst/>
          </a:prstGeom>
          <a:noFill/>
          <a:ln w="9525">
            <a:noFill/>
            <a:miter lim="800000"/>
            <a:headEnd/>
            <a:tailEnd/>
          </a:ln>
          <a:effectLst/>
        </p:spPr>
        <p:txBody>
          <a:bodyPr/>
          <a:lstStyle/>
          <a:p>
            <a:pPr marL="1485900" indent="-1485900">
              <a:lnSpc>
                <a:spcPct val="90000"/>
              </a:lnSpc>
              <a:spcBef>
                <a:spcPct val="20000"/>
              </a:spcBef>
              <a:spcAft>
                <a:spcPct val="20000"/>
              </a:spcAft>
            </a:pPr>
            <a:r>
              <a:rPr lang="en-US" sz="2000" b="1">
                <a:solidFill>
                  <a:srgbClr val="E01B22"/>
                </a:solidFill>
                <a:hlinkClick r:id="" action="ppaction://hlinkshowjump?jump=nextslide"/>
              </a:rPr>
              <a:t>Five-Minute Check (over Lesson 7–6)</a:t>
            </a:r>
            <a:endParaRPr lang="en-US" sz="2000" b="1">
              <a:solidFill>
                <a:srgbClr val="E01B22"/>
              </a:solidFill>
            </a:endParaRPr>
          </a:p>
          <a:p>
            <a:pPr marL="1485900" indent="-1485900">
              <a:lnSpc>
                <a:spcPct val="90000"/>
              </a:lnSpc>
              <a:spcBef>
                <a:spcPct val="20000"/>
              </a:spcBef>
              <a:spcAft>
                <a:spcPct val="20000"/>
              </a:spcAft>
            </a:pPr>
            <a:r>
              <a:rPr lang="en-US" sz="2000" b="1">
                <a:solidFill>
                  <a:srgbClr val="000000"/>
                </a:solidFill>
                <a:cs typeface="Arial" pitchFamily="34" charset="0"/>
                <a:hlinkClick r:id="rId3" action="ppaction://hlinksldjump"/>
              </a:rPr>
              <a:t>CCSS</a:t>
            </a:r>
            <a:endParaRPr lang="en-US" sz="2000" b="1">
              <a:solidFill>
                <a:srgbClr val="E01B22"/>
              </a:solidFill>
              <a:cs typeface="Arial" pitchFamily="34" charset="0"/>
            </a:endParaRPr>
          </a:p>
          <a:p>
            <a:pPr marL="1485900" indent="-14859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6" action="ppaction://hlinksldjump"/>
              </a:rPr>
              <a:t>Example 1:	Identify Geometric Sequences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7" action="ppaction://hlinksldjump"/>
              </a:rPr>
              <a:t>Example 2:	Find Terms of Geometric Sequences</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8" action="ppaction://hlinksldjump"/>
              </a:rPr>
              <a:t>Key Concept:  </a:t>
            </a:r>
            <a:r>
              <a:rPr lang="en-US" sz="2000" b="1" i="1">
                <a:solidFill>
                  <a:srgbClr val="E01B22"/>
                </a:solidFill>
                <a:hlinkClick r:id="rId8" action="ppaction://hlinksldjump"/>
              </a:rPr>
              <a:t>n</a:t>
            </a:r>
            <a:r>
              <a:rPr lang="en-US" sz="2000" b="1">
                <a:solidFill>
                  <a:srgbClr val="E01B22"/>
                </a:solidFill>
                <a:hlinkClick r:id="rId8" action="ppaction://hlinksldjump"/>
              </a:rPr>
              <a:t>th term of a Geometric Sequence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9" action="ppaction://hlinksldjump"/>
              </a:rPr>
              <a:t>Example 3:	Find the </a:t>
            </a:r>
            <a:r>
              <a:rPr lang="en-US" sz="2000" b="1" i="1">
                <a:solidFill>
                  <a:srgbClr val="E01B22"/>
                </a:solidFill>
                <a:hlinkClick r:id="rId9" action="ppaction://hlinksldjump"/>
              </a:rPr>
              <a:t>n</a:t>
            </a:r>
            <a:r>
              <a:rPr lang="en-US" sz="2000" b="1">
                <a:solidFill>
                  <a:srgbClr val="E01B22"/>
                </a:solidFill>
                <a:hlinkClick r:id="rId9" action="ppaction://hlinksldjump"/>
              </a:rPr>
              <a:t>th Term of a Geometric Sequence</a:t>
            </a:r>
            <a:endParaRPr lang="en-US" sz="2000" b="1">
              <a:solidFill>
                <a:srgbClr val="E01B22"/>
              </a:solidFill>
            </a:endParaRPr>
          </a:p>
          <a:p>
            <a:pPr marL="1485900" indent="-1485900">
              <a:lnSpc>
                <a:spcPct val="90000"/>
              </a:lnSpc>
              <a:spcBef>
                <a:spcPct val="20000"/>
              </a:spcBef>
              <a:spcAft>
                <a:spcPct val="20000"/>
              </a:spcAft>
            </a:pPr>
            <a:r>
              <a:rPr lang="en-US" sz="2000" b="1">
                <a:solidFill>
                  <a:srgbClr val="E01B22"/>
                </a:solidFill>
                <a:hlinkClick r:id="rId10" action="ppaction://hlinksldjump"/>
              </a:rPr>
              <a:t>Example 4:	Real-World Example: Graph a Geometric Sequence</a:t>
            </a:r>
            <a:endParaRPr lang="en-US" sz="2000" b="1">
              <a:solidFill>
                <a:srgbClr val="E01B22"/>
              </a:solidFill>
            </a:endParaRPr>
          </a:p>
          <a:p>
            <a:pPr marL="1485900" indent="-1485900">
              <a:lnSpc>
                <a:spcPct val="90000"/>
              </a:lnSpc>
              <a:spcBef>
                <a:spcPct val="20000"/>
              </a:spcBef>
              <a:spcAft>
                <a:spcPct val="20000"/>
              </a:spcAft>
            </a:pP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6" name="TPAnswers"/>
          <p:cNvSpPr>
            <a:spLocks noChangeArrowheads="1"/>
          </p:cNvSpPr>
          <p:nvPr>
            <p:custDataLst>
              <p:tags r:id="rId2"/>
            </p:custDataLst>
          </p:nvPr>
        </p:nvSpPr>
        <p:spPr bwMode="auto">
          <a:xfrm>
            <a:off x="1066800" y="3498850"/>
            <a:ext cx="4419600" cy="3054350"/>
          </a:xfrm>
          <a:prstGeom prst="rect">
            <a:avLst/>
          </a:prstGeom>
          <a:noFill/>
          <a:ln w="9525">
            <a:noFill/>
            <a:miter lim="800000"/>
            <a:headEnd/>
            <a:tailEnd/>
          </a:ln>
          <a:effectLst/>
        </p:spPr>
        <p:txBody>
          <a:bodyPr>
            <a:spAutoFit/>
          </a:bodyPr>
          <a:lstStyle/>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180(1 + 0.29)</a:t>
            </a:r>
            <a:r>
              <a:rPr lang="pt-BR" sz="2400" b="1" i="1" baseline="40000">
                <a:solidFill>
                  <a:srgbClr val="000000"/>
                </a:solidFill>
                <a:sym typeface="Symbol" pitchFamily="18" charset="2"/>
              </a:rPr>
              <a:t>t</a:t>
            </a:r>
            <a:endParaRPr lang="pt-BR" sz="2400" b="1" i="1">
              <a:solidFill>
                <a:srgbClr val="000000"/>
              </a:solidFill>
              <a:sym typeface="Symbol" pitchFamily="18" charset="2"/>
            </a:endParaRP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180(1 + 2.9)</a:t>
            </a:r>
            <a:r>
              <a:rPr lang="pt-BR" sz="2400" b="1" i="1" baseline="40000">
                <a:solidFill>
                  <a:srgbClr val="000000"/>
                </a:solidFill>
                <a:sym typeface="Symbol" pitchFamily="18" charset="2"/>
              </a:rPr>
              <a:t>t</a:t>
            </a:r>
            <a:endParaRPr lang="pt-BR" sz="2400" b="1" i="1">
              <a:solidFill>
                <a:srgbClr val="000000"/>
              </a:solidFill>
              <a:sym typeface="Symbol" pitchFamily="18" charset="2"/>
            </a:endParaRP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180(0.29)</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180(1 + 0.29)</a:t>
            </a:r>
            <a:r>
              <a:rPr lang="pt-BR" sz="2400" b="1" i="1">
                <a:solidFill>
                  <a:srgbClr val="000000"/>
                </a:solidFill>
                <a:sym typeface="Symbol" pitchFamily="18" charset="2"/>
              </a:rPr>
              <a:t>t</a:t>
            </a:r>
            <a:endParaRPr lang="pt-BR" sz="2400" b="1" i="1" baseline="40000">
              <a:solidFill>
                <a:srgbClr val="000000"/>
              </a:solidFill>
              <a:sym typeface="Symbol" pitchFamily="18" charset="2"/>
            </a:endParaRPr>
          </a:p>
        </p:txBody>
      </p:sp>
      <p:sp>
        <p:nvSpPr>
          <p:cNvPr id="107527" name="TPQuestion"/>
          <p:cNvSpPr>
            <a:spLocks noChangeArrowheads="1"/>
          </p:cNvSpPr>
          <p:nvPr/>
        </p:nvSpPr>
        <p:spPr bwMode="auto">
          <a:xfrm>
            <a:off x="685800" y="1657350"/>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The number of people who carry cell phones increases by 29% each year. In 2002, there were 180 million cell phone users. Which equation models the number of people with cell phones </a:t>
            </a:r>
            <a:r>
              <a:rPr lang="en-US" sz="2400" b="1" i="1">
                <a:solidFill>
                  <a:srgbClr val="00539D"/>
                </a:solidFill>
                <a:cs typeface="Times New Roman" pitchFamily="18" charset="0"/>
              </a:rPr>
              <a:t>y</a:t>
            </a:r>
            <a:r>
              <a:rPr lang="en-US" sz="2400" b="1">
                <a:solidFill>
                  <a:srgbClr val="00539D"/>
                </a:solidFill>
                <a:cs typeface="Times New Roman" pitchFamily="18" charset="0"/>
              </a:rPr>
              <a:t> if it is </a:t>
            </a:r>
            <a:r>
              <a:rPr lang="en-US" sz="2400" b="1" i="1">
                <a:solidFill>
                  <a:srgbClr val="00539D"/>
                </a:solidFill>
                <a:cs typeface="Times New Roman" pitchFamily="18" charset="0"/>
              </a:rPr>
              <a:t>t </a:t>
            </a:r>
            <a:r>
              <a:rPr lang="en-US" sz="2400" b="1">
                <a:solidFill>
                  <a:srgbClr val="00539D"/>
                </a:solidFill>
                <a:cs typeface="Times New Roman" pitchFamily="18" charset="0"/>
              </a:rPr>
              <a:t>years after 2002?</a:t>
            </a:r>
          </a:p>
        </p:txBody>
      </p:sp>
      <p:sp>
        <p:nvSpPr>
          <p:cNvPr id="107529" name="AutoShape 9"/>
          <p:cNvSpPr>
            <a:spLocks noChangeArrowheads="1"/>
          </p:cNvSpPr>
          <p:nvPr/>
        </p:nvSpPr>
        <p:spPr bwMode="auto">
          <a:xfrm>
            <a:off x="533400" y="35814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7526"/>
                                        </p:tgtEl>
                                        <p:attrNameLst>
                                          <p:attrName>style.visibility</p:attrName>
                                        </p:attrNameLst>
                                      </p:cBhvr>
                                      <p:to>
                                        <p:strVal val="visible"/>
                                      </p:to>
                                    </p:set>
                                    <p:animEffect transition="in" filter="wipe(left)">
                                      <p:cBhvr>
                                        <p:cTn id="15" dur="500"/>
                                        <p:tgtEl>
                                          <p:spTgt spid="1075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utoUpdateAnimBg="0"/>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3194050"/>
            <a:ext cx="4572000" cy="3054350"/>
          </a:xfrm>
          <a:prstGeom prst="rect">
            <a:avLst/>
          </a:prstGeom>
          <a:noFill/>
          <a:ln w="9525">
            <a:noFill/>
            <a:miter lim="800000"/>
            <a:headEnd/>
            <a:tailEnd/>
          </a:ln>
          <a:effectLst/>
        </p:spPr>
        <p:txBody>
          <a:bodyPr>
            <a:spAutoFit/>
          </a:bodyPr>
          <a:lstStyle/>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865,300 users</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803,560,500 users</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1,380,350,000 users</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37,800,500,300 users</a:t>
            </a:r>
          </a:p>
        </p:txBody>
      </p:sp>
      <p:sp>
        <p:nvSpPr>
          <p:cNvPr id="108550" name="TPQuestion"/>
          <p:cNvSpPr>
            <a:spLocks noChangeArrowheads="1"/>
          </p:cNvSpPr>
          <p:nvPr/>
        </p:nvSpPr>
        <p:spPr bwMode="auto">
          <a:xfrm>
            <a:off x="685800" y="1657350"/>
            <a:ext cx="8020050" cy="1406525"/>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The number of people who carry cell phones increases by 29% each year. In 2002, there were 180 million cell phone users. What is the approximate number of cell phone users in 2010?</a:t>
            </a:r>
          </a:p>
        </p:txBody>
      </p:sp>
      <p:sp>
        <p:nvSpPr>
          <p:cNvPr id="108551" name="AutoShape 7"/>
          <p:cNvSpPr>
            <a:spLocks noChangeArrowheads="1"/>
          </p:cNvSpPr>
          <p:nvPr/>
        </p:nvSpPr>
        <p:spPr bwMode="auto">
          <a:xfrm>
            <a:off x="533400" y="499268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3" name="TPAnswers"/>
          <p:cNvSpPr>
            <a:spLocks noChangeArrowheads="1"/>
          </p:cNvSpPr>
          <p:nvPr>
            <p:custDataLst>
              <p:tags r:id="rId2"/>
            </p:custDataLst>
          </p:nvPr>
        </p:nvSpPr>
        <p:spPr bwMode="auto">
          <a:xfrm>
            <a:off x="1066800" y="3422650"/>
            <a:ext cx="3886200" cy="3054350"/>
          </a:xfrm>
          <a:prstGeom prst="rect">
            <a:avLst/>
          </a:prstGeom>
          <a:noFill/>
          <a:ln w="9525">
            <a:noFill/>
            <a:miter lim="800000"/>
            <a:headEnd/>
            <a:tailEnd/>
          </a:ln>
          <a:effectLst/>
        </p:spPr>
        <p:txBody>
          <a:bodyPr>
            <a:spAutoFit/>
          </a:bodyPr>
          <a:lstStyle/>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243(0.016)</a:t>
            </a:r>
            <a:r>
              <a:rPr lang="pt-BR" sz="2400" b="1" i="1" baseline="40000">
                <a:solidFill>
                  <a:srgbClr val="000000"/>
                </a:solidFill>
                <a:sym typeface="Symbol" pitchFamily="18" charset="2"/>
              </a:rPr>
              <a:t>t</a:t>
            </a:r>
            <a:endParaRPr lang="pt-BR" sz="2400" b="1" i="1">
              <a:solidFill>
                <a:srgbClr val="000000"/>
              </a:solidFill>
              <a:sym typeface="Symbol" pitchFamily="18" charset="2"/>
            </a:endParaRP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243(1 + 0.016)</a:t>
            </a:r>
            <a:r>
              <a:rPr lang="pt-BR" sz="2400" b="1" i="1" baseline="40000">
                <a:solidFill>
                  <a:srgbClr val="000000"/>
                </a:solidFill>
                <a:sym typeface="Symbol" pitchFamily="18" charset="2"/>
              </a:rPr>
              <a:t>t</a:t>
            </a:r>
            <a:endParaRPr lang="pt-BR" sz="2400" b="1" i="1">
              <a:solidFill>
                <a:srgbClr val="000000"/>
              </a:solidFill>
              <a:sym typeface="Symbol" pitchFamily="18" charset="2"/>
            </a:endParaRP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243(0.16)</a:t>
            </a:r>
            <a:r>
              <a:rPr lang="pt-BR" sz="2400" b="1" i="1">
                <a:solidFill>
                  <a:srgbClr val="000000"/>
                </a:solidFill>
                <a:sym typeface="Symbol" pitchFamily="18" charset="2"/>
              </a:rPr>
              <a:t>t</a:t>
            </a:r>
            <a:r>
              <a:rPr lang="pt-BR" sz="2400" b="1">
                <a:solidFill>
                  <a:srgbClr val="000000"/>
                </a:solidFill>
                <a:sym typeface="Symbol" pitchFamily="18" charset="2"/>
              </a:rPr>
              <a:t> </a:t>
            </a:r>
          </a:p>
          <a:p>
            <a:pPr marL="533400" indent="-533400">
              <a:lnSpc>
                <a:spcPct val="90000"/>
              </a:lnSpc>
              <a:spcBef>
                <a:spcPct val="75000"/>
              </a:spcBef>
              <a:spcAft>
                <a:spcPct val="7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243(1 + 0.016)</a:t>
            </a:r>
            <a:r>
              <a:rPr lang="pt-BR" sz="2400" b="1" i="1">
                <a:solidFill>
                  <a:srgbClr val="000000"/>
                </a:solidFill>
                <a:sym typeface="Symbol" pitchFamily="18" charset="2"/>
              </a:rPr>
              <a:t>t</a:t>
            </a:r>
            <a:r>
              <a:rPr lang="pt-BR" sz="2400" b="1">
                <a:solidFill>
                  <a:srgbClr val="000000"/>
                </a:solidFill>
                <a:sym typeface="Symbol" pitchFamily="18" charset="2"/>
              </a:rPr>
              <a:t> </a:t>
            </a:r>
          </a:p>
        </p:txBody>
      </p:sp>
      <p:sp>
        <p:nvSpPr>
          <p:cNvPr id="109574" name="TPQuestion"/>
          <p:cNvSpPr>
            <a:spLocks noChangeArrowheads="1"/>
          </p:cNvSpPr>
          <p:nvPr/>
        </p:nvSpPr>
        <p:spPr bwMode="auto">
          <a:xfrm>
            <a:off x="685800" y="1657350"/>
            <a:ext cx="8020050" cy="173513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In 2004, there were 243 million vehicles in the U.S. This number is increasing by 1.6% each year. If </a:t>
            </a:r>
            <a:br>
              <a:rPr lang="en-US" sz="2400" b="1">
                <a:solidFill>
                  <a:srgbClr val="00539D"/>
                </a:solidFill>
                <a:cs typeface="Times New Roman" pitchFamily="18" charset="0"/>
              </a:rPr>
            </a:br>
            <a:r>
              <a:rPr lang="en-US" sz="2400" b="1" i="1">
                <a:solidFill>
                  <a:srgbClr val="00539D"/>
                </a:solidFill>
                <a:cs typeface="Times New Roman" pitchFamily="18" charset="0"/>
              </a:rPr>
              <a:t>y</a:t>
            </a:r>
            <a:r>
              <a:rPr lang="en-US" sz="2400" b="1">
                <a:solidFill>
                  <a:srgbClr val="00539D"/>
                </a:solidFill>
                <a:cs typeface="Times New Roman" pitchFamily="18" charset="0"/>
              </a:rPr>
              <a:t> represents cars and </a:t>
            </a:r>
            <a:r>
              <a:rPr lang="en-US" sz="2400" b="1" i="1">
                <a:solidFill>
                  <a:srgbClr val="00539D"/>
                </a:solidFill>
                <a:cs typeface="Times New Roman" pitchFamily="18" charset="0"/>
              </a:rPr>
              <a:t>t</a:t>
            </a:r>
            <a:r>
              <a:rPr lang="en-US" sz="2400" b="1">
                <a:solidFill>
                  <a:srgbClr val="00539D"/>
                </a:solidFill>
                <a:cs typeface="Times New Roman" pitchFamily="18" charset="0"/>
              </a:rPr>
              <a:t> represents the number of years after 2004, which equation models the number of cars in the U.S.?</a:t>
            </a:r>
          </a:p>
        </p:txBody>
      </p:sp>
      <p:sp>
        <p:nvSpPr>
          <p:cNvPr id="109575" name="AutoShape 7"/>
          <p:cNvSpPr>
            <a:spLocks noChangeArrowheads="1"/>
          </p:cNvSpPr>
          <p:nvPr/>
        </p:nvSpPr>
        <p:spPr bwMode="auto">
          <a:xfrm>
            <a:off x="533400" y="436245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574"/>
                                        </p:tgtEl>
                                        <p:attrNameLst>
                                          <p:attrName>style.visibility</p:attrName>
                                        </p:attrNameLst>
                                      </p:cBhvr>
                                      <p:to>
                                        <p:strVal val="visible"/>
                                      </p:to>
                                    </p:set>
                                    <p:animEffect transition="in" filter="wipe(left)">
                                      <p:cBhvr>
                                        <p:cTn id="11" dur="500"/>
                                        <p:tgtEl>
                                          <p:spTgt spid="1095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9573"/>
                                        </p:tgtEl>
                                        <p:attrNameLst>
                                          <p:attrName>style.visibility</p:attrName>
                                        </p:attrNameLst>
                                      </p:cBhvr>
                                      <p:to>
                                        <p:strVal val="visible"/>
                                      </p:to>
                                    </p:set>
                                    <p:animEffect transition="in" filter="wipe(left)">
                                      <p:cBhvr>
                                        <p:cTn id="15" dur="500"/>
                                        <p:tgtEl>
                                          <p:spTgt spid="10957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autoUpdateAnimBg="0"/>
      <p:bldP spid="109574" grpId="0" autoUpdateAnimBg="0"/>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66800" y="2400300"/>
            <a:ext cx="45720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about 320,000 cars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about 3,210,000 cars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about 32,130,000 cars</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about 313,260,000 cars</a:t>
            </a:r>
          </a:p>
        </p:txBody>
      </p:sp>
      <p:sp>
        <p:nvSpPr>
          <p:cNvPr id="110598"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How many cars will be in the U.S. in 2020?</a:t>
            </a:r>
          </a:p>
        </p:txBody>
      </p:sp>
      <p:sp>
        <p:nvSpPr>
          <p:cNvPr id="110599" name="AutoShape 7"/>
          <p:cNvSpPr>
            <a:spLocks noChangeArrowheads="1"/>
          </p:cNvSpPr>
          <p:nvPr/>
        </p:nvSpPr>
        <p:spPr bwMode="auto">
          <a:xfrm>
            <a:off x="533400" y="527843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7"/>
                                        </p:tgtEl>
                                        <p:attrNameLst>
                                          <p:attrName>style.visibility</p:attrName>
                                        </p:attrNameLst>
                                      </p:cBhvr>
                                      <p:to>
                                        <p:strVal val="visible"/>
                                      </p:to>
                                    </p:set>
                                    <p:animEffect transition="in" filter="wipe(left)">
                                      <p:cBhvr>
                                        <p:cTn id="15" dur="500"/>
                                        <p:tgtEl>
                                          <p:spTgt spid="11059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66800" y="27940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a:t>
            </a:r>
            <a:r>
              <a:rPr lang="pt-BR" sz="2400" b="1" i="1" baseline="40000">
                <a:solidFill>
                  <a:srgbClr val="000000"/>
                </a:solidFill>
                <a:sym typeface="Symbol" pitchFamily="18" charset="2"/>
              </a:rPr>
              <a:t>x</a:t>
            </a:r>
            <a:endParaRPr lang="pt-BR" sz="2400" b="1" i="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r>
              <a:rPr lang="pt-BR" sz="2400" b="1" i="1">
                <a:solidFill>
                  <a:srgbClr val="000000"/>
                </a:solidFill>
                <a:sym typeface="Symbol" pitchFamily="18" charset="2"/>
              </a:rPr>
              <a:t>y</a:t>
            </a:r>
            <a:r>
              <a:rPr lang="pt-BR" sz="2400" b="1">
                <a:solidFill>
                  <a:srgbClr val="000000"/>
                </a:solidFill>
                <a:sym typeface="Symbol" pitchFamily="18" charset="2"/>
              </a:rPr>
              <a:t> = 2</a:t>
            </a:r>
            <a:r>
              <a:rPr lang="pt-BR" sz="2400" b="1" baseline="40000">
                <a:solidFill>
                  <a:srgbClr val="000000"/>
                </a:solidFill>
                <a:sym typeface="Symbol" pitchFamily="18" charset="2"/>
              </a:rPr>
              <a:t>–</a:t>
            </a:r>
            <a:r>
              <a:rPr lang="pt-BR" sz="2400" b="1" i="1" baseline="40000">
                <a:solidFill>
                  <a:srgbClr val="000000"/>
                </a:solidFill>
                <a:sym typeface="Symbol" pitchFamily="18" charset="2"/>
              </a:rPr>
              <a:t>x</a:t>
            </a:r>
            <a:endParaRPr lang="pt-BR" sz="2400" b="1" i="1">
              <a:solidFill>
                <a:srgbClr val="000000"/>
              </a:solidFill>
              <a:sym typeface="Symbol" pitchFamily="18" charset="2"/>
            </a:endParaRP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i="1">
                <a:solidFill>
                  <a:srgbClr val="000000"/>
                </a:solidFill>
                <a:sym typeface="Symbol" pitchFamily="18" charset="2"/>
              </a:rPr>
              <a:t>y </a:t>
            </a:r>
            <a:r>
              <a:rPr lang="pt-BR" sz="2400" b="1">
                <a:solidFill>
                  <a:srgbClr val="000000"/>
                </a:solidFill>
                <a:sym typeface="Symbol" pitchFamily="18" charset="2"/>
              </a:rPr>
              <a:t>= 2</a:t>
            </a:r>
            <a:r>
              <a:rPr lang="pt-BR" sz="2400" b="1" i="1">
                <a:solidFill>
                  <a:srgbClr val="000000"/>
                </a:solidFill>
                <a:sym typeface="Symbol" pitchFamily="18" charset="2"/>
              </a:rPr>
              <a:t>x</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b="1" i="1">
                <a:solidFill>
                  <a:srgbClr val="000000"/>
                </a:solidFill>
                <a:sym typeface="Symbol" pitchFamily="18" charset="2"/>
              </a:rPr>
              <a:t>y </a:t>
            </a:r>
            <a:r>
              <a:rPr lang="pt-BR" sz="2400" b="1">
                <a:solidFill>
                  <a:srgbClr val="000000"/>
                </a:solidFill>
                <a:sym typeface="Symbol" pitchFamily="18" charset="2"/>
              </a:rPr>
              <a:t>= </a:t>
            </a:r>
            <a:r>
              <a:rPr lang="pt-BR" sz="2400" b="1" i="1">
                <a:solidFill>
                  <a:srgbClr val="000000"/>
                </a:solidFill>
                <a:sym typeface="Symbol" pitchFamily="18" charset="2"/>
              </a:rPr>
              <a:t>x</a:t>
            </a:r>
            <a:r>
              <a:rPr lang="pt-BR" sz="2400" b="1" baseline="40000">
                <a:solidFill>
                  <a:srgbClr val="000000"/>
                </a:solidFill>
                <a:sym typeface="Symbol" pitchFamily="18" charset="2"/>
              </a:rPr>
              <a:t>2</a:t>
            </a:r>
          </a:p>
        </p:txBody>
      </p:sp>
      <p:sp>
        <p:nvSpPr>
          <p:cNvPr id="111622"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Times New Roman" pitchFamily="18" charset="0"/>
              </a:rPr>
              <a:t>Which function is an example of exponential decay?</a:t>
            </a:r>
          </a:p>
        </p:txBody>
      </p:sp>
      <p:sp>
        <p:nvSpPr>
          <p:cNvPr id="111623" name="AutoShape 7"/>
          <p:cNvSpPr>
            <a:spLocks noChangeArrowheads="1"/>
          </p:cNvSpPr>
          <p:nvPr/>
        </p:nvSpPr>
        <p:spPr bwMode="auto">
          <a:xfrm>
            <a:off x="533400" y="38100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11626" name="Picture 10" descr="Std Test Prac"/>
          <p:cNvPicPr>
            <a:picLocks noChangeAspect="1" noChangeArrowheads="1"/>
          </p:cNvPicPr>
          <p:nvPr/>
        </p:nvPicPr>
        <p:blipFill>
          <a:blip r:embed="rId5" cstate="print"/>
          <a:srcRect/>
          <a:stretch>
            <a:fillRect/>
          </a:stretch>
        </p:blipFill>
        <p:spPr bwMode="auto">
          <a:xfrm>
            <a:off x="647700" y="1295400"/>
            <a:ext cx="3373438" cy="3111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1626"/>
                                        </p:tgtEl>
                                        <p:attrNameLst>
                                          <p:attrName>style.visibility</p:attrName>
                                        </p:attrNameLst>
                                      </p:cBhvr>
                                      <p:to>
                                        <p:strVal val="visible"/>
                                      </p:to>
                                    </p:set>
                                    <p:animEffect transition="in" filter="wipe(left)">
                                      <p:cBhvr>
                                        <p:cTn id="7" dur="500"/>
                                        <p:tgtEl>
                                          <p:spTgt spid="11162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1624"/>
                                        </p:tgtEl>
                                        <p:attrNameLst>
                                          <p:attrName>style.visibility</p:attrName>
                                        </p:attrNameLst>
                                      </p:cBhvr>
                                      <p:to>
                                        <p:strVal val="visible"/>
                                      </p:to>
                                    </p:set>
                                    <p:animEffect transition="in" filter="dissolve">
                                      <p:cBhvr>
                                        <p:cTn id="11" dur="500"/>
                                        <p:tgtEl>
                                          <p:spTgt spid="1116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2"/>
                                        </p:tgtEl>
                                        <p:attrNameLst>
                                          <p:attrName>style.visibility</p:attrName>
                                        </p:attrNameLst>
                                      </p:cBhvr>
                                      <p:to>
                                        <p:strVal val="visible"/>
                                      </p:to>
                                    </p:set>
                                    <p:animEffect transition="in" filter="wipe(left)">
                                      <p:cBhvr>
                                        <p:cTn id="15" dur="500"/>
                                        <p:tgtEl>
                                          <p:spTgt spid="1116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1621"/>
                                        </p:tgtEl>
                                        <p:attrNameLst>
                                          <p:attrName>style.visibility</p:attrName>
                                        </p:attrNameLst>
                                      </p:cBhvr>
                                      <p:to>
                                        <p:strVal val="visible"/>
                                      </p:to>
                                    </p:set>
                                    <p:animEffect transition="in" filter="wipe(left)">
                                      <p:cBhvr>
                                        <p:cTn id="19" dur="500"/>
                                        <p:tgtEl>
                                          <p:spTgt spid="11162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1623"/>
                                        </p:tgtEl>
                                        <p:attrNameLst>
                                          <p:attrName>style.visibility</p:attrName>
                                        </p:attrNameLst>
                                      </p:cBhvr>
                                      <p:to>
                                        <p:strVal val="visible"/>
                                      </p:to>
                                    </p:set>
                                    <p:anim calcmode="lin" valueType="num">
                                      <p:cBhvr additive="base">
                                        <p:cTn id="24" dur="500" fill="hold"/>
                                        <p:tgtEl>
                                          <p:spTgt spid="111623"/>
                                        </p:tgtEl>
                                        <p:attrNameLst>
                                          <p:attrName>ppt_x</p:attrName>
                                        </p:attrNameLst>
                                      </p:cBhvr>
                                      <p:tavLst>
                                        <p:tav tm="0">
                                          <p:val>
                                            <p:strVal val="0-#ppt_w/2"/>
                                          </p:val>
                                        </p:tav>
                                        <p:tav tm="100000">
                                          <p:val>
                                            <p:strVal val="#ppt_x"/>
                                          </p:val>
                                        </p:tav>
                                      </p:tavLst>
                                    </p:anim>
                                    <p:anim calcmode="lin" valueType="num">
                                      <p:cBhvr additive="base">
                                        <p:cTn id="25"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45847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b="1">
                <a:solidFill>
                  <a:srgbClr val="000000"/>
                </a:solidFill>
                <a:ea typeface="Times New Roman" pitchFamily="18" charset="0"/>
                <a:cs typeface="FormataOTFCn" charset="0"/>
              </a:rPr>
              <a:t>Content Standards</a:t>
            </a:r>
          </a:p>
          <a:p>
            <a:pPr>
              <a:lnSpc>
                <a:spcPct val="90000"/>
              </a:lnSpc>
              <a:spcBef>
                <a:spcPct val="20000"/>
              </a:spcBef>
              <a:spcAft>
                <a:spcPct val="20000"/>
              </a:spcAft>
            </a:pPr>
            <a:r>
              <a:rPr lang="en-US">
                <a:solidFill>
                  <a:srgbClr val="000000"/>
                </a:solidFill>
                <a:ea typeface="Times New Roman" pitchFamily="18" charset="0"/>
                <a:cs typeface="FormataOTFCn" charset="0"/>
              </a:rPr>
              <a:t>F.BF.2 Write arithmetic and geometric sequences both recursively and with an explicit formula, use them to model situations, and translate between the two forms.</a:t>
            </a:r>
          </a:p>
          <a:p>
            <a:pPr>
              <a:lnSpc>
                <a:spcPct val="90000"/>
              </a:lnSpc>
              <a:spcBef>
                <a:spcPct val="20000"/>
              </a:spcBef>
              <a:spcAft>
                <a:spcPct val="20000"/>
              </a:spcAft>
            </a:pPr>
            <a:r>
              <a:rPr lang="en-US">
                <a:solidFill>
                  <a:srgbClr val="000000"/>
                </a:solidFill>
                <a:ea typeface="Times New Roman" pitchFamily="18" charset="0"/>
                <a:cs typeface="FormataOTFCn" charset="0"/>
              </a:rPr>
              <a:t>F.LE.1 Distinguish between situations that can be modeled with linear functions and with exponential functions.</a:t>
            </a:r>
          </a:p>
          <a:p>
            <a:pPr>
              <a:lnSpc>
                <a:spcPct val="90000"/>
              </a:lnSpc>
              <a:spcBef>
                <a:spcPct val="20000"/>
              </a:spcBef>
              <a:spcAft>
                <a:spcPct val="20000"/>
              </a:spcAft>
            </a:pPr>
            <a:r>
              <a:rPr lang="en-US">
                <a:solidFill>
                  <a:srgbClr val="000000"/>
                </a:solidFill>
                <a:ea typeface="Times New Roman" pitchFamily="18" charset="0"/>
                <a:cs typeface="FormataOTFCn" charset="0"/>
              </a:rPr>
              <a:t>a. Prove that linear functions grow by equal differences over equal intervals, and that exponential functions grow by equal factors over equal intervals.</a:t>
            </a:r>
          </a:p>
          <a:p>
            <a:pPr>
              <a:lnSpc>
                <a:spcPct val="90000"/>
              </a:lnSpc>
              <a:spcBef>
                <a:spcPct val="20000"/>
              </a:spcBef>
              <a:spcAft>
                <a:spcPct val="20000"/>
              </a:spcAft>
            </a:pPr>
            <a:r>
              <a:rPr lang="en-US">
                <a:solidFill>
                  <a:srgbClr val="000000"/>
                </a:solidFill>
                <a:ea typeface="Times New Roman" pitchFamily="18" charset="0"/>
                <a:cs typeface="FormataOTFCn" charset="0"/>
              </a:rPr>
              <a:t>b. Recognize situations in which one quantity changes at a constant rate per unit interval relative to another. </a:t>
            </a:r>
          </a:p>
          <a:p>
            <a:pPr>
              <a:lnSpc>
                <a:spcPct val="90000"/>
              </a:lnSpc>
              <a:spcBef>
                <a:spcPct val="20000"/>
              </a:spcBef>
              <a:spcAft>
                <a:spcPct val="20000"/>
              </a:spcAft>
            </a:pPr>
            <a:r>
              <a:rPr lang="en-US">
                <a:solidFill>
                  <a:srgbClr val="000000"/>
                </a:solidFill>
                <a:ea typeface="Times New Roman" pitchFamily="18" charset="0"/>
                <a:cs typeface="FormataOTFCn" charset="0"/>
              </a:rPr>
              <a:t>c. Recognize situations in which a quantity grows or decays by a constant percent rate per unit interval relative to another.</a:t>
            </a:r>
          </a:p>
          <a:p>
            <a:pPr>
              <a:lnSpc>
                <a:spcPct val="90000"/>
              </a:lnSpc>
              <a:spcBef>
                <a:spcPct val="20000"/>
              </a:spcBef>
              <a:spcAft>
                <a:spcPct val="20000"/>
              </a:spcAft>
            </a:pPr>
            <a:r>
              <a:rPr lang="en-US" b="1">
                <a:solidFill>
                  <a:srgbClr val="000000"/>
                </a:solidFill>
                <a:ea typeface="Times New Roman" pitchFamily="18" charset="0"/>
                <a:cs typeface="FormataOTFCn" charset="0"/>
              </a:rPr>
              <a:t>Mathematical Practices</a:t>
            </a:r>
          </a:p>
          <a:p>
            <a:pPr>
              <a:lnSpc>
                <a:spcPct val="90000"/>
              </a:lnSpc>
              <a:spcBef>
                <a:spcPct val="20000"/>
              </a:spcBef>
              <a:spcAft>
                <a:spcPct val="20000"/>
              </a:spcAft>
            </a:pPr>
            <a:r>
              <a:rPr lang="en-US">
                <a:solidFill>
                  <a:srgbClr val="000000"/>
                </a:solidFill>
                <a:ea typeface="Times New Roman" pitchFamily="18" charset="0"/>
                <a:cs typeface="FormataOTFCn" charset="0"/>
              </a:rPr>
              <a:t>7 Look for and make use of structure.</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7620000" cy="2270125"/>
          </a:xfrm>
          <a:prstGeom prst="rect">
            <a:avLst/>
          </a:prstGeom>
          <a:noFill/>
          <a:ln w="9525">
            <a:noFill/>
            <a:miter lim="800000"/>
            <a:headEnd/>
            <a:tailEnd/>
          </a:ln>
          <a:effectLst/>
        </p:spPr>
        <p:txBody>
          <a:bodyPr/>
          <a:lstStyle/>
          <a:p>
            <a:pPr>
              <a:lnSpc>
                <a:spcPct val="90000"/>
              </a:lnSpc>
              <a:spcBef>
                <a:spcPct val="20000"/>
              </a:spcBef>
              <a:spcAft>
                <a:spcPct val="20000"/>
              </a:spcAft>
            </a:pPr>
            <a:r>
              <a:rPr lang="en-US" sz="2800">
                <a:solidFill>
                  <a:srgbClr val="000000"/>
                </a:solidFill>
              </a:rPr>
              <a:t>You related arithmetic sequences to linear functions. </a:t>
            </a:r>
            <a:endParaRPr lang="en-US" sz="2800"/>
          </a:p>
          <a:p>
            <a:pPr>
              <a:lnSpc>
                <a:spcPct val="90000"/>
              </a:lnSpc>
              <a:spcBef>
                <a:spcPct val="20000"/>
              </a:spcBef>
              <a:spcAft>
                <a:spcPct val="20000"/>
              </a:spcAft>
            </a:pPr>
            <a:r>
              <a:rPr lang="en-US" sz="2800"/>
              <a:t/>
            </a:r>
            <a:br>
              <a:rPr lang="en-US" sz="2800"/>
            </a:br>
            <a:endParaRPr lang="en-US" sz="2800"/>
          </a:p>
        </p:txBody>
      </p:sp>
      <p:sp>
        <p:nvSpPr>
          <p:cNvPr id="4109" name="Text Box 13"/>
          <p:cNvSpPr txBox="1">
            <a:spLocks noChangeArrowheads="1"/>
          </p:cNvSpPr>
          <p:nvPr/>
        </p:nvSpPr>
        <p:spPr bwMode="auto">
          <a:xfrm>
            <a:off x="812800" y="4057650"/>
            <a:ext cx="7620000" cy="17589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Identify and generate geometric sequences.</a:t>
            </a:r>
          </a:p>
          <a:p>
            <a:pPr marL="346075" indent="-346075">
              <a:lnSpc>
                <a:spcPct val="90000"/>
              </a:lnSpc>
              <a:spcBef>
                <a:spcPct val="30000"/>
              </a:spcBef>
              <a:spcAft>
                <a:spcPct val="30000"/>
              </a:spcAft>
              <a:buFontTx/>
              <a:buChar char="•"/>
            </a:pPr>
            <a:endParaRPr lang="en-US" sz="2800"/>
          </a:p>
          <a:p>
            <a:pPr marL="346075" indent="-346075">
              <a:lnSpc>
                <a:spcPct val="90000"/>
              </a:lnSpc>
              <a:spcBef>
                <a:spcPct val="30000"/>
              </a:spcBef>
              <a:spcAft>
                <a:spcPct val="30000"/>
              </a:spcAft>
              <a:buFontTx/>
              <a:buChar char="•"/>
            </a:pPr>
            <a:endParaRPr lang="en-US" sz="2800"/>
          </a:p>
        </p:txBody>
      </p:sp>
      <p:sp>
        <p:nvSpPr>
          <p:cNvPr id="4110" name="Text Box 14"/>
          <p:cNvSpPr txBox="1">
            <a:spLocks noChangeArrowheads="1"/>
          </p:cNvSpPr>
          <p:nvPr/>
        </p:nvSpPr>
        <p:spPr bwMode="auto">
          <a:xfrm>
            <a:off x="812800" y="4708525"/>
            <a:ext cx="7620000" cy="150177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Relate geometric sequences to exponential functions.</a:t>
            </a:r>
          </a:p>
          <a:p>
            <a:pPr marL="346075" indent="-346075">
              <a:lnSpc>
                <a:spcPct val="90000"/>
              </a:lnSpc>
              <a:spcBef>
                <a:spcPct val="30000"/>
              </a:spcBef>
              <a:spcAft>
                <a:spcPct val="30000"/>
              </a:spcAft>
              <a:buFontTx/>
              <a:buChar char="•"/>
            </a:pPr>
            <a:endParaRPr lang="en-US" sz="2800"/>
          </a:p>
        </p:txBody>
      </p:sp>
      <p:pic>
        <p:nvPicPr>
          <p:cNvPr id="4111"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2"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wipe(left)">
                                      <p:cBhvr>
                                        <p:cTn id="7" dur="500"/>
                                        <p:tgtEl>
                                          <p:spTgt spid="41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2"/>
                                        </p:tgtEl>
                                        <p:attrNameLst>
                                          <p:attrName>style.visibility</p:attrName>
                                        </p:attrNameLst>
                                      </p:cBhvr>
                                      <p:to>
                                        <p:strVal val="visible"/>
                                      </p:to>
                                    </p:set>
                                    <p:animEffect transition="in" filter="wipe(left)">
                                      <p:cBhvr>
                                        <p:cTn id="16" dur="500"/>
                                        <p:tgtEl>
                                          <p:spTgt spid="411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09">
                                            <p:txEl>
                                              <p:charRg st="4294967295" end="4294967295"/>
                                            </p:txEl>
                                          </p:spTgt>
                                        </p:tgtEl>
                                        <p:attrNameLst>
                                          <p:attrName>style.visibility</p:attrName>
                                        </p:attrNameLst>
                                      </p:cBhvr>
                                      <p:to>
                                        <p:strVal val="visible"/>
                                      </p:to>
                                    </p:set>
                                    <p:animEffect transition="in" filter="wipe(left)">
                                      <p:cBhvr>
                                        <p:cTn id="20" dur="500"/>
                                        <p:tgtEl>
                                          <p:spTgt spid="4109">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11176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geometric sequence</a:t>
            </a:r>
          </a:p>
          <a:p>
            <a:pPr marL="346075" indent="-346075">
              <a:lnSpc>
                <a:spcPct val="90000"/>
              </a:lnSpc>
              <a:spcBef>
                <a:spcPct val="30000"/>
              </a:spcBef>
              <a:spcAft>
                <a:spcPct val="30000"/>
              </a:spcAft>
              <a:buFontTx/>
              <a:buChar char="•"/>
            </a:pPr>
            <a:r>
              <a:rPr lang="en-US" sz="2800"/>
              <a:t>common ratio</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8072">
                                            <p:txEl>
                                              <p:pRg st="0" end="0"/>
                                            </p:txEl>
                                          </p:spTgt>
                                        </p:tgtEl>
                                        <p:attrNameLst>
                                          <p:attrName>style.visibility</p:attrName>
                                        </p:attrNameLst>
                                      </p:cBhvr>
                                      <p:to>
                                        <p:strVal val="visible"/>
                                      </p:to>
                                    </p:set>
                                    <p:animEffect transition="in" filter="wipe(left)">
                                      <p:cBhvr>
                                        <p:cTn id="7" dur="500"/>
                                        <p:tgtEl>
                                          <p:spTgt spid="880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2">
                                            <p:txEl>
                                              <p:pRg st="1" end="1"/>
                                            </p:txEl>
                                          </p:spTgt>
                                        </p:tgtEl>
                                        <p:attrNameLst>
                                          <p:attrName>style.visibility</p:attrName>
                                        </p:attrNameLst>
                                      </p:cBhvr>
                                      <p:to>
                                        <p:strVal val="visible"/>
                                      </p:to>
                                    </p:set>
                                    <p:animEffect transition="in" filter="wipe(left)">
                                      <p:cBhvr>
                                        <p:cTn id="12" dur="500"/>
                                        <p:tgtEl>
                                          <p:spTgt spid="880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a:t>
            </a:r>
          </a:p>
        </p:txBody>
      </p:sp>
      <p:sp>
        <p:nvSpPr>
          <p:cNvPr id="5131" name="Text Box 11"/>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Identify Geometric Sequences</a:t>
            </a:r>
            <a:endParaRPr lang="en-US" sz="2000">
              <a:solidFill>
                <a:srgbClr val="000000"/>
              </a:solidFill>
            </a:endParaRPr>
          </a:p>
          <a:p>
            <a:pPr>
              <a:spcBef>
                <a:spcPct val="50000"/>
              </a:spcBef>
            </a:pPr>
            <a:endParaRPr lang="en-US" sz="2000" b="1">
              <a:solidFill>
                <a:srgbClr val="EC1D24"/>
              </a:solidFill>
            </a:endParaRPr>
          </a:p>
        </p:txBody>
      </p:sp>
      <p:sp>
        <p:nvSpPr>
          <p:cNvPr id="5903" name="Rectangle 783"/>
          <p:cNvSpPr>
            <a:spLocks noChangeArrowheads="1"/>
          </p:cNvSpPr>
          <p:nvPr/>
        </p:nvSpPr>
        <p:spPr bwMode="auto">
          <a:xfrm>
            <a:off x="876300" y="1503363"/>
            <a:ext cx="7980363" cy="122396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Determine whether the sequence is </a:t>
            </a:r>
            <a:r>
              <a:rPr lang="en-US" sz="2400" b="1" i="1">
                <a:solidFill>
                  <a:srgbClr val="00539D"/>
                </a:solidFill>
                <a:ea typeface="Times New Roman" pitchFamily="18" charset="0"/>
                <a:cs typeface="Arial" pitchFamily="34" charset="0"/>
              </a:rPr>
              <a:t>arithmetic</a:t>
            </a:r>
            <a:r>
              <a:rPr lang="en-US" sz="2400" b="1">
                <a:solidFill>
                  <a:srgbClr val="00539D"/>
                </a:solidFill>
                <a:ea typeface="Times New Roman" pitchFamily="18" charset="0"/>
                <a:cs typeface="Arial" pitchFamily="34" charset="0"/>
              </a:rPr>
              <a:t>, </a:t>
            </a:r>
            <a:r>
              <a:rPr lang="en-US" sz="2400" b="1" i="1">
                <a:solidFill>
                  <a:srgbClr val="00539D"/>
                </a:solidFill>
                <a:ea typeface="Times New Roman" pitchFamily="18" charset="0"/>
                <a:cs typeface="Arial" pitchFamily="34" charset="0"/>
              </a:rPr>
              <a:t>geometric</a:t>
            </a:r>
            <a:r>
              <a:rPr lang="en-US" sz="2400" b="1">
                <a:solidFill>
                  <a:srgbClr val="00539D"/>
                </a:solidFill>
                <a:ea typeface="Times New Roman" pitchFamily="18" charset="0"/>
                <a:cs typeface="Arial" pitchFamily="34" charset="0"/>
              </a:rPr>
              <a:t>, or </a:t>
            </a:r>
            <a:r>
              <a:rPr lang="en-US" sz="2400" b="1" i="1">
                <a:solidFill>
                  <a:srgbClr val="00539D"/>
                </a:solidFill>
                <a:ea typeface="Times New Roman" pitchFamily="18" charset="0"/>
                <a:cs typeface="Arial" pitchFamily="34" charset="0"/>
              </a:rPr>
              <a:t>neither</a:t>
            </a:r>
            <a:r>
              <a:rPr lang="en-US" sz="2400" b="1">
                <a:solidFill>
                  <a:srgbClr val="00539D"/>
                </a:solidFill>
                <a:ea typeface="Times New Roman" pitchFamily="18" charset="0"/>
                <a:cs typeface="Arial" pitchFamily="34" charset="0"/>
              </a:rPr>
              <a:t>. Explain.</a:t>
            </a:r>
          </a:p>
          <a:p>
            <a:pPr>
              <a:lnSpc>
                <a:spcPct val="90000"/>
              </a:lnSpc>
              <a:spcBef>
                <a:spcPct val="20000"/>
              </a:spcBef>
              <a:spcAft>
                <a:spcPct val="20000"/>
              </a:spcAft>
            </a:pPr>
            <a:r>
              <a:rPr lang="en-US" sz="2400" b="1">
                <a:solidFill>
                  <a:srgbClr val="00539D"/>
                </a:solidFill>
                <a:ea typeface="Times New Roman" pitchFamily="18" charset="0"/>
                <a:cs typeface="Arial" pitchFamily="34" charset="0"/>
              </a:rPr>
              <a:t>0, 8, 16, 24, 32, ...</a:t>
            </a:r>
          </a:p>
        </p:txBody>
      </p:sp>
      <p:sp>
        <p:nvSpPr>
          <p:cNvPr id="5905" name="Text Box 785"/>
          <p:cNvSpPr txBox="1">
            <a:spLocks noChangeArrowheads="1"/>
          </p:cNvSpPr>
          <p:nvPr/>
        </p:nvSpPr>
        <p:spPr bwMode="auto">
          <a:xfrm>
            <a:off x="539750" y="2895600"/>
            <a:ext cx="7783513"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0            8          16              24	        32</a:t>
            </a:r>
          </a:p>
        </p:txBody>
      </p:sp>
      <p:grpSp>
        <p:nvGrpSpPr>
          <p:cNvPr id="5930" name="Group 810"/>
          <p:cNvGrpSpPr>
            <a:grpSpLocks/>
          </p:cNvGrpSpPr>
          <p:nvPr/>
        </p:nvGrpSpPr>
        <p:grpSpPr bwMode="auto">
          <a:xfrm>
            <a:off x="1009650" y="3327400"/>
            <a:ext cx="1236663" cy="852488"/>
            <a:chOff x="636" y="2096"/>
            <a:chExt cx="779" cy="537"/>
          </a:xfrm>
        </p:grpSpPr>
        <p:sp>
          <p:nvSpPr>
            <p:cNvPr id="5907" name="Freeform 787"/>
            <p:cNvSpPr>
              <a:spLocks/>
            </p:cNvSpPr>
            <p:nvPr/>
          </p:nvSpPr>
          <p:spPr bwMode="auto">
            <a:xfrm>
              <a:off x="636"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5908" name="Text Box 788"/>
            <p:cNvSpPr txBox="1">
              <a:spLocks noChangeArrowheads="1"/>
            </p:cNvSpPr>
            <p:nvPr/>
          </p:nvSpPr>
          <p:spPr bwMode="auto">
            <a:xfrm>
              <a:off x="641" y="2419"/>
              <a:ext cx="751" cy="214"/>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a:ea typeface="Times New Roman" pitchFamily="18" charset="0"/>
                  <a:cs typeface="Arial" pitchFamily="34" charset="0"/>
                </a:rPr>
                <a:t>8 – 0 = 8</a:t>
              </a:r>
            </a:p>
          </p:txBody>
        </p:sp>
      </p:grpSp>
      <p:sp>
        <p:nvSpPr>
          <p:cNvPr id="5919" name="Rectangle 799"/>
          <p:cNvSpPr>
            <a:spLocks noChangeArrowheads="1"/>
          </p:cNvSpPr>
          <p:nvPr/>
        </p:nvSpPr>
        <p:spPr bwMode="auto">
          <a:xfrm>
            <a:off x="533400" y="4589463"/>
            <a:ext cx="82296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common difference is 8. So, the sequence is arithmetic.</a:t>
            </a:r>
          </a:p>
        </p:txBody>
      </p:sp>
      <p:grpSp>
        <p:nvGrpSpPr>
          <p:cNvPr id="5933" name="Group 813"/>
          <p:cNvGrpSpPr>
            <a:grpSpLocks/>
          </p:cNvGrpSpPr>
          <p:nvPr/>
        </p:nvGrpSpPr>
        <p:grpSpPr bwMode="auto">
          <a:xfrm>
            <a:off x="2179638" y="3327400"/>
            <a:ext cx="1266825" cy="852488"/>
            <a:chOff x="1373" y="2096"/>
            <a:chExt cx="798" cy="537"/>
          </a:xfrm>
        </p:grpSpPr>
        <p:sp>
          <p:nvSpPr>
            <p:cNvPr id="5922" name="Freeform 802"/>
            <p:cNvSpPr>
              <a:spLocks/>
            </p:cNvSpPr>
            <p:nvPr/>
          </p:nvSpPr>
          <p:spPr bwMode="auto">
            <a:xfrm>
              <a:off x="1392"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5923" name="Text Box 803"/>
            <p:cNvSpPr txBox="1">
              <a:spLocks noChangeArrowheads="1"/>
            </p:cNvSpPr>
            <p:nvPr/>
          </p:nvSpPr>
          <p:spPr bwMode="auto">
            <a:xfrm>
              <a:off x="1373" y="2419"/>
              <a:ext cx="787" cy="214"/>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a:ea typeface="Times New Roman" pitchFamily="18" charset="0"/>
                  <a:cs typeface="Arial" pitchFamily="34" charset="0"/>
                </a:rPr>
                <a:t>16 – 8 = 8 </a:t>
              </a:r>
            </a:p>
          </p:txBody>
        </p:sp>
      </p:grpSp>
      <p:grpSp>
        <p:nvGrpSpPr>
          <p:cNvPr id="5935" name="Group 815"/>
          <p:cNvGrpSpPr>
            <a:grpSpLocks/>
          </p:cNvGrpSpPr>
          <p:nvPr/>
        </p:nvGrpSpPr>
        <p:grpSpPr bwMode="auto">
          <a:xfrm>
            <a:off x="3419475" y="3327400"/>
            <a:ext cx="1425575" cy="852488"/>
            <a:chOff x="2154" y="2096"/>
            <a:chExt cx="898" cy="537"/>
          </a:xfrm>
        </p:grpSpPr>
        <p:sp>
          <p:nvSpPr>
            <p:cNvPr id="5925" name="Freeform 805"/>
            <p:cNvSpPr>
              <a:spLocks/>
            </p:cNvSpPr>
            <p:nvPr/>
          </p:nvSpPr>
          <p:spPr bwMode="auto">
            <a:xfrm>
              <a:off x="2193"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5926" name="Text Box 806"/>
            <p:cNvSpPr txBox="1">
              <a:spLocks noChangeArrowheads="1"/>
            </p:cNvSpPr>
            <p:nvPr/>
          </p:nvSpPr>
          <p:spPr bwMode="auto">
            <a:xfrm>
              <a:off x="2154" y="2419"/>
              <a:ext cx="898" cy="214"/>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a:ea typeface="Times New Roman" pitchFamily="18" charset="0"/>
                  <a:cs typeface="Arial" pitchFamily="34" charset="0"/>
                </a:rPr>
                <a:t>24 – 16 = 8 </a:t>
              </a:r>
            </a:p>
          </p:txBody>
        </p:sp>
      </p:grpSp>
      <p:grpSp>
        <p:nvGrpSpPr>
          <p:cNvPr id="5937" name="Group 817"/>
          <p:cNvGrpSpPr>
            <a:grpSpLocks/>
          </p:cNvGrpSpPr>
          <p:nvPr/>
        </p:nvGrpSpPr>
        <p:grpSpPr bwMode="auto">
          <a:xfrm>
            <a:off x="4681538" y="3327400"/>
            <a:ext cx="1490662" cy="852488"/>
            <a:chOff x="2949" y="2096"/>
            <a:chExt cx="939" cy="537"/>
          </a:xfrm>
        </p:grpSpPr>
        <p:sp>
          <p:nvSpPr>
            <p:cNvPr id="5928" name="Freeform 808"/>
            <p:cNvSpPr>
              <a:spLocks/>
            </p:cNvSpPr>
            <p:nvPr/>
          </p:nvSpPr>
          <p:spPr bwMode="auto">
            <a:xfrm>
              <a:off x="2949"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5929" name="Text Box 809"/>
            <p:cNvSpPr txBox="1">
              <a:spLocks noChangeArrowheads="1"/>
            </p:cNvSpPr>
            <p:nvPr/>
          </p:nvSpPr>
          <p:spPr bwMode="auto">
            <a:xfrm>
              <a:off x="2978" y="2419"/>
              <a:ext cx="910" cy="214"/>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a:ea typeface="Times New Roman" pitchFamily="18" charset="0"/>
                  <a:cs typeface="Arial" pitchFamily="34" charset="0"/>
                </a:rPr>
                <a:t>32 – 24 = 8</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3">
                                            <p:txEl>
                                              <p:pRg st="0" end="0"/>
                                            </p:txEl>
                                          </p:spTgt>
                                        </p:tgtEl>
                                        <p:attrNameLst>
                                          <p:attrName>style.visibility</p:attrName>
                                        </p:attrNameLst>
                                      </p:cBhvr>
                                      <p:to>
                                        <p:strVal val="visible"/>
                                      </p:to>
                                    </p:set>
                                    <p:animEffect transition="in" filter="wipe(left)">
                                      <p:cBhvr>
                                        <p:cTn id="7" dur="500"/>
                                        <p:tgtEl>
                                          <p:spTgt spid="590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03">
                                            <p:txEl>
                                              <p:pRg st="1" end="1"/>
                                            </p:txEl>
                                          </p:spTgt>
                                        </p:tgtEl>
                                        <p:attrNameLst>
                                          <p:attrName>style.visibility</p:attrName>
                                        </p:attrNameLst>
                                      </p:cBhvr>
                                      <p:to>
                                        <p:strVal val="visible"/>
                                      </p:to>
                                    </p:set>
                                    <p:animEffect transition="in" filter="wipe(left)">
                                      <p:cBhvr>
                                        <p:cTn id="11" dur="500"/>
                                        <p:tgtEl>
                                          <p:spTgt spid="590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905">
                                            <p:txEl>
                                              <p:pRg st="0" end="0"/>
                                            </p:txEl>
                                          </p:spTgt>
                                        </p:tgtEl>
                                        <p:attrNameLst>
                                          <p:attrName>style.visibility</p:attrName>
                                        </p:attrNameLst>
                                      </p:cBhvr>
                                      <p:to>
                                        <p:strVal val="visible"/>
                                      </p:to>
                                    </p:set>
                                    <p:animEffect transition="in" filter="wipe(left)">
                                      <p:cBhvr>
                                        <p:cTn id="16" dur="500"/>
                                        <p:tgtEl>
                                          <p:spTgt spid="590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5930"/>
                                        </p:tgtEl>
                                        <p:attrNameLst>
                                          <p:attrName>style.visibility</p:attrName>
                                        </p:attrNameLst>
                                      </p:cBhvr>
                                      <p:to>
                                        <p:strVal val="visible"/>
                                      </p:to>
                                    </p:set>
                                    <p:animEffect transition="in" filter="wipe(right)">
                                      <p:cBhvr>
                                        <p:cTn id="21" dur="500"/>
                                        <p:tgtEl>
                                          <p:spTgt spid="593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5933"/>
                                        </p:tgtEl>
                                        <p:attrNameLst>
                                          <p:attrName>style.visibility</p:attrName>
                                        </p:attrNameLst>
                                      </p:cBhvr>
                                      <p:to>
                                        <p:strVal val="visible"/>
                                      </p:to>
                                    </p:set>
                                    <p:animEffect transition="in" filter="wipe(right)">
                                      <p:cBhvr>
                                        <p:cTn id="26" dur="500"/>
                                        <p:tgtEl>
                                          <p:spTgt spid="593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5935"/>
                                        </p:tgtEl>
                                        <p:attrNameLst>
                                          <p:attrName>style.visibility</p:attrName>
                                        </p:attrNameLst>
                                      </p:cBhvr>
                                      <p:to>
                                        <p:strVal val="visible"/>
                                      </p:to>
                                    </p:set>
                                    <p:animEffect transition="in" filter="wipe(right)">
                                      <p:cBhvr>
                                        <p:cTn id="31" dur="500"/>
                                        <p:tgtEl>
                                          <p:spTgt spid="593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5937"/>
                                        </p:tgtEl>
                                        <p:attrNameLst>
                                          <p:attrName>style.visibility</p:attrName>
                                        </p:attrNameLst>
                                      </p:cBhvr>
                                      <p:to>
                                        <p:strVal val="visible"/>
                                      </p:to>
                                    </p:set>
                                    <p:animEffect transition="in" filter="wipe(right)">
                                      <p:cBhvr>
                                        <p:cTn id="36" dur="500"/>
                                        <p:tgtEl>
                                          <p:spTgt spid="593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919">
                                            <p:txEl>
                                              <p:pRg st="0" end="0"/>
                                            </p:txEl>
                                          </p:spTgt>
                                        </p:tgtEl>
                                        <p:attrNameLst>
                                          <p:attrName>style.visibility</p:attrName>
                                        </p:attrNameLst>
                                      </p:cBhvr>
                                      <p:to>
                                        <p:strVal val="visible"/>
                                      </p:to>
                                    </p:set>
                                    <p:animEffect transition="in" filter="wipe(left)">
                                      <p:cBhvr>
                                        <p:cTn id="41" dur="500"/>
                                        <p:tgtEl>
                                          <p:spTgt spid="59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3" grpId="0" build="p" autoUpdateAnimBg="0" advAuto="0"/>
      <p:bldP spid="5905" grpId="0" build="p" autoUpdateAnimBg="0"/>
      <p:bldP spid="5919"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a:t>
            </a:r>
          </a:p>
        </p:txBody>
      </p:sp>
      <p:sp>
        <p:nvSpPr>
          <p:cNvPr id="86024" name="Text Box 8"/>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Identify Geometric Sequences</a:t>
            </a:r>
            <a:endParaRPr lang="en-US" sz="2000">
              <a:solidFill>
                <a:srgbClr val="000000"/>
              </a:solidFill>
            </a:endParaRPr>
          </a:p>
          <a:p>
            <a:pPr>
              <a:spcBef>
                <a:spcPct val="50000"/>
              </a:spcBef>
            </a:pPr>
            <a:endParaRPr lang="en-US" sz="2000" b="1">
              <a:solidFill>
                <a:srgbClr val="EC1D24"/>
              </a:solidFill>
            </a:endParaRPr>
          </a:p>
        </p:txBody>
      </p:sp>
      <p:sp>
        <p:nvSpPr>
          <p:cNvPr id="86025" name="Rectangle 9"/>
          <p:cNvSpPr>
            <a:spLocks noChangeArrowheads="1"/>
          </p:cNvSpPr>
          <p:nvPr/>
        </p:nvSpPr>
        <p:spPr bwMode="auto">
          <a:xfrm>
            <a:off x="876300" y="1503363"/>
            <a:ext cx="7980363" cy="122396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Determine whether the sequence is </a:t>
            </a:r>
            <a:r>
              <a:rPr lang="en-US" sz="2400" b="1" i="1">
                <a:solidFill>
                  <a:srgbClr val="00539D"/>
                </a:solidFill>
                <a:ea typeface="Times New Roman" pitchFamily="18" charset="0"/>
                <a:cs typeface="Arial" pitchFamily="34" charset="0"/>
              </a:rPr>
              <a:t>arithmetic</a:t>
            </a:r>
            <a:r>
              <a:rPr lang="en-US" sz="2400" b="1">
                <a:solidFill>
                  <a:srgbClr val="00539D"/>
                </a:solidFill>
                <a:ea typeface="Times New Roman" pitchFamily="18" charset="0"/>
                <a:cs typeface="Arial" pitchFamily="34" charset="0"/>
              </a:rPr>
              <a:t>, </a:t>
            </a:r>
            <a:r>
              <a:rPr lang="en-US" sz="2400" b="1" i="1">
                <a:solidFill>
                  <a:srgbClr val="00539D"/>
                </a:solidFill>
                <a:ea typeface="Times New Roman" pitchFamily="18" charset="0"/>
                <a:cs typeface="Arial" pitchFamily="34" charset="0"/>
              </a:rPr>
              <a:t>geometric</a:t>
            </a:r>
            <a:r>
              <a:rPr lang="en-US" sz="2400" b="1">
                <a:solidFill>
                  <a:srgbClr val="00539D"/>
                </a:solidFill>
                <a:ea typeface="Times New Roman" pitchFamily="18" charset="0"/>
                <a:cs typeface="Arial" pitchFamily="34" charset="0"/>
              </a:rPr>
              <a:t>, or </a:t>
            </a:r>
            <a:r>
              <a:rPr lang="en-US" sz="2400" b="1" i="1">
                <a:solidFill>
                  <a:srgbClr val="00539D"/>
                </a:solidFill>
                <a:ea typeface="Times New Roman" pitchFamily="18" charset="0"/>
                <a:cs typeface="Arial" pitchFamily="34" charset="0"/>
              </a:rPr>
              <a:t>neither</a:t>
            </a:r>
            <a:r>
              <a:rPr lang="en-US" sz="2400" b="1">
                <a:solidFill>
                  <a:srgbClr val="00539D"/>
                </a:solidFill>
                <a:ea typeface="Times New Roman" pitchFamily="18" charset="0"/>
                <a:cs typeface="Arial" pitchFamily="34" charset="0"/>
              </a:rPr>
              <a:t>. Explain.</a:t>
            </a:r>
          </a:p>
          <a:p>
            <a:pPr>
              <a:lnSpc>
                <a:spcPct val="90000"/>
              </a:lnSpc>
              <a:spcBef>
                <a:spcPct val="20000"/>
              </a:spcBef>
              <a:spcAft>
                <a:spcPct val="20000"/>
              </a:spcAft>
            </a:pPr>
            <a:r>
              <a:rPr lang="en-US" sz="2400" b="1">
                <a:solidFill>
                  <a:srgbClr val="00539D"/>
                </a:solidFill>
                <a:ea typeface="Times New Roman" pitchFamily="18" charset="0"/>
                <a:cs typeface="Arial" pitchFamily="34" charset="0"/>
              </a:rPr>
              <a:t>64, 48, 36, 27, ...</a:t>
            </a:r>
          </a:p>
        </p:txBody>
      </p:sp>
      <p:sp>
        <p:nvSpPr>
          <p:cNvPr id="86026" name="Text Box 10"/>
          <p:cNvSpPr txBox="1">
            <a:spLocks noChangeArrowheads="1"/>
          </p:cNvSpPr>
          <p:nvPr/>
        </p:nvSpPr>
        <p:spPr bwMode="auto">
          <a:xfrm>
            <a:off x="539750" y="2895600"/>
            <a:ext cx="7783513"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64            48          36              27</a:t>
            </a:r>
          </a:p>
        </p:txBody>
      </p:sp>
      <p:grpSp>
        <p:nvGrpSpPr>
          <p:cNvPr id="86094" name="Group 78"/>
          <p:cNvGrpSpPr>
            <a:grpSpLocks/>
          </p:cNvGrpSpPr>
          <p:nvPr/>
        </p:nvGrpSpPr>
        <p:grpSpPr bwMode="auto">
          <a:xfrm>
            <a:off x="533400" y="4864100"/>
            <a:ext cx="8077200" cy="874713"/>
            <a:chOff x="336" y="3064"/>
            <a:chExt cx="5088" cy="551"/>
          </a:xfrm>
        </p:grpSpPr>
        <p:sp>
          <p:nvSpPr>
            <p:cNvPr id="86039" name="Rectangle 23"/>
            <p:cNvSpPr>
              <a:spLocks noChangeArrowheads="1"/>
            </p:cNvSpPr>
            <p:nvPr/>
          </p:nvSpPr>
          <p:spPr bwMode="auto">
            <a:xfrm>
              <a:off x="336" y="3143"/>
              <a:ext cx="5088" cy="472"/>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common ratio is     , so the sequence is geometric.</a:t>
              </a:r>
            </a:p>
          </p:txBody>
        </p:sp>
        <p:grpSp>
          <p:nvGrpSpPr>
            <p:cNvPr id="86059" name="Group 43"/>
            <p:cNvGrpSpPr>
              <a:grpSpLocks/>
            </p:cNvGrpSpPr>
            <p:nvPr/>
          </p:nvGrpSpPr>
          <p:grpSpPr bwMode="auto">
            <a:xfrm>
              <a:off x="3216" y="3064"/>
              <a:ext cx="336" cy="468"/>
              <a:chOff x="4494" y="2370"/>
              <a:chExt cx="336" cy="468"/>
            </a:xfrm>
          </p:grpSpPr>
          <p:sp>
            <p:nvSpPr>
              <p:cNvPr id="86060" name="Text Box 44"/>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E01B22"/>
                    </a:solidFill>
                  </a:rPr>
                  <a:t>__</a:t>
                </a:r>
              </a:p>
            </p:txBody>
          </p:sp>
          <p:sp>
            <p:nvSpPr>
              <p:cNvPr id="86061" name="Text Box 45"/>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3</a:t>
                </a:r>
              </a:p>
            </p:txBody>
          </p:sp>
          <p:sp>
            <p:nvSpPr>
              <p:cNvPr id="86062" name="Text Box 46"/>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4</a:t>
                </a:r>
              </a:p>
            </p:txBody>
          </p:sp>
        </p:grpSp>
      </p:grpSp>
      <p:grpSp>
        <p:nvGrpSpPr>
          <p:cNvPr id="86087" name="Group 71"/>
          <p:cNvGrpSpPr>
            <a:grpSpLocks/>
          </p:cNvGrpSpPr>
          <p:nvPr/>
        </p:nvGrpSpPr>
        <p:grpSpPr bwMode="auto">
          <a:xfrm>
            <a:off x="1085850" y="3327400"/>
            <a:ext cx="1389063" cy="1282700"/>
            <a:chOff x="684" y="2096"/>
            <a:chExt cx="875" cy="808"/>
          </a:xfrm>
        </p:grpSpPr>
        <p:sp>
          <p:nvSpPr>
            <p:cNvPr id="86028" name="Freeform 12"/>
            <p:cNvSpPr>
              <a:spLocks/>
            </p:cNvSpPr>
            <p:nvPr/>
          </p:nvSpPr>
          <p:spPr bwMode="auto">
            <a:xfrm>
              <a:off x="780"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grpSp>
          <p:nvGrpSpPr>
            <p:cNvPr id="86086" name="Group 70"/>
            <p:cNvGrpSpPr>
              <a:grpSpLocks/>
            </p:cNvGrpSpPr>
            <p:nvPr/>
          </p:nvGrpSpPr>
          <p:grpSpPr bwMode="auto">
            <a:xfrm>
              <a:off x="684" y="2412"/>
              <a:ext cx="816" cy="492"/>
              <a:chOff x="480" y="2412"/>
              <a:chExt cx="816" cy="492"/>
            </a:xfrm>
          </p:grpSpPr>
          <p:grpSp>
            <p:nvGrpSpPr>
              <p:cNvPr id="86085" name="Group 69"/>
              <p:cNvGrpSpPr>
                <a:grpSpLocks/>
              </p:cNvGrpSpPr>
              <p:nvPr/>
            </p:nvGrpSpPr>
            <p:grpSpPr bwMode="auto">
              <a:xfrm>
                <a:off x="960" y="2412"/>
                <a:ext cx="336" cy="468"/>
                <a:chOff x="960" y="2412"/>
                <a:chExt cx="336" cy="468"/>
              </a:xfrm>
            </p:grpSpPr>
            <p:sp>
              <p:nvSpPr>
                <p:cNvPr id="86041" name="Text Box 25"/>
                <p:cNvSpPr txBox="1">
                  <a:spLocks noChangeArrowheads="1"/>
                </p:cNvSpPr>
                <p:nvPr/>
              </p:nvSpPr>
              <p:spPr bwMode="auto">
                <a:xfrm>
                  <a:off x="960" y="2424"/>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86042" name="Text Box 26"/>
                <p:cNvSpPr txBox="1">
                  <a:spLocks noChangeArrowheads="1"/>
                </p:cNvSpPr>
                <p:nvPr/>
              </p:nvSpPr>
              <p:spPr bwMode="auto">
                <a:xfrm>
                  <a:off x="978" y="2412"/>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3</a:t>
                  </a:r>
                </a:p>
              </p:txBody>
            </p:sp>
            <p:sp>
              <p:nvSpPr>
                <p:cNvPr id="86043" name="Text Box 27"/>
                <p:cNvSpPr txBox="1">
                  <a:spLocks noChangeArrowheads="1"/>
                </p:cNvSpPr>
                <p:nvPr/>
              </p:nvSpPr>
              <p:spPr bwMode="auto">
                <a:xfrm>
                  <a:off x="978" y="2615"/>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a:t>
                  </a:r>
                </a:p>
              </p:txBody>
            </p:sp>
          </p:grpSp>
          <p:grpSp>
            <p:nvGrpSpPr>
              <p:cNvPr id="86070" name="Group 54"/>
              <p:cNvGrpSpPr>
                <a:grpSpLocks/>
              </p:cNvGrpSpPr>
              <p:nvPr/>
            </p:nvGrpSpPr>
            <p:grpSpPr bwMode="auto">
              <a:xfrm>
                <a:off x="480" y="2418"/>
                <a:ext cx="480" cy="486"/>
                <a:chOff x="4830" y="2406"/>
                <a:chExt cx="480" cy="486"/>
              </a:xfrm>
            </p:grpSpPr>
            <p:sp>
              <p:nvSpPr>
                <p:cNvPr id="86071" name="Text Box 55"/>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86072" name="Text Box 56"/>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48</a:t>
                  </a:r>
                </a:p>
              </p:txBody>
            </p:sp>
            <p:sp>
              <p:nvSpPr>
                <p:cNvPr id="86073" name="Text Box 57"/>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64</a:t>
                  </a:r>
                </a:p>
              </p:txBody>
            </p:sp>
          </p:grpSp>
          <p:sp>
            <p:nvSpPr>
              <p:cNvPr id="86074" name="Text Box 58"/>
              <p:cNvSpPr txBox="1">
                <a:spLocks noChangeArrowheads="1"/>
              </p:cNvSpPr>
              <p:nvPr/>
            </p:nvSpPr>
            <p:spPr bwMode="auto">
              <a:xfrm>
                <a:off x="816" y="2496"/>
                <a:ext cx="192" cy="288"/>
              </a:xfrm>
              <a:prstGeom prst="rect">
                <a:avLst/>
              </a:prstGeom>
              <a:noFill/>
              <a:ln w="9525">
                <a:noFill/>
                <a:miter lim="800000"/>
                <a:headEnd/>
                <a:tailEnd/>
              </a:ln>
              <a:effectLst/>
            </p:spPr>
            <p:txBody>
              <a:bodyPr>
                <a:spAutoFit/>
              </a:bodyPr>
              <a:lstStyle/>
              <a:p>
                <a:pPr>
                  <a:spcBef>
                    <a:spcPct val="50000"/>
                  </a:spcBef>
                </a:pPr>
                <a:r>
                  <a:rPr lang="en-US" sz="2400"/>
                  <a:t>=</a:t>
                </a:r>
              </a:p>
            </p:txBody>
          </p:sp>
        </p:grpSp>
      </p:grpSp>
      <p:grpSp>
        <p:nvGrpSpPr>
          <p:cNvPr id="86096" name="Group 80"/>
          <p:cNvGrpSpPr>
            <a:grpSpLocks/>
          </p:cNvGrpSpPr>
          <p:nvPr/>
        </p:nvGrpSpPr>
        <p:grpSpPr bwMode="auto">
          <a:xfrm>
            <a:off x="2508250" y="3327400"/>
            <a:ext cx="1352550" cy="1282700"/>
            <a:chOff x="1580" y="2096"/>
            <a:chExt cx="852" cy="808"/>
          </a:xfrm>
        </p:grpSpPr>
        <p:sp>
          <p:nvSpPr>
            <p:cNvPr id="86031" name="Freeform 15"/>
            <p:cNvSpPr>
              <a:spLocks/>
            </p:cNvSpPr>
            <p:nvPr/>
          </p:nvSpPr>
          <p:spPr bwMode="auto">
            <a:xfrm>
              <a:off x="1580"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grpSp>
          <p:nvGrpSpPr>
            <p:cNvPr id="86044" name="Group 28"/>
            <p:cNvGrpSpPr>
              <a:grpSpLocks/>
            </p:cNvGrpSpPr>
            <p:nvPr/>
          </p:nvGrpSpPr>
          <p:grpSpPr bwMode="auto">
            <a:xfrm>
              <a:off x="2096" y="2412"/>
              <a:ext cx="336" cy="468"/>
              <a:chOff x="4494" y="2370"/>
              <a:chExt cx="336" cy="468"/>
            </a:xfrm>
          </p:grpSpPr>
          <p:sp>
            <p:nvSpPr>
              <p:cNvPr id="86045" name="Text Box 29"/>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86046" name="Text Box 30"/>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3</a:t>
                </a:r>
              </a:p>
            </p:txBody>
          </p:sp>
          <p:sp>
            <p:nvSpPr>
              <p:cNvPr id="86047" name="Text Box 31"/>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a:t>
                </a:r>
              </a:p>
            </p:txBody>
          </p:sp>
        </p:grpSp>
        <p:grpSp>
          <p:nvGrpSpPr>
            <p:cNvPr id="86075" name="Group 59"/>
            <p:cNvGrpSpPr>
              <a:grpSpLocks/>
            </p:cNvGrpSpPr>
            <p:nvPr/>
          </p:nvGrpSpPr>
          <p:grpSpPr bwMode="auto">
            <a:xfrm>
              <a:off x="1584" y="2418"/>
              <a:ext cx="480" cy="486"/>
              <a:chOff x="4830" y="2406"/>
              <a:chExt cx="480" cy="486"/>
            </a:xfrm>
          </p:grpSpPr>
          <p:sp>
            <p:nvSpPr>
              <p:cNvPr id="86076" name="Text Box 60"/>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86077" name="Text Box 61"/>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36</a:t>
                </a:r>
              </a:p>
            </p:txBody>
          </p:sp>
          <p:sp>
            <p:nvSpPr>
              <p:cNvPr id="86078" name="Text Box 62"/>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48</a:t>
                </a:r>
              </a:p>
            </p:txBody>
          </p:sp>
        </p:grpSp>
        <p:sp>
          <p:nvSpPr>
            <p:cNvPr id="86079" name="Text Box 63"/>
            <p:cNvSpPr txBox="1">
              <a:spLocks noChangeArrowheads="1"/>
            </p:cNvSpPr>
            <p:nvPr/>
          </p:nvSpPr>
          <p:spPr bwMode="auto">
            <a:xfrm>
              <a:off x="1944" y="2496"/>
              <a:ext cx="192" cy="288"/>
            </a:xfrm>
            <a:prstGeom prst="rect">
              <a:avLst/>
            </a:prstGeom>
            <a:noFill/>
            <a:ln w="9525">
              <a:noFill/>
              <a:miter lim="800000"/>
              <a:headEnd/>
              <a:tailEnd/>
            </a:ln>
            <a:effectLst/>
          </p:spPr>
          <p:txBody>
            <a:bodyPr>
              <a:spAutoFit/>
            </a:bodyPr>
            <a:lstStyle/>
            <a:p>
              <a:pPr>
                <a:spcBef>
                  <a:spcPct val="50000"/>
                </a:spcBef>
              </a:pPr>
              <a:r>
                <a:rPr lang="en-US" sz="2400"/>
                <a:t>=</a:t>
              </a:r>
            </a:p>
          </p:txBody>
        </p:sp>
      </p:grpSp>
      <p:grpSp>
        <p:nvGrpSpPr>
          <p:cNvPr id="86092" name="Group 76"/>
          <p:cNvGrpSpPr>
            <a:grpSpLocks/>
          </p:cNvGrpSpPr>
          <p:nvPr/>
        </p:nvGrpSpPr>
        <p:grpSpPr bwMode="auto">
          <a:xfrm>
            <a:off x="3919538" y="3327400"/>
            <a:ext cx="1312862" cy="1282700"/>
            <a:chOff x="2389" y="2096"/>
            <a:chExt cx="827" cy="808"/>
          </a:xfrm>
        </p:grpSpPr>
        <p:sp>
          <p:nvSpPr>
            <p:cNvPr id="86034" name="Freeform 18"/>
            <p:cNvSpPr>
              <a:spLocks/>
            </p:cNvSpPr>
            <p:nvPr/>
          </p:nvSpPr>
          <p:spPr bwMode="auto">
            <a:xfrm>
              <a:off x="2389"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grpSp>
          <p:nvGrpSpPr>
            <p:cNvPr id="86048" name="Group 32"/>
            <p:cNvGrpSpPr>
              <a:grpSpLocks/>
            </p:cNvGrpSpPr>
            <p:nvPr/>
          </p:nvGrpSpPr>
          <p:grpSpPr bwMode="auto">
            <a:xfrm>
              <a:off x="2880" y="2412"/>
              <a:ext cx="336" cy="468"/>
              <a:chOff x="4494" y="2370"/>
              <a:chExt cx="336" cy="468"/>
            </a:xfrm>
          </p:grpSpPr>
          <p:sp>
            <p:nvSpPr>
              <p:cNvPr id="86049" name="Text Box 33"/>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86050" name="Text Box 34"/>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3</a:t>
                </a:r>
              </a:p>
            </p:txBody>
          </p:sp>
          <p:sp>
            <p:nvSpPr>
              <p:cNvPr id="86051" name="Text Box 35"/>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a:t>
                </a:r>
              </a:p>
            </p:txBody>
          </p:sp>
        </p:grpSp>
        <p:grpSp>
          <p:nvGrpSpPr>
            <p:cNvPr id="86080" name="Group 64"/>
            <p:cNvGrpSpPr>
              <a:grpSpLocks/>
            </p:cNvGrpSpPr>
            <p:nvPr/>
          </p:nvGrpSpPr>
          <p:grpSpPr bwMode="auto">
            <a:xfrm>
              <a:off x="2400" y="2418"/>
              <a:ext cx="480" cy="486"/>
              <a:chOff x="4830" y="2406"/>
              <a:chExt cx="480" cy="486"/>
            </a:xfrm>
          </p:grpSpPr>
          <p:sp>
            <p:nvSpPr>
              <p:cNvPr id="86081" name="Text Box 65"/>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86082" name="Text Box 66"/>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27</a:t>
                </a:r>
              </a:p>
            </p:txBody>
          </p:sp>
          <p:sp>
            <p:nvSpPr>
              <p:cNvPr id="86083" name="Text Box 67"/>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36</a:t>
                </a:r>
              </a:p>
            </p:txBody>
          </p:sp>
        </p:grpSp>
        <p:sp>
          <p:nvSpPr>
            <p:cNvPr id="86084" name="Text Box 68"/>
            <p:cNvSpPr txBox="1">
              <a:spLocks noChangeArrowheads="1"/>
            </p:cNvSpPr>
            <p:nvPr/>
          </p:nvSpPr>
          <p:spPr bwMode="auto">
            <a:xfrm>
              <a:off x="2736" y="2496"/>
              <a:ext cx="192" cy="288"/>
            </a:xfrm>
            <a:prstGeom prst="rect">
              <a:avLst/>
            </a:prstGeom>
            <a:noFill/>
            <a:ln w="9525">
              <a:noFill/>
              <a:miter lim="800000"/>
              <a:headEnd/>
              <a:tailEnd/>
            </a:ln>
            <a:effectLst/>
          </p:spPr>
          <p:txBody>
            <a:bodyPr>
              <a:spAutoFit/>
            </a:bodyPr>
            <a:lstStyle/>
            <a:p>
              <a:pPr>
                <a:spcBef>
                  <a:spcPct val="50000"/>
                </a:spcBef>
              </a:pPr>
              <a:r>
                <a:rPr lang="en-US" sz="2400"/>
                <a:t>=</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25">
                                            <p:txEl>
                                              <p:pRg st="0" end="0"/>
                                            </p:txEl>
                                          </p:spTgt>
                                        </p:tgtEl>
                                        <p:attrNameLst>
                                          <p:attrName>style.visibility</p:attrName>
                                        </p:attrNameLst>
                                      </p:cBhvr>
                                      <p:to>
                                        <p:strVal val="visible"/>
                                      </p:to>
                                    </p:set>
                                    <p:animEffect transition="in" filter="wipe(left)">
                                      <p:cBhvr>
                                        <p:cTn id="7" dur="500"/>
                                        <p:tgtEl>
                                          <p:spTgt spid="8602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6025">
                                            <p:txEl>
                                              <p:pRg st="1" end="1"/>
                                            </p:txEl>
                                          </p:spTgt>
                                        </p:tgtEl>
                                        <p:attrNameLst>
                                          <p:attrName>style.visibility</p:attrName>
                                        </p:attrNameLst>
                                      </p:cBhvr>
                                      <p:to>
                                        <p:strVal val="visible"/>
                                      </p:to>
                                    </p:set>
                                    <p:animEffect transition="in" filter="wipe(left)">
                                      <p:cBhvr>
                                        <p:cTn id="11" dur="500"/>
                                        <p:tgtEl>
                                          <p:spTgt spid="8602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6026">
                                            <p:txEl>
                                              <p:pRg st="0" end="0"/>
                                            </p:txEl>
                                          </p:spTgt>
                                        </p:tgtEl>
                                        <p:attrNameLst>
                                          <p:attrName>style.visibility</p:attrName>
                                        </p:attrNameLst>
                                      </p:cBhvr>
                                      <p:to>
                                        <p:strVal val="visible"/>
                                      </p:to>
                                    </p:set>
                                    <p:animEffect transition="in" filter="wipe(left)">
                                      <p:cBhvr>
                                        <p:cTn id="16" dur="500"/>
                                        <p:tgtEl>
                                          <p:spTgt spid="8602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86087"/>
                                        </p:tgtEl>
                                        <p:attrNameLst>
                                          <p:attrName>style.visibility</p:attrName>
                                        </p:attrNameLst>
                                      </p:cBhvr>
                                      <p:to>
                                        <p:strVal val="visible"/>
                                      </p:to>
                                    </p:set>
                                    <p:animEffect transition="in" filter="wipe(right)">
                                      <p:cBhvr>
                                        <p:cTn id="21" dur="500"/>
                                        <p:tgtEl>
                                          <p:spTgt spid="8608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86096"/>
                                        </p:tgtEl>
                                        <p:attrNameLst>
                                          <p:attrName>style.visibility</p:attrName>
                                        </p:attrNameLst>
                                      </p:cBhvr>
                                      <p:to>
                                        <p:strVal val="visible"/>
                                      </p:to>
                                    </p:set>
                                    <p:animEffect transition="in" filter="wipe(right)">
                                      <p:cBhvr>
                                        <p:cTn id="26" dur="500"/>
                                        <p:tgtEl>
                                          <p:spTgt spid="8609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86092"/>
                                        </p:tgtEl>
                                        <p:attrNameLst>
                                          <p:attrName>style.visibility</p:attrName>
                                        </p:attrNameLst>
                                      </p:cBhvr>
                                      <p:to>
                                        <p:strVal val="visible"/>
                                      </p:to>
                                    </p:set>
                                    <p:animEffect transition="in" filter="wipe(right)">
                                      <p:cBhvr>
                                        <p:cTn id="31" dur="500"/>
                                        <p:tgtEl>
                                          <p:spTgt spid="8609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86094"/>
                                        </p:tgtEl>
                                        <p:attrNameLst>
                                          <p:attrName>style.visibility</p:attrName>
                                        </p:attrNameLst>
                                      </p:cBhvr>
                                      <p:to>
                                        <p:strVal val="visible"/>
                                      </p:to>
                                    </p:set>
                                    <p:animEffect transition="in" filter="wipe(left)">
                                      <p:cBhvr>
                                        <p:cTn id="36" dur="500"/>
                                        <p:tgtEl>
                                          <p:spTgt spid="86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5" grpId="0" build="p" autoUpdateAnimBg="0" advAuto="0"/>
      <p:bldP spid="86026"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a:t>
            </a:r>
          </a:p>
        </p:txBody>
      </p:sp>
      <p:sp>
        <p:nvSpPr>
          <p:cNvPr id="113669" name="TPAnswers"/>
          <p:cNvSpPr>
            <a:spLocks noChangeArrowheads="1"/>
          </p:cNvSpPr>
          <p:nvPr>
            <p:custDataLst>
              <p:tags r:id="rId2"/>
            </p:custDataLst>
          </p:nvPr>
        </p:nvSpPr>
        <p:spPr bwMode="auto">
          <a:xfrm>
            <a:off x="857250" y="2870200"/>
            <a:ext cx="2790825" cy="2290763"/>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arithmetic</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geometric</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neither</a:t>
            </a:r>
          </a:p>
        </p:txBody>
      </p:sp>
      <p:sp>
        <p:nvSpPr>
          <p:cNvPr id="113670" name="TPQuestion"/>
          <p:cNvSpPr>
            <a:spLocks noChangeArrowheads="1"/>
          </p:cNvSpPr>
          <p:nvPr/>
        </p:nvSpPr>
        <p:spPr bwMode="auto">
          <a:xfrm>
            <a:off x="476250" y="1504950"/>
            <a:ext cx="8020050" cy="1077913"/>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E01B22"/>
                </a:solidFill>
                <a:cs typeface="Times New Roman" pitchFamily="18" charset="0"/>
              </a:rPr>
              <a:t>A.</a:t>
            </a:r>
            <a:r>
              <a:rPr lang="en-US" sz="2400" b="1">
                <a:solidFill>
                  <a:srgbClr val="00539D"/>
                </a:solidFill>
                <a:cs typeface="Times New Roman" pitchFamily="18" charset="0"/>
              </a:rPr>
              <a:t> Determine whether the sequence is </a:t>
            </a:r>
            <a:r>
              <a:rPr lang="en-US" sz="2400" b="1" i="1">
                <a:solidFill>
                  <a:srgbClr val="00539D"/>
                </a:solidFill>
                <a:cs typeface="Times New Roman" pitchFamily="18" charset="0"/>
              </a:rPr>
              <a:t>arithmetic</a:t>
            </a:r>
            <a:r>
              <a:rPr lang="en-US" sz="2400" b="1">
                <a:solidFill>
                  <a:srgbClr val="00539D"/>
                </a:solidFill>
                <a:cs typeface="Times New Roman" pitchFamily="18" charset="0"/>
              </a:rPr>
              <a:t>, </a:t>
            </a:r>
            <a:r>
              <a:rPr lang="en-US" sz="2400" b="1" i="1">
                <a:solidFill>
                  <a:srgbClr val="00539D"/>
                </a:solidFill>
                <a:cs typeface="Times New Roman" pitchFamily="18" charset="0"/>
              </a:rPr>
              <a:t>geometric</a:t>
            </a:r>
            <a:r>
              <a:rPr lang="en-US" sz="2400" b="1">
                <a:solidFill>
                  <a:srgbClr val="00539D"/>
                </a:solidFill>
                <a:cs typeface="Times New Roman" pitchFamily="18" charset="0"/>
              </a:rPr>
              <a:t>, or </a:t>
            </a:r>
            <a:r>
              <a:rPr lang="en-US" sz="2400" b="1" i="1">
                <a:solidFill>
                  <a:srgbClr val="00539D"/>
                </a:solidFill>
                <a:cs typeface="Times New Roman" pitchFamily="18" charset="0"/>
              </a:rPr>
              <a:t>neither</a:t>
            </a:r>
            <a:r>
              <a:rPr lang="en-US" sz="2400" b="1">
                <a:solidFill>
                  <a:srgbClr val="00539D"/>
                </a:solidFill>
                <a:cs typeface="Times New Roman" pitchFamily="18" charset="0"/>
              </a:rPr>
              <a:t>.</a:t>
            </a:r>
            <a:br>
              <a:rPr lang="en-US" sz="2400" b="1">
                <a:solidFill>
                  <a:srgbClr val="00539D"/>
                </a:solidFill>
                <a:cs typeface="Times New Roman" pitchFamily="18" charset="0"/>
              </a:rPr>
            </a:br>
            <a:r>
              <a:rPr lang="en-US" sz="2400" b="1">
                <a:solidFill>
                  <a:srgbClr val="00539D"/>
                </a:solidFill>
                <a:cs typeface="Times New Roman" pitchFamily="18" charset="0"/>
              </a:rPr>
              <a:t>1, 7, 49, 343, ...</a:t>
            </a:r>
          </a:p>
        </p:txBody>
      </p:sp>
      <p:sp>
        <p:nvSpPr>
          <p:cNvPr id="113672" name="Oval 8"/>
          <p:cNvSpPr>
            <a:spLocks noChangeArrowheads="1"/>
          </p:cNvSpPr>
          <p:nvPr/>
        </p:nvSpPr>
        <p:spPr bwMode="auto">
          <a:xfrm>
            <a:off x="838200" y="37846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0"/>
                                        </p:tgtEl>
                                        <p:attrNameLst>
                                          <p:attrName>style.visibility</p:attrName>
                                        </p:attrNameLst>
                                      </p:cBhvr>
                                      <p:to>
                                        <p:strVal val="visible"/>
                                      </p:to>
                                    </p:set>
                                    <p:animEffect transition="in" filter="wipe(left)">
                                      <p:cBhvr>
                                        <p:cTn id="15" dur="500"/>
                                        <p:tgtEl>
                                          <p:spTgt spid="11367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69"/>
                                        </p:tgtEl>
                                        <p:attrNameLst>
                                          <p:attrName>style.visibility</p:attrName>
                                        </p:attrNameLst>
                                      </p:cBhvr>
                                      <p:to>
                                        <p:strVal val="visible"/>
                                      </p:to>
                                    </p:set>
                                    <p:animEffect transition="in" filter="wipe(left)">
                                      <p:cBhvr>
                                        <p:cTn id="19" dur="500"/>
                                        <p:tgtEl>
                                          <p:spTgt spid="113669"/>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3672"/>
                                        </p:tgtEl>
                                        <p:attrNameLst>
                                          <p:attrName>style.visibility</p:attrName>
                                        </p:attrNameLst>
                                      </p:cBhvr>
                                      <p:to>
                                        <p:strVal val="visible"/>
                                      </p:to>
                                    </p:set>
                                    <p:animEffect transition="in" filter="wipe(down)">
                                      <p:cBhvr>
                                        <p:cTn id="24" dur="580">
                                          <p:stCondLst>
                                            <p:cond delay="0"/>
                                          </p:stCondLst>
                                        </p:cTn>
                                        <p:tgtEl>
                                          <p:spTgt spid="113672"/>
                                        </p:tgtEl>
                                      </p:cBhvr>
                                    </p:animEffect>
                                    <p:anim calcmode="lin" valueType="num">
                                      <p:cBhvr>
                                        <p:cTn id="25"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30" dur="26">
                                          <p:stCondLst>
                                            <p:cond delay="650"/>
                                          </p:stCondLst>
                                        </p:cTn>
                                        <p:tgtEl>
                                          <p:spTgt spid="113672"/>
                                        </p:tgtEl>
                                      </p:cBhvr>
                                      <p:to x="100000" y="60000"/>
                                    </p:animScale>
                                    <p:animScale>
                                      <p:cBhvr>
                                        <p:cTn id="31" dur="166" decel="50000">
                                          <p:stCondLst>
                                            <p:cond delay="676"/>
                                          </p:stCondLst>
                                        </p:cTn>
                                        <p:tgtEl>
                                          <p:spTgt spid="113672"/>
                                        </p:tgtEl>
                                      </p:cBhvr>
                                      <p:to x="100000" y="100000"/>
                                    </p:animScale>
                                    <p:animScale>
                                      <p:cBhvr>
                                        <p:cTn id="32" dur="26">
                                          <p:stCondLst>
                                            <p:cond delay="1312"/>
                                          </p:stCondLst>
                                        </p:cTn>
                                        <p:tgtEl>
                                          <p:spTgt spid="113672"/>
                                        </p:tgtEl>
                                      </p:cBhvr>
                                      <p:to x="100000" y="80000"/>
                                    </p:animScale>
                                    <p:animScale>
                                      <p:cBhvr>
                                        <p:cTn id="33" dur="166" decel="50000">
                                          <p:stCondLst>
                                            <p:cond delay="1338"/>
                                          </p:stCondLst>
                                        </p:cTn>
                                        <p:tgtEl>
                                          <p:spTgt spid="113672"/>
                                        </p:tgtEl>
                                      </p:cBhvr>
                                      <p:to x="100000" y="100000"/>
                                    </p:animScale>
                                    <p:animScale>
                                      <p:cBhvr>
                                        <p:cTn id="34" dur="26">
                                          <p:stCondLst>
                                            <p:cond delay="1642"/>
                                          </p:stCondLst>
                                        </p:cTn>
                                        <p:tgtEl>
                                          <p:spTgt spid="113672"/>
                                        </p:tgtEl>
                                      </p:cBhvr>
                                      <p:to x="100000" y="90000"/>
                                    </p:animScale>
                                    <p:animScale>
                                      <p:cBhvr>
                                        <p:cTn id="35" dur="166" decel="50000">
                                          <p:stCondLst>
                                            <p:cond delay="1668"/>
                                          </p:stCondLst>
                                        </p:cTn>
                                        <p:tgtEl>
                                          <p:spTgt spid="113672"/>
                                        </p:tgtEl>
                                      </p:cBhvr>
                                      <p:to x="100000" y="100000"/>
                                    </p:animScale>
                                    <p:animScale>
                                      <p:cBhvr>
                                        <p:cTn id="36" dur="26">
                                          <p:stCondLst>
                                            <p:cond delay="1808"/>
                                          </p:stCondLst>
                                        </p:cTn>
                                        <p:tgtEl>
                                          <p:spTgt spid="113672"/>
                                        </p:tgtEl>
                                      </p:cBhvr>
                                      <p:to x="100000" y="95000"/>
                                    </p:animScale>
                                    <p:animScale>
                                      <p:cBhvr>
                                        <p:cTn id="37"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9" grpId="0" autoUpdateAnimBg="0"/>
      <p:bldP spid="113670" grpId="0" autoUpdateAnimBg="0"/>
      <p:bldP spid="11367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PQuestion"/>
          <p:cNvSpPr>
            <a:spLocks noGrp="1" noChangeArrowheads="1"/>
          </p:cNvSpPr>
          <p:nvPr>
            <p:ph type="title"/>
          </p:nvPr>
        </p:nvSpPr>
        <p:spPr/>
        <p:txBody>
          <a:bodyPr/>
          <a:lstStyle/>
          <a:p>
            <a:r>
              <a:rPr lang="en-US"/>
              <a:t>Example 1</a:t>
            </a:r>
          </a:p>
        </p:txBody>
      </p:sp>
      <p:sp>
        <p:nvSpPr>
          <p:cNvPr id="120839" name="Oval 7"/>
          <p:cNvSpPr>
            <a:spLocks noChangeArrowheads="1"/>
          </p:cNvSpPr>
          <p:nvPr/>
        </p:nvSpPr>
        <p:spPr bwMode="auto">
          <a:xfrm>
            <a:off x="838200" y="47244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084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084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0842" name="TPQuestion"/>
          <p:cNvSpPr>
            <a:spLocks noChangeArrowheads="1"/>
          </p:cNvSpPr>
          <p:nvPr/>
        </p:nvSpPr>
        <p:spPr bwMode="auto">
          <a:xfrm>
            <a:off x="476250" y="1504950"/>
            <a:ext cx="8020050" cy="1077913"/>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E01B22"/>
                </a:solidFill>
                <a:cs typeface="Times New Roman" pitchFamily="18" charset="0"/>
              </a:rPr>
              <a:t>B.</a:t>
            </a:r>
            <a:r>
              <a:rPr lang="en-US" sz="2400" b="1">
                <a:solidFill>
                  <a:srgbClr val="00539D"/>
                </a:solidFill>
                <a:cs typeface="Times New Roman" pitchFamily="18" charset="0"/>
              </a:rPr>
              <a:t> Determine whether the sequence is </a:t>
            </a:r>
            <a:r>
              <a:rPr lang="en-US" sz="2400" b="1" i="1">
                <a:solidFill>
                  <a:srgbClr val="00539D"/>
                </a:solidFill>
                <a:cs typeface="Times New Roman" pitchFamily="18" charset="0"/>
              </a:rPr>
              <a:t>arithmetic</a:t>
            </a:r>
            <a:r>
              <a:rPr lang="en-US" sz="2400" b="1">
                <a:solidFill>
                  <a:srgbClr val="00539D"/>
                </a:solidFill>
                <a:cs typeface="Times New Roman" pitchFamily="18" charset="0"/>
              </a:rPr>
              <a:t>, </a:t>
            </a:r>
            <a:r>
              <a:rPr lang="en-US" sz="2400" b="1" i="1">
                <a:solidFill>
                  <a:srgbClr val="00539D"/>
                </a:solidFill>
                <a:cs typeface="Times New Roman" pitchFamily="18" charset="0"/>
              </a:rPr>
              <a:t>geometric</a:t>
            </a:r>
            <a:r>
              <a:rPr lang="en-US" sz="2400" b="1">
                <a:solidFill>
                  <a:srgbClr val="00539D"/>
                </a:solidFill>
                <a:cs typeface="Times New Roman" pitchFamily="18" charset="0"/>
              </a:rPr>
              <a:t>, or </a:t>
            </a:r>
            <a:r>
              <a:rPr lang="en-US" sz="2400" b="1" i="1">
                <a:solidFill>
                  <a:srgbClr val="00539D"/>
                </a:solidFill>
                <a:cs typeface="Times New Roman" pitchFamily="18" charset="0"/>
              </a:rPr>
              <a:t>neither</a:t>
            </a:r>
            <a:r>
              <a:rPr lang="en-US" sz="2400" b="1">
                <a:solidFill>
                  <a:srgbClr val="00539D"/>
                </a:solidFill>
                <a:cs typeface="Times New Roman" pitchFamily="18" charset="0"/>
              </a:rPr>
              <a:t>.</a:t>
            </a:r>
            <a:br>
              <a:rPr lang="en-US" sz="2400" b="1">
                <a:solidFill>
                  <a:srgbClr val="00539D"/>
                </a:solidFill>
                <a:cs typeface="Times New Roman" pitchFamily="18" charset="0"/>
              </a:rPr>
            </a:br>
            <a:r>
              <a:rPr lang="en-US" sz="2400" b="1">
                <a:solidFill>
                  <a:srgbClr val="00539D"/>
                </a:solidFill>
                <a:cs typeface="Times New Roman" pitchFamily="18" charset="0"/>
              </a:rPr>
              <a:t>1, 2, 4, 14, 54, ...</a:t>
            </a:r>
          </a:p>
        </p:txBody>
      </p:sp>
      <p:sp>
        <p:nvSpPr>
          <p:cNvPr id="120843" name="TPAnswers"/>
          <p:cNvSpPr>
            <a:spLocks noChangeArrowheads="1"/>
          </p:cNvSpPr>
          <p:nvPr>
            <p:custDataLst>
              <p:tags r:id="rId2"/>
            </p:custDataLst>
          </p:nvPr>
        </p:nvSpPr>
        <p:spPr bwMode="auto">
          <a:xfrm>
            <a:off x="857250" y="2870200"/>
            <a:ext cx="2790825" cy="2290763"/>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arithmetic</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geometric</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neither</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842"/>
                                        </p:tgtEl>
                                        <p:attrNameLst>
                                          <p:attrName>style.visibility</p:attrName>
                                        </p:attrNameLst>
                                      </p:cBhvr>
                                      <p:to>
                                        <p:strVal val="visible"/>
                                      </p:to>
                                    </p:set>
                                    <p:animEffect transition="in" filter="wipe(left)">
                                      <p:cBhvr>
                                        <p:cTn id="7" dur="500"/>
                                        <p:tgtEl>
                                          <p:spTgt spid="12084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0843"/>
                                        </p:tgtEl>
                                        <p:attrNameLst>
                                          <p:attrName>style.visibility</p:attrName>
                                        </p:attrNameLst>
                                      </p:cBhvr>
                                      <p:to>
                                        <p:strVal val="visible"/>
                                      </p:to>
                                    </p:set>
                                    <p:animEffect transition="in" filter="wipe(left)">
                                      <p:cBhvr>
                                        <p:cTn id="11" dur="500"/>
                                        <p:tgtEl>
                                          <p:spTgt spid="120843"/>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0839"/>
                                        </p:tgtEl>
                                        <p:attrNameLst>
                                          <p:attrName>style.visibility</p:attrName>
                                        </p:attrNameLst>
                                      </p:cBhvr>
                                      <p:to>
                                        <p:strVal val="visible"/>
                                      </p:to>
                                    </p:set>
                                    <p:animEffect transition="in" filter="wipe(down)">
                                      <p:cBhvr>
                                        <p:cTn id="16" dur="580">
                                          <p:stCondLst>
                                            <p:cond delay="0"/>
                                          </p:stCondLst>
                                        </p:cTn>
                                        <p:tgtEl>
                                          <p:spTgt spid="120839"/>
                                        </p:tgtEl>
                                      </p:cBhvr>
                                    </p:animEffect>
                                    <p:anim calcmode="lin" valueType="num">
                                      <p:cBhvr>
                                        <p:cTn id="17" dur="1822" tmFilter="0,0; 0.14,0.36; 0.43,0.73; 0.71,0.91; 1.0,1.0">
                                          <p:stCondLst>
                                            <p:cond delay="0"/>
                                          </p:stCondLst>
                                        </p:cTn>
                                        <p:tgtEl>
                                          <p:spTgt spid="12083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083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083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083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0839"/>
                                        </p:tgtEl>
                                        <p:attrNameLst>
                                          <p:attrName>ppt_y</p:attrName>
                                        </p:attrNameLst>
                                      </p:cBhvr>
                                      <p:tavLst>
                                        <p:tav tm="0" fmla="#ppt_y-sin(pi*$)/81">
                                          <p:val>
                                            <p:fltVal val="0"/>
                                          </p:val>
                                        </p:tav>
                                        <p:tav tm="100000">
                                          <p:val>
                                            <p:fltVal val="1"/>
                                          </p:val>
                                        </p:tav>
                                      </p:tavLst>
                                    </p:anim>
                                    <p:animScale>
                                      <p:cBhvr>
                                        <p:cTn id="22" dur="26">
                                          <p:stCondLst>
                                            <p:cond delay="650"/>
                                          </p:stCondLst>
                                        </p:cTn>
                                        <p:tgtEl>
                                          <p:spTgt spid="120839"/>
                                        </p:tgtEl>
                                      </p:cBhvr>
                                      <p:to x="100000" y="60000"/>
                                    </p:animScale>
                                    <p:animScale>
                                      <p:cBhvr>
                                        <p:cTn id="23" dur="166" decel="50000">
                                          <p:stCondLst>
                                            <p:cond delay="676"/>
                                          </p:stCondLst>
                                        </p:cTn>
                                        <p:tgtEl>
                                          <p:spTgt spid="120839"/>
                                        </p:tgtEl>
                                      </p:cBhvr>
                                      <p:to x="100000" y="100000"/>
                                    </p:animScale>
                                    <p:animScale>
                                      <p:cBhvr>
                                        <p:cTn id="24" dur="26">
                                          <p:stCondLst>
                                            <p:cond delay="1312"/>
                                          </p:stCondLst>
                                        </p:cTn>
                                        <p:tgtEl>
                                          <p:spTgt spid="120839"/>
                                        </p:tgtEl>
                                      </p:cBhvr>
                                      <p:to x="100000" y="80000"/>
                                    </p:animScale>
                                    <p:animScale>
                                      <p:cBhvr>
                                        <p:cTn id="25" dur="166" decel="50000">
                                          <p:stCondLst>
                                            <p:cond delay="1338"/>
                                          </p:stCondLst>
                                        </p:cTn>
                                        <p:tgtEl>
                                          <p:spTgt spid="120839"/>
                                        </p:tgtEl>
                                      </p:cBhvr>
                                      <p:to x="100000" y="100000"/>
                                    </p:animScale>
                                    <p:animScale>
                                      <p:cBhvr>
                                        <p:cTn id="26" dur="26">
                                          <p:stCondLst>
                                            <p:cond delay="1642"/>
                                          </p:stCondLst>
                                        </p:cTn>
                                        <p:tgtEl>
                                          <p:spTgt spid="120839"/>
                                        </p:tgtEl>
                                      </p:cBhvr>
                                      <p:to x="100000" y="90000"/>
                                    </p:animScale>
                                    <p:animScale>
                                      <p:cBhvr>
                                        <p:cTn id="27" dur="166" decel="50000">
                                          <p:stCondLst>
                                            <p:cond delay="1668"/>
                                          </p:stCondLst>
                                        </p:cTn>
                                        <p:tgtEl>
                                          <p:spTgt spid="120839"/>
                                        </p:tgtEl>
                                      </p:cBhvr>
                                      <p:to x="100000" y="100000"/>
                                    </p:animScale>
                                    <p:animScale>
                                      <p:cBhvr>
                                        <p:cTn id="28" dur="26">
                                          <p:stCondLst>
                                            <p:cond delay="1808"/>
                                          </p:stCondLst>
                                        </p:cTn>
                                        <p:tgtEl>
                                          <p:spTgt spid="120839"/>
                                        </p:tgtEl>
                                      </p:cBhvr>
                                      <p:to x="100000" y="95000"/>
                                    </p:animScale>
                                    <p:animScale>
                                      <p:cBhvr>
                                        <p:cTn id="29" dur="166" decel="50000">
                                          <p:stCondLst>
                                            <p:cond delay="1834"/>
                                          </p:stCondLst>
                                        </p:cTn>
                                        <p:tgtEl>
                                          <p:spTgt spid="12083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9" grpId="0" animBg="1"/>
      <p:bldP spid="120842" grpId="0" autoUpdateAnimBg="0"/>
      <p:bldP spid="12084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a:t>
            </a:r>
          </a:p>
        </p:txBody>
      </p:sp>
      <p:sp>
        <p:nvSpPr>
          <p:cNvPr id="6148" name="Text Box 4"/>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Find Terms of Geometric Sequences</a:t>
            </a:r>
            <a:endParaRPr lang="en-US" sz="2000">
              <a:solidFill>
                <a:srgbClr val="000000"/>
              </a:solidFill>
            </a:endParaRPr>
          </a:p>
          <a:p>
            <a:pPr>
              <a:spcBef>
                <a:spcPct val="50000"/>
              </a:spcBef>
            </a:pPr>
            <a:endParaRPr lang="en-US" sz="2000" b="1">
              <a:solidFill>
                <a:srgbClr val="EC1D24"/>
              </a:solidFill>
            </a:endParaRPr>
          </a:p>
        </p:txBody>
      </p:sp>
      <p:sp>
        <p:nvSpPr>
          <p:cNvPr id="6149" name="Rectangle 5"/>
          <p:cNvSpPr>
            <a:spLocks noChangeArrowheads="1"/>
          </p:cNvSpPr>
          <p:nvPr/>
        </p:nvSpPr>
        <p:spPr bwMode="auto">
          <a:xfrm>
            <a:off x="876300" y="1503363"/>
            <a:ext cx="7980363" cy="122396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Find the next three terms in the geometric sequence.</a:t>
            </a:r>
          </a:p>
          <a:p>
            <a:pPr>
              <a:lnSpc>
                <a:spcPct val="90000"/>
              </a:lnSpc>
              <a:spcBef>
                <a:spcPct val="20000"/>
              </a:spcBef>
              <a:spcAft>
                <a:spcPct val="20000"/>
              </a:spcAft>
            </a:pPr>
            <a:r>
              <a:rPr lang="en-US" sz="2400" b="1">
                <a:solidFill>
                  <a:srgbClr val="00539D"/>
                </a:solidFill>
                <a:ea typeface="Times New Roman" pitchFamily="18" charset="0"/>
                <a:cs typeface="Arial" pitchFamily="34" charset="0"/>
              </a:rPr>
              <a:t>1, –8, 64, –512, ...</a:t>
            </a:r>
          </a:p>
        </p:txBody>
      </p:sp>
      <p:sp>
        <p:nvSpPr>
          <p:cNvPr id="6150" name="Text Box 6"/>
          <p:cNvSpPr txBox="1">
            <a:spLocks noChangeArrowheads="1"/>
          </p:cNvSpPr>
          <p:nvPr/>
        </p:nvSpPr>
        <p:spPr bwMode="auto">
          <a:xfrm>
            <a:off x="539750" y="3352800"/>
            <a:ext cx="7783513"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1             –8          64              –512</a:t>
            </a:r>
          </a:p>
        </p:txBody>
      </p:sp>
      <p:sp>
        <p:nvSpPr>
          <p:cNvPr id="6170" name="Rectangle 26"/>
          <p:cNvSpPr>
            <a:spLocks noChangeArrowheads="1"/>
          </p:cNvSpPr>
          <p:nvPr/>
        </p:nvSpPr>
        <p:spPr bwMode="auto">
          <a:xfrm>
            <a:off x="533400" y="5446713"/>
            <a:ext cx="80772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a:t>The common ratio is –8.</a:t>
            </a:r>
          </a:p>
        </p:txBody>
      </p:sp>
      <p:grpSp>
        <p:nvGrpSpPr>
          <p:cNvPr id="6222" name="Group 78"/>
          <p:cNvGrpSpPr>
            <a:grpSpLocks/>
          </p:cNvGrpSpPr>
          <p:nvPr/>
        </p:nvGrpSpPr>
        <p:grpSpPr bwMode="auto">
          <a:xfrm>
            <a:off x="1143000" y="3784600"/>
            <a:ext cx="1393825" cy="1254125"/>
            <a:chOff x="720" y="2096"/>
            <a:chExt cx="878" cy="790"/>
          </a:xfrm>
        </p:grpSpPr>
        <p:sp>
          <p:nvSpPr>
            <p:cNvPr id="6152" name="Freeform 8"/>
            <p:cNvSpPr>
              <a:spLocks/>
            </p:cNvSpPr>
            <p:nvPr/>
          </p:nvSpPr>
          <p:spPr bwMode="auto">
            <a:xfrm>
              <a:off x="780"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grpSp>
          <p:nvGrpSpPr>
            <p:cNvPr id="6201" name="Group 57"/>
            <p:cNvGrpSpPr>
              <a:grpSpLocks/>
            </p:cNvGrpSpPr>
            <p:nvPr/>
          </p:nvGrpSpPr>
          <p:grpSpPr bwMode="auto">
            <a:xfrm>
              <a:off x="720" y="2400"/>
              <a:ext cx="878" cy="486"/>
              <a:chOff x="840" y="2400"/>
              <a:chExt cx="878" cy="486"/>
            </a:xfrm>
          </p:grpSpPr>
          <p:sp>
            <p:nvSpPr>
              <p:cNvPr id="6177" name="Text Box 33"/>
              <p:cNvSpPr txBox="1">
                <a:spLocks noChangeArrowheads="1"/>
              </p:cNvSpPr>
              <p:nvPr/>
            </p:nvSpPr>
            <p:spPr bwMode="auto">
              <a:xfrm>
                <a:off x="1056" y="2480"/>
                <a:ext cx="662" cy="265"/>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sz="2400">
                    <a:ea typeface="Times New Roman" pitchFamily="18" charset="0"/>
                    <a:cs typeface="Arial" pitchFamily="34" charset="0"/>
                  </a:rPr>
                  <a:t>= –8</a:t>
                </a:r>
              </a:p>
            </p:txBody>
          </p:sp>
          <p:grpSp>
            <p:nvGrpSpPr>
              <p:cNvPr id="6190" name="Group 46"/>
              <p:cNvGrpSpPr>
                <a:grpSpLocks/>
              </p:cNvGrpSpPr>
              <p:nvPr/>
            </p:nvGrpSpPr>
            <p:grpSpPr bwMode="auto">
              <a:xfrm>
                <a:off x="840" y="2400"/>
                <a:ext cx="408" cy="486"/>
                <a:chOff x="5256" y="2487"/>
                <a:chExt cx="408" cy="486"/>
              </a:xfrm>
            </p:grpSpPr>
            <p:grpSp>
              <p:nvGrpSpPr>
                <p:cNvPr id="6191" name="Group 47"/>
                <p:cNvGrpSpPr>
                  <a:grpSpLocks/>
                </p:cNvGrpSpPr>
                <p:nvPr/>
              </p:nvGrpSpPr>
              <p:grpSpPr bwMode="auto">
                <a:xfrm>
                  <a:off x="5298" y="2499"/>
                  <a:ext cx="336" cy="474"/>
                  <a:chOff x="5298" y="2499"/>
                  <a:chExt cx="336" cy="474"/>
                </a:xfrm>
              </p:grpSpPr>
              <p:sp>
                <p:nvSpPr>
                  <p:cNvPr id="6192" name="Text Box 48"/>
                  <p:cNvSpPr txBox="1">
                    <a:spLocks noChangeArrowheads="1"/>
                  </p:cNvSpPr>
                  <p:nvPr/>
                </p:nvSpPr>
                <p:spPr bwMode="auto">
                  <a:xfrm>
                    <a:off x="5298" y="2499"/>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6193" name="Text Box 49"/>
                  <p:cNvSpPr txBox="1">
                    <a:spLocks noChangeArrowheads="1"/>
                  </p:cNvSpPr>
                  <p:nvPr/>
                </p:nvSpPr>
                <p:spPr bwMode="auto">
                  <a:xfrm>
                    <a:off x="5298" y="2708"/>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a:t>
                    </a:r>
                  </a:p>
                </p:txBody>
              </p:sp>
            </p:grpSp>
            <p:sp>
              <p:nvSpPr>
                <p:cNvPr id="6194" name="Text Box 50"/>
                <p:cNvSpPr txBox="1">
                  <a:spLocks noChangeArrowheads="1"/>
                </p:cNvSpPr>
                <p:nvPr/>
              </p:nvSpPr>
              <p:spPr bwMode="auto">
                <a:xfrm>
                  <a:off x="5256" y="2487"/>
                  <a:ext cx="408"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–8</a:t>
                  </a:r>
                </a:p>
              </p:txBody>
            </p:sp>
          </p:grpSp>
        </p:grpSp>
      </p:grpSp>
      <p:grpSp>
        <p:nvGrpSpPr>
          <p:cNvPr id="6235" name="Group 91"/>
          <p:cNvGrpSpPr>
            <a:grpSpLocks/>
          </p:cNvGrpSpPr>
          <p:nvPr/>
        </p:nvGrpSpPr>
        <p:grpSpPr bwMode="auto">
          <a:xfrm>
            <a:off x="2438400" y="3784600"/>
            <a:ext cx="1447800" cy="1254125"/>
            <a:chOff x="1536" y="2096"/>
            <a:chExt cx="912" cy="790"/>
          </a:xfrm>
        </p:grpSpPr>
        <p:grpSp>
          <p:nvGrpSpPr>
            <p:cNvPr id="6221" name="Group 77"/>
            <p:cNvGrpSpPr>
              <a:grpSpLocks/>
            </p:cNvGrpSpPr>
            <p:nvPr/>
          </p:nvGrpSpPr>
          <p:grpSpPr bwMode="auto">
            <a:xfrm>
              <a:off x="1536" y="2400"/>
              <a:ext cx="912" cy="486"/>
              <a:chOff x="1824" y="2400"/>
              <a:chExt cx="912" cy="486"/>
            </a:xfrm>
          </p:grpSpPr>
          <p:grpSp>
            <p:nvGrpSpPr>
              <p:cNvPr id="6209" name="Group 65"/>
              <p:cNvGrpSpPr>
                <a:grpSpLocks/>
              </p:cNvGrpSpPr>
              <p:nvPr/>
            </p:nvGrpSpPr>
            <p:grpSpPr bwMode="auto">
              <a:xfrm>
                <a:off x="1824" y="2400"/>
                <a:ext cx="480" cy="486"/>
                <a:chOff x="4830" y="2406"/>
                <a:chExt cx="480" cy="486"/>
              </a:xfrm>
            </p:grpSpPr>
            <p:sp>
              <p:nvSpPr>
                <p:cNvPr id="6210" name="Text Box 66"/>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6211" name="Text Box 67"/>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64</a:t>
                  </a:r>
                </a:p>
              </p:txBody>
            </p:sp>
            <p:sp>
              <p:nvSpPr>
                <p:cNvPr id="6212" name="Text Box 68"/>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–8</a:t>
                  </a:r>
                </a:p>
              </p:txBody>
            </p:sp>
          </p:grpSp>
          <p:sp>
            <p:nvSpPr>
              <p:cNvPr id="6214" name="Text Box 70"/>
              <p:cNvSpPr txBox="1">
                <a:spLocks noChangeArrowheads="1"/>
              </p:cNvSpPr>
              <p:nvPr/>
            </p:nvSpPr>
            <p:spPr bwMode="auto">
              <a:xfrm>
                <a:off x="2074" y="2480"/>
                <a:ext cx="662" cy="265"/>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sz="2400">
                    <a:ea typeface="Times New Roman" pitchFamily="18" charset="0"/>
                    <a:cs typeface="Arial" pitchFamily="34" charset="0"/>
                  </a:rPr>
                  <a:t>= –8</a:t>
                </a:r>
              </a:p>
            </p:txBody>
          </p:sp>
        </p:grpSp>
        <p:sp>
          <p:nvSpPr>
            <p:cNvPr id="6220" name="Freeform 76"/>
            <p:cNvSpPr>
              <a:spLocks/>
            </p:cNvSpPr>
            <p:nvPr/>
          </p:nvSpPr>
          <p:spPr bwMode="auto">
            <a:xfrm>
              <a:off x="1549"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grpSp>
      <p:grpSp>
        <p:nvGrpSpPr>
          <p:cNvPr id="6234" name="Group 90"/>
          <p:cNvGrpSpPr>
            <a:grpSpLocks/>
          </p:cNvGrpSpPr>
          <p:nvPr/>
        </p:nvGrpSpPr>
        <p:grpSpPr bwMode="auto">
          <a:xfrm>
            <a:off x="3678238" y="3784600"/>
            <a:ext cx="1884362" cy="1254125"/>
            <a:chOff x="2317" y="2096"/>
            <a:chExt cx="1187" cy="790"/>
          </a:xfrm>
        </p:grpSpPr>
        <p:sp>
          <p:nvSpPr>
            <p:cNvPr id="6228" name="Text Box 84"/>
            <p:cNvSpPr txBox="1">
              <a:spLocks noChangeArrowheads="1"/>
            </p:cNvSpPr>
            <p:nvPr/>
          </p:nvSpPr>
          <p:spPr bwMode="auto">
            <a:xfrm>
              <a:off x="2842" y="2480"/>
              <a:ext cx="662" cy="265"/>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sz="2400">
                  <a:ea typeface="Times New Roman" pitchFamily="18" charset="0"/>
                  <a:cs typeface="Arial" pitchFamily="34" charset="0"/>
                </a:rPr>
                <a:t>= –8</a:t>
              </a:r>
            </a:p>
          </p:txBody>
        </p:sp>
        <p:sp>
          <p:nvSpPr>
            <p:cNvPr id="6229" name="Freeform 85"/>
            <p:cNvSpPr>
              <a:spLocks/>
            </p:cNvSpPr>
            <p:nvPr/>
          </p:nvSpPr>
          <p:spPr bwMode="auto">
            <a:xfrm>
              <a:off x="2317" y="2096"/>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grpSp>
          <p:nvGrpSpPr>
            <p:cNvPr id="6230" name="Group 86"/>
            <p:cNvGrpSpPr>
              <a:grpSpLocks/>
            </p:cNvGrpSpPr>
            <p:nvPr/>
          </p:nvGrpSpPr>
          <p:grpSpPr bwMode="auto">
            <a:xfrm>
              <a:off x="2400" y="2400"/>
              <a:ext cx="612" cy="486"/>
              <a:chOff x="5075" y="1829"/>
              <a:chExt cx="612" cy="486"/>
            </a:xfrm>
          </p:grpSpPr>
          <p:sp>
            <p:nvSpPr>
              <p:cNvPr id="6231" name="Text Box 87"/>
              <p:cNvSpPr txBox="1">
                <a:spLocks noChangeArrowheads="1"/>
              </p:cNvSpPr>
              <p:nvPr/>
            </p:nvSpPr>
            <p:spPr bwMode="auto">
              <a:xfrm>
                <a:off x="5081" y="1871"/>
                <a:ext cx="606"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______</a:t>
                </a:r>
              </a:p>
            </p:txBody>
          </p:sp>
          <p:sp>
            <p:nvSpPr>
              <p:cNvPr id="6232" name="Text Box 88"/>
              <p:cNvSpPr txBox="1">
                <a:spLocks noChangeArrowheads="1"/>
              </p:cNvSpPr>
              <p:nvPr/>
            </p:nvSpPr>
            <p:spPr bwMode="auto">
              <a:xfrm>
                <a:off x="5075" y="1829"/>
                <a:ext cx="59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–512</a:t>
                </a:r>
              </a:p>
            </p:txBody>
          </p:sp>
          <p:sp>
            <p:nvSpPr>
              <p:cNvPr id="6233" name="Text Box 89"/>
              <p:cNvSpPr txBox="1">
                <a:spLocks noChangeArrowheads="1"/>
              </p:cNvSpPr>
              <p:nvPr/>
            </p:nvSpPr>
            <p:spPr bwMode="auto">
              <a:xfrm>
                <a:off x="5201" y="2050"/>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64</a:t>
                </a:r>
              </a:p>
            </p:txBody>
          </p:sp>
        </p:grpSp>
      </p:grpSp>
      <p:sp>
        <p:nvSpPr>
          <p:cNvPr id="6236" name="Rectangle 92"/>
          <p:cNvSpPr>
            <a:spLocks noChangeArrowheads="1"/>
          </p:cNvSpPr>
          <p:nvPr/>
        </p:nvSpPr>
        <p:spPr bwMode="auto">
          <a:xfrm>
            <a:off x="876300" y="2819400"/>
            <a:ext cx="7980363"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1371600" algn="l"/>
              </a:tabLst>
            </a:pPr>
            <a:r>
              <a:rPr lang="en-US" sz="2400" b="1">
                <a:solidFill>
                  <a:srgbClr val="00539D"/>
                </a:solidFill>
                <a:ea typeface="Times New Roman" pitchFamily="18" charset="0"/>
                <a:cs typeface="Arial" pitchFamily="34" charset="0"/>
              </a:rPr>
              <a:t>Step 1	</a:t>
            </a:r>
            <a:r>
              <a:rPr lang="en-US" sz="2400">
                <a:ea typeface="Times New Roman" pitchFamily="18" charset="0"/>
                <a:cs typeface="Arial" pitchFamily="34" charset="0"/>
              </a:rPr>
              <a:t>Find the common ratio.</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left)">
                                      <p:cBhvr>
                                        <p:cTn id="7" dur="500"/>
                                        <p:tgtEl>
                                          <p:spTgt spid="614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49">
                                            <p:txEl>
                                              <p:pRg st="1" end="1"/>
                                            </p:txEl>
                                          </p:spTgt>
                                        </p:tgtEl>
                                        <p:attrNameLst>
                                          <p:attrName>style.visibility</p:attrName>
                                        </p:attrNameLst>
                                      </p:cBhvr>
                                      <p:to>
                                        <p:strVal val="visible"/>
                                      </p:to>
                                    </p:set>
                                    <p:animEffect transition="in" filter="wipe(left)">
                                      <p:cBhvr>
                                        <p:cTn id="11" dur="500"/>
                                        <p:tgtEl>
                                          <p:spTgt spid="614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236">
                                            <p:txEl>
                                              <p:pRg st="0" end="0"/>
                                            </p:txEl>
                                          </p:spTgt>
                                        </p:tgtEl>
                                        <p:attrNameLst>
                                          <p:attrName>style.visibility</p:attrName>
                                        </p:attrNameLst>
                                      </p:cBhvr>
                                      <p:to>
                                        <p:strVal val="visible"/>
                                      </p:to>
                                    </p:set>
                                    <p:animEffect transition="in" filter="wipe(left)">
                                      <p:cBhvr>
                                        <p:cTn id="16" dur="500"/>
                                        <p:tgtEl>
                                          <p:spTgt spid="623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150">
                                            <p:txEl>
                                              <p:pRg st="0" end="0"/>
                                            </p:txEl>
                                          </p:spTgt>
                                        </p:tgtEl>
                                        <p:attrNameLst>
                                          <p:attrName>style.visibility</p:attrName>
                                        </p:attrNameLst>
                                      </p:cBhvr>
                                      <p:to>
                                        <p:strVal val="visible"/>
                                      </p:to>
                                    </p:set>
                                    <p:animEffect transition="in" filter="wipe(left)">
                                      <p:cBhvr>
                                        <p:cTn id="21" dur="500"/>
                                        <p:tgtEl>
                                          <p:spTgt spid="615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6222"/>
                                        </p:tgtEl>
                                        <p:attrNameLst>
                                          <p:attrName>style.visibility</p:attrName>
                                        </p:attrNameLst>
                                      </p:cBhvr>
                                      <p:to>
                                        <p:strVal val="visible"/>
                                      </p:to>
                                    </p:set>
                                    <p:animEffect transition="in" filter="wipe(right)">
                                      <p:cBhvr>
                                        <p:cTn id="26" dur="500"/>
                                        <p:tgtEl>
                                          <p:spTgt spid="622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6235"/>
                                        </p:tgtEl>
                                        <p:attrNameLst>
                                          <p:attrName>style.visibility</p:attrName>
                                        </p:attrNameLst>
                                      </p:cBhvr>
                                      <p:to>
                                        <p:strVal val="visible"/>
                                      </p:to>
                                    </p:set>
                                    <p:animEffect transition="in" filter="wipe(right)">
                                      <p:cBhvr>
                                        <p:cTn id="31" dur="500"/>
                                        <p:tgtEl>
                                          <p:spTgt spid="623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6234"/>
                                        </p:tgtEl>
                                        <p:attrNameLst>
                                          <p:attrName>style.visibility</p:attrName>
                                        </p:attrNameLst>
                                      </p:cBhvr>
                                      <p:to>
                                        <p:strVal val="visible"/>
                                      </p:to>
                                    </p:set>
                                    <p:animEffect transition="in" filter="wipe(right)">
                                      <p:cBhvr>
                                        <p:cTn id="36" dur="500"/>
                                        <p:tgtEl>
                                          <p:spTgt spid="623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170"/>
                                        </p:tgtEl>
                                        <p:attrNameLst>
                                          <p:attrName>style.visibility</p:attrName>
                                        </p:attrNameLst>
                                      </p:cBhvr>
                                      <p:to>
                                        <p:strVal val="visible"/>
                                      </p:to>
                                    </p:set>
                                    <p:animEffect transition="in" filter="wipe(left)">
                                      <p:cBhvr>
                                        <p:cTn id="41" dur="500"/>
                                        <p:tgtEl>
                                          <p:spTgt spid="6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P spid="6150" grpId="0" build="p" autoUpdateAnimBg="0"/>
      <p:bldP spid="6170" grpId="0" autoUpdateAnimBg="0"/>
      <p:bldP spid="6236"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Example 2</a:t>
            </a:r>
          </a:p>
        </p:txBody>
      </p:sp>
      <p:sp>
        <p:nvSpPr>
          <p:cNvPr id="7172" name="Text Box 4"/>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Find Terms of Geometric Sequences</a:t>
            </a:r>
            <a:endParaRPr lang="en-US" sz="2000">
              <a:solidFill>
                <a:srgbClr val="000000"/>
              </a:solidFill>
            </a:endParaRPr>
          </a:p>
          <a:p>
            <a:pPr>
              <a:spcBef>
                <a:spcPct val="50000"/>
              </a:spcBef>
            </a:pPr>
            <a:endParaRPr lang="en-US" sz="2000" b="1">
              <a:solidFill>
                <a:srgbClr val="EC1D24"/>
              </a:solidFill>
            </a:endParaRPr>
          </a:p>
        </p:txBody>
      </p:sp>
      <p:sp>
        <p:nvSpPr>
          <p:cNvPr id="7173" name="Rectangle 5"/>
          <p:cNvSpPr>
            <a:spLocks noChangeArrowheads="1"/>
          </p:cNvSpPr>
          <p:nvPr/>
        </p:nvSpPr>
        <p:spPr bwMode="auto">
          <a:xfrm>
            <a:off x="876300" y="1503363"/>
            <a:ext cx="7980363" cy="749300"/>
          </a:xfrm>
          <a:prstGeom prst="rect">
            <a:avLst/>
          </a:prstGeom>
          <a:noFill/>
          <a:ln w="9525">
            <a:noFill/>
            <a:miter lim="800000"/>
            <a:headEnd/>
            <a:tailEnd/>
          </a:ln>
          <a:effectLst/>
        </p:spPr>
        <p:txBody>
          <a:bodyPr>
            <a:spAutoFit/>
          </a:bodyPr>
          <a:lstStyle/>
          <a:p>
            <a:pPr marL="1371600" indent="-1371600">
              <a:lnSpc>
                <a:spcPct val="90000"/>
              </a:lnSpc>
              <a:spcBef>
                <a:spcPct val="20000"/>
              </a:spcBef>
              <a:spcAft>
                <a:spcPct val="20000"/>
              </a:spcAft>
            </a:pPr>
            <a:r>
              <a:rPr lang="en-US" sz="2400" b="1">
                <a:solidFill>
                  <a:srgbClr val="00539D"/>
                </a:solidFill>
                <a:ea typeface="Times New Roman" pitchFamily="18" charset="0"/>
                <a:cs typeface="Arial" pitchFamily="34" charset="0"/>
              </a:rPr>
              <a:t>Step 2	</a:t>
            </a:r>
            <a:r>
              <a:rPr lang="en-US" sz="2400">
                <a:ea typeface="Times New Roman" pitchFamily="18" charset="0"/>
                <a:cs typeface="Arial" pitchFamily="34" charset="0"/>
              </a:rPr>
              <a:t>Multiply each term by the common ratio to find the next three terms.</a:t>
            </a:r>
          </a:p>
        </p:txBody>
      </p:sp>
      <p:sp>
        <p:nvSpPr>
          <p:cNvPr id="7174" name="Text Box 6"/>
          <p:cNvSpPr txBox="1">
            <a:spLocks noChangeArrowheads="1"/>
          </p:cNvSpPr>
          <p:nvPr/>
        </p:nvSpPr>
        <p:spPr bwMode="auto">
          <a:xfrm>
            <a:off x="4273550" y="2743200"/>
            <a:ext cx="182245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262,144</a:t>
            </a:r>
          </a:p>
        </p:txBody>
      </p:sp>
      <p:grpSp>
        <p:nvGrpSpPr>
          <p:cNvPr id="7186" name="Group 18"/>
          <p:cNvGrpSpPr>
            <a:grpSpLocks/>
          </p:cNvGrpSpPr>
          <p:nvPr/>
        </p:nvGrpSpPr>
        <p:grpSpPr bwMode="auto">
          <a:xfrm>
            <a:off x="1270000" y="3175000"/>
            <a:ext cx="1236663" cy="933450"/>
            <a:chOff x="636" y="2000"/>
            <a:chExt cx="779" cy="588"/>
          </a:xfrm>
        </p:grpSpPr>
        <p:sp>
          <p:nvSpPr>
            <p:cNvPr id="7176" name="Freeform 8"/>
            <p:cNvSpPr>
              <a:spLocks/>
            </p:cNvSpPr>
            <p:nvPr/>
          </p:nvSpPr>
          <p:spPr bwMode="auto">
            <a:xfrm>
              <a:off x="636" y="200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7177" name="Text Box 9"/>
            <p:cNvSpPr txBox="1">
              <a:spLocks noChangeArrowheads="1"/>
            </p:cNvSpPr>
            <p:nvPr/>
          </p:nvSpPr>
          <p:spPr bwMode="auto">
            <a:xfrm>
              <a:off x="665" y="2323"/>
              <a:ext cx="662" cy="265"/>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sz="2400" b="1">
                  <a:ea typeface="Times New Roman" pitchFamily="18" charset="0"/>
                  <a:cs typeface="Arial" pitchFamily="34" charset="0"/>
                </a:rPr>
                <a:t>×</a:t>
              </a:r>
              <a:r>
                <a:rPr lang="en-US" sz="2400">
                  <a:ea typeface="Times New Roman" pitchFamily="18" charset="0"/>
                  <a:cs typeface="Arial" pitchFamily="34" charset="0"/>
                </a:rPr>
                <a:t> (–8) </a:t>
              </a:r>
            </a:p>
          </p:txBody>
        </p:sp>
      </p:grpSp>
      <p:grpSp>
        <p:nvGrpSpPr>
          <p:cNvPr id="7187" name="Group 19"/>
          <p:cNvGrpSpPr>
            <a:grpSpLocks/>
          </p:cNvGrpSpPr>
          <p:nvPr/>
        </p:nvGrpSpPr>
        <p:grpSpPr bwMode="auto">
          <a:xfrm>
            <a:off x="2470150" y="3175000"/>
            <a:ext cx="1236663" cy="933450"/>
            <a:chOff x="1392" y="2000"/>
            <a:chExt cx="779" cy="588"/>
          </a:xfrm>
        </p:grpSpPr>
        <p:sp>
          <p:nvSpPr>
            <p:cNvPr id="7179" name="Freeform 11"/>
            <p:cNvSpPr>
              <a:spLocks/>
            </p:cNvSpPr>
            <p:nvPr/>
          </p:nvSpPr>
          <p:spPr bwMode="auto">
            <a:xfrm>
              <a:off x="1392" y="200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7184" name="Text Box 16"/>
            <p:cNvSpPr txBox="1">
              <a:spLocks noChangeArrowheads="1"/>
            </p:cNvSpPr>
            <p:nvPr/>
          </p:nvSpPr>
          <p:spPr bwMode="auto">
            <a:xfrm>
              <a:off x="1440" y="2323"/>
              <a:ext cx="662" cy="265"/>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sz="2400" b="1">
                  <a:ea typeface="Times New Roman" pitchFamily="18" charset="0"/>
                  <a:cs typeface="Arial" pitchFamily="34" charset="0"/>
                </a:rPr>
                <a:t>×</a:t>
              </a:r>
              <a:r>
                <a:rPr lang="en-US" sz="2400">
                  <a:ea typeface="Times New Roman" pitchFamily="18" charset="0"/>
                  <a:cs typeface="Arial" pitchFamily="34" charset="0"/>
                </a:rPr>
                <a:t> (–8) </a:t>
              </a:r>
            </a:p>
          </p:txBody>
        </p:sp>
      </p:grpSp>
      <p:grpSp>
        <p:nvGrpSpPr>
          <p:cNvPr id="7188" name="Group 20"/>
          <p:cNvGrpSpPr>
            <a:grpSpLocks/>
          </p:cNvGrpSpPr>
          <p:nvPr/>
        </p:nvGrpSpPr>
        <p:grpSpPr bwMode="auto">
          <a:xfrm>
            <a:off x="3713163" y="3175000"/>
            <a:ext cx="1236662" cy="933450"/>
            <a:chOff x="2193" y="2000"/>
            <a:chExt cx="779" cy="588"/>
          </a:xfrm>
        </p:grpSpPr>
        <p:sp>
          <p:nvSpPr>
            <p:cNvPr id="7182" name="Freeform 14"/>
            <p:cNvSpPr>
              <a:spLocks/>
            </p:cNvSpPr>
            <p:nvPr/>
          </p:nvSpPr>
          <p:spPr bwMode="auto">
            <a:xfrm>
              <a:off x="2193" y="200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7185" name="Text Box 17"/>
            <p:cNvSpPr txBox="1">
              <a:spLocks noChangeArrowheads="1"/>
            </p:cNvSpPr>
            <p:nvPr/>
          </p:nvSpPr>
          <p:spPr bwMode="auto">
            <a:xfrm>
              <a:off x="2218" y="2323"/>
              <a:ext cx="662" cy="265"/>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sz="2400" b="1">
                  <a:ea typeface="Times New Roman" pitchFamily="18" charset="0"/>
                  <a:cs typeface="Arial" pitchFamily="34" charset="0"/>
                </a:rPr>
                <a:t>×</a:t>
              </a:r>
              <a:r>
                <a:rPr lang="en-US" sz="2400">
                  <a:ea typeface="Times New Roman" pitchFamily="18" charset="0"/>
                  <a:cs typeface="Arial" pitchFamily="34" charset="0"/>
                </a:rPr>
                <a:t> (–8) </a:t>
              </a:r>
            </a:p>
          </p:txBody>
        </p:sp>
      </p:grpSp>
      <p:sp>
        <p:nvSpPr>
          <p:cNvPr id="7189" name="Rectangle 21"/>
          <p:cNvSpPr>
            <a:spLocks noChangeArrowheads="1"/>
          </p:cNvSpPr>
          <p:nvPr/>
        </p:nvSpPr>
        <p:spPr bwMode="auto">
          <a:xfrm>
            <a:off x="533400" y="4648200"/>
            <a:ext cx="8077200" cy="749300"/>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next 3 terms in the sequence are 4096; </a:t>
            </a:r>
            <a:br>
              <a:rPr lang="en-US" sz="2400">
                <a:solidFill>
                  <a:srgbClr val="E01B22"/>
                </a:solidFill>
              </a:rPr>
            </a:br>
            <a:r>
              <a:rPr lang="en-US" sz="2400">
                <a:solidFill>
                  <a:srgbClr val="E01B22"/>
                </a:solidFill>
              </a:rPr>
              <a:t>–32,768; and 262,144.</a:t>
            </a:r>
          </a:p>
        </p:txBody>
      </p:sp>
      <p:sp>
        <p:nvSpPr>
          <p:cNvPr id="7190" name="Text Box 22"/>
          <p:cNvSpPr txBox="1">
            <a:spLocks noChangeArrowheads="1"/>
          </p:cNvSpPr>
          <p:nvPr/>
        </p:nvSpPr>
        <p:spPr bwMode="auto">
          <a:xfrm>
            <a:off x="2676525" y="2743200"/>
            <a:ext cx="182245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–32,768</a:t>
            </a:r>
          </a:p>
        </p:txBody>
      </p:sp>
      <p:sp>
        <p:nvSpPr>
          <p:cNvPr id="7191" name="Text Box 23"/>
          <p:cNvSpPr txBox="1">
            <a:spLocks noChangeArrowheads="1"/>
          </p:cNvSpPr>
          <p:nvPr/>
        </p:nvSpPr>
        <p:spPr bwMode="auto">
          <a:xfrm>
            <a:off x="1647825" y="2743200"/>
            <a:ext cx="1365250"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4096</a:t>
            </a:r>
          </a:p>
        </p:txBody>
      </p:sp>
      <p:sp>
        <p:nvSpPr>
          <p:cNvPr id="7192" name="Text Box 24"/>
          <p:cNvSpPr txBox="1">
            <a:spLocks noChangeArrowheads="1"/>
          </p:cNvSpPr>
          <p:nvPr/>
        </p:nvSpPr>
        <p:spPr bwMode="auto">
          <a:xfrm>
            <a:off x="539750" y="2743200"/>
            <a:ext cx="1365250" cy="420688"/>
          </a:xfrm>
          <a:prstGeom prst="rect">
            <a:avLst/>
          </a:prstGeom>
          <a:noFill/>
          <a:ln w="9525" algn="ctr">
            <a:noFill/>
            <a:miter lim="800000"/>
            <a:headEnd/>
            <a:tailEnd/>
          </a:ln>
          <a:effectLst/>
        </p:spPr>
        <p:txBody>
          <a:bodyPr/>
          <a:lstStyle/>
          <a:p>
            <a:pPr marL="342900">
              <a:lnSpc>
                <a:spcPct val="90000"/>
              </a:lnSpc>
              <a:spcBef>
                <a:spcPct val="20000"/>
              </a:spcBef>
              <a:spcAft>
                <a:spcPct val="20000"/>
              </a:spcAft>
            </a:pPr>
            <a:r>
              <a:rPr lang="en-US" sz="2400">
                <a:ea typeface="Times New Roman" pitchFamily="18" charset="0"/>
                <a:cs typeface="Arial" pitchFamily="34" charset="0"/>
              </a:rPr>
              <a:t>–512</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wipe(left)">
                                      <p:cBhvr>
                                        <p:cTn id="7" dur="500"/>
                                        <p:tgtEl>
                                          <p:spTgt spid="71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92">
                                            <p:txEl>
                                              <p:pRg st="0" end="0"/>
                                            </p:txEl>
                                          </p:spTgt>
                                        </p:tgtEl>
                                        <p:attrNameLst>
                                          <p:attrName>style.visibility</p:attrName>
                                        </p:attrNameLst>
                                      </p:cBhvr>
                                      <p:to>
                                        <p:strVal val="visible"/>
                                      </p:to>
                                    </p:set>
                                    <p:animEffect transition="in" filter="wipe(left)">
                                      <p:cBhvr>
                                        <p:cTn id="12" dur="500"/>
                                        <p:tgtEl>
                                          <p:spTgt spid="7192">
                                            <p:txEl>
                                              <p:pRg st="0" end="0"/>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7191">
                                            <p:txEl>
                                              <p:pRg st="0" end="0"/>
                                            </p:txEl>
                                          </p:spTgt>
                                        </p:tgtEl>
                                        <p:attrNameLst>
                                          <p:attrName>style.visibility</p:attrName>
                                        </p:attrNameLst>
                                      </p:cBhvr>
                                      <p:to>
                                        <p:strVal val="visible"/>
                                      </p:to>
                                    </p:set>
                                    <p:animEffect transition="in" filter="wipe(left)">
                                      <p:cBhvr>
                                        <p:cTn id="16" dur="500"/>
                                        <p:tgtEl>
                                          <p:spTgt spid="7191">
                                            <p:txEl>
                                              <p:pRg st="0" end="0"/>
                                            </p:txEl>
                                          </p:spTgt>
                                        </p:tgtEl>
                                      </p:cBhvr>
                                    </p:animEffect>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7186"/>
                                        </p:tgtEl>
                                        <p:attrNameLst>
                                          <p:attrName>style.visibility</p:attrName>
                                        </p:attrNameLst>
                                      </p:cBhvr>
                                      <p:to>
                                        <p:strVal val="visible"/>
                                      </p:to>
                                    </p:set>
                                    <p:animEffect transition="in" filter="wipe(right)">
                                      <p:cBhvr>
                                        <p:cTn id="20" dur="500"/>
                                        <p:tgtEl>
                                          <p:spTgt spid="718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190">
                                            <p:txEl>
                                              <p:pRg st="0" end="0"/>
                                            </p:txEl>
                                          </p:spTgt>
                                        </p:tgtEl>
                                        <p:attrNameLst>
                                          <p:attrName>style.visibility</p:attrName>
                                        </p:attrNameLst>
                                      </p:cBhvr>
                                      <p:to>
                                        <p:strVal val="visible"/>
                                      </p:to>
                                    </p:set>
                                    <p:animEffect transition="in" filter="wipe(left)">
                                      <p:cBhvr>
                                        <p:cTn id="25" dur="500"/>
                                        <p:tgtEl>
                                          <p:spTgt spid="7190">
                                            <p:txEl>
                                              <p:pRg st="0" end="0"/>
                                            </p:txEl>
                                          </p:spTgt>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7187"/>
                                        </p:tgtEl>
                                        <p:attrNameLst>
                                          <p:attrName>style.visibility</p:attrName>
                                        </p:attrNameLst>
                                      </p:cBhvr>
                                      <p:to>
                                        <p:strVal val="visible"/>
                                      </p:to>
                                    </p:set>
                                    <p:animEffect transition="in" filter="wipe(right)">
                                      <p:cBhvr>
                                        <p:cTn id="29" dur="500"/>
                                        <p:tgtEl>
                                          <p:spTgt spid="718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7174">
                                            <p:txEl>
                                              <p:pRg st="0" end="0"/>
                                            </p:txEl>
                                          </p:spTgt>
                                        </p:tgtEl>
                                        <p:attrNameLst>
                                          <p:attrName>style.visibility</p:attrName>
                                        </p:attrNameLst>
                                      </p:cBhvr>
                                      <p:to>
                                        <p:strVal val="visible"/>
                                      </p:to>
                                    </p:set>
                                    <p:animEffect transition="in" filter="wipe(left)">
                                      <p:cBhvr>
                                        <p:cTn id="34" dur="500"/>
                                        <p:tgtEl>
                                          <p:spTgt spid="7174">
                                            <p:txEl>
                                              <p:pRg st="0" end="0"/>
                                            </p:txEl>
                                          </p:spTgt>
                                        </p:tgtEl>
                                      </p:cBhvr>
                                    </p:animEffect>
                                  </p:childTnLst>
                                </p:cTn>
                              </p:par>
                            </p:childTnLst>
                          </p:cTn>
                        </p:par>
                        <p:par>
                          <p:cTn id="35" fill="hold">
                            <p:stCondLst>
                              <p:cond delay="500"/>
                            </p:stCondLst>
                            <p:childTnLst>
                              <p:par>
                                <p:cTn id="36" presetID="22" presetClass="entr" presetSubtype="2" fill="hold" nodeType="afterEffect">
                                  <p:stCondLst>
                                    <p:cond delay="0"/>
                                  </p:stCondLst>
                                  <p:childTnLst>
                                    <p:set>
                                      <p:cBhvr>
                                        <p:cTn id="37" dur="1" fill="hold">
                                          <p:stCondLst>
                                            <p:cond delay="0"/>
                                          </p:stCondLst>
                                        </p:cTn>
                                        <p:tgtEl>
                                          <p:spTgt spid="7188"/>
                                        </p:tgtEl>
                                        <p:attrNameLst>
                                          <p:attrName>style.visibility</p:attrName>
                                        </p:attrNameLst>
                                      </p:cBhvr>
                                      <p:to>
                                        <p:strVal val="visible"/>
                                      </p:to>
                                    </p:set>
                                    <p:animEffect transition="in" filter="wipe(right)">
                                      <p:cBhvr>
                                        <p:cTn id="38" dur="500"/>
                                        <p:tgtEl>
                                          <p:spTgt spid="718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7189">
                                            <p:txEl>
                                              <p:pRg st="0" end="0"/>
                                            </p:txEl>
                                          </p:spTgt>
                                        </p:tgtEl>
                                        <p:attrNameLst>
                                          <p:attrName>style.visibility</p:attrName>
                                        </p:attrNameLst>
                                      </p:cBhvr>
                                      <p:to>
                                        <p:strVal val="visible"/>
                                      </p:to>
                                    </p:set>
                                    <p:animEffect transition="in" filter="wipe(left)">
                                      <p:cBhvr>
                                        <p:cTn id="43" dur="500"/>
                                        <p:tgtEl>
                                          <p:spTgt spid="71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advAuto="0"/>
      <p:bldP spid="7174" grpId="0" build="p" autoUpdateAnimBg="0"/>
      <p:bldP spid="7189" grpId="0" build="p" autoUpdateAnimBg="0"/>
      <p:bldP spid="7190" grpId="0" build="p" autoUpdateAnimBg="0"/>
      <p:bldP spid="7191" grpId="0" build="p" autoUpdateAnimBg="0"/>
      <p:bldP spid="7192"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Example 2</a:t>
            </a:r>
          </a:p>
        </p:txBody>
      </p:sp>
      <p:sp>
        <p:nvSpPr>
          <p:cNvPr id="12185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Find Terms of Geometric Sequences</a:t>
            </a:r>
            <a:endParaRPr lang="en-US" sz="2000">
              <a:solidFill>
                <a:srgbClr val="000000"/>
              </a:solidFill>
            </a:endParaRPr>
          </a:p>
          <a:p>
            <a:pPr>
              <a:spcBef>
                <a:spcPct val="50000"/>
              </a:spcBef>
            </a:pPr>
            <a:endParaRPr lang="en-US" sz="2000" b="1">
              <a:solidFill>
                <a:srgbClr val="EC1D24"/>
              </a:solidFill>
            </a:endParaRPr>
          </a:p>
        </p:txBody>
      </p:sp>
      <p:sp>
        <p:nvSpPr>
          <p:cNvPr id="121860" name="Rectangle 4"/>
          <p:cNvSpPr>
            <a:spLocks noChangeArrowheads="1"/>
          </p:cNvSpPr>
          <p:nvPr/>
        </p:nvSpPr>
        <p:spPr bwMode="auto">
          <a:xfrm>
            <a:off x="876300" y="1503363"/>
            <a:ext cx="7980363" cy="1223962"/>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Find the next three terms in the geometric sequence.</a:t>
            </a:r>
          </a:p>
          <a:p>
            <a:pPr>
              <a:lnSpc>
                <a:spcPct val="90000"/>
              </a:lnSpc>
              <a:spcBef>
                <a:spcPct val="20000"/>
              </a:spcBef>
              <a:spcAft>
                <a:spcPct val="20000"/>
              </a:spcAft>
            </a:pPr>
            <a:r>
              <a:rPr lang="en-US" sz="2400" b="1">
                <a:solidFill>
                  <a:srgbClr val="00539D"/>
                </a:solidFill>
                <a:ea typeface="Times New Roman" pitchFamily="18" charset="0"/>
                <a:cs typeface="Arial" pitchFamily="34" charset="0"/>
              </a:rPr>
              <a:t>40, 20, 10, 5, ....</a:t>
            </a:r>
          </a:p>
        </p:txBody>
      </p:sp>
      <p:sp>
        <p:nvSpPr>
          <p:cNvPr id="121861" name="Text Box 5"/>
          <p:cNvSpPr txBox="1">
            <a:spLocks noChangeArrowheads="1"/>
          </p:cNvSpPr>
          <p:nvPr/>
        </p:nvSpPr>
        <p:spPr bwMode="auto">
          <a:xfrm>
            <a:off x="539750" y="3505200"/>
            <a:ext cx="7783513"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40            20          10             5</a:t>
            </a:r>
          </a:p>
        </p:txBody>
      </p:sp>
      <p:sp>
        <p:nvSpPr>
          <p:cNvPr id="121877" name="Rectangle 21"/>
          <p:cNvSpPr>
            <a:spLocks noChangeArrowheads="1"/>
          </p:cNvSpPr>
          <p:nvPr/>
        </p:nvSpPr>
        <p:spPr bwMode="auto">
          <a:xfrm>
            <a:off x="876300" y="2819400"/>
            <a:ext cx="7980363" cy="420688"/>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1371600" algn="l"/>
              </a:tabLst>
            </a:pPr>
            <a:r>
              <a:rPr lang="en-US" sz="2400" b="1">
                <a:solidFill>
                  <a:srgbClr val="00539D"/>
                </a:solidFill>
                <a:ea typeface="Times New Roman" pitchFamily="18" charset="0"/>
                <a:cs typeface="Arial" pitchFamily="34" charset="0"/>
              </a:rPr>
              <a:t>Step 1	</a:t>
            </a:r>
            <a:r>
              <a:rPr lang="en-US" sz="2400">
                <a:ea typeface="Times New Roman" pitchFamily="18" charset="0"/>
                <a:cs typeface="Arial" pitchFamily="34" charset="0"/>
              </a:rPr>
              <a:t>Find the common ratio.</a:t>
            </a:r>
          </a:p>
        </p:txBody>
      </p:sp>
      <p:grpSp>
        <p:nvGrpSpPr>
          <p:cNvPr id="121894" name="Group 38"/>
          <p:cNvGrpSpPr>
            <a:grpSpLocks/>
          </p:cNvGrpSpPr>
          <p:nvPr/>
        </p:nvGrpSpPr>
        <p:grpSpPr bwMode="auto">
          <a:xfrm>
            <a:off x="1028700" y="3937000"/>
            <a:ext cx="1409700" cy="1257300"/>
            <a:chOff x="648" y="2720"/>
            <a:chExt cx="888" cy="792"/>
          </a:xfrm>
        </p:grpSpPr>
        <p:sp>
          <p:nvSpPr>
            <p:cNvPr id="121879" name="Freeform 23"/>
            <p:cNvSpPr>
              <a:spLocks/>
            </p:cNvSpPr>
            <p:nvPr/>
          </p:nvSpPr>
          <p:spPr bwMode="auto">
            <a:xfrm>
              <a:off x="757" y="272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grpSp>
          <p:nvGrpSpPr>
            <p:cNvPr id="121893" name="Group 37"/>
            <p:cNvGrpSpPr>
              <a:grpSpLocks/>
            </p:cNvGrpSpPr>
            <p:nvPr/>
          </p:nvGrpSpPr>
          <p:grpSpPr bwMode="auto">
            <a:xfrm>
              <a:off x="648" y="3026"/>
              <a:ext cx="888" cy="486"/>
              <a:chOff x="648" y="3026"/>
              <a:chExt cx="888" cy="486"/>
            </a:xfrm>
          </p:grpSpPr>
          <p:sp>
            <p:nvSpPr>
              <p:cNvPr id="121884" name="Text Box 28"/>
              <p:cNvSpPr txBox="1">
                <a:spLocks noChangeArrowheads="1"/>
              </p:cNvSpPr>
              <p:nvPr/>
            </p:nvSpPr>
            <p:spPr bwMode="auto">
              <a:xfrm>
                <a:off x="1016" y="3112"/>
                <a:ext cx="192" cy="288"/>
              </a:xfrm>
              <a:prstGeom prst="rect">
                <a:avLst/>
              </a:prstGeom>
              <a:noFill/>
              <a:ln w="9525">
                <a:noFill/>
                <a:miter lim="800000"/>
                <a:headEnd/>
                <a:tailEnd/>
              </a:ln>
              <a:effectLst/>
            </p:spPr>
            <p:txBody>
              <a:bodyPr>
                <a:spAutoFit/>
              </a:bodyPr>
              <a:lstStyle/>
              <a:p>
                <a:pPr>
                  <a:spcBef>
                    <a:spcPct val="50000"/>
                  </a:spcBef>
                </a:pPr>
                <a:r>
                  <a:rPr lang="en-US" sz="2400"/>
                  <a:t>=</a:t>
                </a:r>
              </a:p>
            </p:txBody>
          </p:sp>
          <p:grpSp>
            <p:nvGrpSpPr>
              <p:cNvPr id="121885" name="Group 29"/>
              <p:cNvGrpSpPr>
                <a:grpSpLocks/>
              </p:cNvGrpSpPr>
              <p:nvPr/>
            </p:nvGrpSpPr>
            <p:grpSpPr bwMode="auto">
              <a:xfrm>
                <a:off x="1200" y="3036"/>
                <a:ext cx="336" cy="468"/>
                <a:chOff x="4494" y="2370"/>
                <a:chExt cx="336" cy="468"/>
              </a:xfrm>
            </p:grpSpPr>
            <p:sp>
              <p:nvSpPr>
                <p:cNvPr id="121886" name="Text Box 30"/>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1887" name="Text Box 31"/>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a:t>
                  </a:r>
                </a:p>
              </p:txBody>
            </p:sp>
            <p:sp>
              <p:nvSpPr>
                <p:cNvPr id="121888" name="Text Box 32"/>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grpSp>
          <p:grpSp>
            <p:nvGrpSpPr>
              <p:cNvPr id="121889" name="Group 33"/>
              <p:cNvGrpSpPr>
                <a:grpSpLocks/>
              </p:cNvGrpSpPr>
              <p:nvPr/>
            </p:nvGrpSpPr>
            <p:grpSpPr bwMode="auto">
              <a:xfrm>
                <a:off x="648" y="3026"/>
                <a:ext cx="480" cy="486"/>
                <a:chOff x="4830" y="2406"/>
                <a:chExt cx="480" cy="486"/>
              </a:xfrm>
            </p:grpSpPr>
            <p:sp>
              <p:nvSpPr>
                <p:cNvPr id="121890" name="Text Box 34"/>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121891" name="Text Box 35"/>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40</a:t>
                  </a:r>
                </a:p>
              </p:txBody>
            </p:sp>
            <p:sp>
              <p:nvSpPr>
                <p:cNvPr id="121892" name="Text Box 36"/>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20</a:t>
                  </a:r>
                </a:p>
              </p:txBody>
            </p:sp>
          </p:grpSp>
        </p:grpSp>
      </p:grpSp>
      <p:grpSp>
        <p:nvGrpSpPr>
          <p:cNvPr id="121895" name="Group 39"/>
          <p:cNvGrpSpPr>
            <a:grpSpLocks/>
          </p:cNvGrpSpPr>
          <p:nvPr/>
        </p:nvGrpSpPr>
        <p:grpSpPr bwMode="auto">
          <a:xfrm>
            <a:off x="2400300" y="3937000"/>
            <a:ext cx="1409700" cy="1257300"/>
            <a:chOff x="648" y="2720"/>
            <a:chExt cx="888" cy="792"/>
          </a:xfrm>
        </p:grpSpPr>
        <p:sp>
          <p:nvSpPr>
            <p:cNvPr id="121896" name="Freeform 40"/>
            <p:cNvSpPr>
              <a:spLocks/>
            </p:cNvSpPr>
            <p:nvPr/>
          </p:nvSpPr>
          <p:spPr bwMode="auto">
            <a:xfrm>
              <a:off x="757" y="272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grpSp>
          <p:nvGrpSpPr>
            <p:cNvPr id="121897" name="Group 41"/>
            <p:cNvGrpSpPr>
              <a:grpSpLocks/>
            </p:cNvGrpSpPr>
            <p:nvPr/>
          </p:nvGrpSpPr>
          <p:grpSpPr bwMode="auto">
            <a:xfrm>
              <a:off x="648" y="3026"/>
              <a:ext cx="888" cy="486"/>
              <a:chOff x="648" y="3026"/>
              <a:chExt cx="888" cy="486"/>
            </a:xfrm>
          </p:grpSpPr>
          <p:sp>
            <p:nvSpPr>
              <p:cNvPr id="121898" name="Text Box 42"/>
              <p:cNvSpPr txBox="1">
                <a:spLocks noChangeArrowheads="1"/>
              </p:cNvSpPr>
              <p:nvPr/>
            </p:nvSpPr>
            <p:spPr bwMode="auto">
              <a:xfrm>
                <a:off x="1016" y="3112"/>
                <a:ext cx="192" cy="288"/>
              </a:xfrm>
              <a:prstGeom prst="rect">
                <a:avLst/>
              </a:prstGeom>
              <a:noFill/>
              <a:ln w="9525">
                <a:noFill/>
                <a:miter lim="800000"/>
                <a:headEnd/>
                <a:tailEnd/>
              </a:ln>
              <a:effectLst/>
            </p:spPr>
            <p:txBody>
              <a:bodyPr>
                <a:spAutoFit/>
              </a:bodyPr>
              <a:lstStyle/>
              <a:p>
                <a:pPr>
                  <a:spcBef>
                    <a:spcPct val="50000"/>
                  </a:spcBef>
                </a:pPr>
                <a:r>
                  <a:rPr lang="en-US" sz="2400"/>
                  <a:t>=</a:t>
                </a:r>
              </a:p>
            </p:txBody>
          </p:sp>
          <p:grpSp>
            <p:nvGrpSpPr>
              <p:cNvPr id="121899" name="Group 43"/>
              <p:cNvGrpSpPr>
                <a:grpSpLocks/>
              </p:cNvGrpSpPr>
              <p:nvPr/>
            </p:nvGrpSpPr>
            <p:grpSpPr bwMode="auto">
              <a:xfrm>
                <a:off x="1200" y="3036"/>
                <a:ext cx="336" cy="468"/>
                <a:chOff x="4494" y="2370"/>
                <a:chExt cx="336" cy="468"/>
              </a:xfrm>
            </p:grpSpPr>
            <p:sp>
              <p:nvSpPr>
                <p:cNvPr id="121900" name="Text Box 44"/>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1901" name="Text Box 45"/>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a:t>
                  </a:r>
                </a:p>
              </p:txBody>
            </p:sp>
            <p:sp>
              <p:nvSpPr>
                <p:cNvPr id="121902" name="Text Box 46"/>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grpSp>
          <p:grpSp>
            <p:nvGrpSpPr>
              <p:cNvPr id="121903" name="Group 47"/>
              <p:cNvGrpSpPr>
                <a:grpSpLocks/>
              </p:cNvGrpSpPr>
              <p:nvPr/>
            </p:nvGrpSpPr>
            <p:grpSpPr bwMode="auto">
              <a:xfrm>
                <a:off x="648" y="3026"/>
                <a:ext cx="480" cy="486"/>
                <a:chOff x="4830" y="2406"/>
                <a:chExt cx="480" cy="486"/>
              </a:xfrm>
            </p:grpSpPr>
            <p:sp>
              <p:nvSpPr>
                <p:cNvPr id="121904" name="Text Box 48"/>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121905" name="Text Box 49"/>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10</a:t>
                  </a:r>
                </a:p>
              </p:txBody>
            </p:sp>
            <p:sp>
              <p:nvSpPr>
                <p:cNvPr id="121906" name="Text Box 50"/>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20</a:t>
                  </a:r>
                </a:p>
              </p:txBody>
            </p:sp>
          </p:grpSp>
        </p:grpSp>
      </p:grpSp>
      <p:grpSp>
        <p:nvGrpSpPr>
          <p:cNvPr id="121907" name="Group 51"/>
          <p:cNvGrpSpPr>
            <a:grpSpLocks/>
          </p:cNvGrpSpPr>
          <p:nvPr/>
        </p:nvGrpSpPr>
        <p:grpSpPr bwMode="auto">
          <a:xfrm>
            <a:off x="3683000" y="3937000"/>
            <a:ext cx="1409700" cy="1257300"/>
            <a:chOff x="648" y="2720"/>
            <a:chExt cx="888" cy="792"/>
          </a:xfrm>
        </p:grpSpPr>
        <p:sp>
          <p:nvSpPr>
            <p:cNvPr id="121908" name="Freeform 52"/>
            <p:cNvSpPr>
              <a:spLocks/>
            </p:cNvSpPr>
            <p:nvPr/>
          </p:nvSpPr>
          <p:spPr bwMode="auto">
            <a:xfrm>
              <a:off x="757" y="272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grpSp>
          <p:nvGrpSpPr>
            <p:cNvPr id="121909" name="Group 53"/>
            <p:cNvGrpSpPr>
              <a:grpSpLocks/>
            </p:cNvGrpSpPr>
            <p:nvPr/>
          </p:nvGrpSpPr>
          <p:grpSpPr bwMode="auto">
            <a:xfrm>
              <a:off x="648" y="3026"/>
              <a:ext cx="888" cy="486"/>
              <a:chOff x="648" y="3026"/>
              <a:chExt cx="888" cy="486"/>
            </a:xfrm>
          </p:grpSpPr>
          <p:sp>
            <p:nvSpPr>
              <p:cNvPr id="121910" name="Text Box 54"/>
              <p:cNvSpPr txBox="1">
                <a:spLocks noChangeArrowheads="1"/>
              </p:cNvSpPr>
              <p:nvPr/>
            </p:nvSpPr>
            <p:spPr bwMode="auto">
              <a:xfrm>
                <a:off x="1016" y="3112"/>
                <a:ext cx="192" cy="288"/>
              </a:xfrm>
              <a:prstGeom prst="rect">
                <a:avLst/>
              </a:prstGeom>
              <a:noFill/>
              <a:ln w="9525">
                <a:noFill/>
                <a:miter lim="800000"/>
                <a:headEnd/>
                <a:tailEnd/>
              </a:ln>
              <a:effectLst/>
            </p:spPr>
            <p:txBody>
              <a:bodyPr>
                <a:spAutoFit/>
              </a:bodyPr>
              <a:lstStyle/>
              <a:p>
                <a:pPr>
                  <a:spcBef>
                    <a:spcPct val="50000"/>
                  </a:spcBef>
                </a:pPr>
                <a:r>
                  <a:rPr lang="en-US" sz="2400"/>
                  <a:t>=</a:t>
                </a:r>
              </a:p>
            </p:txBody>
          </p:sp>
          <p:grpSp>
            <p:nvGrpSpPr>
              <p:cNvPr id="121911" name="Group 55"/>
              <p:cNvGrpSpPr>
                <a:grpSpLocks/>
              </p:cNvGrpSpPr>
              <p:nvPr/>
            </p:nvGrpSpPr>
            <p:grpSpPr bwMode="auto">
              <a:xfrm>
                <a:off x="1200" y="3036"/>
                <a:ext cx="336" cy="468"/>
                <a:chOff x="4494" y="2370"/>
                <a:chExt cx="336" cy="468"/>
              </a:xfrm>
            </p:grpSpPr>
            <p:sp>
              <p:nvSpPr>
                <p:cNvPr id="121912" name="Text Box 56"/>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1913" name="Text Box 57"/>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a:t>
                  </a:r>
                </a:p>
              </p:txBody>
            </p:sp>
            <p:sp>
              <p:nvSpPr>
                <p:cNvPr id="121914" name="Text Box 58"/>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grpSp>
          <p:grpSp>
            <p:nvGrpSpPr>
              <p:cNvPr id="121915" name="Group 59"/>
              <p:cNvGrpSpPr>
                <a:grpSpLocks/>
              </p:cNvGrpSpPr>
              <p:nvPr/>
            </p:nvGrpSpPr>
            <p:grpSpPr bwMode="auto">
              <a:xfrm>
                <a:off x="648" y="3026"/>
                <a:ext cx="480" cy="486"/>
                <a:chOff x="4830" y="2406"/>
                <a:chExt cx="480" cy="486"/>
              </a:xfrm>
            </p:grpSpPr>
            <p:sp>
              <p:nvSpPr>
                <p:cNvPr id="121916" name="Text Box 60"/>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121917" name="Text Box 61"/>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5</a:t>
                  </a:r>
                </a:p>
              </p:txBody>
            </p:sp>
            <p:sp>
              <p:nvSpPr>
                <p:cNvPr id="121918" name="Text Box 62"/>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10</a:t>
                  </a:r>
                </a:p>
              </p:txBody>
            </p:sp>
          </p:grpSp>
        </p:grpSp>
      </p:grpSp>
      <p:grpSp>
        <p:nvGrpSpPr>
          <p:cNvPr id="121924" name="Group 68"/>
          <p:cNvGrpSpPr>
            <a:grpSpLocks/>
          </p:cNvGrpSpPr>
          <p:nvPr/>
        </p:nvGrpSpPr>
        <p:grpSpPr bwMode="auto">
          <a:xfrm>
            <a:off x="533400" y="5549900"/>
            <a:ext cx="8077200" cy="742950"/>
            <a:chOff x="336" y="3496"/>
            <a:chExt cx="5088" cy="468"/>
          </a:xfrm>
        </p:grpSpPr>
        <p:sp>
          <p:nvSpPr>
            <p:cNvPr id="121919" name="Rectangle 63"/>
            <p:cNvSpPr>
              <a:spLocks noChangeArrowheads="1"/>
            </p:cNvSpPr>
            <p:nvPr/>
          </p:nvSpPr>
          <p:spPr bwMode="auto">
            <a:xfrm>
              <a:off x="336" y="3575"/>
              <a:ext cx="5088" cy="265"/>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a:t>The common ratio is      .</a:t>
              </a:r>
            </a:p>
          </p:txBody>
        </p:sp>
        <p:grpSp>
          <p:nvGrpSpPr>
            <p:cNvPr id="121920" name="Group 64"/>
            <p:cNvGrpSpPr>
              <a:grpSpLocks/>
            </p:cNvGrpSpPr>
            <p:nvPr/>
          </p:nvGrpSpPr>
          <p:grpSpPr bwMode="auto">
            <a:xfrm>
              <a:off x="2384" y="3496"/>
              <a:ext cx="336" cy="468"/>
              <a:chOff x="4494" y="2370"/>
              <a:chExt cx="336" cy="468"/>
            </a:xfrm>
          </p:grpSpPr>
          <p:sp>
            <p:nvSpPr>
              <p:cNvPr id="121921" name="Text Box 65"/>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1922" name="Text Box 66"/>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a:t>
                </a:r>
              </a:p>
            </p:txBody>
          </p:sp>
          <p:sp>
            <p:nvSpPr>
              <p:cNvPr id="121923" name="Text Box 67"/>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gr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860">
                                            <p:txEl>
                                              <p:pRg st="0" end="0"/>
                                            </p:txEl>
                                          </p:spTgt>
                                        </p:tgtEl>
                                        <p:attrNameLst>
                                          <p:attrName>style.visibility</p:attrName>
                                        </p:attrNameLst>
                                      </p:cBhvr>
                                      <p:to>
                                        <p:strVal val="visible"/>
                                      </p:to>
                                    </p:set>
                                    <p:animEffect transition="in" filter="wipe(left)">
                                      <p:cBhvr>
                                        <p:cTn id="7" dur="500"/>
                                        <p:tgtEl>
                                          <p:spTgt spid="121860">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1860">
                                            <p:txEl>
                                              <p:pRg st="1" end="1"/>
                                            </p:txEl>
                                          </p:spTgt>
                                        </p:tgtEl>
                                        <p:attrNameLst>
                                          <p:attrName>style.visibility</p:attrName>
                                        </p:attrNameLst>
                                      </p:cBhvr>
                                      <p:to>
                                        <p:strVal val="visible"/>
                                      </p:to>
                                    </p:set>
                                    <p:animEffect transition="in" filter="wipe(left)">
                                      <p:cBhvr>
                                        <p:cTn id="11" dur="500"/>
                                        <p:tgtEl>
                                          <p:spTgt spid="121860">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21877">
                                            <p:txEl>
                                              <p:pRg st="0" end="0"/>
                                            </p:txEl>
                                          </p:spTgt>
                                        </p:tgtEl>
                                        <p:attrNameLst>
                                          <p:attrName>style.visibility</p:attrName>
                                        </p:attrNameLst>
                                      </p:cBhvr>
                                      <p:to>
                                        <p:strVal val="visible"/>
                                      </p:to>
                                    </p:set>
                                    <p:animEffect transition="in" filter="wipe(left)">
                                      <p:cBhvr>
                                        <p:cTn id="16" dur="500"/>
                                        <p:tgtEl>
                                          <p:spTgt spid="12187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1861">
                                            <p:txEl>
                                              <p:pRg st="0" end="0"/>
                                            </p:txEl>
                                          </p:spTgt>
                                        </p:tgtEl>
                                        <p:attrNameLst>
                                          <p:attrName>style.visibility</p:attrName>
                                        </p:attrNameLst>
                                      </p:cBhvr>
                                      <p:to>
                                        <p:strVal val="visible"/>
                                      </p:to>
                                    </p:set>
                                    <p:animEffect transition="in" filter="wipe(left)">
                                      <p:cBhvr>
                                        <p:cTn id="21" dur="500"/>
                                        <p:tgtEl>
                                          <p:spTgt spid="12186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121894"/>
                                        </p:tgtEl>
                                        <p:attrNameLst>
                                          <p:attrName>style.visibility</p:attrName>
                                        </p:attrNameLst>
                                      </p:cBhvr>
                                      <p:to>
                                        <p:strVal val="visible"/>
                                      </p:to>
                                    </p:set>
                                    <p:animEffect transition="in" filter="wipe(right)">
                                      <p:cBhvr>
                                        <p:cTn id="26" dur="500"/>
                                        <p:tgtEl>
                                          <p:spTgt spid="12189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21895"/>
                                        </p:tgtEl>
                                        <p:attrNameLst>
                                          <p:attrName>style.visibility</p:attrName>
                                        </p:attrNameLst>
                                      </p:cBhvr>
                                      <p:to>
                                        <p:strVal val="visible"/>
                                      </p:to>
                                    </p:set>
                                    <p:animEffect transition="in" filter="wipe(right)">
                                      <p:cBhvr>
                                        <p:cTn id="31" dur="500"/>
                                        <p:tgtEl>
                                          <p:spTgt spid="12189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121907"/>
                                        </p:tgtEl>
                                        <p:attrNameLst>
                                          <p:attrName>style.visibility</p:attrName>
                                        </p:attrNameLst>
                                      </p:cBhvr>
                                      <p:to>
                                        <p:strVal val="visible"/>
                                      </p:to>
                                    </p:set>
                                    <p:animEffect transition="in" filter="wipe(right)">
                                      <p:cBhvr>
                                        <p:cTn id="36" dur="500"/>
                                        <p:tgtEl>
                                          <p:spTgt spid="12190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21924"/>
                                        </p:tgtEl>
                                        <p:attrNameLst>
                                          <p:attrName>style.visibility</p:attrName>
                                        </p:attrNameLst>
                                      </p:cBhvr>
                                      <p:to>
                                        <p:strVal val="visible"/>
                                      </p:to>
                                    </p:set>
                                    <p:animEffect transition="in" filter="wipe(left)">
                                      <p:cBhvr>
                                        <p:cTn id="41" dur="500"/>
                                        <p:tgtEl>
                                          <p:spTgt spid="121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build="p" autoUpdateAnimBg="0" advAuto="0"/>
      <p:bldP spid="121861" grpId="0" build="p" autoUpdateAnimBg="0"/>
      <p:bldP spid="121877"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Example 2</a:t>
            </a:r>
          </a:p>
        </p:txBody>
      </p:sp>
      <p:sp>
        <p:nvSpPr>
          <p:cNvPr id="122883"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Find Terms of Geometric Sequences</a:t>
            </a:r>
            <a:endParaRPr lang="en-US" sz="2000">
              <a:solidFill>
                <a:srgbClr val="000000"/>
              </a:solidFill>
            </a:endParaRPr>
          </a:p>
          <a:p>
            <a:pPr>
              <a:spcBef>
                <a:spcPct val="50000"/>
              </a:spcBef>
            </a:pPr>
            <a:endParaRPr lang="en-US" sz="2000" b="1">
              <a:solidFill>
                <a:srgbClr val="EC1D24"/>
              </a:solidFill>
            </a:endParaRPr>
          </a:p>
        </p:txBody>
      </p:sp>
      <p:sp>
        <p:nvSpPr>
          <p:cNvPr id="122929" name="Rectangle 49"/>
          <p:cNvSpPr>
            <a:spLocks noChangeArrowheads="1"/>
          </p:cNvSpPr>
          <p:nvPr/>
        </p:nvSpPr>
        <p:spPr bwMode="auto">
          <a:xfrm>
            <a:off x="876300" y="1503363"/>
            <a:ext cx="7980363" cy="749300"/>
          </a:xfrm>
          <a:prstGeom prst="rect">
            <a:avLst/>
          </a:prstGeom>
          <a:noFill/>
          <a:ln w="9525">
            <a:noFill/>
            <a:miter lim="800000"/>
            <a:headEnd/>
            <a:tailEnd/>
          </a:ln>
          <a:effectLst/>
        </p:spPr>
        <p:txBody>
          <a:bodyPr>
            <a:spAutoFit/>
          </a:bodyPr>
          <a:lstStyle/>
          <a:p>
            <a:pPr marL="1371600" indent="-1371600">
              <a:lnSpc>
                <a:spcPct val="90000"/>
              </a:lnSpc>
              <a:spcBef>
                <a:spcPct val="20000"/>
              </a:spcBef>
              <a:spcAft>
                <a:spcPct val="20000"/>
              </a:spcAft>
            </a:pPr>
            <a:r>
              <a:rPr lang="en-US" sz="2400" b="1">
                <a:solidFill>
                  <a:srgbClr val="00539D"/>
                </a:solidFill>
                <a:ea typeface="Times New Roman" pitchFamily="18" charset="0"/>
                <a:cs typeface="Arial" pitchFamily="34" charset="0"/>
              </a:rPr>
              <a:t>Step 2	</a:t>
            </a:r>
            <a:r>
              <a:rPr lang="en-US" sz="2400">
                <a:ea typeface="Times New Roman" pitchFamily="18" charset="0"/>
                <a:cs typeface="Arial" pitchFamily="34" charset="0"/>
              </a:rPr>
              <a:t>Multiply each term by the common ratio to find the next three terms.</a:t>
            </a:r>
          </a:p>
        </p:txBody>
      </p:sp>
      <p:sp>
        <p:nvSpPr>
          <p:cNvPr id="122930" name="Text Box 50"/>
          <p:cNvSpPr txBox="1">
            <a:spLocks noChangeArrowheads="1"/>
          </p:cNvSpPr>
          <p:nvPr/>
        </p:nvSpPr>
        <p:spPr bwMode="auto">
          <a:xfrm>
            <a:off x="598488" y="2540000"/>
            <a:ext cx="925512"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  5</a:t>
            </a:r>
          </a:p>
        </p:txBody>
      </p:sp>
      <p:grpSp>
        <p:nvGrpSpPr>
          <p:cNvPr id="122941" name="Group 61"/>
          <p:cNvGrpSpPr>
            <a:grpSpLocks/>
          </p:cNvGrpSpPr>
          <p:nvPr/>
        </p:nvGrpSpPr>
        <p:grpSpPr bwMode="auto">
          <a:xfrm>
            <a:off x="2222500" y="2451100"/>
            <a:ext cx="533400" cy="742950"/>
            <a:chOff x="4494" y="2370"/>
            <a:chExt cx="336" cy="468"/>
          </a:xfrm>
        </p:grpSpPr>
        <p:sp>
          <p:nvSpPr>
            <p:cNvPr id="122942" name="Text Box 62"/>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2943" name="Text Box 63"/>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5</a:t>
              </a:r>
            </a:p>
          </p:txBody>
        </p:sp>
        <p:sp>
          <p:nvSpPr>
            <p:cNvPr id="122944" name="Text Box 64"/>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grpSp>
      <p:grpSp>
        <p:nvGrpSpPr>
          <p:cNvPr id="122945" name="Group 65"/>
          <p:cNvGrpSpPr>
            <a:grpSpLocks/>
          </p:cNvGrpSpPr>
          <p:nvPr/>
        </p:nvGrpSpPr>
        <p:grpSpPr bwMode="auto">
          <a:xfrm>
            <a:off x="3505200" y="2451100"/>
            <a:ext cx="533400" cy="742950"/>
            <a:chOff x="4494" y="2370"/>
            <a:chExt cx="336" cy="468"/>
          </a:xfrm>
        </p:grpSpPr>
        <p:sp>
          <p:nvSpPr>
            <p:cNvPr id="122946" name="Text Box 66"/>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2947" name="Text Box 67"/>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5</a:t>
              </a:r>
            </a:p>
          </p:txBody>
        </p:sp>
        <p:sp>
          <p:nvSpPr>
            <p:cNvPr id="122948" name="Text Box 68"/>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a:t>
              </a:r>
            </a:p>
          </p:txBody>
        </p:sp>
      </p:grpSp>
      <p:grpSp>
        <p:nvGrpSpPr>
          <p:cNvPr id="122949" name="Group 69"/>
          <p:cNvGrpSpPr>
            <a:grpSpLocks/>
          </p:cNvGrpSpPr>
          <p:nvPr/>
        </p:nvGrpSpPr>
        <p:grpSpPr bwMode="auto">
          <a:xfrm>
            <a:off x="4762500" y="2451100"/>
            <a:ext cx="533400" cy="742950"/>
            <a:chOff x="4494" y="2370"/>
            <a:chExt cx="336" cy="468"/>
          </a:xfrm>
        </p:grpSpPr>
        <p:sp>
          <p:nvSpPr>
            <p:cNvPr id="122950" name="Text Box 70"/>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2951" name="Text Box 71"/>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5</a:t>
              </a:r>
            </a:p>
          </p:txBody>
        </p:sp>
        <p:sp>
          <p:nvSpPr>
            <p:cNvPr id="122952" name="Text Box 72"/>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8</a:t>
              </a:r>
            </a:p>
          </p:txBody>
        </p:sp>
      </p:grpSp>
      <p:grpSp>
        <p:nvGrpSpPr>
          <p:cNvPr id="122958" name="Group 78"/>
          <p:cNvGrpSpPr>
            <a:grpSpLocks/>
          </p:cNvGrpSpPr>
          <p:nvPr/>
        </p:nvGrpSpPr>
        <p:grpSpPr bwMode="auto">
          <a:xfrm>
            <a:off x="1150938" y="3175000"/>
            <a:ext cx="1355725" cy="1143000"/>
            <a:chOff x="725" y="2000"/>
            <a:chExt cx="854" cy="720"/>
          </a:xfrm>
        </p:grpSpPr>
        <p:sp>
          <p:nvSpPr>
            <p:cNvPr id="122932" name="Freeform 52"/>
            <p:cNvSpPr>
              <a:spLocks/>
            </p:cNvSpPr>
            <p:nvPr/>
          </p:nvSpPr>
          <p:spPr bwMode="auto">
            <a:xfrm>
              <a:off x="800" y="200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122933" name="Text Box 53"/>
            <p:cNvSpPr txBox="1">
              <a:spLocks noChangeArrowheads="1"/>
            </p:cNvSpPr>
            <p:nvPr/>
          </p:nvSpPr>
          <p:spPr bwMode="auto">
            <a:xfrm>
              <a:off x="725" y="2323"/>
              <a:ext cx="662" cy="265"/>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sz="2400" b="1">
                  <a:ea typeface="Times New Roman" pitchFamily="18" charset="0"/>
                  <a:cs typeface="Arial" pitchFamily="34" charset="0"/>
                </a:rPr>
                <a:t>×</a:t>
              </a:r>
              <a:r>
                <a:rPr lang="en-US" sz="2400">
                  <a:ea typeface="Times New Roman" pitchFamily="18" charset="0"/>
                  <a:cs typeface="Arial" pitchFamily="34" charset="0"/>
                </a:rPr>
                <a:t> </a:t>
              </a:r>
            </a:p>
          </p:txBody>
        </p:sp>
        <p:grpSp>
          <p:nvGrpSpPr>
            <p:cNvPr id="122954" name="Group 74"/>
            <p:cNvGrpSpPr>
              <a:grpSpLocks/>
            </p:cNvGrpSpPr>
            <p:nvPr/>
          </p:nvGrpSpPr>
          <p:grpSpPr bwMode="auto">
            <a:xfrm>
              <a:off x="1096" y="2252"/>
              <a:ext cx="336" cy="468"/>
              <a:chOff x="4494" y="2370"/>
              <a:chExt cx="336" cy="468"/>
            </a:xfrm>
          </p:grpSpPr>
          <p:sp>
            <p:nvSpPr>
              <p:cNvPr id="122955" name="Text Box 75"/>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2956" name="Text Box 76"/>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a:t>
                </a:r>
              </a:p>
            </p:txBody>
          </p:sp>
          <p:sp>
            <p:nvSpPr>
              <p:cNvPr id="122957" name="Text Box 77"/>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grpSp>
      </p:grpSp>
      <p:grpSp>
        <p:nvGrpSpPr>
          <p:cNvPr id="122959" name="Group 79"/>
          <p:cNvGrpSpPr>
            <a:grpSpLocks/>
          </p:cNvGrpSpPr>
          <p:nvPr/>
        </p:nvGrpSpPr>
        <p:grpSpPr bwMode="auto">
          <a:xfrm>
            <a:off x="2403475" y="3175000"/>
            <a:ext cx="1355725" cy="1143000"/>
            <a:chOff x="725" y="2000"/>
            <a:chExt cx="854" cy="720"/>
          </a:xfrm>
        </p:grpSpPr>
        <p:sp>
          <p:nvSpPr>
            <p:cNvPr id="122960" name="Freeform 80"/>
            <p:cNvSpPr>
              <a:spLocks/>
            </p:cNvSpPr>
            <p:nvPr/>
          </p:nvSpPr>
          <p:spPr bwMode="auto">
            <a:xfrm>
              <a:off x="800" y="200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122961" name="Text Box 81"/>
            <p:cNvSpPr txBox="1">
              <a:spLocks noChangeArrowheads="1"/>
            </p:cNvSpPr>
            <p:nvPr/>
          </p:nvSpPr>
          <p:spPr bwMode="auto">
            <a:xfrm>
              <a:off x="725" y="2323"/>
              <a:ext cx="662" cy="265"/>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sz="2400" b="1">
                  <a:ea typeface="Times New Roman" pitchFamily="18" charset="0"/>
                  <a:cs typeface="Arial" pitchFamily="34" charset="0"/>
                </a:rPr>
                <a:t>×</a:t>
              </a:r>
              <a:r>
                <a:rPr lang="en-US" sz="2400">
                  <a:ea typeface="Times New Roman" pitchFamily="18" charset="0"/>
                  <a:cs typeface="Arial" pitchFamily="34" charset="0"/>
                </a:rPr>
                <a:t> </a:t>
              </a:r>
            </a:p>
          </p:txBody>
        </p:sp>
        <p:grpSp>
          <p:nvGrpSpPr>
            <p:cNvPr id="122962" name="Group 82"/>
            <p:cNvGrpSpPr>
              <a:grpSpLocks/>
            </p:cNvGrpSpPr>
            <p:nvPr/>
          </p:nvGrpSpPr>
          <p:grpSpPr bwMode="auto">
            <a:xfrm>
              <a:off x="1096" y="2252"/>
              <a:ext cx="336" cy="468"/>
              <a:chOff x="4494" y="2370"/>
              <a:chExt cx="336" cy="468"/>
            </a:xfrm>
          </p:grpSpPr>
          <p:sp>
            <p:nvSpPr>
              <p:cNvPr id="122963" name="Text Box 83"/>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2964" name="Text Box 84"/>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a:t>
                </a:r>
              </a:p>
            </p:txBody>
          </p:sp>
          <p:sp>
            <p:nvSpPr>
              <p:cNvPr id="122965" name="Text Box 85"/>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grpSp>
      </p:grpSp>
      <p:grpSp>
        <p:nvGrpSpPr>
          <p:cNvPr id="122966" name="Group 86"/>
          <p:cNvGrpSpPr>
            <a:grpSpLocks/>
          </p:cNvGrpSpPr>
          <p:nvPr/>
        </p:nvGrpSpPr>
        <p:grpSpPr bwMode="auto">
          <a:xfrm>
            <a:off x="3746500" y="3175000"/>
            <a:ext cx="1355725" cy="1143000"/>
            <a:chOff x="725" y="2000"/>
            <a:chExt cx="854" cy="720"/>
          </a:xfrm>
        </p:grpSpPr>
        <p:sp>
          <p:nvSpPr>
            <p:cNvPr id="122967" name="Freeform 87"/>
            <p:cNvSpPr>
              <a:spLocks/>
            </p:cNvSpPr>
            <p:nvPr/>
          </p:nvSpPr>
          <p:spPr bwMode="auto">
            <a:xfrm>
              <a:off x="800" y="200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122968" name="Text Box 88"/>
            <p:cNvSpPr txBox="1">
              <a:spLocks noChangeArrowheads="1"/>
            </p:cNvSpPr>
            <p:nvPr/>
          </p:nvSpPr>
          <p:spPr bwMode="auto">
            <a:xfrm>
              <a:off x="725" y="2323"/>
              <a:ext cx="662" cy="265"/>
            </a:xfrm>
            <a:prstGeom prst="rect">
              <a:avLst/>
            </a:prstGeom>
            <a:noFill/>
            <a:ln w="9525" algn="ctr">
              <a:noFill/>
              <a:miter lim="800000"/>
              <a:headEnd/>
              <a:tailEnd/>
            </a:ln>
            <a:effectLst/>
          </p:spPr>
          <p:txBody>
            <a:bodyPr>
              <a:spAutoFit/>
            </a:bodyPr>
            <a:lstStyle/>
            <a:p>
              <a:pPr algn="ctr">
                <a:lnSpc>
                  <a:spcPct val="90000"/>
                </a:lnSpc>
                <a:spcBef>
                  <a:spcPct val="20000"/>
                </a:spcBef>
                <a:spcAft>
                  <a:spcPct val="20000"/>
                </a:spcAft>
              </a:pPr>
              <a:r>
                <a:rPr lang="en-US" sz="2400" b="1">
                  <a:ea typeface="Times New Roman" pitchFamily="18" charset="0"/>
                  <a:cs typeface="Arial" pitchFamily="34" charset="0"/>
                </a:rPr>
                <a:t>×</a:t>
              </a:r>
              <a:r>
                <a:rPr lang="en-US" sz="2400">
                  <a:ea typeface="Times New Roman" pitchFamily="18" charset="0"/>
                  <a:cs typeface="Arial" pitchFamily="34" charset="0"/>
                </a:rPr>
                <a:t> </a:t>
              </a:r>
            </a:p>
          </p:txBody>
        </p:sp>
        <p:grpSp>
          <p:nvGrpSpPr>
            <p:cNvPr id="122969" name="Group 89"/>
            <p:cNvGrpSpPr>
              <a:grpSpLocks/>
            </p:cNvGrpSpPr>
            <p:nvPr/>
          </p:nvGrpSpPr>
          <p:grpSpPr bwMode="auto">
            <a:xfrm>
              <a:off x="1096" y="2252"/>
              <a:ext cx="336" cy="468"/>
              <a:chOff x="4494" y="2370"/>
              <a:chExt cx="336" cy="468"/>
            </a:xfrm>
          </p:grpSpPr>
          <p:sp>
            <p:nvSpPr>
              <p:cNvPr id="122970" name="Text Box 90"/>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t>__</a:t>
                </a:r>
              </a:p>
            </p:txBody>
          </p:sp>
          <p:sp>
            <p:nvSpPr>
              <p:cNvPr id="122971" name="Text Box 91"/>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a:t>
                </a:r>
              </a:p>
            </p:txBody>
          </p:sp>
          <p:sp>
            <p:nvSpPr>
              <p:cNvPr id="122972" name="Text Box 92"/>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grpSp>
      </p:grpSp>
      <p:sp>
        <p:nvSpPr>
          <p:cNvPr id="122940" name="Rectangle 60"/>
          <p:cNvSpPr>
            <a:spLocks noChangeArrowheads="1"/>
          </p:cNvSpPr>
          <p:nvPr/>
        </p:nvSpPr>
        <p:spPr bwMode="auto">
          <a:xfrm>
            <a:off x="533400" y="4648200"/>
            <a:ext cx="80772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next 3 terms in the sequence are     ,  </a:t>
            </a:r>
          </a:p>
        </p:txBody>
      </p:sp>
      <p:grpSp>
        <p:nvGrpSpPr>
          <p:cNvPr id="122980" name="Group 100"/>
          <p:cNvGrpSpPr>
            <a:grpSpLocks/>
          </p:cNvGrpSpPr>
          <p:nvPr/>
        </p:nvGrpSpPr>
        <p:grpSpPr bwMode="auto">
          <a:xfrm>
            <a:off x="7381875" y="4521200"/>
            <a:ext cx="533400" cy="742950"/>
            <a:chOff x="4494" y="2370"/>
            <a:chExt cx="336" cy="468"/>
          </a:xfrm>
        </p:grpSpPr>
        <p:sp>
          <p:nvSpPr>
            <p:cNvPr id="122981" name="Text Box 101"/>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E01B22"/>
                  </a:solidFill>
                </a:rPr>
                <a:t>__</a:t>
              </a:r>
            </a:p>
          </p:txBody>
        </p:sp>
        <p:sp>
          <p:nvSpPr>
            <p:cNvPr id="122982" name="Text Box 102"/>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5</a:t>
              </a:r>
            </a:p>
          </p:txBody>
        </p:sp>
        <p:sp>
          <p:nvSpPr>
            <p:cNvPr id="122983" name="Text Box 103"/>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2</a:t>
              </a:r>
            </a:p>
          </p:txBody>
        </p:sp>
      </p:grpSp>
      <p:grpSp>
        <p:nvGrpSpPr>
          <p:cNvPr id="122984" name="Group 104"/>
          <p:cNvGrpSpPr>
            <a:grpSpLocks/>
          </p:cNvGrpSpPr>
          <p:nvPr/>
        </p:nvGrpSpPr>
        <p:grpSpPr bwMode="auto">
          <a:xfrm>
            <a:off x="2209800" y="5149850"/>
            <a:ext cx="533400" cy="742950"/>
            <a:chOff x="4494" y="2370"/>
            <a:chExt cx="336" cy="468"/>
          </a:xfrm>
        </p:grpSpPr>
        <p:sp>
          <p:nvSpPr>
            <p:cNvPr id="122985" name="Text Box 105"/>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E01B22"/>
                  </a:solidFill>
                </a:rPr>
                <a:t>__</a:t>
              </a:r>
            </a:p>
          </p:txBody>
        </p:sp>
        <p:sp>
          <p:nvSpPr>
            <p:cNvPr id="122986" name="Text Box 106"/>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5</a:t>
              </a:r>
            </a:p>
          </p:txBody>
        </p:sp>
        <p:sp>
          <p:nvSpPr>
            <p:cNvPr id="122987" name="Text Box 107"/>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4</a:t>
              </a:r>
            </a:p>
          </p:txBody>
        </p:sp>
      </p:grpSp>
      <p:sp>
        <p:nvSpPr>
          <p:cNvPr id="122988" name="Text Box 108"/>
          <p:cNvSpPr txBox="1">
            <a:spLocks noChangeArrowheads="1"/>
          </p:cNvSpPr>
          <p:nvPr/>
        </p:nvSpPr>
        <p:spPr bwMode="auto">
          <a:xfrm>
            <a:off x="2590800" y="5181600"/>
            <a:ext cx="2514600" cy="457200"/>
          </a:xfrm>
          <a:prstGeom prst="rect">
            <a:avLst/>
          </a:prstGeom>
          <a:noFill/>
          <a:ln w="9525">
            <a:noFill/>
            <a:miter lim="800000"/>
            <a:headEnd/>
            <a:tailEnd/>
          </a:ln>
          <a:effectLst/>
        </p:spPr>
        <p:txBody>
          <a:bodyPr>
            <a:spAutoFit/>
          </a:bodyPr>
          <a:lstStyle/>
          <a:p>
            <a:pPr>
              <a:spcBef>
                <a:spcPct val="50000"/>
              </a:spcBef>
            </a:pPr>
            <a:r>
              <a:rPr lang="en-US" sz="2400">
                <a:solidFill>
                  <a:srgbClr val="E01B22"/>
                </a:solidFill>
              </a:rPr>
              <a:t>, and     .</a:t>
            </a:r>
          </a:p>
        </p:txBody>
      </p:sp>
      <p:grpSp>
        <p:nvGrpSpPr>
          <p:cNvPr id="122989" name="Group 109"/>
          <p:cNvGrpSpPr>
            <a:grpSpLocks/>
          </p:cNvGrpSpPr>
          <p:nvPr/>
        </p:nvGrpSpPr>
        <p:grpSpPr bwMode="auto">
          <a:xfrm>
            <a:off x="3352800" y="5149850"/>
            <a:ext cx="533400" cy="742950"/>
            <a:chOff x="4494" y="2370"/>
            <a:chExt cx="336" cy="468"/>
          </a:xfrm>
        </p:grpSpPr>
        <p:sp>
          <p:nvSpPr>
            <p:cNvPr id="122990" name="Text Box 110"/>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a:solidFill>
                    <a:srgbClr val="E01B22"/>
                  </a:solidFill>
                </a:rPr>
                <a:t>__</a:t>
              </a:r>
            </a:p>
          </p:txBody>
        </p:sp>
        <p:sp>
          <p:nvSpPr>
            <p:cNvPr id="122991" name="Text Box 111"/>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5</a:t>
              </a:r>
            </a:p>
          </p:txBody>
        </p:sp>
        <p:sp>
          <p:nvSpPr>
            <p:cNvPr id="122992" name="Text Box 112"/>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solidFill>
                    <a:srgbClr val="E01B22"/>
                  </a:solidFill>
                </a:rPr>
                <a:t>8</a:t>
              </a:r>
            </a:p>
          </p:txBody>
        </p:sp>
      </p:gr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929">
                                            <p:txEl>
                                              <p:pRg st="0" end="0"/>
                                            </p:txEl>
                                          </p:spTgt>
                                        </p:tgtEl>
                                        <p:attrNameLst>
                                          <p:attrName>style.visibility</p:attrName>
                                        </p:attrNameLst>
                                      </p:cBhvr>
                                      <p:to>
                                        <p:strVal val="visible"/>
                                      </p:to>
                                    </p:set>
                                    <p:animEffect transition="in" filter="wipe(left)">
                                      <p:cBhvr>
                                        <p:cTn id="7" dur="500"/>
                                        <p:tgtEl>
                                          <p:spTgt spid="1229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2941"/>
                                        </p:tgtEl>
                                        <p:attrNameLst>
                                          <p:attrName>style.visibility</p:attrName>
                                        </p:attrNameLst>
                                      </p:cBhvr>
                                      <p:to>
                                        <p:strVal val="visible"/>
                                      </p:to>
                                    </p:set>
                                    <p:animEffect transition="in" filter="wipe(left)">
                                      <p:cBhvr>
                                        <p:cTn id="12" dur="500"/>
                                        <p:tgtEl>
                                          <p:spTgt spid="122941"/>
                                        </p:tgtEl>
                                      </p:cBhvr>
                                    </p:animEffect>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122958"/>
                                        </p:tgtEl>
                                        <p:attrNameLst>
                                          <p:attrName>style.visibility</p:attrName>
                                        </p:attrNameLst>
                                      </p:cBhvr>
                                      <p:to>
                                        <p:strVal val="visible"/>
                                      </p:to>
                                    </p:set>
                                    <p:animEffect transition="in" filter="wipe(right)">
                                      <p:cBhvr>
                                        <p:cTn id="16" dur="500"/>
                                        <p:tgtEl>
                                          <p:spTgt spid="12295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22930"/>
                                        </p:tgtEl>
                                        <p:attrNameLst>
                                          <p:attrName>style.visibility</p:attrName>
                                        </p:attrNameLst>
                                      </p:cBhvr>
                                      <p:to>
                                        <p:strVal val="visible"/>
                                      </p:to>
                                    </p:set>
                                    <p:animEffect transition="in" filter="wipe(left)">
                                      <p:cBhvr>
                                        <p:cTn id="20" dur="500"/>
                                        <p:tgtEl>
                                          <p:spTgt spid="12293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2945"/>
                                        </p:tgtEl>
                                        <p:attrNameLst>
                                          <p:attrName>style.visibility</p:attrName>
                                        </p:attrNameLst>
                                      </p:cBhvr>
                                      <p:to>
                                        <p:strVal val="visible"/>
                                      </p:to>
                                    </p:set>
                                    <p:animEffect transition="in" filter="wipe(left)">
                                      <p:cBhvr>
                                        <p:cTn id="25" dur="500"/>
                                        <p:tgtEl>
                                          <p:spTgt spid="122945"/>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122959"/>
                                        </p:tgtEl>
                                        <p:attrNameLst>
                                          <p:attrName>style.visibility</p:attrName>
                                        </p:attrNameLst>
                                      </p:cBhvr>
                                      <p:to>
                                        <p:strVal val="visible"/>
                                      </p:to>
                                    </p:set>
                                    <p:animEffect transition="in" filter="wipe(right)">
                                      <p:cBhvr>
                                        <p:cTn id="29" dur="500"/>
                                        <p:tgtEl>
                                          <p:spTgt spid="12295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22949"/>
                                        </p:tgtEl>
                                        <p:attrNameLst>
                                          <p:attrName>style.visibility</p:attrName>
                                        </p:attrNameLst>
                                      </p:cBhvr>
                                      <p:to>
                                        <p:strVal val="visible"/>
                                      </p:to>
                                    </p:set>
                                    <p:animEffect transition="in" filter="wipe(left)">
                                      <p:cBhvr>
                                        <p:cTn id="34" dur="500"/>
                                        <p:tgtEl>
                                          <p:spTgt spid="122949"/>
                                        </p:tgtEl>
                                      </p:cBhvr>
                                    </p:animEffect>
                                  </p:childTnLst>
                                </p:cTn>
                              </p:par>
                            </p:childTnLst>
                          </p:cTn>
                        </p:par>
                        <p:par>
                          <p:cTn id="35" fill="hold">
                            <p:stCondLst>
                              <p:cond delay="500"/>
                            </p:stCondLst>
                            <p:childTnLst>
                              <p:par>
                                <p:cTn id="36" presetID="22" presetClass="entr" presetSubtype="2" fill="hold" nodeType="afterEffect">
                                  <p:stCondLst>
                                    <p:cond delay="0"/>
                                  </p:stCondLst>
                                  <p:childTnLst>
                                    <p:set>
                                      <p:cBhvr>
                                        <p:cTn id="37" dur="1" fill="hold">
                                          <p:stCondLst>
                                            <p:cond delay="0"/>
                                          </p:stCondLst>
                                        </p:cTn>
                                        <p:tgtEl>
                                          <p:spTgt spid="122966"/>
                                        </p:tgtEl>
                                        <p:attrNameLst>
                                          <p:attrName>style.visibility</p:attrName>
                                        </p:attrNameLst>
                                      </p:cBhvr>
                                      <p:to>
                                        <p:strVal val="visible"/>
                                      </p:to>
                                    </p:set>
                                    <p:animEffect transition="in" filter="wipe(right)">
                                      <p:cBhvr>
                                        <p:cTn id="38" dur="500"/>
                                        <p:tgtEl>
                                          <p:spTgt spid="122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9" grpId="0" build="p" autoUpdateAnimBg="0" advAuto="0"/>
      <p:bldP spid="12293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a:t>
            </a:r>
          </a:p>
        </p:txBody>
      </p:sp>
      <p:sp>
        <p:nvSpPr>
          <p:cNvPr id="114694" name="TPQuestion"/>
          <p:cNvSpPr>
            <a:spLocks noChangeArrowheads="1"/>
          </p:cNvSpPr>
          <p:nvPr/>
        </p:nvSpPr>
        <p:spPr bwMode="auto">
          <a:xfrm>
            <a:off x="476250" y="1504950"/>
            <a:ext cx="8020050" cy="1077913"/>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E01B22"/>
                </a:solidFill>
                <a:cs typeface="Times New Roman" pitchFamily="18" charset="0"/>
              </a:rPr>
              <a:t>A.</a:t>
            </a:r>
            <a:r>
              <a:rPr lang="en-US" sz="2400" b="1">
                <a:solidFill>
                  <a:srgbClr val="00539D"/>
                </a:solidFill>
                <a:cs typeface="Times New Roman" pitchFamily="18" charset="0"/>
              </a:rPr>
              <a:t> Find the next three terms in the geometric sequence.</a:t>
            </a:r>
            <a:br>
              <a:rPr lang="en-US" sz="2400" b="1">
                <a:solidFill>
                  <a:srgbClr val="00539D"/>
                </a:solidFill>
                <a:cs typeface="Times New Roman" pitchFamily="18" charset="0"/>
              </a:rPr>
            </a:br>
            <a:r>
              <a:rPr lang="en-US" sz="2400" b="1">
                <a:solidFill>
                  <a:srgbClr val="00539D"/>
                </a:solidFill>
                <a:cs typeface="Times New Roman" pitchFamily="18" charset="0"/>
              </a:rPr>
              <a:t>1, –5, 25, –125, ....</a:t>
            </a:r>
          </a:p>
        </p:txBody>
      </p:sp>
      <p:sp>
        <p:nvSpPr>
          <p:cNvPr id="114695" name="Oval 7"/>
          <p:cNvSpPr>
            <a:spLocks noChangeArrowheads="1"/>
          </p:cNvSpPr>
          <p:nvPr/>
        </p:nvSpPr>
        <p:spPr bwMode="auto">
          <a:xfrm>
            <a:off x="876300" y="57150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693" name="TPAnswers"/>
          <p:cNvSpPr>
            <a:spLocks noChangeArrowheads="1"/>
          </p:cNvSpPr>
          <p:nvPr>
            <p:custDataLst>
              <p:tags r:id="rId2"/>
            </p:custDataLst>
          </p:nvPr>
        </p:nvSpPr>
        <p:spPr bwMode="auto">
          <a:xfrm>
            <a:off x="857250" y="2946400"/>
            <a:ext cx="379095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250, –500, 1000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150, –175, 200</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–250, 500, –1000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625, –3125, 15,625</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694"/>
                                        </p:tgtEl>
                                        <p:attrNameLst>
                                          <p:attrName>style.visibility</p:attrName>
                                        </p:attrNameLst>
                                      </p:cBhvr>
                                      <p:to>
                                        <p:strVal val="visible"/>
                                      </p:to>
                                    </p:set>
                                    <p:animEffect transition="in" filter="wipe(left)">
                                      <p:cBhvr>
                                        <p:cTn id="15" dur="500"/>
                                        <p:tgtEl>
                                          <p:spTgt spid="11469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4693"/>
                                        </p:tgtEl>
                                        <p:attrNameLst>
                                          <p:attrName>style.visibility</p:attrName>
                                        </p:attrNameLst>
                                      </p:cBhvr>
                                      <p:to>
                                        <p:strVal val="visible"/>
                                      </p:to>
                                    </p:set>
                                    <p:animEffect transition="in" filter="wipe(left)">
                                      <p:cBhvr>
                                        <p:cTn id="19" dur="500"/>
                                        <p:tgtEl>
                                          <p:spTgt spid="114693"/>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4695"/>
                                        </p:tgtEl>
                                        <p:attrNameLst>
                                          <p:attrName>style.visibility</p:attrName>
                                        </p:attrNameLst>
                                      </p:cBhvr>
                                      <p:to>
                                        <p:strVal val="visible"/>
                                      </p:to>
                                    </p:set>
                                    <p:animEffect transition="in" filter="wipe(down)">
                                      <p:cBhvr>
                                        <p:cTn id="24" dur="580">
                                          <p:stCondLst>
                                            <p:cond delay="0"/>
                                          </p:stCondLst>
                                        </p:cTn>
                                        <p:tgtEl>
                                          <p:spTgt spid="114695"/>
                                        </p:tgtEl>
                                      </p:cBhvr>
                                    </p:animEffect>
                                    <p:anim calcmode="lin" valueType="num">
                                      <p:cBhvr>
                                        <p:cTn id="25"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30" dur="26">
                                          <p:stCondLst>
                                            <p:cond delay="650"/>
                                          </p:stCondLst>
                                        </p:cTn>
                                        <p:tgtEl>
                                          <p:spTgt spid="114695"/>
                                        </p:tgtEl>
                                      </p:cBhvr>
                                      <p:to x="100000" y="60000"/>
                                    </p:animScale>
                                    <p:animScale>
                                      <p:cBhvr>
                                        <p:cTn id="31" dur="166" decel="50000">
                                          <p:stCondLst>
                                            <p:cond delay="676"/>
                                          </p:stCondLst>
                                        </p:cTn>
                                        <p:tgtEl>
                                          <p:spTgt spid="114695"/>
                                        </p:tgtEl>
                                      </p:cBhvr>
                                      <p:to x="100000" y="100000"/>
                                    </p:animScale>
                                    <p:animScale>
                                      <p:cBhvr>
                                        <p:cTn id="32" dur="26">
                                          <p:stCondLst>
                                            <p:cond delay="1312"/>
                                          </p:stCondLst>
                                        </p:cTn>
                                        <p:tgtEl>
                                          <p:spTgt spid="114695"/>
                                        </p:tgtEl>
                                      </p:cBhvr>
                                      <p:to x="100000" y="80000"/>
                                    </p:animScale>
                                    <p:animScale>
                                      <p:cBhvr>
                                        <p:cTn id="33" dur="166" decel="50000">
                                          <p:stCondLst>
                                            <p:cond delay="1338"/>
                                          </p:stCondLst>
                                        </p:cTn>
                                        <p:tgtEl>
                                          <p:spTgt spid="114695"/>
                                        </p:tgtEl>
                                      </p:cBhvr>
                                      <p:to x="100000" y="100000"/>
                                    </p:animScale>
                                    <p:animScale>
                                      <p:cBhvr>
                                        <p:cTn id="34" dur="26">
                                          <p:stCondLst>
                                            <p:cond delay="1642"/>
                                          </p:stCondLst>
                                        </p:cTn>
                                        <p:tgtEl>
                                          <p:spTgt spid="114695"/>
                                        </p:tgtEl>
                                      </p:cBhvr>
                                      <p:to x="100000" y="90000"/>
                                    </p:animScale>
                                    <p:animScale>
                                      <p:cBhvr>
                                        <p:cTn id="35" dur="166" decel="50000">
                                          <p:stCondLst>
                                            <p:cond delay="1668"/>
                                          </p:stCondLst>
                                        </p:cTn>
                                        <p:tgtEl>
                                          <p:spTgt spid="114695"/>
                                        </p:tgtEl>
                                      </p:cBhvr>
                                      <p:to x="100000" y="100000"/>
                                    </p:animScale>
                                    <p:animScale>
                                      <p:cBhvr>
                                        <p:cTn id="36" dur="26">
                                          <p:stCondLst>
                                            <p:cond delay="1808"/>
                                          </p:stCondLst>
                                        </p:cTn>
                                        <p:tgtEl>
                                          <p:spTgt spid="114695"/>
                                        </p:tgtEl>
                                      </p:cBhvr>
                                      <p:to x="100000" y="95000"/>
                                    </p:animScale>
                                    <p:animScale>
                                      <p:cBhvr>
                                        <p:cTn id="37"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4" grpId="0" autoUpdateAnimBg="0"/>
      <p:bldP spid="114695" grpId="0" animBg="1"/>
      <p:bldP spid="114693"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PQuestion"/>
          <p:cNvSpPr>
            <a:spLocks noGrp="1" noChangeArrowheads="1"/>
          </p:cNvSpPr>
          <p:nvPr>
            <p:ph type="title"/>
          </p:nvPr>
        </p:nvSpPr>
        <p:spPr/>
        <p:txBody>
          <a:bodyPr/>
          <a:lstStyle/>
          <a:p>
            <a:r>
              <a:rPr lang="en-US"/>
              <a:t>Example 2</a:t>
            </a:r>
          </a:p>
        </p:txBody>
      </p:sp>
      <p:sp>
        <p:nvSpPr>
          <p:cNvPr id="123911" name="Oval 7"/>
          <p:cNvSpPr>
            <a:spLocks noChangeArrowheads="1"/>
          </p:cNvSpPr>
          <p:nvPr/>
        </p:nvSpPr>
        <p:spPr bwMode="auto">
          <a:xfrm>
            <a:off x="876300" y="37338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3912"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3913"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23920" name="Group 16"/>
          <p:cNvGrpSpPr>
            <a:grpSpLocks/>
          </p:cNvGrpSpPr>
          <p:nvPr/>
        </p:nvGrpSpPr>
        <p:grpSpPr bwMode="auto">
          <a:xfrm>
            <a:off x="476250" y="1504950"/>
            <a:ext cx="8020050" cy="1298575"/>
            <a:chOff x="300" y="948"/>
            <a:chExt cx="5052" cy="818"/>
          </a:xfrm>
        </p:grpSpPr>
        <p:sp>
          <p:nvSpPr>
            <p:cNvPr id="123914" name="TPQuestion"/>
            <p:cNvSpPr>
              <a:spLocks noChangeArrowheads="1"/>
            </p:cNvSpPr>
            <p:nvPr/>
          </p:nvSpPr>
          <p:spPr bwMode="auto">
            <a:xfrm>
              <a:off x="300" y="948"/>
              <a:ext cx="5052" cy="679"/>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E01B22"/>
                  </a:solidFill>
                  <a:cs typeface="Times New Roman" pitchFamily="18" charset="0"/>
                </a:rPr>
                <a:t>B.</a:t>
              </a:r>
              <a:r>
                <a:rPr lang="en-US" sz="2400" b="1">
                  <a:solidFill>
                    <a:srgbClr val="00539D"/>
                  </a:solidFill>
                  <a:cs typeface="Times New Roman" pitchFamily="18" charset="0"/>
                </a:rPr>
                <a:t> Find the next three terms in the geometric sequence.</a:t>
              </a:r>
              <a:br>
                <a:rPr lang="en-US" sz="2400" b="1">
                  <a:solidFill>
                    <a:srgbClr val="00539D"/>
                  </a:solidFill>
                  <a:cs typeface="Times New Roman" pitchFamily="18" charset="0"/>
                </a:rPr>
              </a:br>
              <a:r>
                <a:rPr lang="en-US" sz="2400" b="1">
                  <a:solidFill>
                    <a:srgbClr val="00539D"/>
                  </a:solidFill>
                  <a:cs typeface="Times New Roman" pitchFamily="18" charset="0"/>
                </a:rPr>
                <a:t>800, 200, 50,      , ....</a:t>
              </a:r>
            </a:p>
          </p:txBody>
        </p:sp>
        <p:grpSp>
          <p:nvGrpSpPr>
            <p:cNvPr id="123915" name="Group 11"/>
            <p:cNvGrpSpPr>
              <a:grpSpLocks/>
            </p:cNvGrpSpPr>
            <p:nvPr/>
          </p:nvGrpSpPr>
          <p:grpSpPr bwMode="auto">
            <a:xfrm>
              <a:off x="1632" y="1280"/>
              <a:ext cx="408" cy="486"/>
              <a:chOff x="5256" y="2487"/>
              <a:chExt cx="408" cy="486"/>
            </a:xfrm>
          </p:grpSpPr>
          <p:grpSp>
            <p:nvGrpSpPr>
              <p:cNvPr id="123916" name="Group 12"/>
              <p:cNvGrpSpPr>
                <a:grpSpLocks/>
              </p:cNvGrpSpPr>
              <p:nvPr/>
            </p:nvGrpSpPr>
            <p:grpSpPr bwMode="auto">
              <a:xfrm>
                <a:off x="5298" y="2499"/>
                <a:ext cx="336" cy="474"/>
                <a:chOff x="5298" y="2499"/>
                <a:chExt cx="336" cy="474"/>
              </a:xfrm>
            </p:grpSpPr>
            <p:sp>
              <p:nvSpPr>
                <p:cNvPr id="123917" name="Text Box 13"/>
                <p:cNvSpPr txBox="1">
                  <a:spLocks noChangeArrowheads="1"/>
                </p:cNvSpPr>
                <p:nvPr/>
              </p:nvSpPr>
              <p:spPr bwMode="auto">
                <a:xfrm>
                  <a:off x="5298" y="2499"/>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b="1">
                      <a:solidFill>
                        <a:srgbClr val="00539D"/>
                      </a:solidFill>
                    </a:rPr>
                    <a:t>__</a:t>
                  </a:r>
                </a:p>
              </p:txBody>
            </p:sp>
            <p:sp>
              <p:nvSpPr>
                <p:cNvPr id="123918" name="Text Box 14"/>
                <p:cNvSpPr txBox="1">
                  <a:spLocks noChangeArrowheads="1"/>
                </p:cNvSpPr>
                <p:nvPr/>
              </p:nvSpPr>
              <p:spPr bwMode="auto">
                <a:xfrm>
                  <a:off x="5298" y="2708"/>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solidFill>
                        <a:srgbClr val="00539D"/>
                      </a:solidFill>
                    </a:rPr>
                    <a:t>2</a:t>
                  </a:r>
                </a:p>
              </p:txBody>
            </p:sp>
          </p:grpSp>
          <p:sp>
            <p:nvSpPr>
              <p:cNvPr id="123919" name="Text Box 15"/>
              <p:cNvSpPr txBox="1">
                <a:spLocks noChangeArrowheads="1"/>
              </p:cNvSpPr>
              <p:nvPr/>
            </p:nvSpPr>
            <p:spPr bwMode="auto">
              <a:xfrm>
                <a:off x="5256" y="2487"/>
                <a:ext cx="408"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solidFill>
                      <a:srgbClr val="00539D"/>
                    </a:solidFill>
                  </a:rPr>
                  <a:t>25</a:t>
                </a:r>
              </a:p>
            </p:txBody>
          </p:sp>
        </p:grpSp>
      </p:grpSp>
      <p:grpSp>
        <p:nvGrpSpPr>
          <p:cNvPr id="123950" name="Group 46"/>
          <p:cNvGrpSpPr>
            <a:grpSpLocks/>
          </p:cNvGrpSpPr>
          <p:nvPr/>
        </p:nvGrpSpPr>
        <p:grpSpPr bwMode="auto">
          <a:xfrm>
            <a:off x="857250" y="2819400"/>
            <a:ext cx="2790825" cy="3225800"/>
            <a:chOff x="540" y="1776"/>
            <a:chExt cx="1758" cy="2032"/>
          </a:xfrm>
        </p:grpSpPr>
        <p:sp>
          <p:nvSpPr>
            <p:cNvPr id="123922" name="TPAnswers"/>
            <p:cNvSpPr>
              <a:spLocks noChangeArrowheads="1"/>
            </p:cNvSpPr>
            <p:nvPr>
              <p:custDataLst>
                <p:tags r:id="rId2"/>
              </p:custDataLst>
            </p:nvPr>
          </p:nvSpPr>
          <p:spPr bwMode="auto">
            <a:xfrm>
              <a:off x="540" y="1776"/>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15, 10, 5</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12, 3,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0, –25, –50</a:t>
              </a:r>
            </a:p>
          </p:txBody>
        </p:sp>
        <p:grpSp>
          <p:nvGrpSpPr>
            <p:cNvPr id="123923" name="Group 19"/>
            <p:cNvGrpSpPr>
              <a:grpSpLocks/>
            </p:cNvGrpSpPr>
            <p:nvPr/>
          </p:nvGrpSpPr>
          <p:grpSpPr bwMode="auto">
            <a:xfrm>
              <a:off x="1432" y="2896"/>
              <a:ext cx="336" cy="468"/>
              <a:chOff x="4494" y="2370"/>
              <a:chExt cx="336" cy="468"/>
            </a:xfrm>
          </p:grpSpPr>
          <p:sp>
            <p:nvSpPr>
              <p:cNvPr id="123924" name="Text Box 20"/>
              <p:cNvSpPr txBox="1">
                <a:spLocks noChangeArrowheads="1"/>
              </p:cNvSpPr>
              <p:nvPr/>
            </p:nvSpPr>
            <p:spPr bwMode="auto">
              <a:xfrm>
                <a:off x="4494" y="2382"/>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b="1"/>
                  <a:t>__</a:t>
                </a:r>
              </a:p>
            </p:txBody>
          </p:sp>
          <p:sp>
            <p:nvSpPr>
              <p:cNvPr id="123925" name="Text Box 21"/>
              <p:cNvSpPr txBox="1">
                <a:spLocks noChangeArrowheads="1"/>
              </p:cNvSpPr>
              <p:nvPr/>
            </p:nvSpPr>
            <p:spPr bwMode="auto">
              <a:xfrm>
                <a:off x="4512" y="2370"/>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3</a:t>
                </a:r>
              </a:p>
            </p:txBody>
          </p:sp>
          <p:sp>
            <p:nvSpPr>
              <p:cNvPr id="123926" name="Text Box 22"/>
              <p:cNvSpPr txBox="1">
                <a:spLocks noChangeArrowheads="1"/>
              </p:cNvSpPr>
              <p:nvPr/>
            </p:nvSpPr>
            <p:spPr bwMode="auto">
              <a:xfrm>
                <a:off x="4512" y="2573"/>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4</a:t>
                </a:r>
              </a:p>
            </p:txBody>
          </p:sp>
        </p:grpSp>
        <p:grpSp>
          <p:nvGrpSpPr>
            <p:cNvPr id="123927" name="Group 23"/>
            <p:cNvGrpSpPr>
              <a:grpSpLocks/>
            </p:cNvGrpSpPr>
            <p:nvPr/>
          </p:nvGrpSpPr>
          <p:grpSpPr bwMode="auto">
            <a:xfrm>
              <a:off x="824" y="2282"/>
              <a:ext cx="408" cy="486"/>
              <a:chOff x="5256" y="2487"/>
              <a:chExt cx="408" cy="486"/>
            </a:xfrm>
          </p:grpSpPr>
          <p:grpSp>
            <p:nvGrpSpPr>
              <p:cNvPr id="123928" name="Group 24"/>
              <p:cNvGrpSpPr>
                <a:grpSpLocks/>
              </p:cNvGrpSpPr>
              <p:nvPr/>
            </p:nvGrpSpPr>
            <p:grpSpPr bwMode="auto">
              <a:xfrm>
                <a:off x="5298" y="2499"/>
                <a:ext cx="336" cy="474"/>
                <a:chOff x="5298" y="2499"/>
                <a:chExt cx="336" cy="474"/>
              </a:xfrm>
            </p:grpSpPr>
            <p:sp>
              <p:nvSpPr>
                <p:cNvPr id="123929" name="Text Box 25"/>
                <p:cNvSpPr txBox="1">
                  <a:spLocks noChangeArrowheads="1"/>
                </p:cNvSpPr>
                <p:nvPr/>
              </p:nvSpPr>
              <p:spPr bwMode="auto">
                <a:xfrm>
                  <a:off x="5298" y="2499"/>
                  <a:ext cx="336" cy="248"/>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200" b="1"/>
                    <a:t>__</a:t>
                  </a:r>
                </a:p>
              </p:txBody>
            </p:sp>
            <p:sp>
              <p:nvSpPr>
                <p:cNvPr id="123930" name="Text Box 26"/>
                <p:cNvSpPr txBox="1">
                  <a:spLocks noChangeArrowheads="1"/>
                </p:cNvSpPr>
                <p:nvPr/>
              </p:nvSpPr>
              <p:spPr bwMode="auto">
                <a:xfrm>
                  <a:off x="5298" y="2708"/>
                  <a:ext cx="306"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8</a:t>
                  </a:r>
                </a:p>
              </p:txBody>
            </p:sp>
          </p:grpSp>
          <p:sp>
            <p:nvSpPr>
              <p:cNvPr id="123931" name="Text Box 27"/>
              <p:cNvSpPr txBox="1">
                <a:spLocks noChangeArrowheads="1"/>
              </p:cNvSpPr>
              <p:nvPr/>
            </p:nvSpPr>
            <p:spPr bwMode="auto">
              <a:xfrm>
                <a:off x="5256" y="2487"/>
                <a:ext cx="408"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25</a:t>
                </a:r>
              </a:p>
            </p:txBody>
          </p:sp>
        </p:grpSp>
        <p:grpSp>
          <p:nvGrpSpPr>
            <p:cNvPr id="123949" name="Group 45"/>
            <p:cNvGrpSpPr>
              <a:grpSpLocks/>
            </p:cNvGrpSpPr>
            <p:nvPr/>
          </p:nvGrpSpPr>
          <p:grpSpPr bwMode="auto">
            <a:xfrm>
              <a:off x="1494" y="2279"/>
              <a:ext cx="546" cy="479"/>
              <a:chOff x="1494" y="2279"/>
              <a:chExt cx="546" cy="479"/>
            </a:xfrm>
          </p:grpSpPr>
          <p:sp>
            <p:nvSpPr>
              <p:cNvPr id="123938" name="Text Box 34"/>
              <p:cNvSpPr txBox="1">
                <a:spLocks noChangeArrowheads="1"/>
              </p:cNvSpPr>
              <p:nvPr/>
            </p:nvSpPr>
            <p:spPr bwMode="auto">
              <a:xfrm>
                <a:off x="1536" y="2314"/>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b="1"/>
                  <a:t>____</a:t>
                </a:r>
              </a:p>
            </p:txBody>
          </p:sp>
          <p:sp>
            <p:nvSpPr>
              <p:cNvPr id="123939" name="Text Box 35"/>
              <p:cNvSpPr txBox="1">
                <a:spLocks noChangeArrowheads="1"/>
              </p:cNvSpPr>
              <p:nvPr/>
            </p:nvSpPr>
            <p:spPr bwMode="auto">
              <a:xfrm>
                <a:off x="1590" y="2279"/>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25</a:t>
                </a:r>
              </a:p>
            </p:txBody>
          </p:sp>
          <p:sp>
            <p:nvSpPr>
              <p:cNvPr id="123940" name="Text Box 36"/>
              <p:cNvSpPr txBox="1">
                <a:spLocks noChangeArrowheads="1"/>
              </p:cNvSpPr>
              <p:nvPr/>
            </p:nvSpPr>
            <p:spPr bwMode="auto">
              <a:xfrm>
                <a:off x="1494" y="2493"/>
                <a:ext cx="546" cy="265"/>
              </a:xfrm>
              <a:prstGeom prst="rect">
                <a:avLst/>
              </a:prstGeom>
              <a:noFill/>
              <a:ln w="9525" algn="ctr">
                <a:noFill/>
                <a:miter lim="800000"/>
                <a:headEnd/>
                <a:tailEnd/>
              </a:ln>
              <a:effectLst/>
            </p:spPr>
            <p:txBody>
              <a:bodyPr/>
              <a:lstStyle/>
              <a:p>
                <a:pPr algn="ctr">
                  <a:lnSpc>
                    <a:spcPct val="90000"/>
                  </a:lnSpc>
                  <a:spcBef>
                    <a:spcPct val="50000"/>
                  </a:spcBef>
                  <a:spcAft>
                    <a:spcPct val="20000"/>
                  </a:spcAft>
                  <a:buClr>
                    <a:srgbClr val="FFFFFF"/>
                  </a:buClr>
                </a:pPr>
                <a:r>
                  <a:rPr lang="en-US" sz="2400" b="1"/>
                  <a:t>128</a:t>
                </a:r>
              </a:p>
            </p:txBody>
          </p:sp>
        </p:grpSp>
        <p:grpSp>
          <p:nvGrpSpPr>
            <p:cNvPr id="123941" name="Group 37"/>
            <p:cNvGrpSpPr>
              <a:grpSpLocks/>
            </p:cNvGrpSpPr>
            <p:nvPr/>
          </p:nvGrpSpPr>
          <p:grpSpPr bwMode="auto">
            <a:xfrm>
              <a:off x="1104" y="2282"/>
              <a:ext cx="480" cy="486"/>
              <a:chOff x="4830" y="2406"/>
              <a:chExt cx="480" cy="486"/>
            </a:xfrm>
          </p:grpSpPr>
          <p:sp>
            <p:nvSpPr>
              <p:cNvPr id="123942" name="Text Box 38"/>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b="1"/>
                  <a:t>___</a:t>
                </a:r>
              </a:p>
            </p:txBody>
          </p:sp>
          <p:sp>
            <p:nvSpPr>
              <p:cNvPr id="123943" name="Text Box 39"/>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25</a:t>
                </a:r>
              </a:p>
            </p:txBody>
          </p:sp>
          <p:sp>
            <p:nvSpPr>
              <p:cNvPr id="123944" name="Text Box 40"/>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b="1"/>
                  <a:t>32</a:t>
                </a: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920"/>
                                        </p:tgtEl>
                                        <p:attrNameLst>
                                          <p:attrName>style.visibility</p:attrName>
                                        </p:attrNameLst>
                                      </p:cBhvr>
                                      <p:to>
                                        <p:strVal val="visible"/>
                                      </p:to>
                                    </p:set>
                                    <p:animEffect transition="in" filter="wipe(left)">
                                      <p:cBhvr>
                                        <p:cTn id="7" dur="500"/>
                                        <p:tgtEl>
                                          <p:spTgt spid="12392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3950"/>
                                        </p:tgtEl>
                                        <p:attrNameLst>
                                          <p:attrName>style.visibility</p:attrName>
                                        </p:attrNameLst>
                                      </p:cBhvr>
                                      <p:to>
                                        <p:strVal val="visible"/>
                                      </p:to>
                                    </p:set>
                                    <p:animEffect transition="in" filter="wipe(left)">
                                      <p:cBhvr>
                                        <p:cTn id="11" dur="500"/>
                                        <p:tgtEl>
                                          <p:spTgt spid="123950"/>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3911"/>
                                        </p:tgtEl>
                                        <p:attrNameLst>
                                          <p:attrName>style.visibility</p:attrName>
                                        </p:attrNameLst>
                                      </p:cBhvr>
                                      <p:to>
                                        <p:strVal val="visible"/>
                                      </p:to>
                                    </p:set>
                                    <p:animEffect transition="in" filter="wipe(down)">
                                      <p:cBhvr>
                                        <p:cTn id="16" dur="580">
                                          <p:stCondLst>
                                            <p:cond delay="0"/>
                                          </p:stCondLst>
                                        </p:cTn>
                                        <p:tgtEl>
                                          <p:spTgt spid="123911"/>
                                        </p:tgtEl>
                                      </p:cBhvr>
                                    </p:animEffect>
                                    <p:anim calcmode="lin" valueType="num">
                                      <p:cBhvr>
                                        <p:cTn id="17" dur="1822" tmFilter="0,0; 0.14,0.36; 0.43,0.73; 0.71,0.91; 1.0,1.0">
                                          <p:stCondLst>
                                            <p:cond delay="0"/>
                                          </p:stCondLst>
                                        </p:cTn>
                                        <p:tgtEl>
                                          <p:spTgt spid="123911"/>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3911"/>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3911"/>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3911"/>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3911"/>
                                        </p:tgtEl>
                                        <p:attrNameLst>
                                          <p:attrName>ppt_y</p:attrName>
                                        </p:attrNameLst>
                                      </p:cBhvr>
                                      <p:tavLst>
                                        <p:tav tm="0" fmla="#ppt_y-sin(pi*$)/81">
                                          <p:val>
                                            <p:fltVal val="0"/>
                                          </p:val>
                                        </p:tav>
                                        <p:tav tm="100000">
                                          <p:val>
                                            <p:fltVal val="1"/>
                                          </p:val>
                                        </p:tav>
                                      </p:tavLst>
                                    </p:anim>
                                    <p:animScale>
                                      <p:cBhvr>
                                        <p:cTn id="22" dur="26">
                                          <p:stCondLst>
                                            <p:cond delay="650"/>
                                          </p:stCondLst>
                                        </p:cTn>
                                        <p:tgtEl>
                                          <p:spTgt spid="123911"/>
                                        </p:tgtEl>
                                      </p:cBhvr>
                                      <p:to x="100000" y="60000"/>
                                    </p:animScale>
                                    <p:animScale>
                                      <p:cBhvr>
                                        <p:cTn id="23" dur="166" decel="50000">
                                          <p:stCondLst>
                                            <p:cond delay="676"/>
                                          </p:stCondLst>
                                        </p:cTn>
                                        <p:tgtEl>
                                          <p:spTgt spid="123911"/>
                                        </p:tgtEl>
                                      </p:cBhvr>
                                      <p:to x="100000" y="100000"/>
                                    </p:animScale>
                                    <p:animScale>
                                      <p:cBhvr>
                                        <p:cTn id="24" dur="26">
                                          <p:stCondLst>
                                            <p:cond delay="1312"/>
                                          </p:stCondLst>
                                        </p:cTn>
                                        <p:tgtEl>
                                          <p:spTgt spid="123911"/>
                                        </p:tgtEl>
                                      </p:cBhvr>
                                      <p:to x="100000" y="80000"/>
                                    </p:animScale>
                                    <p:animScale>
                                      <p:cBhvr>
                                        <p:cTn id="25" dur="166" decel="50000">
                                          <p:stCondLst>
                                            <p:cond delay="1338"/>
                                          </p:stCondLst>
                                        </p:cTn>
                                        <p:tgtEl>
                                          <p:spTgt spid="123911"/>
                                        </p:tgtEl>
                                      </p:cBhvr>
                                      <p:to x="100000" y="100000"/>
                                    </p:animScale>
                                    <p:animScale>
                                      <p:cBhvr>
                                        <p:cTn id="26" dur="26">
                                          <p:stCondLst>
                                            <p:cond delay="1642"/>
                                          </p:stCondLst>
                                        </p:cTn>
                                        <p:tgtEl>
                                          <p:spTgt spid="123911"/>
                                        </p:tgtEl>
                                      </p:cBhvr>
                                      <p:to x="100000" y="90000"/>
                                    </p:animScale>
                                    <p:animScale>
                                      <p:cBhvr>
                                        <p:cTn id="27" dur="166" decel="50000">
                                          <p:stCondLst>
                                            <p:cond delay="1668"/>
                                          </p:stCondLst>
                                        </p:cTn>
                                        <p:tgtEl>
                                          <p:spTgt spid="123911"/>
                                        </p:tgtEl>
                                      </p:cBhvr>
                                      <p:to x="100000" y="100000"/>
                                    </p:animScale>
                                    <p:animScale>
                                      <p:cBhvr>
                                        <p:cTn id="28" dur="26">
                                          <p:stCondLst>
                                            <p:cond delay="1808"/>
                                          </p:stCondLst>
                                        </p:cTn>
                                        <p:tgtEl>
                                          <p:spTgt spid="123911"/>
                                        </p:tgtEl>
                                      </p:cBhvr>
                                      <p:to x="100000" y="95000"/>
                                    </p:animScale>
                                    <p:animScale>
                                      <p:cBhvr>
                                        <p:cTn id="29" dur="166" decel="50000">
                                          <p:stCondLst>
                                            <p:cond delay="1834"/>
                                          </p:stCondLst>
                                        </p:cTn>
                                        <p:tgtEl>
                                          <p:spTgt spid="1239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8" name="Picture 12" descr="KC_alg_L07-07A"/>
          <p:cNvPicPr>
            <a:picLocks noChangeAspect="1" noChangeArrowheads="1"/>
          </p:cNvPicPr>
          <p:nvPr/>
        </p:nvPicPr>
        <p:blipFill>
          <a:blip r:embed="rId3" cstate="print"/>
          <a:srcRect/>
          <a:stretch>
            <a:fillRect/>
          </a:stretch>
        </p:blipFill>
        <p:spPr bwMode="auto">
          <a:xfrm>
            <a:off x="463550" y="1460500"/>
            <a:ext cx="8235950" cy="1966913"/>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a:t>
            </a:r>
          </a:p>
        </p:txBody>
      </p:sp>
      <p:sp>
        <p:nvSpPr>
          <p:cNvPr id="921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Find the </a:t>
            </a:r>
            <a:r>
              <a:rPr lang="en-US" sz="2000" b="1" i="1">
                <a:solidFill>
                  <a:srgbClr val="CD0000"/>
                </a:solidFill>
              </a:rPr>
              <a:t>n</a:t>
            </a:r>
            <a:r>
              <a:rPr lang="en-US" sz="2000" b="1">
                <a:solidFill>
                  <a:srgbClr val="CD0000"/>
                </a:solidFill>
              </a:rPr>
              <a:t>th Term of a Geometric Sequence</a:t>
            </a:r>
            <a:endParaRPr lang="en-US" sz="2000">
              <a:solidFill>
                <a:srgbClr val="000000"/>
              </a:solidFill>
            </a:endParaRPr>
          </a:p>
          <a:p>
            <a:pPr>
              <a:spcBef>
                <a:spcPct val="50000"/>
              </a:spcBef>
            </a:pPr>
            <a:endParaRPr lang="en-US" sz="2000" b="1">
              <a:solidFill>
                <a:srgbClr val="EC1D24"/>
              </a:solidFill>
            </a:endParaRPr>
          </a:p>
        </p:txBody>
      </p:sp>
      <p:sp>
        <p:nvSpPr>
          <p:cNvPr id="9220" name="Rectangle 4"/>
          <p:cNvSpPr>
            <a:spLocks noChangeArrowheads="1"/>
          </p:cNvSpPr>
          <p:nvPr/>
        </p:nvSpPr>
        <p:spPr bwMode="auto">
          <a:xfrm>
            <a:off x="876300" y="1503363"/>
            <a:ext cx="7980363"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 </a:t>
            </a:r>
            <a:r>
              <a:rPr lang="en-US" sz="2400" b="1">
                <a:solidFill>
                  <a:srgbClr val="00539D"/>
                </a:solidFill>
                <a:ea typeface="Times New Roman" pitchFamily="18" charset="0"/>
                <a:cs typeface="Arial" pitchFamily="34" charset="0"/>
              </a:rPr>
              <a:t>Write an equation for the </a:t>
            </a:r>
            <a:r>
              <a:rPr lang="en-US" sz="2400" b="1" i="1">
                <a:solidFill>
                  <a:srgbClr val="00539D"/>
                </a:solidFill>
                <a:ea typeface="Times New Roman" pitchFamily="18" charset="0"/>
                <a:cs typeface="Arial" pitchFamily="34" charset="0"/>
              </a:rPr>
              <a:t>n</a:t>
            </a:r>
            <a:r>
              <a:rPr lang="en-US" sz="2400" b="1">
                <a:solidFill>
                  <a:srgbClr val="00539D"/>
                </a:solidFill>
                <a:ea typeface="Times New Roman" pitchFamily="18" charset="0"/>
                <a:cs typeface="Arial" pitchFamily="34" charset="0"/>
              </a:rPr>
              <a:t>th term of the geometric sequence 1, –2, 4, –8, ... .</a:t>
            </a:r>
          </a:p>
        </p:txBody>
      </p:sp>
      <p:sp>
        <p:nvSpPr>
          <p:cNvPr id="9221" name="Rectangle 5"/>
          <p:cNvSpPr>
            <a:spLocks noChangeArrowheads="1"/>
          </p:cNvSpPr>
          <p:nvPr/>
        </p:nvSpPr>
        <p:spPr bwMode="auto">
          <a:xfrm>
            <a:off x="876300" y="2286000"/>
            <a:ext cx="7980363"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1371600" algn="l"/>
              </a:tabLst>
            </a:pPr>
            <a:r>
              <a:rPr lang="en-US" sz="2400">
                <a:ea typeface="Times New Roman" pitchFamily="18" charset="0"/>
                <a:cs typeface="Arial" pitchFamily="34" charset="0"/>
              </a:rPr>
              <a:t>The first term of the sequence is 1. So, </a:t>
            </a:r>
            <a:r>
              <a:rPr lang="en-US" sz="2400" i="1">
                <a:ea typeface="Times New Roman" pitchFamily="18" charset="0"/>
                <a:cs typeface="Arial" pitchFamily="34" charset="0"/>
              </a:rPr>
              <a:t>a</a:t>
            </a:r>
            <a:r>
              <a:rPr lang="en-US" sz="2400" baseline="-25000">
                <a:ea typeface="Times New Roman" pitchFamily="18" charset="0"/>
                <a:cs typeface="Arial" pitchFamily="34" charset="0"/>
              </a:rPr>
              <a:t>1</a:t>
            </a:r>
            <a:r>
              <a:rPr lang="en-US" sz="2400">
                <a:ea typeface="Times New Roman" pitchFamily="18" charset="0"/>
                <a:cs typeface="Arial" pitchFamily="34" charset="0"/>
              </a:rPr>
              <a:t> = 1. Now find the common ratio.</a:t>
            </a:r>
          </a:p>
        </p:txBody>
      </p:sp>
      <p:sp>
        <p:nvSpPr>
          <p:cNvPr id="9222" name="Text Box 6"/>
          <p:cNvSpPr txBox="1">
            <a:spLocks noChangeArrowheads="1"/>
          </p:cNvSpPr>
          <p:nvPr/>
        </p:nvSpPr>
        <p:spPr bwMode="auto">
          <a:xfrm>
            <a:off x="539750" y="3048000"/>
            <a:ext cx="7783513" cy="420688"/>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20000"/>
              </a:spcAft>
            </a:pPr>
            <a:r>
              <a:rPr lang="en-US" sz="2400">
                <a:ea typeface="Times New Roman" pitchFamily="18" charset="0"/>
                <a:cs typeface="Arial" pitchFamily="34" charset="0"/>
              </a:rPr>
              <a:t>1              –2             4           –8</a:t>
            </a:r>
          </a:p>
        </p:txBody>
      </p:sp>
      <p:grpSp>
        <p:nvGrpSpPr>
          <p:cNvPr id="9259" name="Group 43"/>
          <p:cNvGrpSpPr>
            <a:grpSpLocks/>
          </p:cNvGrpSpPr>
          <p:nvPr/>
        </p:nvGrpSpPr>
        <p:grpSpPr bwMode="auto">
          <a:xfrm>
            <a:off x="1028700" y="3479800"/>
            <a:ext cx="1562100" cy="1257300"/>
            <a:chOff x="648" y="2480"/>
            <a:chExt cx="984" cy="792"/>
          </a:xfrm>
        </p:grpSpPr>
        <p:sp>
          <p:nvSpPr>
            <p:cNvPr id="9224" name="Freeform 8"/>
            <p:cNvSpPr>
              <a:spLocks/>
            </p:cNvSpPr>
            <p:nvPr/>
          </p:nvSpPr>
          <p:spPr bwMode="auto">
            <a:xfrm>
              <a:off x="757" y="248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9226" name="Text Box 10"/>
            <p:cNvSpPr txBox="1">
              <a:spLocks noChangeArrowheads="1"/>
            </p:cNvSpPr>
            <p:nvPr/>
          </p:nvSpPr>
          <p:spPr bwMode="auto">
            <a:xfrm>
              <a:off x="1016" y="2856"/>
              <a:ext cx="616" cy="288"/>
            </a:xfrm>
            <a:prstGeom prst="rect">
              <a:avLst/>
            </a:prstGeom>
            <a:noFill/>
            <a:ln w="9525">
              <a:noFill/>
              <a:miter lim="800000"/>
              <a:headEnd/>
              <a:tailEnd/>
            </a:ln>
            <a:effectLst/>
          </p:spPr>
          <p:txBody>
            <a:bodyPr>
              <a:spAutoFit/>
            </a:bodyPr>
            <a:lstStyle/>
            <a:p>
              <a:pPr>
                <a:spcBef>
                  <a:spcPct val="50000"/>
                </a:spcBef>
              </a:pPr>
              <a:r>
                <a:rPr lang="en-US" sz="2400"/>
                <a:t>= –2</a:t>
              </a:r>
            </a:p>
          </p:txBody>
        </p:sp>
        <p:grpSp>
          <p:nvGrpSpPr>
            <p:cNvPr id="9231" name="Group 15"/>
            <p:cNvGrpSpPr>
              <a:grpSpLocks/>
            </p:cNvGrpSpPr>
            <p:nvPr/>
          </p:nvGrpSpPr>
          <p:grpSpPr bwMode="auto">
            <a:xfrm>
              <a:off x="648" y="2786"/>
              <a:ext cx="480" cy="486"/>
              <a:chOff x="4830" y="2406"/>
              <a:chExt cx="480" cy="486"/>
            </a:xfrm>
          </p:grpSpPr>
          <p:sp>
            <p:nvSpPr>
              <p:cNvPr id="9232" name="Text Box 16"/>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9233" name="Text Box 17"/>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sp>
            <p:nvSpPr>
              <p:cNvPr id="9234" name="Text Box 18"/>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1</a:t>
                </a:r>
              </a:p>
            </p:txBody>
          </p:sp>
        </p:grpSp>
      </p:grpSp>
      <p:grpSp>
        <p:nvGrpSpPr>
          <p:cNvPr id="9260" name="Group 44"/>
          <p:cNvGrpSpPr>
            <a:grpSpLocks/>
          </p:cNvGrpSpPr>
          <p:nvPr/>
        </p:nvGrpSpPr>
        <p:grpSpPr bwMode="auto">
          <a:xfrm>
            <a:off x="2425700" y="3479800"/>
            <a:ext cx="1562100" cy="1257300"/>
            <a:chOff x="648" y="2480"/>
            <a:chExt cx="984" cy="792"/>
          </a:xfrm>
        </p:grpSpPr>
        <p:sp>
          <p:nvSpPr>
            <p:cNvPr id="9261" name="Freeform 45"/>
            <p:cNvSpPr>
              <a:spLocks/>
            </p:cNvSpPr>
            <p:nvPr/>
          </p:nvSpPr>
          <p:spPr bwMode="auto">
            <a:xfrm>
              <a:off x="757" y="248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9262" name="Text Box 46"/>
            <p:cNvSpPr txBox="1">
              <a:spLocks noChangeArrowheads="1"/>
            </p:cNvSpPr>
            <p:nvPr/>
          </p:nvSpPr>
          <p:spPr bwMode="auto">
            <a:xfrm>
              <a:off x="1016" y="2856"/>
              <a:ext cx="616" cy="288"/>
            </a:xfrm>
            <a:prstGeom prst="rect">
              <a:avLst/>
            </a:prstGeom>
            <a:noFill/>
            <a:ln w="9525">
              <a:noFill/>
              <a:miter lim="800000"/>
              <a:headEnd/>
              <a:tailEnd/>
            </a:ln>
            <a:effectLst/>
          </p:spPr>
          <p:txBody>
            <a:bodyPr>
              <a:spAutoFit/>
            </a:bodyPr>
            <a:lstStyle/>
            <a:p>
              <a:pPr>
                <a:spcBef>
                  <a:spcPct val="50000"/>
                </a:spcBef>
              </a:pPr>
              <a:r>
                <a:rPr lang="en-US" sz="2400"/>
                <a:t>= –2</a:t>
              </a:r>
            </a:p>
          </p:txBody>
        </p:sp>
        <p:grpSp>
          <p:nvGrpSpPr>
            <p:cNvPr id="9263" name="Group 47"/>
            <p:cNvGrpSpPr>
              <a:grpSpLocks/>
            </p:cNvGrpSpPr>
            <p:nvPr/>
          </p:nvGrpSpPr>
          <p:grpSpPr bwMode="auto">
            <a:xfrm>
              <a:off x="648" y="2786"/>
              <a:ext cx="480" cy="486"/>
              <a:chOff x="4830" y="2406"/>
              <a:chExt cx="480" cy="486"/>
            </a:xfrm>
          </p:grpSpPr>
          <p:sp>
            <p:nvSpPr>
              <p:cNvPr id="9264" name="Text Box 48"/>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9265" name="Text Box 49"/>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a:t>
                </a:r>
              </a:p>
            </p:txBody>
          </p:sp>
          <p:sp>
            <p:nvSpPr>
              <p:cNvPr id="9266" name="Text Box 50"/>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–2</a:t>
                </a:r>
              </a:p>
            </p:txBody>
          </p:sp>
        </p:grpSp>
      </p:grpSp>
      <p:grpSp>
        <p:nvGrpSpPr>
          <p:cNvPr id="9267" name="Group 51"/>
          <p:cNvGrpSpPr>
            <a:grpSpLocks/>
          </p:cNvGrpSpPr>
          <p:nvPr/>
        </p:nvGrpSpPr>
        <p:grpSpPr bwMode="auto">
          <a:xfrm>
            <a:off x="3695700" y="3479800"/>
            <a:ext cx="1562100" cy="1257300"/>
            <a:chOff x="648" y="2480"/>
            <a:chExt cx="984" cy="792"/>
          </a:xfrm>
        </p:grpSpPr>
        <p:sp>
          <p:nvSpPr>
            <p:cNvPr id="9268" name="Freeform 52"/>
            <p:cNvSpPr>
              <a:spLocks/>
            </p:cNvSpPr>
            <p:nvPr/>
          </p:nvSpPr>
          <p:spPr bwMode="auto">
            <a:xfrm>
              <a:off x="757" y="2480"/>
              <a:ext cx="779" cy="237"/>
            </a:xfrm>
            <a:custGeom>
              <a:avLst/>
              <a:gdLst/>
              <a:ahLst/>
              <a:cxnLst>
                <a:cxn ang="0">
                  <a:pos x="0" y="0"/>
                </a:cxn>
                <a:cxn ang="0">
                  <a:pos x="365" y="237"/>
                </a:cxn>
                <a:cxn ang="0">
                  <a:pos x="779" y="0"/>
                </a:cxn>
              </a:cxnLst>
              <a:rect l="0" t="0" r="r" b="b"/>
              <a:pathLst>
                <a:path w="779" h="237">
                  <a:moveTo>
                    <a:pt x="0" y="0"/>
                  </a:moveTo>
                  <a:cubicBezTo>
                    <a:pt x="61" y="39"/>
                    <a:pt x="235" y="237"/>
                    <a:pt x="365" y="237"/>
                  </a:cubicBezTo>
                  <a:cubicBezTo>
                    <a:pt x="495" y="237"/>
                    <a:pt x="693" y="49"/>
                    <a:pt x="779" y="0"/>
                  </a:cubicBezTo>
                </a:path>
              </a:pathLst>
            </a:custGeom>
            <a:noFill/>
            <a:ln w="28575" cap="flat" cmpd="sng">
              <a:solidFill>
                <a:srgbClr val="E01B22"/>
              </a:solidFill>
              <a:prstDash val="solid"/>
              <a:round/>
              <a:headEnd type="arrow" w="med" len="med"/>
              <a:tailEnd type="none" w="med" len="med"/>
            </a:ln>
            <a:effectLst/>
          </p:spPr>
          <p:txBody>
            <a:bodyPr>
              <a:spAutoFit/>
            </a:bodyPr>
            <a:lstStyle/>
            <a:p>
              <a:endParaRPr lang="en-US"/>
            </a:p>
          </p:txBody>
        </p:sp>
        <p:sp>
          <p:nvSpPr>
            <p:cNvPr id="9269" name="Text Box 53"/>
            <p:cNvSpPr txBox="1">
              <a:spLocks noChangeArrowheads="1"/>
            </p:cNvSpPr>
            <p:nvPr/>
          </p:nvSpPr>
          <p:spPr bwMode="auto">
            <a:xfrm>
              <a:off x="1016" y="2856"/>
              <a:ext cx="616" cy="288"/>
            </a:xfrm>
            <a:prstGeom prst="rect">
              <a:avLst/>
            </a:prstGeom>
            <a:noFill/>
            <a:ln w="9525">
              <a:noFill/>
              <a:miter lim="800000"/>
              <a:headEnd/>
              <a:tailEnd/>
            </a:ln>
            <a:effectLst/>
          </p:spPr>
          <p:txBody>
            <a:bodyPr>
              <a:spAutoFit/>
            </a:bodyPr>
            <a:lstStyle/>
            <a:p>
              <a:pPr>
                <a:spcBef>
                  <a:spcPct val="50000"/>
                </a:spcBef>
              </a:pPr>
              <a:r>
                <a:rPr lang="en-US" sz="2400"/>
                <a:t>= –2</a:t>
              </a:r>
            </a:p>
          </p:txBody>
        </p:sp>
        <p:grpSp>
          <p:nvGrpSpPr>
            <p:cNvPr id="9270" name="Group 54"/>
            <p:cNvGrpSpPr>
              <a:grpSpLocks/>
            </p:cNvGrpSpPr>
            <p:nvPr/>
          </p:nvGrpSpPr>
          <p:grpSpPr bwMode="auto">
            <a:xfrm>
              <a:off x="648" y="2786"/>
              <a:ext cx="480" cy="486"/>
              <a:chOff x="4830" y="2406"/>
              <a:chExt cx="480" cy="486"/>
            </a:xfrm>
          </p:grpSpPr>
          <p:sp>
            <p:nvSpPr>
              <p:cNvPr id="9271" name="Text Box 55"/>
              <p:cNvSpPr txBox="1">
                <a:spLocks noChangeArrowheads="1"/>
              </p:cNvSpPr>
              <p:nvPr/>
            </p:nvSpPr>
            <p:spPr bwMode="auto">
              <a:xfrm>
                <a:off x="4830" y="2448"/>
                <a:ext cx="480" cy="214"/>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a:t>___</a:t>
                </a:r>
              </a:p>
            </p:txBody>
          </p:sp>
          <p:sp>
            <p:nvSpPr>
              <p:cNvPr id="9272" name="Text Box 56"/>
              <p:cNvSpPr txBox="1">
                <a:spLocks noChangeArrowheads="1"/>
              </p:cNvSpPr>
              <p:nvPr/>
            </p:nvSpPr>
            <p:spPr bwMode="auto">
              <a:xfrm>
                <a:off x="4884" y="2406"/>
                <a:ext cx="384"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–8</a:t>
                </a:r>
              </a:p>
            </p:txBody>
          </p:sp>
          <p:sp>
            <p:nvSpPr>
              <p:cNvPr id="9273" name="Text Box 57"/>
              <p:cNvSpPr txBox="1">
                <a:spLocks noChangeArrowheads="1"/>
              </p:cNvSpPr>
              <p:nvPr/>
            </p:nvSpPr>
            <p:spPr bwMode="auto">
              <a:xfrm>
                <a:off x="4860" y="2627"/>
                <a:ext cx="432" cy="265"/>
              </a:xfrm>
              <a:prstGeom prst="rect">
                <a:avLst/>
              </a:prstGeom>
              <a:noFill/>
              <a:ln w="9525" algn="ctr">
                <a:noFill/>
                <a:miter lim="800000"/>
                <a:headEnd/>
                <a:tailEnd/>
              </a:ln>
              <a:effectLst/>
            </p:spPr>
            <p:txBody>
              <a:bodyPr>
                <a:spAutoFit/>
              </a:bodyPr>
              <a:lstStyle/>
              <a:p>
                <a:pPr algn="ctr">
                  <a:lnSpc>
                    <a:spcPct val="90000"/>
                  </a:lnSpc>
                  <a:spcBef>
                    <a:spcPct val="50000"/>
                  </a:spcBef>
                  <a:spcAft>
                    <a:spcPct val="20000"/>
                  </a:spcAft>
                  <a:buClr>
                    <a:srgbClr val="FFFFFF"/>
                  </a:buClr>
                </a:pPr>
                <a:r>
                  <a:rPr lang="en-US" sz="2400"/>
                  <a:t>4</a:t>
                </a:r>
              </a:p>
            </p:txBody>
          </p:sp>
        </p:grpSp>
      </p:grpSp>
      <p:sp>
        <p:nvSpPr>
          <p:cNvPr id="9274" name="Rectangle 58"/>
          <p:cNvSpPr>
            <a:spLocks noChangeArrowheads="1"/>
          </p:cNvSpPr>
          <p:nvPr/>
        </p:nvSpPr>
        <p:spPr bwMode="auto">
          <a:xfrm>
            <a:off x="876300" y="4813300"/>
            <a:ext cx="7980363" cy="89535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1371600" algn="l"/>
                <a:tab pos="2743200" algn="l"/>
              </a:tabLst>
            </a:pPr>
            <a:r>
              <a:rPr lang="en-US" sz="2400" i="1">
                <a:ea typeface="Times New Roman" pitchFamily="18" charset="0"/>
                <a:cs typeface="Arial" pitchFamily="34" charset="0"/>
              </a:rPr>
              <a:t>a</a:t>
            </a:r>
            <a:r>
              <a:rPr lang="en-US" sz="2400" i="1" baseline="-25000">
                <a:solidFill>
                  <a:srgbClr val="E01B22"/>
                </a:solidFill>
                <a:ea typeface="Times New Roman" pitchFamily="18" charset="0"/>
                <a:cs typeface="Arial" pitchFamily="34" charset="0"/>
              </a:rPr>
              <a:t>n</a:t>
            </a:r>
            <a:r>
              <a:rPr lang="en-US" sz="2400">
                <a:ea typeface="Times New Roman" pitchFamily="18" charset="0"/>
                <a:cs typeface="Arial" pitchFamily="34" charset="0"/>
              </a:rPr>
              <a:t> = </a:t>
            </a:r>
            <a:r>
              <a:rPr lang="en-US" sz="2400" i="1">
                <a:solidFill>
                  <a:srgbClr val="008000"/>
                </a:solidFill>
                <a:ea typeface="Times New Roman" pitchFamily="18" charset="0"/>
                <a:cs typeface="Arial" pitchFamily="34" charset="0"/>
              </a:rPr>
              <a:t>a</a:t>
            </a:r>
            <a:r>
              <a:rPr lang="en-US" sz="2400" baseline="-25000">
                <a:solidFill>
                  <a:srgbClr val="008000"/>
                </a:solidFill>
                <a:ea typeface="Times New Roman" pitchFamily="18" charset="0"/>
                <a:cs typeface="Arial" pitchFamily="34" charset="0"/>
              </a:rPr>
              <a:t>1</a:t>
            </a:r>
            <a:r>
              <a:rPr lang="en-US" sz="2400" i="1">
                <a:solidFill>
                  <a:srgbClr val="00539D"/>
                </a:solidFill>
                <a:ea typeface="Times New Roman" pitchFamily="18" charset="0"/>
                <a:cs typeface="Arial" pitchFamily="34" charset="0"/>
              </a:rPr>
              <a:t>r</a:t>
            </a:r>
            <a:r>
              <a:rPr lang="en-US" sz="2400" i="1" baseline="40000">
                <a:solidFill>
                  <a:srgbClr val="E01B22"/>
                </a:solidFill>
                <a:ea typeface="Times New Roman" pitchFamily="18" charset="0"/>
                <a:cs typeface="Arial" pitchFamily="34" charset="0"/>
              </a:rPr>
              <a:t>n </a:t>
            </a:r>
            <a:r>
              <a:rPr lang="en-US" sz="2400" baseline="40000">
                <a:ea typeface="Times New Roman" pitchFamily="18" charset="0"/>
                <a:cs typeface="Arial" pitchFamily="34" charset="0"/>
              </a:rPr>
              <a:t>– 1</a:t>
            </a:r>
            <a:r>
              <a:rPr lang="en-US" sz="2400">
                <a:ea typeface="Times New Roman" pitchFamily="18" charset="0"/>
                <a:cs typeface="Arial" pitchFamily="34" charset="0"/>
              </a:rPr>
              <a:t>		Formula for the </a:t>
            </a:r>
            <a:r>
              <a:rPr lang="en-US" sz="2400" i="1">
                <a:ea typeface="Times New Roman" pitchFamily="18" charset="0"/>
                <a:cs typeface="Arial" pitchFamily="34" charset="0"/>
              </a:rPr>
              <a:t>n</a:t>
            </a:r>
            <a:r>
              <a:rPr lang="en-US" sz="2400">
                <a:ea typeface="Times New Roman" pitchFamily="18" charset="0"/>
                <a:cs typeface="Arial" pitchFamily="34" charset="0"/>
              </a:rPr>
              <a:t>th term</a:t>
            </a:r>
          </a:p>
          <a:p>
            <a:pPr>
              <a:lnSpc>
                <a:spcPct val="90000"/>
              </a:lnSpc>
              <a:spcBef>
                <a:spcPct val="20000"/>
              </a:spcBef>
              <a:spcAft>
                <a:spcPct val="20000"/>
              </a:spcAft>
              <a:tabLst>
                <a:tab pos="1371600" algn="l"/>
                <a:tab pos="2743200" algn="l"/>
              </a:tabLst>
            </a:pPr>
            <a:r>
              <a:rPr lang="en-US" sz="2400" i="1">
                <a:ea typeface="Times New Roman" pitchFamily="18" charset="0"/>
                <a:cs typeface="Arial" pitchFamily="34" charset="0"/>
              </a:rPr>
              <a:t>a</a:t>
            </a:r>
            <a:r>
              <a:rPr lang="en-US" sz="2400" i="1" baseline="-25000">
                <a:solidFill>
                  <a:srgbClr val="E01B22"/>
                </a:solidFill>
                <a:ea typeface="Times New Roman" pitchFamily="18" charset="0"/>
                <a:cs typeface="Arial" pitchFamily="34" charset="0"/>
              </a:rPr>
              <a:t>n</a:t>
            </a:r>
            <a:r>
              <a:rPr lang="en-US" sz="2400">
                <a:ea typeface="Times New Roman" pitchFamily="18" charset="0"/>
                <a:cs typeface="Arial" pitchFamily="34" charset="0"/>
              </a:rPr>
              <a:t> = </a:t>
            </a:r>
            <a:r>
              <a:rPr lang="en-US" sz="2400">
                <a:solidFill>
                  <a:srgbClr val="008000"/>
                </a:solidFill>
                <a:ea typeface="Times New Roman" pitchFamily="18" charset="0"/>
                <a:cs typeface="Arial" pitchFamily="34" charset="0"/>
              </a:rPr>
              <a:t>1</a:t>
            </a:r>
            <a:r>
              <a:rPr lang="en-US" sz="2400">
                <a:ea typeface="Times New Roman" pitchFamily="18" charset="0"/>
                <a:cs typeface="Arial" pitchFamily="34" charset="0"/>
              </a:rPr>
              <a:t>(</a:t>
            </a:r>
            <a:r>
              <a:rPr lang="en-US" sz="2400">
                <a:solidFill>
                  <a:srgbClr val="00539D"/>
                </a:solidFill>
                <a:ea typeface="Times New Roman" pitchFamily="18" charset="0"/>
                <a:cs typeface="Arial" pitchFamily="34" charset="0"/>
              </a:rPr>
              <a:t>–2</a:t>
            </a:r>
            <a:r>
              <a:rPr lang="en-US" sz="2400">
                <a:ea typeface="Times New Roman" pitchFamily="18" charset="0"/>
                <a:cs typeface="Arial" pitchFamily="34" charset="0"/>
              </a:rPr>
              <a:t>)</a:t>
            </a:r>
            <a:r>
              <a:rPr lang="en-US" sz="2400" i="1" baseline="40000">
                <a:solidFill>
                  <a:srgbClr val="E01B22"/>
                </a:solidFill>
                <a:ea typeface="Times New Roman" pitchFamily="18" charset="0"/>
                <a:cs typeface="Arial" pitchFamily="34" charset="0"/>
              </a:rPr>
              <a:t>n </a:t>
            </a:r>
            <a:r>
              <a:rPr lang="en-US" sz="2400" baseline="40000">
                <a:ea typeface="Times New Roman" pitchFamily="18" charset="0"/>
                <a:cs typeface="Arial" pitchFamily="34" charset="0"/>
              </a:rPr>
              <a:t>– 1</a:t>
            </a:r>
            <a:r>
              <a:rPr lang="en-US" sz="2400">
                <a:ea typeface="Times New Roman" pitchFamily="18" charset="0"/>
                <a:cs typeface="Arial" pitchFamily="34" charset="0"/>
              </a:rPr>
              <a:t>	           </a:t>
            </a:r>
            <a:r>
              <a:rPr lang="en-US" sz="2400" i="1">
                <a:ea typeface="Times New Roman" pitchFamily="18" charset="0"/>
                <a:cs typeface="Arial" pitchFamily="34" charset="0"/>
              </a:rPr>
              <a:t>a</a:t>
            </a:r>
            <a:r>
              <a:rPr lang="en-US" sz="2400" baseline="-25000">
                <a:ea typeface="Times New Roman" pitchFamily="18" charset="0"/>
                <a:cs typeface="Arial" pitchFamily="34" charset="0"/>
              </a:rPr>
              <a:t>1</a:t>
            </a:r>
            <a:r>
              <a:rPr lang="en-US" sz="2400">
                <a:ea typeface="Times New Roman" pitchFamily="18" charset="0"/>
                <a:cs typeface="Arial" pitchFamily="34" charset="0"/>
              </a:rPr>
              <a:t> = 1 and </a:t>
            </a:r>
            <a:r>
              <a:rPr lang="en-US" sz="2400" i="1">
                <a:ea typeface="Times New Roman" pitchFamily="18" charset="0"/>
                <a:cs typeface="Arial" pitchFamily="34" charset="0"/>
              </a:rPr>
              <a:t>r</a:t>
            </a:r>
            <a:r>
              <a:rPr lang="en-US" sz="2400">
                <a:ea typeface="Times New Roman" pitchFamily="18" charset="0"/>
                <a:cs typeface="Arial" pitchFamily="34" charset="0"/>
              </a:rPr>
              <a:t> = –2</a:t>
            </a:r>
          </a:p>
        </p:txBody>
      </p:sp>
      <p:sp>
        <p:nvSpPr>
          <p:cNvPr id="9275" name="Text Box 59"/>
          <p:cNvSpPr txBox="1">
            <a:spLocks noChangeArrowheads="1"/>
          </p:cNvSpPr>
          <p:nvPr/>
        </p:nvSpPr>
        <p:spPr bwMode="auto">
          <a:xfrm>
            <a:off x="5715000" y="3200400"/>
            <a:ext cx="2819400" cy="822325"/>
          </a:xfrm>
          <a:prstGeom prst="rect">
            <a:avLst/>
          </a:prstGeom>
          <a:noFill/>
          <a:ln w="9525">
            <a:noFill/>
            <a:miter lim="800000"/>
            <a:headEnd/>
            <a:tailEnd/>
          </a:ln>
          <a:effectLst/>
        </p:spPr>
        <p:txBody>
          <a:bodyPr>
            <a:spAutoFit/>
          </a:bodyPr>
          <a:lstStyle/>
          <a:p>
            <a:pPr>
              <a:spcBef>
                <a:spcPct val="50000"/>
              </a:spcBef>
            </a:pPr>
            <a:r>
              <a:rPr lang="en-US" sz="2400"/>
              <a:t>The common ratio is –2.</a:t>
            </a:r>
          </a:p>
        </p:txBody>
      </p:sp>
      <p:sp>
        <p:nvSpPr>
          <p:cNvPr id="9276" name="Rectangle 60"/>
          <p:cNvSpPr>
            <a:spLocks noChangeArrowheads="1"/>
          </p:cNvSpPr>
          <p:nvPr/>
        </p:nvSpPr>
        <p:spPr bwMode="auto">
          <a:xfrm>
            <a:off x="533400" y="5827713"/>
            <a:ext cx="80772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r>
              <a:rPr lang="en-US" sz="2400" i="1">
                <a:solidFill>
                  <a:srgbClr val="E01B22"/>
                </a:solidFill>
              </a:rPr>
              <a:t>a</a:t>
            </a:r>
            <a:r>
              <a:rPr lang="en-US" sz="2400" i="1" baseline="-25000">
                <a:solidFill>
                  <a:srgbClr val="E01B22"/>
                </a:solidFill>
              </a:rPr>
              <a:t>n</a:t>
            </a:r>
            <a:r>
              <a:rPr lang="en-US" sz="2400">
                <a:solidFill>
                  <a:srgbClr val="E01B22"/>
                </a:solidFill>
              </a:rPr>
              <a:t> = 1(–2)</a:t>
            </a:r>
            <a:r>
              <a:rPr lang="en-US" sz="2400" i="1" baseline="40000">
                <a:solidFill>
                  <a:srgbClr val="E01B22"/>
                </a:solidFill>
              </a:rPr>
              <a:t>n</a:t>
            </a:r>
            <a:r>
              <a:rPr lang="en-US" sz="2400" baseline="40000">
                <a:solidFill>
                  <a:srgbClr val="E01B22"/>
                </a:solidFill>
              </a:rPr>
              <a:t> – 1</a:t>
            </a:r>
            <a:endParaRPr lang="en-US" sz="2400" i="1" baseline="40000">
              <a:solidFill>
                <a:srgbClr val="E01B22"/>
              </a:solidFill>
            </a:endParaRP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wipe(left)">
                                      <p:cBhvr>
                                        <p:cTn id="7" dur="500"/>
                                        <p:tgtEl>
                                          <p:spTgt spid="9220">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221">
                                            <p:txEl>
                                              <p:pRg st="0" end="0"/>
                                            </p:txEl>
                                          </p:spTgt>
                                        </p:tgtEl>
                                        <p:attrNameLst>
                                          <p:attrName>style.visibility</p:attrName>
                                        </p:attrNameLst>
                                      </p:cBhvr>
                                      <p:to>
                                        <p:strVal val="visible"/>
                                      </p:to>
                                    </p:set>
                                    <p:animEffect transition="in" filter="wipe(left)">
                                      <p:cBhvr>
                                        <p:cTn id="11" dur="500"/>
                                        <p:tgtEl>
                                          <p:spTgt spid="922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222">
                                            <p:txEl>
                                              <p:pRg st="0" end="0"/>
                                            </p:txEl>
                                          </p:spTgt>
                                        </p:tgtEl>
                                        <p:attrNameLst>
                                          <p:attrName>style.visibility</p:attrName>
                                        </p:attrNameLst>
                                      </p:cBhvr>
                                      <p:to>
                                        <p:strVal val="visible"/>
                                      </p:to>
                                    </p:set>
                                    <p:animEffect transition="in" filter="wipe(left)">
                                      <p:cBhvr>
                                        <p:cTn id="16" dur="500"/>
                                        <p:tgtEl>
                                          <p:spTgt spid="922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9259"/>
                                        </p:tgtEl>
                                        <p:attrNameLst>
                                          <p:attrName>style.visibility</p:attrName>
                                        </p:attrNameLst>
                                      </p:cBhvr>
                                      <p:to>
                                        <p:strVal val="visible"/>
                                      </p:to>
                                    </p:set>
                                    <p:animEffect transition="in" filter="wipe(right)">
                                      <p:cBhvr>
                                        <p:cTn id="21" dur="500"/>
                                        <p:tgtEl>
                                          <p:spTgt spid="925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9260"/>
                                        </p:tgtEl>
                                        <p:attrNameLst>
                                          <p:attrName>style.visibility</p:attrName>
                                        </p:attrNameLst>
                                      </p:cBhvr>
                                      <p:to>
                                        <p:strVal val="visible"/>
                                      </p:to>
                                    </p:set>
                                    <p:animEffect transition="in" filter="wipe(right)">
                                      <p:cBhvr>
                                        <p:cTn id="26" dur="500"/>
                                        <p:tgtEl>
                                          <p:spTgt spid="926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9267"/>
                                        </p:tgtEl>
                                        <p:attrNameLst>
                                          <p:attrName>style.visibility</p:attrName>
                                        </p:attrNameLst>
                                      </p:cBhvr>
                                      <p:to>
                                        <p:strVal val="visible"/>
                                      </p:to>
                                    </p:set>
                                    <p:animEffect transition="in" filter="wipe(right)">
                                      <p:cBhvr>
                                        <p:cTn id="31" dur="500"/>
                                        <p:tgtEl>
                                          <p:spTgt spid="9267"/>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9275"/>
                                        </p:tgtEl>
                                        <p:attrNameLst>
                                          <p:attrName>style.visibility</p:attrName>
                                        </p:attrNameLst>
                                      </p:cBhvr>
                                      <p:to>
                                        <p:strVal val="visible"/>
                                      </p:to>
                                    </p:set>
                                    <p:animEffect transition="in" filter="wipe(left)">
                                      <p:cBhvr>
                                        <p:cTn id="35" dur="500"/>
                                        <p:tgtEl>
                                          <p:spTgt spid="927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274">
                                            <p:txEl>
                                              <p:pRg st="0" end="0"/>
                                            </p:txEl>
                                          </p:spTgt>
                                        </p:tgtEl>
                                        <p:attrNameLst>
                                          <p:attrName>style.visibility</p:attrName>
                                        </p:attrNameLst>
                                      </p:cBhvr>
                                      <p:to>
                                        <p:strVal val="visible"/>
                                      </p:to>
                                    </p:set>
                                    <p:animEffect transition="in" filter="wipe(left)">
                                      <p:cBhvr>
                                        <p:cTn id="40" dur="500"/>
                                        <p:tgtEl>
                                          <p:spTgt spid="927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9274">
                                            <p:txEl>
                                              <p:pRg st="1" end="1"/>
                                            </p:txEl>
                                          </p:spTgt>
                                        </p:tgtEl>
                                        <p:attrNameLst>
                                          <p:attrName>style.visibility</p:attrName>
                                        </p:attrNameLst>
                                      </p:cBhvr>
                                      <p:to>
                                        <p:strVal val="visible"/>
                                      </p:to>
                                    </p:set>
                                    <p:animEffect transition="in" filter="wipe(left)">
                                      <p:cBhvr>
                                        <p:cTn id="45" dur="500"/>
                                        <p:tgtEl>
                                          <p:spTgt spid="9274">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9276">
                                            <p:txEl>
                                              <p:pRg st="0" end="0"/>
                                            </p:txEl>
                                          </p:spTgt>
                                        </p:tgtEl>
                                        <p:attrNameLst>
                                          <p:attrName>style.visibility</p:attrName>
                                        </p:attrNameLst>
                                      </p:cBhvr>
                                      <p:to>
                                        <p:strVal val="visible"/>
                                      </p:to>
                                    </p:set>
                                    <p:animEffect transition="in" filter="wipe(left)">
                                      <p:cBhvr>
                                        <p:cTn id="50" dur="500"/>
                                        <p:tgtEl>
                                          <p:spTgt spid="92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advAuto="0"/>
      <p:bldP spid="9221" grpId="0" build="p" autoUpdateAnimBg="0" advAuto="0"/>
      <p:bldP spid="9222" grpId="0" build="p" autoUpdateAnimBg="0"/>
      <p:bldP spid="9274" grpId="0" uiExpand="1" build="p" autoUpdateAnimBg="0" advAuto="0"/>
      <p:bldP spid="9275" grpId="0" autoUpdateAnimBg="0"/>
      <p:bldP spid="9276"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a:t>
            </a:r>
          </a:p>
        </p:txBody>
      </p:sp>
      <p:sp>
        <p:nvSpPr>
          <p:cNvPr id="91139" name="Text Box 3"/>
          <p:cNvSpPr txBox="1">
            <a:spLocks noChangeArrowheads="1"/>
          </p:cNvSpPr>
          <p:nvPr/>
        </p:nvSpPr>
        <p:spPr bwMode="auto">
          <a:xfrm>
            <a:off x="2628900" y="771525"/>
            <a:ext cx="59817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Find the </a:t>
            </a:r>
            <a:r>
              <a:rPr lang="en-US" sz="2000" b="1" i="1">
                <a:solidFill>
                  <a:srgbClr val="CD0000"/>
                </a:solidFill>
              </a:rPr>
              <a:t>n</a:t>
            </a:r>
            <a:r>
              <a:rPr lang="en-US" sz="2000" b="1">
                <a:solidFill>
                  <a:srgbClr val="CD0000"/>
                </a:solidFill>
              </a:rPr>
              <a:t>th Term of a Geometric Sequence</a:t>
            </a:r>
            <a:endParaRPr lang="en-US" sz="2000">
              <a:solidFill>
                <a:srgbClr val="000000"/>
              </a:solidFill>
            </a:endParaRPr>
          </a:p>
          <a:p>
            <a:pPr>
              <a:spcBef>
                <a:spcPct val="50000"/>
              </a:spcBef>
            </a:pPr>
            <a:endParaRPr lang="en-US" sz="2000" b="1">
              <a:solidFill>
                <a:srgbClr val="EC1D24"/>
              </a:solidFill>
            </a:endParaRPr>
          </a:p>
        </p:txBody>
      </p:sp>
      <p:sp>
        <p:nvSpPr>
          <p:cNvPr id="91140" name="Rectangle 4"/>
          <p:cNvSpPr>
            <a:spLocks noChangeArrowheads="1"/>
          </p:cNvSpPr>
          <p:nvPr/>
        </p:nvSpPr>
        <p:spPr bwMode="auto">
          <a:xfrm>
            <a:off x="876300" y="1503363"/>
            <a:ext cx="7980363" cy="749300"/>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B. </a:t>
            </a:r>
            <a:r>
              <a:rPr lang="en-US" sz="2400" b="1">
                <a:solidFill>
                  <a:srgbClr val="00539D"/>
                </a:solidFill>
                <a:ea typeface="Times New Roman" pitchFamily="18" charset="0"/>
                <a:cs typeface="Arial" pitchFamily="34" charset="0"/>
              </a:rPr>
              <a:t>Find the 12</a:t>
            </a:r>
            <a:r>
              <a:rPr lang="en-US" sz="2400" b="1" baseline="30000">
                <a:solidFill>
                  <a:srgbClr val="00539D"/>
                </a:solidFill>
                <a:ea typeface="Times New Roman" pitchFamily="18" charset="0"/>
                <a:cs typeface="Arial" pitchFamily="34" charset="0"/>
              </a:rPr>
              <a:t>th</a:t>
            </a:r>
            <a:r>
              <a:rPr lang="en-US" sz="2400" b="1">
                <a:solidFill>
                  <a:srgbClr val="00539D"/>
                </a:solidFill>
                <a:ea typeface="Times New Roman" pitchFamily="18" charset="0"/>
                <a:cs typeface="Arial" pitchFamily="34" charset="0"/>
              </a:rPr>
              <a:t> term of the sequence.</a:t>
            </a:r>
            <a:br>
              <a:rPr lang="en-US" sz="2400" b="1">
                <a:solidFill>
                  <a:srgbClr val="00539D"/>
                </a:solidFill>
                <a:ea typeface="Times New Roman" pitchFamily="18" charset="0"/>
                <a:cs typeface="Arial" pitchFamily="34" charset="0"/>
              </a:rPr>
            </a:br>
            <a:r>
              <a:rPr lang="en-US" sz="2400" b="1">
                <a:solidFill>
                  <a:srgbClr val="00539D"/>
                </a:solidFill>
                <a:ea typeface="Times New Roman" pitchFamily="18" charset="0"/>
                <a:cs typeface="Arial" pitchFamily="34" charset="0"/>
              </a:rPr>
              <a:t>1, –2, 4, –8, ... .</a:t>
            </a:r>
          </a:p>
        </p:txBody>
      </p:sp>
      <p:sp>
        <p:nvSpPr>
          <p:cNvPr id="91141" name="Rectangle 5"/>
          <p:cNvSpPr>
            <a:spLocks noChangeArrowheads="1"/>
          </p:cNvSpPr>
          <p:nvPr/>
        </p:nvSpPr>
        <p:spPr bwMode="auto">
          <a:xfrm>
            <a:off x="876300" y="2328863"/>
            <a:ext cx="7980363" cy="2319337"/>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342900" algn="r"/>
                <a:tab pos="520700" algn="l"/>
                <a:tab pos="1371600" algn="l"/>
                <a:tab pos="2743200" algn="l"/>
              </a:tabLst>
            </a:pPr>
            <a:r>
              <a:rPr lang="en-US" sz="2400" i="1">
                <a:ea typeface="Times New Roman" pitchFamily="18" charset="0"/>
                <a:cs typeface="Arial" pitchFamily="34" charset="0"/>
              </a:rPr>
              <a:t>	a</a:t>
            </a:r>
            <a:r>
              <a:rPr lang="en-US" sz="2400" i="1" baseline="-25000">
                <a:solidFill>
                  <a:srgbClr val="E01B22"/>
                </a:solidFill>
                <a:ea typeface="Times New Roman" pitchFamily="18" charset="0"/>
                <a:cs typeface="Arial" pitchFamily="34" charset="0"/>
              </a:rPr>
              <a:t>n</a:t>
            </a:r>
            <a:r>
              <a:rPr lang="en-US" sz="2400">
                <a:ea typeface="Times New Roman" pitchFamily="18" charset="0"/>
                <a:cs typeface="Arial" pitchFamily="34" charset="0"/>
              </a:rPr>
              <a:t>	= </a:t>
            </a:r>
            <a:r>
              <a:rPr lang="en-US" sz="2400" i="1">
                <a:solidFill>
                  <a:srgbClr val="008000"/>
                </a:solidFill>
                <a:ea typeface="Times New Roman" pitchFamily="18" charset="0"/>
                <a:cs typeface="Arial" pitchFamily="34" charset="0"/>
              </a:rPr>
              <a:t>a</a:t>
            </a:r>
            <a:r>
              <a:rPr lang="en-US" sz="2400" baseline="-25000">
                <a:solidFill>
                  <a:srgbClr val="008000"/>
                </a:solidFill>
                <a:ea typeface="Times New Roman" pitchFamily="18" charset="0"/>
                <a:cs typeface="Arial" pitchFamily="34" charset="0"/>
              </a:rPr>
              <a:t>1</a:t>
            </a:r>
            <a:r>
              <a:rPr lang="en-US" sz="2400" i="1">
                <a:solidFill>
                  <a:srgbClr val="00539D"/>
                </a:solidFill>
                <a:ea typeface="Times New Roman" pitchFamily="18" charset="0"/>
                <a:cs typeface="Arial" pitchFamily="34" charset="0"/>
              </a:rPr>
              <a:t>r</a:t>
            </a:r>
            <a:r>
              <a:rPr lang="en-US" sz="2400" i="1" baseline="40000">
                <a:solidFill>
                  <a:srgbClr val="E01B22"/>
                </a:solidFill>
                <a:ea typeface="Times New Roman" pitchFamily="18" charset="0"/>
                <a:cs typeface="Arial" pitchFamily="34" charset="0"/>
              </a:rPr>
              <a:t>n </a:t>
            </a:r>
            <a:r>
              <a:rPr lang="en-US" sz="2400" baseline="40000">
                <a:ea typeface="Times New Roman" pitchFamily="18" charset="0"/>
                <a:cs typeface="Arial" pitchFamily="34" charset="0"/>
              </a:rPr>
              <a:t>– 1</a:t>
            </a:r>
            <a:r>
              <a:rPr lang="en-US" sz="2400">
                <a:ea typeface="Times New Roman" pitchFamily="18" charset="0"/>
                <a:cs typeface="Arial" pitchFamily="34" charset="0"/>
              </a:rPr>
              <a:t>	Formula for the </a:t>
            </a:r>
            <a:r>
              <a:rPr lang="en-US" sz="2400" i="1">
                <a:ea typeface="Times New Roman" pitchFamily="18" charset="0"/>
                <a:cs typeface="Arial" pitchFamily="34" charset="0"/>
              </a:rPr>
              <a:t>n</a:t>
            </a:r>
            <a:r>
              <a:rPr lang="en-US" sz="2400">
                <a:ea typeface="Times New Roman" pitchFamily="18" charset="0"/>
                <a:cs typeface="Arial" pitchFamily="34" charset="0"/>
              </a:rPr>
              <a:t>th term</a:t>
            </a:r>
          </a:p>
          <a:p>
            <a:pPr>
              <a:lnSpc>
                <a:spcPct val="90000"/>
              </a:lnSpc>
              <a:spcBef>
                <a:spcPct val="20000"/>
              </a:spcBef>
              <a:spcAft>
                <a:spcPct val="20000"/>
              </a:spcAft>
              <a:tabLst>
                <a:tab pos="342900" algn="r"/>
                <a:tab pos="520700" algn="l"/>
                <a:tab pos="1371600" algn="l"/>
                <a:tab pos="2743200" algn="l"/>
              </a:tabLst>
            </a:pPr>
            <a:r>
              <a:rPr lang="en-US" sz="2400" i="1">
                <a:ea typeface="Times New Roman" pitchFamily="18" charset="0"/>
                <a:cs typeface="Arial" pitchFamily="34" charset="0"/>
              </a:rPr>
              <a:t>a</a:t>
            </a:r>
            <a:r>
              <a:rPr lang="en-US" sz="2400" baseline="-25000">
                <a:solidFill>
                  <a:srgbClr val="E01B22"/>
                </a:solidFill>
                <a:ea typeface="Times New Roman" pitchFamily="18" charset="0"/>
                <a:cs typeface="Arial" pitchFamily="34" charset="0"/>
              </a:rPr>
              <a:t>12</a:t>
            </a:r>
            <a:r>
              <a:rPr lang="en-US" sz="2400">
                <a:ea typeface="Times New Roman" pitchFamily="18" charset="0"/>
                <a:cs typeface="Arial" pitchFamily="34" charset="0"/>
              </a:rPr>
              <a:t>	= </a:t>
            </a:r>
            <a:r>
              <a:rPr lang="en-US" sz="2400">
                <a:solidFill>
                  <a:srgbClr val="008000"/>
                </a:solidFill>
                <a:ea typeface="Times New Roman" pitchFamily="18" charset="0"/>
                <a:cs typeface="Arial" pitchFamily="34" charset="0"/>
              </a:rPr>
              <a:t>1</a:t>
            </a:r>
            <a:r>
              <a:rPr lang="en-US" sz="2400">
                <a:ea typeface="Times New Roman" pitchFamily="18" charset="0"/>
                <a:cs typeface="Arial" pitchFamily="34" charset="0"/>
              </a:rPr>
              <a:t>(</a:t>
            </a:r>
            <a:r>
              <a:rPr lang="en-US" sz="2400">
                <a:solidFill>
                  <a:srgbClr val="00539D"/>
                </a:solidFill>
                <a:ea typeface="Times New Roman" pitchFamily="18" charset="0"/>
                <a:cs typeface="Arial" pitchFamily="34" charset="0"/>
              </a:rPr>
              <a:t>–2</a:t>
            </a:r>
            <a:r>
              <a:rPr lang="en-US" sz="2400">
                <a:ea typeface="Times New Roman" pitchFamily="18" charset="0"/>
                <a:cs typeface="Arial" pitchFamily="34" charset="0"/>
              </a:rPr>
              <a:t>)</a:t>
            </a:r>
            <a:r>
              <a:rPr lang="en-US" sz="2400" baseline="40000">
                <a:solidFill>
                  <a:srgbClr val="E01B22"/>
                </a:solidFill>
                <a:ea typeface="Times New Roman" pitchFamily="18" charset="0"/>
                <a:cs typeface="Arial" pitchFamily="34" charset="0"/>
              </a:rPr>
              <a:t>12 </a:t>
            </a:r>
            <a:r>
              <a:rPr lang="en-US" sz="2400" baseline="40000">
                <a:ea typeface="Times New Roman" pitchFamily="18" charset="0"/>
                <a:cs typeface="Arial" pitchFamily="34" charset="0"/>
              </a:rPr>
              <a:t>– 1</a:t>
            </a:r>
            <a:r>
              <a:rPr lang="en-US" sz="2400">
                <a:ea typeface="Times New Roman" pitchFamily="18" charset="0"/>
                <a:cs typeface="Arial" pitchFamily="34" charset="0"/>
              </a:rPr>
              <a:t>	For the </a:t>
            </a:r>
            <a:r>
              <a:rPr lang="en-US" sz="2400" i="1">
                <a:ea typeface="Times New Roman" pitchFamily="18" charset="0"/>
                <a:cs typeface="Arial" pitchFamily="34" charset="0"/>
              </a:rPr>
              <a:t>n</a:t>
            </a:r>
            <a:r>
              <a:rPr lang="en-US" sz="2400">
                <a:ea typeface="Times New Roman" pitchFamily="18" charset="0"/>
                <a:cs typeface="Arial" pitchFamily="34" charset="0"/>
              </a:rPr>
              <a:t>th term, </a:t>
            </a:r>
            <a:r>
              <a:rPr lang="en-US" sz="2400" i="1">
                <a:ea typeface="Times New Roman" pitchFamily="18" charset="0"/>
                <a:cs typeface="Arial" pitchFamily="34" charset="0"/>
              </a:rPr>
              <a:t>n</a:t>
            </a:r>
            <a:r>
              <a:rPr lang="en-US" sz="2400">
                <a:ea typeface="Times New Roman" pitchFamily="18" charset="0"/>
                <a:cs typeface="Arial" pitchFamily="34" charset="0"/>
              </a:rPr>
              <a:t> = 12.</a:t>
            </a:r>
          </a:p>
          <a:p>
            <a:pPr>
              <a:lnSpc>
                <a:spcPct val="90000"/>
              </a:lnSpc>
              <a:spcBef>
                <a:spcPct val="20000"/>
              </a:spcBef>
              <a:spcAft>
                <a:spcPct val="20000"/>
              </a:spcAft>
              <a:tabLst>
                <a:tab pos="342900" algn="r"/>
                <a:tab pos="520700" algn="l"/>
                <a:tab pos="1371600" algn="l"/>
                <a:tab pos="2743200" algn="l"/>
              </a:tabLst>
            </a:pPr>
            <a:r>
              <a:rPr lang="en-US" sz="2400">
                <a:ea typeface="Times New Roman" pitchFamily="18" charset="0"/>
                <a:cs typeface="Arial" pitchFamily="34" charset="0"/>
              </a:rPr>
              <a:t>		= 1(–2)</a:t>
            </a:r>
            <a:r>
              <a:rPr lang="en-US" sz="2400" baseline="40000">
                <a:ea typeface="Times New Roman" pitchFamily="18" charset="0"/>
                <a:cs typeface="Arial" pitchFamily="34" charset="0"/>
              </a:rPr>
              <a:t>11</a:t>
            </a:r>
            <a:r>
              <a:rPr lang="en-US" sz="2400">
                <a:ea typeface="Times New Roman" pitchFamily="18" charset="0"/>
                <a:cs typeface="Arial" pitchFamily="34" charset="0"/>
              </a:rPr>
              <a:t>	Simplify.</a:t>
            </a:r>
          </a:p>
          <a:p>
            <a:pPr>
              <a:lnSpc>
                <a:spcPct val="90000"/>
              </a:lnSpc>
              <a:spcBef>
                <a:spcPct val="20000"/>
              </a:spcBef>
              <a:spcAft>
                <a:spcPct val="20000"/>
              </a:spcAft>
              <a:tabLst>
                <a:tab pos="342900" algn="r"/>
                <a:tab pos="520700" algn="l"/>
                <a:tab pos="1371600" algn="l"/>
                <a:tab pos="2743200" algn="l"/>
              </a:tabLst>
            </a:pPr>
            <a:r>
              <a:rPr lang="en-US" sz="2400">
                <a:ea typeface="Times New Roman" pitchFamily="18" charset="0"/>
                <a:cs typeface="Arial" pitchFamily="34" charset="0"/>
              </a:rPr>
              <a:t>		= 1(–2048)	(–2)</a:t>
            </a:r>
            <a:r>
              <a:rPr lang="en-US" sz="2400" baseline="40000">
                <a:ea typeface="Times New Roman" pitchFamily="18" charset="0"/>
                <a:cs typeface="Arial" pitchFamily="34" charset="0"/>
              </a:rPr>
              <a:t>11</a:t>
            </a:r>
            <a:r>
              <a:rPr lang="en-US" sz="2400">
                <a:ea typeface="Times New Roman" pitchFamily="18" charset="0"/>
                <a:cs typeface="Arial" pitchFamily="34" charset="0"/>
              </a:rPr>
              <a:t> = –2048</a:t>
            </a:r>
          </a:p>
          <a:p>
            <a:pPr>
              <a:lnSpc>
                <a:spcPct val="90000"/>
              </a:lnSpc>
              <a:spcBef>
                <a:spcPct val="20000"/>
              </a:spcBef>
              <a:spcAft>
                <a:spcPct val="20000"/>
              </a:spcAft>
              <a:tabLst>
                <a:tab pos="342900" algn="r"/>
                <a:tab pos="520700" algn="l"/>
                <a:tab pos="1371600" algn="l"/>
                <a:tab pos="2743200" algn="l"/>
              </a:tabLst>
            </a:pPr>
            <a:r>
              <a:rPr lang="en-US" sz="2400">
                <a:ea typeface="Times New Roman" pitchFamily="18" charset="0"/>
                <a:cs typeface="Arial" pitchFamily="34" charset="0"/>
              </a:rPr>
              <a:t>		= –2048	Multiply.</a:t>
            </a:r>
          </a:p>
        </p:txBody>
      </p:sp>
      <p:sp>
        <p:nvSpPr>
          <p:cNvPr id="91142" name="Rectangle 6"/>
          <p:cNvSpPr>
            <a:spLocks noChangeArrowheads="1"/>
          </p:cNvSpPr>
          <p:nvPr/>
        </p:nvSpPr>
        <p:spPr bwMode="auto">
          <a:xfrm>
            <a:off x="533400" y="4837113"/>
            <a:ext cx="8077200" cy="420687"/>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The 12</a:t>
            </a:r>
            <a:r>
              <a:rPr lang="en-US" sz="2400" baseline="30000">
                <a:solidFill>
                  <a:srgbClr val="E01B22"/>
                </a:solidFill>
              </a:rPr>
              <a:t>th</a:t>
            </a:r>
            <a:r>
              <a:rPr lang="en-US" sz="2400">
                <a:solidFill>
                  <a:srgbClr val="E01B22"/>
                </a:solidFill>
              </a:rPr>
              <a:t> term of the sequence is –2048.</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animEffect transition="in" filter="wipe(left)">
                                      <p:cBhvr>
                                        <p:cTn id="7" dur="500"/>
                                        <p:tgtEl>
                                          <p:spTgt spid="91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1">
                                            <p:txEl>
                                              <p:pRg st="0" end="0"/>
                                            </p:txEl>
                                          </p:spTgt>
                                        </p:tgtEl>
                                        <p:attrNameLst>
                                          <p:attrName>style.visibility</p:attrName>
                                        </p:attrNameLst>
                                      </p:cBhvr>
                                      <p:to>
                                        <p:strVal val="visible"/>
                                      </p:to>
                                    </p:set>
                                    <p:animEffect transition="in" filter="wipe(left)">
                                      <p:cBhvr>
                                        <p:cTn id="12" dur="500"/>
                                        <p:tgtEl>
                                          <p:spTgt spid="9114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1141">
                                            <p:txEl>
                                              <p:pRg st="1" end="1"/>
                                            </p:txEl>
                                          </p:spTgt>
                                        </p:tgtEl>
                                        <p:attrNameLst>
                                          <p:attrName>style.visibility</p:attrName>
                                        </p:attrNameLst>
                                      </p:cBhvr>
                                      <p:to>
                                        <p:strVal val="visible"/>
                                      </p:to>
                                    </p:set>
                                    <p:animEffect transition="in" filter="wipe(left)">
                                      <p:cBhvr>
                                        <p:cTn id="17" dur="500"/>
                                        <p:tgtEl>
                                          <p:spTgt spid="9114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1141">
                                            <p:txEl>
                                              <p:pRg st="2" end="2"/>
                                            </p:txEl>
                                          </p:spTgt>
                                        </p:tgtEl>
                                        <p:attrNameLst>
                                          <p:attrName>style.visibility</p:attrName>
                                        </p:attrNameLst>
                                      </p:cBhvr>
                                      <p:to>
                                        <p:strVal val="visible"/>
                                      </p:to>
                                    </p:set>
                                    <p:animEffect transition="in" filter="wipe(left)">
                                      <p:cBhvr>
                                        <p:cTn id="22" dur="500"/>
                                        <p:tgtEl>
                                          <p:spTgt spid="9114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1141">
                                            <p:txEl>
                                              <p:pRg st="3" end="3"/>
                                            </p:txEl>
                                          </p:spTgt>
                                        </p:tgtEl>
                                        <p:attrNameLst>
                                          <p:attrName>style.visibility</p:attrName>
                                        </p:attrNameLst>
                                      </p:cBhvr>
                                      <p:to>
                                        <p:strVal val="visible"/>
                                      </p:to>
                                    </p:set>
                                    <p:animEffect transition="in" filter="wipe(left)">
                                      <p:cBhvr>
                                        <p:cTn id="27" dur="500"/>
                                        <p:tgtEl>
                                          <p:spTgt spid="9114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1141">
                                            <p:txEl>
                                              <p:pRg st="4" end="4"/>
                                            </p:txEl>
                                          </p:spTgt>
                                        </p:tgtEl>
                                        <p:attrNameLst>
                                          <p:attrName>style.visibility</p:attrName>
                                        </p:attrNameLst>
                                      </p:cBhvr>
                                      <p:to>
                                        <p:strVal val="visible"/>
                                      </p:to>
                                    </p:set>
                                    <p:animEffect transition="in" filter="wipe(left)">
                                      <p:cBhvr>
                                        <p:cTn id="32" dur="500"/>
                                        <p:tgtEl>
                                          <p:spTgt spid="9114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1142">
                                            <p:txEl>
                                              <p:pRg st="0" end="0"/>
                                            </p:txEl>
                                          </p:spTgt>
                                        </p:tgtEl>
                                        <p:attrNameLst>
                                          <p:attrName>style.visibility</p:attrName>
                                        </p:attrNameLst>
                                      </p:cBhvr>
                                      <p:to>
                                        <p:strVal val="visible"/>
                                      </p:to>
                                    </p:set>
                                    <p:animEffect transition="in" filter="wipe(left)">
                                      <p:cBhvr>
                                        <p:cTn id="37" dur="500"/>
                                        <p:tgtEl>
                                          <p:spTgt spid="911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build="p" autoUpdateAnimBg="0" advAuto="0"/>
      <p:bldP spid="91141" grpId="0" uiExpand="1" build="p" autoUpdateAnimBg="0" advAuto="0"/>
      <p:bldP spid="91142"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736" name="Group 24"/>
          <p:cNvGrpSpPr>
            <a:grpSpLocks/>
          </p:cNvGrpSpPr>
          <p:nvPr/>
        </p:nvGrpSpPr>
        <p:grpSpPr bwMode="auto">
          <a:xfrm>
            <a:off x="857250" y="2535238"/>
            <a:ext cx="3714750" cy="3275012"/>
            <a:chOff x="540" y="1597"/>
            <a:chExt cx="2340" cy="2063"/>
          </a:xfrm>
        </p:grpSpPr>
        <p:sp>
          <p:nvSpPr>
            <p:cNvPr id="115717" name="TPAnswers"/>
            <p:cNvSpPr>
              <a:spLocks noChangeArrowheads="1"/>
            </p:cNvSpPr>
            <p:nvPr>
              <p:custDataLst>
                <p:tags r:id="rId2"/>
              </p:custDataLst>
            </p:nvPr>
          </p:nvSpPr>
          <p:spPr bwMode="auto">
            <a:xfrm>
              <a:off x="540" y="1616"/>
              <a:ext cx="2340"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endParaRPr lang="pt-BR" sz="2400" b="1" baseline="40000">
                <a:solidFill>
                  <a:srgbClr val="000000"/>
                </a:solidFill>
                <a:sym typeface="Symbol" pitchFamily="18" charset="2"/>
              </a:endParaRPr>
            </a:p>
          </p:txBody>
        </p:sp>
        <p:pic>
          <p:nvPicPr>
            <p:cNvPr id="115732" name="Picture 20" descr="9-8-3"/>
            <p:cNvPicPr>
              <a:picLocks noChangeAspect="1" noChangeArrowheads="1"/>
            </p:cNvPicPr>
            <p:nvPr/>
          </p:nvPicPr>
          <p:blipFill>
            <a:blip r:embed="rId4" cstate="print"/>
            <a:srcRect b="84602"/>
            <a:stretch>
              <a:fillRect/>
            </a:stretch>
          </p:blipFill>
          <p:spPr bwMode="auto">
            <a:xfrm>
              <a:off x="906" y="1597"/>
              <a:ext cx="1100" cy="285"/>
            </a:xfrm>
            <a:prstGeom prst="rect">
              <a:avLst/>
            </a:prstGeom>
            <a:noFill/>
          </p:spPr>
        </p:pic>
        <p:pic>
          <p:nvPicPr>
            <p:cNvPr id="115733" name="Picture 21" descr="9-8-3"/>
            <p:cNvPicPr>
              <a:picLocks noChangeAspect="1" noChangeArrowheads="1"/>
            </p:cNvPicPr>
            <p:nvPr/>
          </p:nvPicPr>
          <p:blipFill>
            <a:blip r:embed="rId4" cstate="print"/>
            <a:srcRect t="18477" b="51540"/>
            <a:stretch>
              <a:fillRect/>
            </a:stretch>
          </p:blipFill>
          <p:spPr bwMode="auto">
            <a:xfrm>
              <a:off x="906" y="2043"/>
              <a:ext cx="1100" cy="555"/>
            </a:xfrm>
            <a:prstGeom prst="rect">
              <a:avLst/>
            </a:prstGeom>
            <a:noFill/>
          </p:spPr>
        </p:pic>
        <p:pic>
          <p:nvPicPr>
            <p:cNvPr id="115734" name="Picture 22" descr="9-8-3"/>
            <p:cNvPicPr>
              <a:picLocks noChangeAspect="1" noChangeArrowheads="1"/>
            </p:cNvPicPr>
            <p:nvPr/>
          </p:nvPicPr>
          <p:blipFill>
            <a:blip r:embed="rId4" cstate="print"/>
            <a:srcRect t="51216" b="17828"/>
            <a:stretch>
              <a:fillRect/>
            </a:stretch>
          </p:blipFill>
          <p:spPr bwMode="auto">
            <a:xfrm>
              <a:off x="906" y="2631"/>
              <a:ext cx="1100" cy="573"/>
            </a:xfrm>
            <a:prstGeom prst="rect">
              <a:avLst/>
            </a:prstGeom>
            <a:noFill/>
          </p:spPr>
        </p:pic>
        <p:pic>
          <p:nvPicPr>
            <p:cNvPr id="115735" name="Picture 23" descr="9-8-3"/>
            <p:cNvPicPr>
              <a:picLocks noChangeAspect="1" noChangeArrowheads="1"/>
            </p:cNvPicPr>
            <p:nvPr/>
          </p:nvPicPr>
          <p:blipFill>
            <a:blip r:embed="rId4" cstate="print"/>
            <a:srcRect t="83630"/>
            <a:stretch>
              <a:fillRect/>
            </a:stretch>
          </p:blipFill>
          <p:spPr bwMode="auto">
            <a:xfrm>
              <a:off x="906" y="3357"/>
              <a:ext cx="1100" cy="303"/>
            </a:xfrm>
            <a:prstGeom prst="rect">
              <a:avLst/>
            </a:prstGeom>
            <a:noFill/>
          </p:spPr>
        </p:pic>
      </p:grpSp>
      <p:sp>
        <p:nvSpPr>
          <p:cNvPr id="115715" name="TPQuestion"/>
          <p:cNvSpPr>
            <a:spLocks noGrp="1" noChangeArrowheads="1"/>
          </p:cNvSpPr>
          <p:nvPr>
            <p:ph type="title"/>
          </p:nvPr>
        </p:nvSpPr>
        <p:spPr/>
        <p:txBody>
          <a:bodyPr/>
          <a:lstStyle/>
          <a:p>
            <a:r>
              <a:rPr lang="en-US"/>
              <a:t>Example 3</a:t>
            </a:r>
          </a:p>
        </p:txBody>
      </p:sp>
      <p:sp>
        <p:nvSpPr>
          <p:cNvPr id="115718" name="TPQuestion"/>
          <p:cNvSpPr>
            <a:spLocks noChangeArrowheads="1"/>
          </p:cNvSpPr>
          <p:nvPr/>
        </p:nvSpPr>
        <p:spPr bwMode="auto">
          <a:xfrm>
            <a:off x="476250" y="15049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A. </a:t>
            </a:r>
            <a:r>
              <a:rPr lang="en-US" sz="2400" b="1">
                <a:solidFill>
                  <a:srgbClr val="00539D"/>
                </a:solidFill>
                <a:cs typeface="Times New Roman" pitchFamily="18" charset="0"/>
              </a:rPr>
              <a:t>Write an equation for the </a:t>
            </a:r>
            <a:r>
              <a:rPr lang="en-US" sz="2400" b="1" i="1">
                <a:solidFill>
                  <a:srgbClr val="00539D"/>
                </a:solidFill>
                <a:cs typeface="Times New Roman" pitchFamily="18" charset="0"/>
              </a:rPr>
              <a:t>n</a:t>
            </a:r>
            <a:r>
              <a:rPr lang="en-US" sz="2400" b="1">
                <a:solidFill>
                  <a:srgbClr val="00539D"/>
                </a:solidFill>
                <a:cs typeface="Times New Roman" pitchFamily="18" charset="0"/>
              </a:rPr>
              <a:t>th term of the geometric sequence 3, –12, 48, –192, ....</a:t>
            </a:r>
          </a:p>
        </p:txBody>
      </p:sp>
      <p:sp>
        <p:nvSpPr>
          <p:cNvPr id="115719" name="Oval 7"/>
          <p:cNvSpPr>
            <a:spLocks noChangeArrowheads="1"/>
          </p:cNvSpPr>
          <p:nvPr/>
        </p:nvSpPr>
        <p:spPr bwMode="auto">
          <a:xfrm>
            <a:off x="844550" y="25400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5" cstate="print"/>
          <a:srcRect/>
          <a:stretch>
            <a:fillRect/>
          </a:stretch>
        </p:blipFill>
        <p:spPr bwMode="auto">
          <a:xfrm>
            <a:off x="2716213" y="712788"/>
            <a:ext cx="2846387" cy="511175"/>
          </a:xfrm>
          <a:prstGeom prst="rect">
            <a:avLst/>
          </a:prstGeom>
          <a:noFill/>
        </p:spPr>
      </p:pic>
      <p:pic>
        <p:nvPicPr>
          <p:cNvPr id="115721" name="Picture 9" descr="CheckPointICON"/>
          <p:cNvPicPr>
            <a:picLocks noChangeAspect="1" noChangeArrowheads="1"/>
          </p:cNvPicPr>
          <p:nvPr/>
        </p:nvPicPr>
        <p:blipFill>
          <a:blip r:embed="rId6"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wipe(left)">
                                      <p:cBhvr>
                                        <p:cTn id="15" dur="500"/>
                                        <p:tgtEl>
                                          <p:spTgt spid="11571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5736"/>
                                        </p:tgtEl>
                                        <p:attrNameLst>
                                          <p:attrName>style.visibility</p:attrName>
                                        </p:attrNameLst>
                                      </p:cBhvr>
                                      <p:to>
                                        <p:strVal val="visible"/>
                                      </p:to>
                                    </p:set>
                                    <p:animEffect transition="in" filter="wipe(left)">
                                      <p:cBhvr>
                                        <p:cTn id="19" dur="500"/>
                                        <p:tgtEl>
                                          <p:spTgt spid="11573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15719"/>
                                        </p:tgtEl>
                                        <p:attrNameLst>
                                          <p:attrName>style.visibility</p:attrName>
                                        </p:attrNameLst>
                                      </p:cBhvr>
                                      <p:to>
                                        <p:strVal val="visible"/>
                                      </p:to>
                                    </p:set>
                                    <p:animEffect transition="in" filter="wipe(down)">
                                      <p:cBhvr>
                                        <p:cTn id="24" dur="580">
                                          <p:stCondLst>
                                            <p:cond delay="0"/>
                                          </p:stCondLst>
                                        </p:cTn>
                                        <p:tgtEl>
                                          <p:spTgt spid="115719"/>
                                        </p:tgtEl>
                                      </p:cBhvr>
                                    </p:animEffect>
                                    <p:anim calcmode="lin" valueType="num">
                                      <p:cBhvr>
                                        <p:cTn id="25"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30" dur="26">
                                          <p:stCondLst>
                                            <p:cond delay="650"/>
                                          </p:stCondLst>
                                        </p:cTn>
                                        <p:tgtEl>
                                          <p:spTgt spid="115719"/>
                                        </p:tgtEl>
                                      </p:cBhvr>
                                      <p:to x="100000" y="60000"/>
                                    </p:animScale>
                                    <p:animScale>
                                      <p:cBhvr>
                                        <p:cTn id="31" dur="166" decel="50000">
                                          <p:stCondLst>
                                            <p:cond delay="676"/>
                                          </p:stCondLst>
                                        </p:cTn>
                                        <p:tgtEl>
                                          <p:spTgt spid="115719"/>
                                        </p:tgtEl>
                                      </p:cBhvr>
                                      <p:to x="100000" y="100000"/>
                                    </p:animScale>
                                    <p:animScale>
                                      <p:cBhvr>
                                        <p:cTn id="32" dur="26">
                                          <p:stCondLst>
                                            <p:cond delay="1312"/>
                                          </p:stCondLst>
                                        </p:cTn>
                                        <p:tgtEl>
                                          <p:spTgt spid="115719"/>
                                        </p:tgtEl>
                                      </p:cBhvr>
                                      <p:to x="100000" y="80000"/>
                                    </p:animScale>
                                    <p:animScale>
                                      <p:cBhvr>
                                        <p:cTn id="33" dur="166" decel="50000">
                                          <p:stCondLst>
                                            <p:cond delay="1338"/>
                                          </p:stCondLst>
                                        </p:cTn>
                                        <p:tgtEl>
                                          <p:spTgt spid="115719"/>
                                        </p:tgtEl>
                                      </p:cBhvr>
                                      <p:to x="100000" y="100000"/>
                                    </p:animScale>
                                    <p:animScale>
                                      <p:cBhvr>
                                        <p:cTn id="34" dur="26">
                                          <p:stCondLst>
                                            <p:cond delay="1642"/>
                                          </p:stCondLst>
                                        </p:cTn>
                                        <p:tgtEl>
                                          <p:spTgt spid="115719"/>
                                        </p:tgtEl>
                                      </p:cBhvr>
                                      <p:to x="100000" y="90000"/>
                                    </p:animScale>
                                    <p:animScale>
                                      <p:cBhvr>
                                        <p:cTn id="35" dur="166" decel="50000">
                                          <p:stCondLst>
                                            <p:cond delay="1668"/>
                                          </p:stCondLst>
                                        </p:cTn>
                                        <p:tgtEl>
                                          <p:spTgt spid="115719"/>
                                        </p:tgtEl>
                                      </p:cBhvr>
                                      <p:to x="100000" y="100000"/>
                                    </p:animScale>
                                    <p:animScale>
                                      <p:cBhvr>
                                        <p:cTn id="36" dur="26">
                                          <p:stCondLst>
                                            <p:cond delay="1808"/>
                                          </p:stCondLst>
                                        </p:cTn>
                                        <p:tgtEl>
                                          <p:spTgt spid="115719"/>
                                        </p:tgtEl>
                                      </p:cBhvr>
                                      <p:to x="100000" y="95000"/>
                                    </p:animScale>
                                    <p:animScale>
                                      <p:cBhvr>
                                        <p:cTn id="37"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8" grpId="0" autoUpdateAnimBg="0"/>
      <p:bldP spid="1157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TPQuestion"/>
          <p:cNvSpPr>
            <a:spLocks noGrp="1" noChangeArrowheads="1"/>
          </p:cNvSpPr>
          <p:nvPr>
            <p:ph type="title"/>
          </p:nvPr>
        </p:nvSpPr>
        <p:spPr/>
        <p:txBody>
          <a:bodyPr/>
          <a:lstStyle/>
          <a:p>
            <a:r>
              <a:rPr lang="en-US"/>
              <a:t>Example 3</a:t>
            </a:r>
          </a:p>
        </p:txBody>
      </p:sp>
      <p:sp>
        <p:nvSpPr>
          <p:cNvPr id="125957" name="TPAnswers"/>
          <p:cNvSpPr>
            <a:spLocks noChangeArrowheads="1"/>
          </p:cNvSpPr>
          <p:nvPr>
            <p:custDataLst>
              <p:tags r:id="rId2"/>
            </p:custDataLst>
          </p:nvPr>
        </p:nvSpPr>
        <p:spPr bwMode="auto">
          <a:xfrm>
            <a:off x="857250" y="27178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768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–3072</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12,288</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–49,152</a:t>
            </a:r>
          </a:p>
        </p:txBody>
      </p:sp>
      <p:sp>
        <p:nvSpPr>
          <p:cNvPr id="125958" name="TPQuestion"/>
          <p:cNvSpPr>
            <a:spLocks noChangeArrowheads="1"/>
          </p:cNvSpPr>
          <p:nvPr/>
        </p:nvSpPr>
        <p:spPr bwMode="auto">
          <a:xfrm>
            <a:off x="476250" y="15049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E01B22"/>
                </a:solidFill>
                <a:cs typeface="Times New Roman" pitchFamily="18" charset="0"/>
              </a:rPr>
              <a:t>B.</a:t>
            </a:r>
            <a:r>
              <a:rPr lang="en-US" sz="2400" b="1">
                <a:solidFill>
                  <a:srgbClr val="00539D"/>
                </a:solidFill>
                <a:cs typeface="Times New Roman" pitchFamily="18" charset="0"/>
              </a:rPr>
              <a:t> Find the 7th term of this sequence using the equation </a:t>
            </a:r>
            <a:r>
              <a:rPr lang="en-US" sz="2400" b="1" i="1">
                <a:solidFill>
                  <a:srgbClr val="00539D"/>
                </a:solidFill>
                <a:cs typeface="Times New Roman" pitchFamily="18" charset="0"/>
              </a:rPr>
              <a:t>a</a:t>
            </a:r>
            <a:r>
              <a:rPr lang="en-US" sz="2400" b="1" i="1" baseline="-25000">
                <a:solidFill>
                  <a:srgbClr val="00539D"/>
                </a:solidFill>
                <a:cs typeface="Times New Roman" pitchFamily="18" charset="0"/>
              </a:rPr>
              <a:t>n</a:t>
            </a:r>
            <a:r>
              <a:rPr lang="en-US" sz="2400" b="1">
                <a:solidFill>
                  <a:srgbClr val="00539D"/>
                </a:solidFill>
                <a:cs typeface="Times New Roman" pitchFamily="18" charset="0"/>
              </a:rPr>
              <a:t> = 3(–4)</a:t>
            </a:r>
            <a:r>
              <a:rPr lang="en-US" sz="2400" b="1" i="1" baseline="40000">
                <a:solidFill>
                  <a:srgbClr val="00539D"/>
                </a:solidFill>
                <a:cs typeface="Times New Roman" pitchFamily="18" charset="0"/>
              </a:rPr>
              <a:t>n</a:t>
            </a:r>
            <a:r>
              <a:rPr lang="en-US" sz="2400" b="1" baseline="40000">
                <a:solidFill>
                  <a:srgbClr val="00539D"/>
                </a:solidFill>
                <a:cs typeface="Times New Roman" pitchFamily="18" charset="0"/>
              </a:rPr>
              <a:t> – 1</a:t>
            </a:r>
            <a:r>
              <a:rPr lang="en-US" sz="2400" b="1">
                <a:solidFill>
                  <a:srgbClr val="00539D"/>
                </a:solidFill>
                <a:cs typeface="Times New Roman" pitchFamily="18" charset="0"/>
              </a:rPr>
              <a:t>.</a:t>
            </a:r>
          </a:p>
        </p:txBody>
      </p:sp>
      <p:sp>
        <p:nvSpPr>
          <p:cNvPr id="125959" name="Oval 7"/>
          <p:cNvSpPr>
            <a:spLocks noChangeArrowheads="1"/>
          </p:cNvSpPr>
          <p:nvPr/>
        </p:nvSpPr>
        <p:spPr bwMode="auto">
          <a:xfrm>
            <a:off x="876300" y="45720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5960"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596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5960"/>
                                        </p:tgtEl>
                                        <p:attrNameLst>
                                          <p:attrName>style.visibility</p:attrName>
                                        </p:attrNameLst>
                                      </p:cBhvr>
                                      <p:to>
                                        <p:strVal val="visible"/>
                                      </p:to>
                                    </p:set>
                                    <p:animEffect transition="in" filter="wipe(left)">
                                      <p:cBhvr>
                                        <p:cTn id="7" dur="500"/>
                                        <p:tgtEl>
                                          <p:spTgt spid="12596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5961"/>
                                        </p:tgtEl>
                                        <p:attrNameLst>
                                          <p:attrName>style.visibility</p:attrName>
                                        </p:attrNameLst>
                                      </p:cBhvr>
                                      <p:to>
                                        <p:strVal val="visible"/>
                                      </p:to>
                                    </p:set>
                                    <p:animEffect transition="in" filter="dissolve">
                                      <p:cBhvr>
                                        <p:cTn id="11" dur="500"/>
                                        <p:tgtEl>
                                          <p:spTgt spid="12596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5958"/>
                                        </p:tgtEl>
                                        <p:attrNameLst>
                                          <p:attrName>style.visibility</p:attrName>
                                        </p:attrNameLst>
                                      </p:cBhvr>
                                      <p:to>
                                        <p:strVal val="visible"/>
                                      </p:to>
                                    </p:set>
                                    <p:animEffect transition="in" filter="wipe(left)">
                                      <p:cBhvr>
                                        <p:cTn id="15" dur="500"/>
                                        <p:tgtEl>
                                          <p:spTgt spid="12595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5957"/>
                                        </p:tgtEl>
                                        <p:attrNameLst>
                                          <p:attrName>style.visibility</p:attrName>
                                        </p:attrNameLst>
                                      </p:cBhvr>
                                      <p:to>
                                        <p:strVal val="visible"/>
                                      </p:to>
                                    </p:set>
                                    <p:animEffect transition="in" filter="wipe(left)">
                                      <p:cBhvr>
                                        <p:cTn id="19" dur="500"/>
                                        <p:tgtEl>
                                          <p:spTgt spid="125957"/>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25959"/>
                                        </p:tgtEl>
                                        <p:attrNameLst>
                                          <p:attrName>style.visibility</p:attrName>
                                        </p:attrNameLst>
                                      </p:cBhvr>
                                      <p:to>
                                        <p:strVal val="visible"/>
                                      </p:to>
                                    </p:set>
                                    <p:animEffect transition="in" filter="wipe(down)">
                                      <p:cBhvr>
                                        <p:cTn id="24" dur="580">
                                          <p:stCondLst>
                                            <p:cond delay="0"/>
                                          </p:stCondLst>
                                        </p:cTn>
                                        <p:tgtEl>
                                          <p:spTgt spid="125959"/>
                                        </p:tgtEl>
                                      </p:cBhvr>
                                    </p:animEffect>
                                    <p:anim calcmode="lin" valueType="num">
                                      <p:cBhvr>
                                        <p:cTn id="25" dur="1822" tmFilter="0,0; 0.14,0.36; 0.43,0.73; 0.71,0.91; 1.0,1.0">
                                          <p:stCondLst>
                                            <p:cond delay="0"/>
                                          </p:stCondLst>
                                        </p:cTn>
                                        <p:tgtEl>
                                          <p:spTgt spid="12595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2595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2595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2595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25959"/>
                                        </p:tgtEl>
                                        <p:attrNameLst>
                                          <p:attrName>ppt_y</p:attrName>
                                        </p:attrNameLst>
                                      </p:cBhvr>
                                      <p:tavLst>
                                        <p:tav tm="0" fmla="#ppt_y-sin(pi*$)/81">
                                          <p:val>
                                            <p:fltVal val="0"/>
                                          </p:val>
                                        </p:tav>
                                        <p:tav tm="100000">
                                          <p:val>
                                            <p:fltVal val="1"/>
                                          </p:val>
                                        </p:tav>
                                      </p:tavLst>
                                    </p:anim>
                                    <p:animScale>
                                      <p:cBhvr>
                                        <p:cTn id="30" dur="26">
                                          <p:stCondLst>
                                            <p:cond delay="650"/>
                                          </p:stCondLst>
                                        </p:cTn>
                                        <p:tgtEl>
                                          <p:spTgt spid="125959"/>
                                        </p:tgtEl>
                                      </p:cBhvr>
                                      <p:to x="100000" y="60000"/>
                                    </p:animScale>
                                    <p:animScale>
                                      <p:cBhvr>
                                        <p:cTn id="31" dur="166" decel="50000">
                                          <p:stCondLst>
                                            <p:cond delay="676"/>
                                          </p:stCondLst>
                                        </p:cTn>
                                        <p:tgtEl>
                                          <p:spTgt spid="125959"/>
                                        </p:tgtEl>
                                      </p:cBhvr>
                                      <p:to x="100000" y="100000"/>
                                    </p:animScale>
                                    <p:animScale>
                                      <p:cBhvr>
                                        <p:cTn id="32" dur="26">
                                          <p:stCondLst>
                                            <p:cond delay="1312"/>
                                          </p:stCondLst>
                                        </p:cTn>
                                        <p:tgtEl>
                                          <p:spTgt spid="125959"/>
                                        </p:tgtEl>
                                      </p:cBhvr>
                                      <p:to x="100000" y="80000"/>
                                    </p:animScale>
                                    <p:animScale>
                                      <p:cBhvr>
                                        <p:cTn id="33" dur="166" decel="50000">
                                          <p:stCondLst>
                                            <p:cond delay="1338"/>
                                          </p:stCondLst>
                                        </p:cTn>
                                        <p:tgtEl>
                                          <p:spTgt spid="125959"/>
                                        </p:tgtEl>
                                      </p:cBhvr>
                                      <p:to x="100000" y="100000"/>
                                    </p:animScale>
                                    <p:animScale>
                                      <p:cBhvr>
                                        <p:cTn id="34" dur="26">
                                          <p:stCondLst>
                                            <p:cond delay="1642"/>
                                          </p:stCondLst>
                                        </p:cTn>
                                        <p:tgtEl>
                                          <p:spTgt spid="125959"/>
                                        </p:tgtEl>
                                      </p:cBhvr>
                                      <p:to x="100000" y="90000"/>
                                    </p:animScale>
                                    <p:animScale>
                                      <p:cBhvr>
                                        <p:cTn id="35" dur="166" decel="50000">
                                          <p:stCondLst>
                                            <p:cond delay="1668"/>
                                          </p:stCondLst>
                                        </p:cTn>
                                        <p:tgtEl>
                                          <p:spTgt spid="125959"/>
                                        </p:tgtEl>
                                      </p:cBhvr>
                                      <p:to x="100000" y="100000"/>
                                    </p:animScale>
                                    <p:animScale>
                                      <p:cBhvr>
                                        <p:cTn id="36" dur="26">
                                          <p:stCondLst>
                                            <p:cond delay="1808"/>
                                          </p:stCondLst>
                                        </p:cTn>
                                        <p:tgtEl>
                                          <p:spTgt spid="125959"/>
                                        </p:tgtEl>
                                      </p:cBhvr>
                                      <p:to x="100000" y="95000"/>
                                    </p:animScale>
                                    <p:animScale>
                                      <p:cBhvr>
                                        <p:cTn id="37" dur="166" decel="50000">
                                          <p:stCondLst>
                                            <p:cond delay="1834"/>
                                          </p:stCondLst>
                                        </p:cTn>
                                        <p:tgtEl>
                                          <p:spTgt spid="12595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autoUpdateAnimBg="0"/>
      <p:bldP spid="125958" grpId="0" autoUpdateAnimBg="0"/>
      <p:bldP spid="12595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4267200" y="771525"/>
            <a:ext cx="43434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Graph a Geometric Sequence</a:t>
            </a:r>
            <a:endParaRPr lang="en-US" sz="2000">
              <a:solidFill>
                <a:srgbClr val="000000"/>
              </a:solidFill>
            </a:endParaRPr>
          </a:p>
          <a:p>
            <a:pPr>
              <a:spcBef>
                <a:spcPct val="50000"/>
              </a:spcBef>
            </a:pPr>
            <a:endParaRPr lang="en-US" sz="2000" b="1">
              <a:solidFill>
                <a:srgbClr val="EC1D24"/>
              </a:solidFill>
            </a:endParaRPr>
          </a:p>
        </p:txBody>
      </p:sp>
      <p:sp>
        <p:nvSpPr>
          <p:cNvPr id="93188" name="Rectangle 4"/>
          <p:cNvSpPr>
            <a:spLocks noChangeArrowheads="1"/>
          </p:cNvSpPr>
          <p:nvPr/>
        </p:nvSpPr>
        <p:spPr bwMode="auto">
          <a:xfrm>
            <a:off x="876300" y="1503363"/>
            <a:ext cx="7980363" cy="1406525"/>
          </a:xfrm>
          <a:prstGeom prst="rect">
            <a:avLst/>
          </a:prstGeom>
          <a:noFill/>
          <a:ln w="9525">
            <a:noFill/>
            <a:miter lim="800000"/>
            <a:headEnd/>
            <a:tailEnd/>
          </a:ln>
          <a:effectLst/>
        </p:spPr>
        <p:txBody>
          <a:bodyPr>
            <a:spAutoFit/>
          </a:bodyPr>
          <a:lstStyle/>
          <a:p>
            <a:pPr>
              <a:lnSpc>
                <a:spcPct val="90000"/>
              </a:lnSpc>
              <a:spcBef>
                <a:spcPct val="20000"/>
              </a:spcBef>
              <a:spcAft>
                <a:spcPct val="20000"/>
              </a:spcAft>
            </a:pPr>
            <a:r>
              <a:rPr lang="en-US" sz="2400" b="1">
                <a:solidFill>
                  <a:srgbClr val="E01B22"/>
                </a:solidFill>
                <a:ea typeface="Times New Roman" pitchFamily="18" charset="0"/>
                <a:cs typeface="Arial" pitchFamily="34" charset="0"/>
              </a:rPr>
              <a:t>ART  </a:t>
            </a:r>
            <a:r>
              <a:rPr lang="en-US" sz="2400" b="1">
                <a:solidFill>
                  <a:srgbClr val="00539D"/>
                </a:solidFill>
                <a:ea typeface="Times New Roman" pitchFamily="18" charset="0"/>
                <a:cs typeface="Arial" pitchFamily="34" charset="0"/>
              </a:rPr>
              <a:t>A 50-pound ice sculpture is melting at a rate in which 80% of its weight remains each hour. Draw a graph to represent how many pounds of the sculpture is left at each hour. </a:t>
            </a:r>
          </a:p>
        </p:txBody>
      </p:sp>
      <p:sp>
        <p:nvSpPr>
          <p:cNvPr id="93189" name="Rectangle 5"/>
          <p:cNvSpPr>
            <a:spLocks noChangeArrowheads="1"/>
          </p:cNvSpPr>
          <p:nvPr/>
        </p:nvSpPr>
        <p:spPr bwMode="auto">
          <a:xfrm>
            <a:off x="876300" y="3136900"/>
            <a:ext cx="7980363" cy="2063750"/>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1371600" algn="l"/>
              </a:tabLst>
            </a:pPr>
            <a:r>
              <a:rPr lang="en-US" sz="2400">
                <a:solidFill>
                  <a:srgbClr val="000000"/>
                </a:solidFill>
                <a:ea typeface="Times New Roman" pitchFamily="18" charset="0"/>
                <a:cs typeface="Arial" pitchFamily="34" charset="0"/>
              </a:rPr>
              <a:t>Compared to each previous hour, 80% of the weight remains. So, </a:t>
            </a:r>
            <a:r>
              <a:rPr lang="en-US" sz="2400" i="1">
                <a:solidFill>
                  <a:srgbClr val="000000"/>
                </a:solidFill>
                <a:ea typeface="Times New Roman" pitchFamily="18" charset="0"/>
                <a:cs typeface="Arial" pitchFamily="34" charset="0"/>
              </a:rPr>
              <a:t>r</a:t>
            </a:r>
            <a:r>
              <a:rPr lang="en-US" sz="2400">
                <a:solidFill>
                  <a:srgbClr val="000000"/>
                </a:solidFill>
                <a:ea typeface="Times New Roman" pitchFamily="18" charset="0"/>
                <a:cs typeface="Arial" pitchFamily="34" charset="0"/>
              </a:rPr>
              <a:t> = 0.80. Therefore, the geometric sequence that models this situation is 50, 40, 32, 25.6, 20.48,…. </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So after 1 hour, the sculpture weighs 40 pounds, </a:t>
            </a:r>
            <a:br>
              <a:rPr lang="en-US" sz="2400">
                <a:solidFill>
                  <a:srgbClr val="000000"/>
                </a:solidFill>
                <a:ea typeface="Times New Roman" pitchFamily="18" charset="0"/>
                <a:cs typeface="Arial" pitchFamily="34" charset="0"/>
              </a:rPr>
            </a:br>
            <a:r>
              <a:rPr lang="en-US" sz="2400">
                <a:solidFill>
                  <a:srgbClr val="000000"/>
                </a:solidFill>
                <a:ea typeface="Times New Roman" pitchFamily="18" charset="0"/>
                <a:cs typeface="Arial" pitchFamily="34" charset="0"/>
              </a:rPr>
              <a:t>32 pounds after 2 hours, 25.6 pounds after 3 hours, and so forth. Use this information to draw a graph.</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88">
                                            <p:txEl>
                                              <p:pRg st="0" end="0"/>
                                            </p:txEl>
                                          </p:spTgt>
                                        </p:tgtEl>
                                        <p:attrNameLst>
                                          <p:attrName>style.visibility</p:attrName>
                                        </p:attrNameLst>
                                      </p:cBhvr>
                                      <p:to>
                                        <p:strVal val="visible"/>
                                      </p:to>
                                    </p:set>
                                    <p:animEffect transition="in" filter="wipe(left)">
                                      <p:cBhvr>
                                        <p:cTn id="7" dur="500"/>
                                        <p:tgtEl>
                                          <p:spTgt spid="93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89">
                                            <p:txEl>
                                              <p:pRg st="0" end="0"/>
                                            </p:txEl>
                                          </p:spTgt>
                                        </p:tgtEl>
                                        <p:attrNameLst>
                                          <p:attrName>style.visibility</p:attrName>
                                        </p:attrNameLst>
                                      </p:cBhvr>
                                      <p:to>
                                        <p:strVal val="visible"/>
                                      </p:to>
                                    </p:set>
                                    <p:animEffect transition="in" filter="wipe(left)">
                                      <p:cBhvr>
                                        <p:cTn id="12" dur="500"/>
                                        <p:tgtEl>
                                          <p:spTgt spid="931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build="p" autoUpdateAnimBg="0" advAuto="0"/>
      <p:bldP spid="93189"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1" name="Text Box 3"/>
          <p:cNvSpPr txBox="1">
            <a:spLocks noChangeArrowheads="1"/>
          </p:cNvSpPr>
          <p:nvPr/>
        </p:nvSpPr>
        <p:spPr bwMode="auto">
          <a:xfrm>
            <a:off x="4267200" y="771525"/>
            <a:ext cx="4343400" cy="854075"/>
          </a:xfrm>
          <a:prstGeom prst="rect">
            <a:avLst/>
          </a:prstGeom>
          <a:noFill/>
          <a:ln w="9525">
            <a:noFill/>
            <a:miter lim="800000"/>
            <a:headEnd/>
            <a:tailEnd/>
          </a:ln>
          <a:effectLst/>
        </p:spPr>
        <p:txBody>
          <a:bodyPr>
            <a:spAutoFit/>
          </a:bodyPr>
          <a:lstStyle/>
          <a:p>
            <a:pPr>
              <a:spcBef>
                <a:spcPct val="50000"/>
              </a:spcBef>
            </a:pPr>
            <a:r>
              <a:rPr lang="en-US" sz="2000" b="1">
                <a:solidFill>
                  <a:srgbClr val="CD0000"/>
                </a:solidFill>
              </a:rPr>
              <a:t>Graph a Geometric Sequence</a:t>
            </a:r>
            <a:endParaRPr lang="en-US" sz="2000">
              <a:solidFill>
                <a:srgbClr val="000000"/>
              </a:solidFill>
            </a:endParaRPr>
          </a:p>
          <a:p>
            <a:pPr>
              <a:spcBef>
                <a:spcPct val="50000"/>
              </a:spcBef>
            </a:pPr>
            <a:endParaRPr lang="en-US" sz="2000" b="1">
              <a:solidFill>
                <a:srgbClr val="EC1D24"/>
              </a:solidFill>
            </a:endParaRPr>
          </a:p>
        </p:txBody>
      </p:sp>
      <p:sp>
        <p:nvSpPr>
          <p:cNvPr id="94212" name="Rectangle 4"/>
          <p:cNvSpPr>
            <a:spLocks noChangeArrowheads="1"/>
          </p:cNvSpPr>
          <p:nvPr/>
        </p:nvSpPr>
        <p:spPr bwMode="auto">
          <a:xfrm>
            <a:off x="533400" y="1498600"/>
            <a:ext cx="8077200" cy="420688"/>
          </a:xfrm>
          <a:prstGeom prst="rect">
            <a:avLst/>
          </a:prstGeom>
          <a:noFill/>
          <a:ln w="9525">
            <a:noFill/>
            <a:miter lim="800000"/>
            <a:headEnd/>
            <a:tailEnd/>
          </a:ln>
          <a:effectLst/>
        </p:spPr>
        <p:txBody>
          <a:bodyPr>
            <a:spAutoFit/>
          </a:bodyPr>
          <a:lstStyle/>
          <a:p>
            <a:pPr marL="1712913" indent="-1368425">
              <a:lnSpc>
                <a:spcPct val="90000"/>
              </a:lnSpc>
              <a:spcBef>
                <a:spcPct val="20000"/>
              </a:spcBef>
              <a:buClr>
                <a:srgbClr val="FFFFFF"/>
              </a:buClr>
              <a:tabLst>
                <a:tab pos="1943100" algn="l"/>
              </a:tabLst>
            </a:pPr>
            <a:r>
              <a:rPr lang="en-US" sz="2400" b="1">
                <a:solidFill>
                  <a:srgbClr val="00539D"/>
                </a:solidFill>
              </a:rPr>
              <a:t>Answer:</a:t>
            </a:r>
            <a:r>
              <a:rPr lang="en-US" sz="2400">
                <a:solidFill>
                  <a:srgbClr val="E01B22"/>
                </a:solidFill>
              </a:rPr>
              <a:t> 	</a:t>
            </a:r>
          </a:p>
        </p:txBody>
      </p:sp>
      <p:pic>
        <p:nvPicPr>
          <p:cNvPr id="94217" name="Picture 9" descr="9-8-4"/>
          <p:cNvPicPr>
            <a:picLocks noChangeAspect="1" noChangeArrowheads="1"/>
          </p:cNvPicPr>
          <p:nvPr/>
        </p:nvPicPr>
        <p:blipFill>
          <a:blip r:embed="rId3" cstate="print"/>
          <a:srcRect/>
          <a:stretch>
            <a:fillRect/>
          </a:stretch>
        </p:blipFill>
        <p:spPr bwMode="auto">
          <a:xfrm>
            <a:off x="2438400" y="2047875"/>
            <a:ext cx="4248150" cy="3770313"/>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2"/>
                                        </p:tgtEl>
                                        <p:attrNameLst>
                                          <p:attrName>style.visibility</p:attrName>
                                        </p:attrNameLst>
                                      </p:cBhvr>
                                      <p:to>
                                        <p:strVal val="visible"/>
                                      </p:to>
                                    </p:set>
                                    <p:animEffect transition="in" filter="wipe(left)">
                                      <p:cBhvr>
                                        <p:cTn id="7" dur="500"/>
                                        <p:tgtEl>
                                          <p:spTgt spid="942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4217"/>
                                        </p:tgtEl>
                                        <p:attrNameLst>
                                          <p:attrName>style.visibility</p:attrName>
                                        </p:attrNameLst>
                                      </p:cBhvr>
                                      <p:to>
                                        <p:strVal val="visible"/>
                                      </p:to>
                                    </p:set>
                                    <p:animEffect transition="in" filter="wipe(left)">
                                      <p:cBhvr>
                                        <p:cTn id="11" dur="500"/>
                                        <p:tgtEl>
                                          <p:spTgt spid="94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a:t>
            </a:r>
          </a:p>
        </p:txBody>
      </p:sp>
      <p:sp>
        <p:nvSpPr>
          <p:cNvPr id="116742" name="TPQuestion"/>
          <p:cNvSpPr>
            <a:spLocks noChangeArrowheads="1"/>
          </p:cNvSpPr>
          <p:nvPr/>
        </p:nvSpPr>
        <p:spPr bwMode="auto">
          <a:xfrm>
            <a:off x="476250" y="1371600"/>
            <a:ext cx="8286750" cy="1735138"/>
          </a:xfrm>
          <a:prstGeom prst="rect">
            <a:avLst/>
          </a:prstGeom>
          <a:noFill/>
          <a:ln w="9525">
            <a:noFill/>
            <a:miter lim="800000"/>
            <a:headEnd/>
            <a:tailEnd/>
          </a:ln>
          <a:effectLst/>
        </p:spPr>
        <p:txBody>
          <a:bodyPr>
            <a:spAutoFit/>
          </a:bodyPr>
          <a:lstStyle/>
          <a:p>
            <a:pPr marL="342900">
              <a:lnSpc>
                <a:spcPct val="90000"/>
              </a:lnSpc>
              <a:spcBef>
                <a:spcPct val="20000"/>
              </a:spcBef>
              <a:spcAft>
                <a:spcPct val="20000"/>
              </a:spcAft>
            </a:pPr>
            <a:r>
              <a:rPr lang="en-US" sz="2400" b="1">
                <a:solidFill>
                  <a:srgbClr val="E01B22"/>
                </a:solidFill>
                <a:cs typeface="Times New Roman" pitchFamily="18" charset="0"/>
              </a:rPr>
              <a:t>SOCCER</a:t>
            </a:r>
            <a:r>
              <a:rPr lang="en-US" sz="2400" b="1">
                <a:solidFill>
                  <a:srgbClr val="000000"/>
                </a:solidFill>
                <a:cs typeface="Times New Roman" pitchFamily="18" charset="0"/>
              </a:rPr>
              <a:t> </a:t>
            </a:r>
            <a:r>
              <a:rPr lang="en-US" sz="2400" b="1">
                <a:solidFill>
                  <a:srgbClr val="00539D"/>
                </a:solidFill>
                <a:cs typeface="Times New Roman" pitchFamily="18" charset="0"/>
              </a:rPr>
              <a:t>A soccer tournament begins with 32 teams in the first round. In each of the following rounds, one half of the teams are left to compete, until only one team remains. Draw a graph to represent how many teams are left to compete in each round.</a:t>
            </a:r>
          </a:p>
        </p:txBody>
      </p:sp>
      <p:sp>
        <p:nvSpPr>
          <p:cNvPr id="116743" name="Oval 7"/>
          <p:cNvSpPr>
            <a:spLocks noChangeArrowheads="1"/>
          </p:cNvSpPr>
          <p:nvPr/>
        </p:nvSpPr>
        <p:spPr bwMode="auto">
          <a:xfrm>
            <a:off x="876300" y="32385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43164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grpSp>
        <p:nvGrpSpPr>
          <p:cNvPr id="116752" name="Group 16"/>
          <p:cNvGrpSpPr>
            <a:grpSpLocks/>
          </p:cNvGrpSpPr>
          <p:nvPr/>
        </p:nvGrpSpPr>
        <p:grpSpPr bwMode="auto">
          <a:xfrm>
            <a:off x="857250" y="3208338"/>
            <a:ext cx="4776788" cy="3192462"/>
            <a:chOff x="540" y="2021"/>
            <a:chExt cx="3009" cy="2011"/>
          </a:xfrm>
        </p:grpSpPr>
        <p:sp>
          <p:nvSpPr>
            <p:cNvPr id="116741" name="TPAnswers"/>
            <p:cNvSpPr>
              <a:spLocks noChangeArrowheads="1"/>
            </p:cNvSpPr>
            <p:nvPr>
              <p:custDataLst>
                <p:tags r:id="rId2"/>
              </p:custDataLst>
            </p:nvPr>
          </p:nvSpPr>
          <p:spPr bwMode="auto">
            <a:xfrm>
              <a:off x="540" y="2046"/>
              <a:ext cx="2100" cy="1461"/>
            </a:xfrm>
            <a:prstGeom prst="rect">
              <a:avLst/>
            </a:prstGeom>
            <a:noFill/>
            <a:ln w="9525">
              <a:noFill/>
              <a:miter lim="800000"/>
              <a:headEnd/>
              <a:tailEnd/>
            </a:ln>
            <a:effectLst/>
          </p:spPr>
          <p:txBody>
            <a:bodyPr>
              <a:spAutoFit/>
            </a:bodyPr>
            <a:lstStyle/>
            <a:p>
              <a:pPr marL="2286000" indent="-2286000">
                <a:lnSpc>
                  <a:spcPct val="90000"/>
                </a:lnSpc>
                <a:spcBef>
                  <a:spcPct val="40000"/>
                </a:spcBef>
                <a:spcAft>
                  <a:spcPct val="40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b="1">
                  <a:solidFill>
                    <a:srgbClr val="00539D"/>
                  </a:solidFill>
                  <a:sym typeface="Symbol" pitchFamily="18" charset="2"/>
                </a:rPr>
                <a:t>B.</a:t>
              </a:r>
              <a:r>
                <a:rPr lang="pt-BR" sz="2400" b="1">
                  <a:solidFill>
                    <a:srgbClr val="000000"/>
                  </a:solidFill>
                  <a:sym typeface="Symbol" pitchFamily="18" charset="2"/>
                </a:rPr>
                <a:t>	</a:t>
              </a:r>
            </a:p>
            <a:p>
              <a:pPr marL="2286000" indent="-2286000">
                <a:lnSpc>
                  <a:spcPct val="90000"/>
                </a:lnSpc>
                <a:spcBef>
                  <a:spcPct val="40000"/>
                </a:spcBef>
                <a:spcAft>
                  <a:spcPct val="40000"/>
                </a:spcAft>
                <a:buClr>
                  <a:srgbClr val="00539D"/>
                </a:buClr>
              </a:pPr>
              <a:endParaRPr lang="pt-BR" sz="2400" b="1">
                <a:solidFill>
                  <a:srgbClr val="00539D"/>
                </a:solidFill>
                <a:sym typeface="Symbol" pitchFamily="18" charset="2"/>
              </a:endParaRPr>
            </a:p>
            <a:p>
              <a:pPr marL="2286000" indent="-2286000">
                <a:lnSpc>
                  <a:spcPct val="90000"/>
                </a:lnSpc>
                <a:spcBef>
                  <a:spcPct val="40000"/>
                </a:spcBef>
                <a:spcAft>
                  <a:spcPct val="40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16747" name="Picture 11" descr="E-9-8-4A-CYP"/>
            <p:cNvPicPr>
              <a:picLocks noChangeAspect="1" noChangeArrowheads="1"/>
            </p:cNvPicPr>
            <p:nvPr/>
          </p:nvPicPr>
          <p:blipFill>
            <a:blip r:embed="rId6" cstate="print"/>
            <a:srcRect/>
            <a:stretch>
              <a:fillRect/>
            </a:stretch>
          </p:blipFill>
          <p:spPr bwMode="auto">
            <a:xfrm>
              <a:off x="930" y="2021"/>
              <a:ext cx="910" cy="980"/>
            </a:xfrm>
            <a:prstGeom prst="rect">
              <a:avLst/>
            </a:prstGeom>
            <a:noFill/>
          </p:spPr>
        </p:pic>
        <p:pic>
          <p:nvPicPr>
            <p:cNvPr id="116748" name="Picture 12" descr="E-9-8-4B-CYP"/>
            <p:cNvPicPr>
              <a:picLocks noChangeAspect="1" noChangeArrowheads="1"/>
            </p:cNvPicPr>
            <p:nvPr/>
          </p:nvPicPr>
          <p:blipFill>
            <a:blip r:embed="rId7" cstate="print"/>
            <a:srcRect/>
            <a:stretch>
              <a:fillRect/>
            </a:stretch>
          </p:blipFill>
          <p:spPr bwMode="auto">
            <a:xfrm>
              <a:off x="2640" y="2021"/>
              <a:ext cx="909" cy="955"/>
            </a:xfrm>
            <a:prstGeom prst="rect">
              <a:avLst/>
            </a:prstGeom>
            <a:noFill/>
          </p:spPr>
        </p:pic>
        <p:pic>
          <p:nvPicPr>
            <p:cNvPr id="116750" name="Picture 14" descr="E-9-8-4D-CYP"/>
            <p:cNvPicPr>
              <a:picLocks noChangeAspect="1" noChangeArrowheads="1"/>
            </p:cNvPicPr>
            <p:nvPr/>
          </p:nvPicPr>
          <p:blipFill>
            <a:blip r:embed="rId8" cstate="print"/>
            <a:srcRect/>
            <a:stretch>
              <a:fillRect/>
            </a:stretch>
          </p:blipFill>
          <p:spPr bwMode="auto">
            <a:xfrm>
              <a:off x="2640" y="3120"/>
              <a:ext cx="869" cy="912"/>
            </a:xfrm>
            <a:prstGeom prst="rect">
              <a:avLst/>
            </a:prstGeom>
            <a:noFill/>
          </p:spPr>
        </p:pic>
        <p:pic>
          <p:nvPicPr>
            <p:cNvPr id="116751" name="Picture 15" descr="E-9-8-4C-CYP"/>
            <p:cNvPicPr>
              <a:picLocks noChangeAspect="1" noChangeArrowheads="1"/>
            </p:cNvPicPr>
            <p:nvPr/>
          </p:nvPicPr>
          <p:blipFill>
            <a:blip r:embed="rId9" cstate="print"/>
            <a:srcRect/>
            <a:stretch>
              <a:fillRect/>
            </a:stretch>
          </p:blipFill>
          <p:spPr bwMode="auto">
            <a:xfrm>
              <a:off x="930" y="3120"/>
              <a:ext cx="869" cy="912"/>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42"/>
                                        </p:tgtEl>
                                        <p:attrNameLst>
                                          <p:attrName>style.visibility</p:attrName>
                                        </p:attrNameLst>
                                      </p:cBhvr>
                                      <p:to>
                                        <p:strVal val="visible"/>
                                      </p:to>
                                    </p:set>
                                    <p:animEffect transition="in" filter="wipe(left)">
                                      <p:cBhvr>
                                        <p:cTn id="15" dur="500"/>
                                        <p:tgtEl>
                                          <p:spTgt spid="11674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6752"/>
                                        </p:tgtEl>
                                        <p:attrNameLst>
                                          <p:attrName>style.visibility</p:attrName>
                                        </p:attrNameLst>
                                      </p:cBhvr>
                                      <p:to>
                                        <p:strVal val="visible"/>
                                      </p:to>
                                    </p:set>
                                    <p:animEffect transition="in" filter="wipe(left)">
                                      <p:cBhvr>
                                        <p:cTn id="19" dur="500"/>
                                        <p:tgtEl>
                                          <p:spTgt spid="11675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167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2" grpId="0" autoUpdateAnimBg="0"/>
      <p:bldP spid="11674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Correct¤Incorrect¤Incorrect¤Incorrect"/>
  <p:tag name="TOTALRESPONSES" val="5"/>
  <p:tag name="SLICED" val="False"/>
  <p:tag name="RESPONSES" val="NA,1,5,2;3;3;1;2;"/>
  <p:tag name="CHARTSTRINGSTD" val="1 2 2 0"/>
  <p:tag name="CHARTSTRINGREV" val="0 2 2 1"/>
  <p:tag name="CHARTSTRINGSTDPER" val="0.2 0.4 0.4 0"/>
  <p:tag name="CHARTSTRINGREVPER" val="0 0.4 0.4 0.2"/>
  <p:tag name="QUESTIONALIAS" val="5-Minute Check 1"/>
  <p:tag name="ANSWERSALIAS" val="A¤B¤C¤D"/>
  <p:tag name="RESPONSESGATHERED" val="False"/>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Incorrect¤Correct¤Incorrect"/>
  <p:tag name="TOTALRESPONSES" val="5"/>
  <p:tag name="SLICED" val="False"/>
  <p:tag name="RESPONSES" val="NA,1,5,4;2;1;2;1;"/>
  <p:tag name="CHARTSTRINGSTD" val="2 2 0 1"/>
  <p:tag name="CHARTSTRINGREV" val="1 0 2 2"/>
  <p:tag name="CHARTSTRINGSTDPER" val="0.4 0.4 0 0.2"/>
  <p:tag name="CHARTSTRINGREVPER" val="0.2 0 0.4 0.4"/>
  <p:tag name="QUESTIONALIAS" val="5-Minute Check 2"/>
  <p:tag name="ANSWERSALIAS" val="A¤B¤C¤D"/>
  <p:tag name="RESPONSESGATHERED" val="False"/>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Correct¤Incorrect¤Incorrect"/>
  <p:tag name="TOTALRESPONSES" val="5"/>
  <p:tag name="SLICED" val="False"/>
  <p:tag name="RESPONSES" val="NA,1,5,1;4;2;4;4;"/>
  <p:tag name="CHARTSTRINGSTD" val="1 1 0 3"/>
  <p:tag name="CHARTSTRINGREV" val="3 0 1 1"/>
  <p:tag name="CHARTSTRINGSTDPER" val="0.2 0.2 0 0.6"/>
  <p:tag name="CHARTSTRINGREVPER" val="0.6 0 0.2 0.2"/>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Incorrect¤Incorrect¤Correct"/>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Correct¤Incorrect¤Incorrect"/>
  <p:tag name="TOTALRESPONSES" val="5"/>
  <p:tag name="SLICED" val="False"/>
  <p:tag name="RESPONSES" val="NA,1,5,1;3;1;2;2;"/>
  <p:tag name="CHARTSTRINGSTD" val="2 2 1 0"/>
  <p:tag name="CHARTSTRINGREV" val="0 1 2 2"/>
  <p:tag name="CHARTSTRINGSTDPER" val="0.4 0.4 0.2 0"/>
  <p:tag name="CHARTSTRINGREVPER" val="0 0.2 0.4 0.4"/>
  <p:tag name="QUESTIONALIAS" val="5-Minute Check 5"/>
  <p:tag name="ANSWERSALIAS" val="A¤B¤C¤D"/>
  <p:tag name="RESPONSESGATHERED" val="False"/>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Correct¤Incorrect"/>
  <p:tag name="TOTALRESPONSES" val="5"/>
  <p:tag name="SLICED" val="False"/>
  <p:tag name="RESPONSES" val="NA,1,5,3;1;1;1;3;"/>
  <p:tag name="CHARTSTRINGSTD" val="3 0 2"/>
  <p:tag name="CHARTSTRINGREV" val="2 0 3"/>
  <p:tag name="CHARTSTRINGSTDPER" val="0.6 0 0.4"/>
  <p:tag name="CHARTSTRINGREVPER" val="0.4 0 0.6"/>
  <p:tag name="QUESTIONALIAS" val="Example 1"/>
  <p:tag name="ANSWERSALIAS" val="A¤B¤C"/>
  <p:tag name="RESPONSESGATHERED" val="False"/>
</p:tagLst>
</file>

<file path=ppt/tags/tag2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DF829B0C0BD40809C2E1824D91021C3"/>
  <p:tag name="VALUES" val="Incorrect¤Incorrect¤Correct"/>
  <p:tag name="TOTALRESPONSES" val="5"/>
  <p:tag name="SLICED" val="False"/>
  <p:tag name="RESPONSES" val="NA,1,5,2;3;1;3;1;"/>
  <p:tag name="CHARTSTRINGSTD" val="2 1 2"/>
  <p:tag name="CHARTSTRINGREV" val="2 1 2"/>
  <p:tag name="CHARTSTRINGSTDPER" val="0.4 0.2 0.4"/>
  <p:tag name="CHARTSTRINGREVPER" val="0.4 0.2 0.4"/>
  <p:tag name="QUESTIONALIAS" val="Example 1"/>
  <p:tag name="ANSWERSALIAS" val="A¤B¤C"/>
  <p:tag name="RESPONSESGATHERED" val="False"/>
</p:tagLst>
</file>

<file path=ppt/tags/tag22.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Incorrect¤Incorrect¤Incorrect¤Correct"/>
  <p:tag name="TOTALRESPONSES" val="5"/>
  <p:tag name="SLICED" val="False"/>
  <p:tag name="RESPONSES" val="NA,1,5,1;4;2;2;1;"/>
  <p:tag name="CHARTSTRINGSTD" val="2 2 0 1"/>
  <p:tag name="CHARTSTRINGREV" val="1 0 2 2"/>
  <p:tag name="CHARTSTRINGSTDPER" val="0.4 0.4 0 0.2"/>
  <p:tag name="CHARTSTRINGREVPER" val="0.2 0 0.4 0.4"/>
  <p:tag name="QUESTIONALIAS" val="Example 2"/>
  <p:tag name="ANSWERSALIAS" val="A¤B¤C¤D"/>
  <p:tag name="RESPONSESGATHERED" val="False"/>
</p:tagLst>
</file>

<file path=ppt/tags/tag28.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29.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4AFF1B7BE71549058F31DBED64A51E64"/>
  <p:tag name="VALUES" val="Incorrect¤Correct¤Incorrect¤Incorrect"/>
  <p:tag name="TOTALRESPONSES" val="5"/>
  <p:tag name="SLICED" val="False"/>
  <p:tag name="RESPONSES" val="NA,1,5,2;4;4;1;3;"/>
  <p:tag name="CHARTSTRINGSTD" val="1 1 1 2"/>
  <p:tag name="CHARTSTRINGREV" val="2 1 1 1"/>
  <p:tag name="CHARTSTRINGSTDPER" val="0.2 0.2 0.2 0.4"/>
  <p:tag name="CHARTSTRINGREVPER" val="0.4 0.2 0.2 0.2"/>
  <p:tag name="QUESTIONALIAS" val="Example 2"/>
  <p:tag name="ANSWERSALIAS" val="A¤B¤C¤D"/>
  <p:tag name="RESPONSESGATHERED" val="False"/>
</p:tagLst>
</file>

<file path=ppt/tags/tag30.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Correct¤Incorrect¤Incorrect¤Incorrect"/>
  <p:tag name="TOTALRESPONSES" val="5"/>
  <p:tag name="SLICED" val="False"/>
  <p:tag name="RESPONSES" val="NA,1,5,2;3;2;1;3;"/>
  <p:tag name="CHARTSTRINGSTD" val="1 2 2 0"/>
  <p:tag name="CHARTSTRINGREV" val="0 2 2 1"/>
  <p:tag name="CHARTSTRINGSTDPER" val="0.2 0.4 0.4 0"/>
  <p:tag name="CHARTSTRINGREVPER" val="0 0.4 0.4 0.2"/>
  <p:tag name="QUESTIONALIAS" val="Example 3"/>
  <p:tag name="ANSWERSALIAS" val="A¤B¤C¤D"/>
  <p:tag name="RESPONSESGATHERED" val="False"/>
</p:tagLst>
</file>

<file path=ppt/tags/tag3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78939F81D4DD448EAF8FB0F7043BCF13"/>
  <p:tag name="VALUES" val="Incorrect¤Incorrect¤Correct¤Incorrect"/>
  <p:tag name="TOTALRESPONSES" val="5"/>
  <p:tag name="SLICED" val="False"/>
  <p:tag name="RESPONSES" val="NA,1,5,4;1;4;1;1;"/>
  <p:tag name="CHARTSTRINGSTD" val="3 0 0 2"/>
  <p:tag name="CHARTSTRINGREV" val="2 0 0 3"/>
  <p:tag name="CHARTSTRINGSTDPER" val="0.6 0 0 0.4"/>
  <p:tag name="CHARTSTRINGREVPER" val="0.4 0 0 0.6"/>
  <p:tag name="QUESTIONALIAS" val="Example 3"/>
  <p:tag name="ANSWERSALIAS" val="A¤B¤C¤D"/>
  <p:tag name="RESPONSESGATHERED" val="False"/>
</p:tagLst>
</file>

<file path=ppt/tags/tag3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TOTALRESPONSES" val="5"/>
  <p:tag name="SLICED" val="False"/>
  <p:tag name="RESPONSES" val="NA,1,5,2;4;4;1;4;"/>
  <p:tag name="CHARTSTRINGSTD" val="1 1 0 3"/>
  <p:tag name="CHARTSTRINGREV" val="3 0 1 1"/>
  <p:tag name="CHARTSTRINGSTDPER" val="0.2 0.2 0 0.6"/>
  <p:tag name="CHARTSTRINGREVPER" val="0.6 0 0.2 0.2"/>
  <p:tag name="VALUES" val="Correct¤Incorrect¤Incorrect¤Incorrect"/>
  <p:tag name="QUESTIONALIAS" val="Example 4"/>
  <p:tag name="ANSWERSALIAS" val="A¤B¤C¤D"/>
  <p:tag name="RESPONSESGATHERED" val="False"/>
</p:tagLst>
</file>

<file path=ppt/tags/tag4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1665</TotalTime>
  <Words>1078</Words>
  <Application>Microsoft Office PowerPoint</Application>
  <PresentationFormat>On-screen Show (4:3)</PresentationFormat>
  <Paragraphs>289</Paragraphs>
  <Slides>29</Slides>
  <Notes>0</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29</vt:i4>
      </vt:variant>
    </vt:vector>
  </HeadingPairs>
  <TitlesOfParts>
    <vt:vector size="43" baseType="lpstr">
      <vt:lpstr>Arial</vt:lpstr>
      <vt:lpstr>Symbol</vt:lpstr>
      <vt:lpstr>Times New Roman</vt:lpstr>
      <vt:lpstr>FormataOTFCn</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CCSS</vt:lpstr>
      <vt:lpstr>Then/Now</vt:lpstr>
      <vt:lpstr>Vocabulary</vt:lpstr>
      <vt:lpstr>Example 1</vt:lpstr>
      <vt:lpstr>Example 1</vt:lpstr>
      <vt:lpstr>Example 1</vt:lpstr>
      <vt:lpstr>Example 1</vt:lpstr>
      <vt:lpstr>Example 2</vt:lpstr>
      <vt:lpstr>Example 2</vt:lpstr>
      <vt:lpstr>Example 2</vt:lpstr>
      <vt:lpstr>Example 2</vt:lpstr>
      <vt:lpstr>Example 2</vt:lpstr>
      <vt:lpstr>Example 2</vt:lpstr>
      <vt:lpstr>Concept</vt:lpstr>
      <vt:lpstr>Example 3</vt:lpstr>
      <vt:lpstr>Example 3</vt:lpstr>
      <vt:lpstr>Example 3</vt:lpstr>
      <vt:lpstr>Example 3</vt:lpstr>
      <vt:lpstr>Example 4</vt:lpstr>
      <vt:lpstr>Example 4</vt:lpstr>
      <vt:lpstr>Example 4</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97</cp:revision>
  <dcterms:created xsi:type="dcterms:W3CDTF">2007-12-06T14:31:51Z</dcterms:created>
  <dcterms:modified xsi:type="dcterms:W3CDTF">2015-09-25T16:51:34Z</dcterms:modified>
</cp:coreProperties>
</file>