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4" r:id="rId18"/>
    <p:sldId id="258" r:id="rId19"/>
    <p:sldId id="259" r:id="rId20"/>
    <p:sldId id="321" r:id="rId21"/>
    <p:sldId id="308" r:id="rId22"/>
    <p:sldId id="318" r:id="rId23"/>
    <p:sldId id="260" r:id="rId24"/>
    <p:sldId id="322" r:id="rId25"/>
    <p:sldId id="323" r:id="rId26"/>
    <p:sldId id="324" r:id="rId27"/>
    <p:sldId id="309" r:id="rId28"/>
    <p:sldId id="263" r:id="rId29"/>
    <p:sldId id="326" r:id="rId30"/>
    <p:sldId id="329" r:id="rId31"/>
    <p:sldId id="327" r:id="rId32"/>
    <p:sldId id="330" r:id="rId33"/>
    <p:sldId id="310" r:id="rId34"/>
    <p:sldId id="293" r:id="rId35"/>
    <p:sldId id="331" r:id="rId36"/>
    <p:sldId id="311" r:id="rId37"/>
    <p:sldId id="275" r:id="rId38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22"/>
    <a:srgbClr val="000000"/>
    <a:srgbClr val="F8FAA4"/>
    <a:srgbClr val="EC1D24"/>
    <a:srgbClr val="5B57A6"/>
    <a:srgbClr val="18984C"/>
    <a:srgbClr val="13773B"/>
    <a:srgbClr val="00539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1" autoAdjust="0"/>
    <p:restoredTop sz="94686" autoAdjust="0"/>
  </p:normalViewPr>
  <p:slideViewPr>
    <p:cSldViewPr>
      <p:cViewPr>
        <p:scale>
          <a:sx n="50" d="100"/>
          <a:sy n="50" d="100"/>
        </p:scale>
        <p:origin x="-2106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7–7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7_08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8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7_0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8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8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0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8.jpeg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20" name="SplashHeader" descr="12_ALG1_Header_07_08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" action="ppaction://hlinkshowjump?jump=nextslide"/>
              </a:rPr>
              <a:t>Five-Minute Check (over Lesson 7–7)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4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5" action="ppaction://hlinksldjump"/>
              </a:rPr>
              <a:t>Example 1:	Use a Recursive Formula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6" action="ppaction://hlinksldjump"/>
              </a:rPr>
              <a:t>Key Concept:  Writing Recursive Formulas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7" action="ppaction://hlinksldjump"/>
              </a:rPr>
              <a:t>Example 2:	Write Recursive Formulas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8" action="ppaction://hlinksldjump"/>
              </a:rPr>
              <a:t>Example 3:	Write Recursive and Explicit Formulas</a:t>
            </a:r>
            <a:endParaRPr lang="en-US" sz="24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hlinkClick r:id="rId9" action="ppaction://hlinksldjump"/>
              </a:rPr>
              <a:t>Example 4:	Translate between Recursive and</a:t>
            </a:r>
            <a:br>
              <a:rPr lang="en-US" sz="2400" b="1">
                <a:solidFill>
                  <a:srgbClr val="E01B22"/>
                </a:solidFill>
                <a:hlinkClick r:id="rId9" action="ppaction://hlinksldjump"/>
              </a:rPr>
            </a:br>
            <a:r>
              <a:rPr lang="en-US" sz="2400" b="1">
                <a:solidFill>
                  <a:srgbClr val="E01B22"/>
                </a:solidFill>
              </a:rPr>
              <a:t>	</a:t>
            </a:r>
            <a:r>
              <a:rPr lang="en-US" sz="2400" b="1">
                <a:solidFill>
                  <a:srgbClr val="E01B22"/>
                </a:solidFill>
                <a:hlinkClick r:id="rId9" action="ppaction://hlinksldjump"/>
              </a:rPr>
              <a:t>Explicit Formulas</a:t>
            </a:r>
            <a:endParaRPr lang="en-US" sz="24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37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arithmetic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geometric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neither</a:t>
            </a:r>
          </a:p>
        </p:txBody>
      </p:sp>
      <p:sp>
        <p:nvSpPr>
          <p:cNvPr id="1075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best describes the sequence 1, 4, 9, 16, …?</a:t>
            </a:r>
          </a:p>
        </p:txBody>
      </p:sp>
      <p:sp>
        <p:nvSpPr>
          <p:cNvPr id="107539" name="AutoShape 1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40" name="Picture 20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7" grpId="0" autoUpdateAnimBg="0"/>
      <p:bldP spid="107538" grpId="0" autoUpdateAnimBg="0"/>
      <p:bldP spid="1075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4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arithmetic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geometric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neither</a:t>
            </a:r>
          </a:p>
        </p:txBody>
      </p:sp>
      <p:sp>
        <p:nvSpPr>
          <p:cNvPr id="108555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best describes the sequence 3, 7, 11, 15, …?</a:t>
            </a:r>
          </a:p>
        </p:txBody>
      </p:sp>
      <p:sp>
        <p:nvSpPr>
          <p:cNvPr id="108556" name="AutoShape 12"/>
          <p:cNvSpPr>
            <a:spLocks noChangeArrowheads="1"/>
          </p:cNvSpPr>
          <p:nvPr/>
        </p:nvSpPr>
        <p:spPr bwMode="auto">
          <a:xfrm>
            <a:off x="533400" y="24780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7" name="Picture 13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4" grpId="0" autoUpdateAnimBg="0"/>
      <p:bldP spid="108555" grpId="0" autoUpdateAnimBg="0"/>
      <p:bldP spid="1085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8" name="xyz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arithmetic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geometric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neither</a:t>
            </a:r>
          </a:p>
        </p:txBody>
      </p:sp>
      <p:sp>
        <p:nvSpPr>
          <p:cNvPr id="10957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Which best describes the sequence 1, –2, 4, –8, …?</a:t>
            </a:r>
          </a:p>
        </p:txBody>
      </p:sp>
      <p:sp>
        <p:nvSpPr>
          <p:cNvPr id="109580" name="AutoShape 12"/>
          <p:cNvSpPr>
            <a:spLocks noChangeArrowheads="1"/>
          </p:cNvSpPr>
          <p:nvPr/>
        </p:nvSpPr>
        <p:spPr bwMode="auto">
          <a:xfrm>
            <a:off x="533400" y="33909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81" name="Picture 13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8" grpId="0" autoUpdateAnimBg="0"/>
      <p:bldP spid="109579" grpId="0" autoUpdateAnimBg="0"/>
      <p:bldP spid="1095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60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70200"/>
            <a:ext cx="4572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–50, 250, –1250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–20, 100, –40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–250, 1250, –6250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–250, 500, –1000</a:t>
            </a:r>
          </a:p>
        </p:txBody>
      </p:sp>
      <p:sp>
        <p:nvSpPr>
          <p:cNvPr id="110606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next three terms in the geometric sequence 2, –10, 50, … .</a:t>
            </a:r>
          </a:p>
        </p:txBody>
      </p:sp>
      <p:sp>
        <p:nvSpPr>
          <p:cNvPr id="110607" name="AutoShape 15"/>
          <p:cNvSpPr>
            <a:spLocks noChangeArrowheads="1"/>
          </p:cNvSpPr>
          <p:nvPr/>
        </p:nvSpPr>
        <p:spPr bwMode="auto">
          <a:xfrm>
            <a:off x="533400" y="48133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8" name="Picture 16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5" grpId="0" autoUpdateAnimBg="0"/>
      <p:bldP spid="110606" grpId="0" autoUpdateAnimBg="0"/>
      <p:bldP spid="1106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30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819400"/>
            <a:ext cx="45720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2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–2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n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3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n – 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1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4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 baseline="40000">
                <a:solidFill>
                  <a:srgbClr val="000000"/>
                </a:solidFill>
                <a:sym typeface="Symbol" pitchFamily="18" charset="2"/>
              </a:rPr>
              <a:t>n – 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1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(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n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) = 3 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● (–2)</a:t>
            </a:r>
            <a:r>
              <a:rPr lang="pt-BR" sz="2400" b="1" i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n + </a:t>
            </a:r>
            <a:r>
              <a:rPr lang="pt-BR" sz="2400" b="1" baseline="4000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1</a:t>
            </a:r>
            <a:r>
              <a:rPr lang="pt-BR" sz="2400" b="1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</a:t>
            </a:r>
            <a:endParaRPr lang="pt-BR" sz="2400" b="1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11631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function rule for the sequence </a:t>
            </a:r>
            <a:br>
              <a:rPr lang="en-US" sz="2400" b="1">
                <a:solidFill>
                  <a:srgbClr val="00539D"/>
                </a:solidFill>
                <a:cs typeface="Times New Roman" pitchFamily="18" charset="0"/>
              </a:rPr>
            </a:b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12, –24, 48, –96, 192, …?</a:t>
            </a:r>
          </a:p>
        </p:txBody>
      </p:sp>
      <p:pic>
        <p:nvPicPr>
          <p:cNvPr id="111632" name="Picture 16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11633" name="Picture 17" descr="5Min Num_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sp>
        <p:nvSpPr>
          <p:cNvPr id="111634" name="AutoShape 18"/>
          <p:cNvSpPr>
            <a:spLocks noChangeArrowheads="1"/>
          </p:cNvSpPr>
          <p:nvPr/>
        </p:nvSpPr>
        <p:spPr bwMode="auto">
          <a:xfrm>
            <a:off x="533400" y="56880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30" grpId="0" autoUpdateAnimBg="0"/>
      <p:bldP spid="111631" grpId="0" autoUpdateAnimBg="0"/>
      <p:bldP spid="1116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F.IF.3 Recognize that sequences are functions, sometimes defined recursively, whose domain is a subset of the integers.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F.BF.2 Write arithmetic and geometric sequences both recursively and with an explicit formula, use them to model situations, and translate between the two forms.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85750" algn="l"/>
              </a:tabLst>
            </a:pPr>
            <a:r>
              <a:rPr lang="en-US" sz="26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3 Construct viable arguments and critique the 	reasoning of others.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wrote explicit formulas to represent arithmetic and geometric sequences.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Use a recursive formula to list terms in a sequence.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6730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Write recursive formulas for arithmetic and geometric sequences.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a Recursive Formula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the first five terms of the sequence in which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–8 and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–2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+ 5, if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≥ 2.</a:t>
            </a: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2362200"/>
            <a:ext cx="8077200" cy="4071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The given first term is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–8. Use this term and the recursive formula to find the next four terms.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2</a:t>
            </a:r>
            <a:r>
              <a:rPr lang="en-US" sz="2400"/>
              <a:t> = –2</a:t>
            </a: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2</a:t>
            </a:r>
            <a:r>
              <a:rPr lang="en-US" sz="2400" baseline="-25000"/>
              <a:t> – 1</a:t>
            </a:r>
            <a:r>
              <a:rPr lang="en-US" sz="2400"/>
              <a:t> + 5	</a:t>
            </a:r>
            <a:r>
              <a:rPr lang="en-US" sz="2400" i="1"/>
              <a:t>n</a:t>
            </a:r>
            <a:r>
              <a:rPr lang="en-US" sz="2400"/>
              <a:t> = 2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+ 5	Simplify.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–2(–8) + 5 or 21	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–8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3</a:t>
            </a:r>
            <a:r>
              <a:rPr lang="en-US" sz="2400"/>
              <a:t> = –2</a:t>
            </a: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3</a:t>
            </a:r>
            <a:r>
              <a:rPr lang="en-US" sz="2400" baseline="-25000"/>
              <a:t> – 1</a:t>
            </a:r>
            <a:r>
              <a:rPr lang="en-US" sz="2400"/>
              <a:t> + 5	</a:t>
            </a:r>
            <a:r>
              <a:rPr lang="en-US" sz="2400" i="1"/>
              <a:t>n</a:t>
            </a:r>
            <a:r>
              <a:rPr lang="en-US" sz="2400"/>
              <a:t> = 3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</a:t>
            </a:r>
            <a:r>
              <a:rPr lang="en-US" sz="2400" i="1"/>
              <a:t>a</a:t>
            </a:r>
            <a:r>
              <a:rPr lang="en-US" sz="2400" baseline="-25000"/>
              <a:t>2</a:t>
            </a:r>
            <a:r>
              <a:rPr lang="en-US" sz="2400"/>
              <a:t> + 5	Simplify.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–2(21) + 5 or –37	</a:t>
            </a:r>
            <a:r>
              <a:rPr lang="en-US" sz="2400" i="1"/>
              <a:t>a</a:t>
            </a:r>
            <a:r>
              <a:rPr lang="en-US" sz="2400" baseline="-25000"/>
              <a:t>2</a:t>
            </a:r>
            <a:r>
              <a:rPr lang="en-US" sz="2400"/>
              <a:t> = 21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endParaRPr lang="en-US" sz="240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Use a Recursive Formula</a:t>
            </a: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533400" y="15192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4</a:t>
            </a:r>
            <a:r>
              <a:rPr lang="en-US" sz="2400"/>
              <a:t> = –2</a:t>
            </a: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4</a:t>
            </a:r>
            <a:r>
              <a:rPr lang="en-US" sz="2400" baseline="-25000"/>
              <a:t> – 1</a:t>
            </a:r>
            <a:r>
              <a:rPr lang="en-US" sz="2400"/>
              <a:t> + 5	</a:t>
            </a:r>
            <a:r>
              <a:rPr lang="en-US" sz="2400" i="1"/>
              <a:t>n</a:t>
            </a:r>
            <a:r>
              <a:rPr lang="en-US" sz="2400"/>
              <a:t> = 4</a:t>
            </a: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533400" y="1990725"/>
            <a:ext cx="8077200" cy="279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</a:t>
            </a:r>
            <a:r>
              <a:rPr lang="en-US" sz="2400" i="1"/>
              <a:t>a</a:t>
            </a:r>
            <a:r>
              <a:rPr lang="en-US" sz="2400" baseline="-25000"/>
              <a:t>3</a:t>
            </a:r>
            <a:r>
              <a:rPr lang="en-US" sz="2400"/>
              <a:t> + 5	Simplify.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–2(–37) + 5 or 79	</a:t>
            </a:r>
            <a:r>
              <a:rPr lang="en-US" sz="2400" i="1"/>
              <a:t>a</a:t>
            </a:r>
            <a:r>
              <a:rPr lang="en-US" sz="2400" baseline="-25000"/>
              <a:t>3</a:t>
            </a:r>
            <a:r>
              <a:rPr lang="en-US" sz="2400"/>
              <a:t> = –37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5</a:t>
            </a:r>
            <a:r>
              <a:rPr lang="en-US" sz="2400"/>
              <a:t> = –2</a:t>
            </a:r>
            <a:r>
              <a:rPr lang="en-US" sz="2400" i="1"/>
              <a:t>a</a:t>
            </a:r>
            <a:r>
              <a:rPr lang="en-US" sz="2400" baseline="-25000">
                <a:solidFill>
                  <a:srgbClr val="E01B22"/>
                </a:solidFill>
              </a:rPr>
              <a:t>5</a:t>
            </a:r>
            <a:r>
              <a:rPr lang="en-US" sz="2400" baseline="-25000"/>
              <a:t> – 1</a:t>
            </a:r>
            <a:r>
              <a:rPr lang="en-US" sz="2400"/>
              <a:t> + 5	</a:t>
            </a:r>
            <a:r>
              <a:rPr lang="en-US" sz="2400" i="1"/>
              <a:t>n</a:t>
            </a:r>
            <a:r>
              <a:rPr lang="en-US" sz="2400"/>
              <a:t> = 5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</a:t>
            </a:r>
            <a:r>
              <a:rPr lang="en-US" sz="2400" i="1"/>
              <a:t>a</a:t>
            </a:r>
            <a:r>
              <a:rPr lang="en-US" sz="2400" baseline="-25000"/>
              <a:t>4</a:t>
            </a:r>
            <a:r>
              <a:rPr lang="en-US" sz="2400"/>
              <a:t> + 5	Simplify.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r>
              <a:rPr lang="en-US" sz="2400"/>
              <a:t>		= –2(79) + 5 or –153	</a:t>
            </a:r>
            <a:r>
              <a:rPr lang="en-US" sz="2400" i="1"/>
              <a:t>a</a:t>
            </a:r>
            <a:r>
              <a:rPr lang="en-US" sz="2400" baseline="-25000"/>
              <a:t>4</a:t>
            </a:r>
            <a:r>
              <a:rPr lang="en-US" sz="2400"/>
              <a:t> = 79</a:t>
            </a:r>
          </a:p>
          <a:p>
            <a:pPr marL="342900" defTabSz="1371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628650" algn="r"/>
                <a:tab pos="742950" algn="l"/>
                <a:tab pos="4114800" algn="l"/>
              </a:tabLst>
            </a:pPr>
            <a:endParaRPr lang="en-US" sz="2400"/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533400" y="46482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first five terms are –8, 21, –37, 79,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>
                <a:solidFill>
                  <a:srgbClr val="E01B22"/>
                </a:solidFill>
              </a:rPr>
              <a:t>and –153.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6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6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6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7" grpId="0" build="p" autoUpdateAnimBg="0"/>
      <p:bldP spid="146438" grpId="0" build="p" autoUpdateAnimBg="0"/>
      <p:bldP spid="14643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34099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85825" y="2489200"/>
            <a:ext cx="51339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–3, –12, –48, –192, –768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–3, –21, –93, –381, –1533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–12, –48, –192, –768, –3072</a:t>
            </a:r>
            <a:r>
              <a:rPr lang="en-US" sz="2400">
                <a:sym typeface="Symbol" pitchFamily="18" charset="2"/>
              </a:rPr>
              <a:t> 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en-US" sz="2400" b="1">
                <a:sym typeface="Symbol" pitchFamily="18" charset="2"/>
              </a:rPr>
              <a:t>–21, –93, –381, –1533, –6141</a:t>
            </a:r>
            <a:r>
              <a:rPr lang="en-US" sz="2400">
                <a:sym typeface="Symbol" pitchFamily="18" charset="2"/>
              </a:rPr>
              <a:t> </a:t>
            </a:r>
            <a:endParaRPr lang="pt-BR" sz="2400">
              <a:sym typeface="Symbol" pitchFamily="18" charset="2"/>
            </a:endParaRP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</a:rPr>
              <a:t>Find the first five terms of the sequence in which </a:t>
            </a:r>
            <a:br>
              <a:rPr lang="en-US" sz="2400" b="1">
                <a:solidFill>
                  <a:srgbClr val="00539D"/>
                </a:solidFill>
              </a:rPr>
            </a:b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 baseline="-25000">
                <a:solidFill>
                  <a:srgbClr val="00539D"/>
                </a:solidFill>
              </a:rPr>
              <a:t>1</a:t>
            </a:r>
            <a:r>
              <a:rPr lang="en-US" sz="2400" b="1">
                <a:solidFill>
                  <a:srgbClr val="00539D"/>
                </a:solidFill>
              </a:rPr>
              <a:t> = </a:t>
            </a:r>
            <a:r>
              <a:rPr lang="en-US" sz="2400" b="1">
                <a:solidFill>
                  <a:srgbClr val="00539D"/>
                </a:solidFill>
                <a:sym typeface="Symbol" pitchFamily="18" charset="2"/>
              </a:rPr>
              <a:t>–</a:t>
            </a:r>
            <a:r>
              <a:rPr lang="en-US" sz="2400" b="1">
                <a:solidFill>
                  <a:srgbClr val="00539D"/>
                </a:solidFill>
              </a:rPr>
              <a:t>3 and 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 = 4</a:t>
            </a:r>
            <a:r>
              <a:rPr lang="en-US" sz="2400" b="1" i="1">
                <a:solidFill>
                  <a:srgbClr val="00539D"/>
                </a:solidFill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</a:rPr>
              <a:t>n</a:t>
            </a:r>
            <a:r>
              <a:rPr lang="en-US" sz="2400" b="1" baseline="-25000">
                <a:solidFill>
                  <a:srgbClr val="00539D"/>
                </a:solidFill>
              </a:rPr>
              <a:t> </a:t>
            </a:r>
            <a:r>
              <a:rPr lang="en-US" sz="2400" b="1" baseline="-25000">
                <a:solidFill>
                  <a:srgbClr val="00539D"/>
                </a:solidFill>
                <a:sym typeface="Symbol" pitchFamily="18" charset="2"/>
              </a:rPr>
              <a:t>–</a:t>
            </a:r>
            <a:r>
              <a:rPr lang="en-US" sz="2400" b="1" baseline="-25000">
                <a:solidFill>
                  <a:srgbClr val="00539D"/>
                </a:solidFill>
              </a:rPr>
              <a:t> 1</a:t>
            </a:r>
            <a:r>
              <a:rPr lang="en-US" sz="2400" b="1">
                <a:solidFill>
                  <a:srgbClr val="00539D"/>
                </a:solidFill>
              </a:rPr>
              <a:t> – 9, if </a:t>
            </a:r>
            <a:r>
              <a:rPr lang="en-US" sz="2400" b="1" i="1">
                <a:solidFill>
                  <a:srgbClr val="00539D"/>
                </a:solidFill>
              </a:rPr>
              <a:t>n</a:t>
            </a:r>
            <a:r>
              <a:rPr lang="en-US" sz="2400" b="1">
                <a:solidFill>
                  <a:srgbClr val="00539D"/>
                </a:solidFill>
              </a:rPr>
              <a:t> ≥ 2.</a:t>
            </a:r>
            <a:r>
              <a:rPr lang="en-US" sz="2400">
                <a:solidFill>
                  <a:srgbClr val="00539D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32100" name="Picture 4" descr="KC_alg_L07-08A"/>
          <p:cNvPicPr>
            <a:picLocks noChangeAspect="1" noChangeArrowheads="1"/>
          </p:cNvPicPr>
          <p:nvPr/>
        </p:nvPicPr>
        <p:blipFill>
          <a:blip r:embed="rId3" cstate="print"/>
          <a:srcRect l="694"/>
          <a:stretch>
            <a:fillRect/>
          </a:stretch>
        </p:blipFill>
        <p:spPr bwMode="auto">
          <a:xfrm>
            <a:off x="495300" y="1495425"/>
            <a:ext cx="8181975" cy="30575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Recursive Formulas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 recursive formula for the sequence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23, 29, 35, 41,…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876300" y="2209800"/>
            <a:ext cx="7962900" cy="4108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1</a:t>
            </a:r>
            <a:br>
              <a:rPr lang="en-US" sz="2400" b="1">
                <a:solidFill>
                  <a:srgbClr val="E01B22"/>
                </a:solidFill>
              </a:rPr>
            </a:br>
            <a:r>
              <a:rPr lang="en-US" sz="2400"/>
              <a:t>First subtract each term from the term that follows it.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29 – 23 = 6		35 – 29 = 6		41 – 35 = 6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There is a common difference of 6. The sequence is arithmetic.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2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Use the formula for an arithmetic sequence.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a</a:t>
            </a:r>
            <a:r>
              <a:rPr lang="en-US" sz="2400" i="1" baseline="-25000"/>
              <a:t>n –</a:t>
            </a:r>
            <a:r>
              <a:rPr lang="en-US" sz="2400" baseline="-25000"/>
              <a:t>1</a:t>
            </a:r>
            <a:r>
              <a:rPr lang="en-US" sz="2400"/>
              <a:t> + </a:t>
            </a:r>
            <a:r>
              <a:rPr lang="en-US" sz="2400" i="1"/>
              <a:t>d</a:t>
            </a:r>
            <a:r>
              <a:rPr lang="en-US" sz="2400"/>
              <a:t>		Recursive formula for arithmetic</a:t>
            </a:r>
            <a:br>
              <a:rPr lang="en-US" sz="2400"/>
            </a:br>
            <a:r>
              <a:rPr lang="en-US" sz="2400"/>
              <a:t>				sequence.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a</a:t>
            </a:r>
            <a:r>
              <a:rPr lang="en-US" sz="2400" i="1" baseline="-25000"/>
              <a:t>n –</a:t>
            </a:r>
            <a:r>
              <a:rPr lang="en-US" sz="2400" baseline="-25000"/>
              <a:t>1</a:t>
            </a:r>
            <a:r>
              <a:rPr lang="en-US" sz="2400"/>
              <a:t> + </a:t>
            </a:r>
            <a:r>
              <a:rPr lang="en-US" sz="2400">
                <a:solidFill>
                  <a:srgbClr val="E01B22"/>
                </a:solidFill>
              </a:rPr>
              <a:t>6</a:t>
            </a:r>
            <a:r>
              <a:rPr lang="en-US" sz="2400"/>
              <a:t>		</a:t>
            </a:r>
            <a:r>
              <a:rPr lang="en-US" sz="2400" i="1"/>
              <a:t>d</a:t>
            </a:r>
            <a:r>
              <a:rPr lang="en-US" sz="2400"/>
              <a:t> = 6</a:t>
            </a:r>
            <a:endParaRPr lang="en-US" sz="2400" i="1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Recursive Formulas</a:t>
            </a:r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3</a:t>
            </a:r>
            <a:r>
              <a:rPr lang="en-US" sz="2400" b="1"/>
              <a:t>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The first term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is 23, and </a:t>
            </a:r>
            <a:r>
              <a:rPr lang="en-US" sz="2400" i="1"/>
              <a:t>n</a:t>
            </a:r>
            <a:r>
              <a:rPr lang="en-US" sz="2400"/>
              <a:t> ≥ 2.</a:t>
            </a:r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533400" y="2743200"/>
            <a:ext cx="82296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486400" algn="l"/>
              </a:tabLst>
            </a:pPr>
            <a:r>
              <a:rPr lang="en-US" sz="2400" b="1" dirty="0">
                <a:solidFill>
                  <a:srgbClr val="00539D"/>
                </a:solidFill>
              </a:rPr>
              <a:t>Answer:</a:t>
            </a:r>
            <a:r>
              <a:rPr lang="en-US" sz="2400" dirty="0">
                <a:solidFill>
                  <a:srgbClr val="E01B22"/>
                </a:solidFill>
              </a:rPr>
              <a:t> A recursive formula for the sequence is </a:t>
            </a:r>
            <a:br>
              <a:rPr lang="en-US" sz="2400" dirty="0">
                <a:solidFill>
                  <a:srgbClr val="E01B22"/>
                </a:solidFill>
              </a:rPr>
            </a:br>
            <a:r>
              <a:rPr lang="en-US" sz="2400" i="1" dirty="0">
                <a:solidFill>
                  <a:srgbClr val="E01B22"/>
                </a:solidFill>
              </a:rPr>
              <a:t>a</a:t>
            </a:r>
            <a:r>
              <a:rPr lang="en-US" sz="2400" baseline="-25000" dirty="0">
                <a:solidFill>
                  <a:srgbClr val="E01B22"/>
                </a:solidFill>
              </a:rPr>
              <a:t>1</a:t>
            </a:r>
            <a:r>
              <a:rPr lang="en-US" sz="2400" dirty="0">
                <a:solidFill>
                  <a:srgbClr val="E01B22"/>
                </a:solidFill>
              </a:rPr>
              <a:t> = 23, </a:t>
            </a:r>
            <a:r>
              <a:rPr lang="en-US" sz="2400" i="1" dirty="0">
                <a:solidFill>
                  <a:srgbClr val="E01B22"/>
                </a:solidFill>
              </a:rPr>
              <a:t>a</a:t>
            </a:r>
            <a:r>
              <a:rPr lang="en-US" sz="2400" i="1" baseline="-25000" dirty="0">
                <a:solidFill>
                  <a:srgbClr val="E01B22"/>
                </a:solidFill>
              </a:rPr>
              <a:t>n</a:t>
            </a:r>
            <a:r>
              <a:rPr lang="en-US" sz="2400" dirty="0">
                <a:solidFill>
                  <a:srgbClr val="E01B22"/>
                </a:solidFill>
              </a:rPr>
              <a:t> = </a:t>
            </a:r>
            <a:r>
              <a:rPr lang="en-US" sz="2400" i="1" dirty="0">
                <a:solidFill>
                  <a:srgbClr val="E01B22"/>
                </a:solidFill>
              </a:rPr>
              <a:t>a</a:t>
            </a:r>
            <a:r>
              <a:rPr lang="en-US" sz="2400" i="1" baseline="-25000" dirty="0">
                <a:solidFill>
                  <a:srgbClr val="E01B22"/>
                </a:solidFill>
              </a:rPr>
              <a:t>n </a:t>
            </a:r>
            <a:r>
              <a:rPr lang="en-US" sz="2400" baseline="-25000" dirty="0">
                <a:solidFill>
                  <a:srgbClr val="E01B22"/>
                </a:solidFill>
                <a:sym typeface="Symbol" pitchFamily="18" charset="2"/>
              </a:rPr>
              <a:t>–</a:t>
            </a:r>
            <a:r>
              <a:rPr lang="en-US" sz="2400" baseline="-25000" dirty="0">
                <a:solidFill>
                  <a:srgbClr val="E01B22"/>
                </a:solidFill>
              </a:rPr>
              <a:t> </a:t>
            </a:r>
            <a:r>
              <a:rPr lang="en-US" sz="2400" baseline="-25000" dirty="0" smtClean="0">
                <a:solidFill>
                  <a:srgbClr val="E01B22"/>
                </a:solidFill>
              </a:rPr>
              <a:t>1</a:t>
            </a:r>
            <a:r>
              <a:rPr lang="en-US" sz="2400" dirty="0" smtClean="0">
                <a:solidFill>
                  <a:srgbClr val="E01B22"/>
                </a:solidFill>
              </a:rPr>
              <a:t>,+ 6, </a:t>
            </a:r>
            <a:r>
              <a:rPr lang="en-US" sz="2400" i="1" dirty="0">
                <a:solidFill>
                  <a:srgbClr val="E01B22"/>
                </a:solidFill>
              </a:rPr>
              <a:t>n</a:t>
            </a:r>
            <a:r>
              <a:rPr lang="en-US" sz="2400" dirty="0">
                <a:solidFill>
                  <a:srgbClr val="E01B22"/>
                </a:solidFill>
              </a:rPr>
              <a:t> ≥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0" grpId="0" build="p" autoUpdateAnimBg="0" advAuto="0"/>
      <p:bldP spid="147462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Recursive Formulas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 recursive formula for the sequence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7, –21, 63, –189,…</a:t>
            </a:r>
          </a:p>
        </p:txBody>
      </p:sp>
      <p:sp>
        <p:nvSpPr>
          <p:cNvPr id="148485" name="Text Box 5"/>
          <p:cNvSpPr txBox="1">
            <a:spLocks noChangeArrowheads="1"/>
          </p:cNvSpPr>
          <p:nvPr/>
        </p:nvSpPr>
        <p:spPr bwMode="auto">
          <a:xfrm>
            <a:off x="876300" y="2209800"/>
            <a:ext cx="7772400" cy="2027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1</a:t>
            </a:r>
            <a:br>
              <a:rPr lang="en-US" sz="2400" b="1">
                <a:solidFill>
                  <a:srgbClr val="E01B22"/>
                </a:solidFill>
              </a:rPr>
            </a:br>
            <a:r>
              <a:rPr lang="en-US" sz="2400"/>
              <a:t>First subtract each term from the term that follows it.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–21 – 7 = –28      63 – (–21) = 84      –189 – 63 = –252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There is no common difference. Check for a common ratio by dividing each term by the term that precedes it.</a:t>
            </a:r>
          </a:p>
        </p:txBody>
      </p:sp>
      <p:pic>
        <p:nvPicPr>
          <p:cNvPr id="148488" name="Picture 8" descr="7-8_ex2b"/>
          <p:cNvPicPr>
            <a:picLocks noChangeAspect="1" noChangeArrowheads="1"/>
          </p:cNvPicPr>
          <p:nvPr/>
        </p:nvPicPr>
        <p:blipFill>
          <a:blip r:embed="rId3" cstate="print"/>
          <a:srcRect b="65370"/>
          <a:stretch>
            <a:fillRect/>
          </a:stretch>
        </p:blipFill>
        <p:spPr bwMode="auto">
          <a:xfrm>
            <a:off x="942975" y="4362450"/>
            <a:ext cx="1498600" cy="847725"/>
          </a:xfrm>
          <a:prstGeom prst="rect">
            <a:avLst/>
          </a:prstGeom>
          <a:noFill/>
        </p:spPr>
      </p:pic>
      <p:pic>
        <p:nvPicPr>
          <p:cNvPr id="148491" name="Picture 11" descr="7-8_ex2b"/>
          <p:cNvPicPr>
            <a:picLocks noChangeAspect="1" noChangeArrowheads="1"/>
          </p:cNvPicPr>
          <p:nvPr/>
        </p:nvPicPr>
        <p:blipFill>
          <a:blip r:embed="rId3" cstate="print"/>
          <a:srcRect t="34631" b="34241"/>
          <a:stretch>
            <a:fillRect/>
          </a:stretch>
        </p:blipFill>
        <p:spPr bwMode="auto">
          <a:xfrm>
            <a:off x="3684588" y="4391025"/>
            <a:ext cx="1498600" cy="762000"/>
          </a:xfrm>
          <a:prstGeom prst="rect">
            <a:avLst/>
          </a:prstGeom>
          <a:noFill/>
        </p:spPr>
      </p:pic>
      <p:pic>
        <p:nvPicPr>
          <p:cNvPr id="148492" name="Picture 12" descr="7-8_ex2b"/>
          <p:cNvPicPr>
            <a:picLocks noChangeAspect="1" noChangeArrowheads="1"/>
          </p:cNvPicPr>
          <p:nvPr/>
        </p:nvPicPr>
        <p:blipFill>
          <a:blip r:embed="rId3" cstate="print"/>
          <a:srcRect t="68872"/>
          <a:stretch>
            <a:fillRect/>
          </a:stretch>
        </p:blipFill>
        <p:spPr bwMode="auto">
          <a:xfrm>
            <a:off x="6426200" y="4410075"/>
            <a:ext cx="1498600" cy="762000"/>
          </a:xfrm>
          <a:prstGeom prst="rect">
            <a:avLst/>
          </a:prstGeom>
          <a:noFill/>
        </p:spPr>
      </p:pic>
      <p:sp>
        <p:nvSpPr>
          <p:cNvPr id="148493" name="Text Box 13"/>
          <p:cNvSpPr txBox="1">
            <a:spLocks noChangeArrowheads="1"/>
          </p:cNvSpPr>
          <p:nvPr/>
        </p:nvSpPr>
        <p:spPr bwMode="auto">
          <a:xfrm>
            <a:off x="876300" y="5364163"/>
            <a:ext cx="77724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cs typeface="Times New Roman" pitchFamily="18" charset="0"/>
              </a:rPr>
              <a:t>There is a common ratio of –3. The sequence is geometric.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8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8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8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8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 build="p" autoUpdateAnimBg="0" advAuto="0"/>
      <p:bldP spid="148485" grpId="0" build="p" autoUpdateAnimBg="0"/>
      <p:bldP spid="14849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Write Recursive Formulas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2</a:t>
            </a:r>
            <a:r>
              <a:rPr lang="en-US" sz="2400" b="1"/>
              <a:t>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Use the formula for a geometric sequence.</a:t>
            </a: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533400" y="4724400"/>
            <a:ext cx="82296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15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A recursive formula for the sequence is </a:t>
            </a:r>
            <a:br>
              <a:rPr lang="en-US" sz="2400">
                <a:solidFill>
                  <a:srgbClr val="E01B22"/>
                </a:solidFill>
              </a:rPr>
            </a:b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baseline="-25000">
                <a:solidFill>
                  <a:srgbClr val="E01B22"/>
                </a:solidFill>
              </a:rPr>
              <a:t>1</a:t>
            </a:r>
            <a:r>
              <a:rPr lang="en-US" sz="2400">
                <a:solidFill>
                  <a:srgbClr val="E01B22"/>
                </a:solidFill>
              </a:rPr>
              <a:t> = 7,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 baseline="-25000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= –3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 baseline="-25000">
                <a:solidFill>
                  <a:srgbClr val="E01B22"/>
                </a:solidFill>
              </a:rPr>
              <a:t>n </a:t>
            </a:r>
            <a:r>
              <a:rPr lang="en-US" sz="2400" baseline="-25000">
                <a:solidFill>
                  <a:srgbClr val="E01B22"/>
                </a:solidFill>
                <a:sym typeface="Symbol" pitchFamily="18" charset="2"/>
              </a:rPr>
              <a:t>–</a:t>
            </a:r>
            <a:r>
              <a:rPr lang="en-US" sz="2400" baseline="-25000">
                <a:solidFill>
                  <a:srgbClr val="E01B22"/>
                </a:solidFill>
              </a:rPr>
              <a:t> </a:t>
            </a:r>
            <a:r>
              <a:rPr lang="en-US" sz="2400" baseline="-25000" smtClean="0">
                <a:solidFill>
                  <a:srgbClr val="E01B22"/>
                </a:solidFill>
              </a:rPr>
              <a:t>1</a:t>
            </a:r>
            <a:r>
              <a:rPr lang="en-US" sz="2400" smtClean="0">
                <a:solidFill>
                  <a:srgbClr val="E01B22"/>
                </a:solidFill>
              </a:rPr>
              <a:t>,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≥ 2.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876300" y="2357438"/>
            <a:ext cx="7962900" cy="2027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r </a:t>
            </a:r>
            <a:r>
              <a:rPr lang="en-US" sz="2400" i="1">
                <a:cs typeface="Arial" pitchFamily="34" charset="0"/>
              </a:rPr>
              <a:t>● </a:t>
            </a:r>
            <a:r>
              <a:rPr lang="en-US" sz="2400" i="1"/>
              <a:t>a</a:t>
            </a:r>
            <a:r>
              <a:rPr lang="en-US" sz="2400" i="1" baseline="-25000"/>
              <a:t>n –</a:t>
            </a:r>
            <a:r>
              <a:rPr lang="en-US" sz="2400" baseline="-25000"/>
              <a:t>1</a:t>
            </a:r>
            <a:r>
              <a:rPr lang="en-US" sz="2400"/>
              <a:t> 		Recursive formula for geometric</a:t>
            </a:r>
            <a:br>
              <a:rPr lang="en-US" sz="2400"/>
            </a:br>
            <a:r>
              <a:rPr lang="en-US" sz="2400"/>
              <a:t>				sequence.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</a:t>
            </a:r>
            <a:r>
              <a:rPr lang="en-US" sz="2400">
                <a:solidFill>
                  <a:srgbClr val="E01B22"/>
                </a:solidFill>
              </a:rPr>
              <a:t>–3</a:t>
            </a:r>
            <a:r>
              <a:rPr lang="en-US" sz="2400" i="1"/>
              <a:t>a</a:t>
            </a:r>
            <a:r>
              <a:rPr lang="en-US" sz="2400" i="1" baseline="-25000"/>
              <a:t>n –</a:t>
            </a:r>
            <a:r>
              <a:rPr lang="en-US" sz="2400" baseline="-25000"/>
              <a:t>1</a:t>
            </a:r>
            <a:r>
              <a:rPr lang="en-US" sz="2400"/>
              <a:t>			</a:t>
            </a:r>
            <a:r>
              <a:rPr lang="en-US" sz="2400" i="1"/>
              <a:t>r</a:t>
            </a:r>
            <a:r>
              <a:rPr lang="en-US" sz="2400"/>
              <a:t> = –3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3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The first term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is 7, and </a:t>
            </a:r>
            <a:r>
              <a:rPr lang="en-US" sz="2400" i="1"/>
              <a:t>n</a:t>
            </a:r>
            <a:r>
              <a:rPr lang="en-US" sz="2400"/>
              <a:t> ≥ 2.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9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9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build="p" autoUpdateAnimBg="0" advAuto="0"/>
      <p:bldP spid="149509" grpId="0" build="p" autoUpdateAnimBg="0"/>
      <p:bldP spid="14951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904875" y="40386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5105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–3,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–4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–3,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4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–3,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 </a:t>
            </a:r>
            <a:r>
              <a:rPr lang="pt-BR" sz="2400" b="1">
                <a:sym typeface="Symbol" pitchFamily="18" charset="2"/>
              </a:rPr>
              <a:t>– 9,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–3,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 + 9,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Write a recursive formula for –3, –12, –21, –30,…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76300" y="1503363"/>
            <a:ext cx="52959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CARS 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price of a car depreciates at the end of each year. Write a recursive formula for the sequence. 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76300" y="2978150"/>
            <a:ext cx="7962900" cy="301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1</a:t>
            </a:r>
            <a:br>
              <a:rPr lang="en-US" sz="2400" b="1">
                <a:solidFill>
                  <a:srgbClr val="E01B22"/>
                </a:solidFill>
              </a:rPr>
            </a:br>
            <a:r>
              <a:rPr lang="en-US" sz="2400"/>
              <a:t>First subtract each term from the </a:t>
            </a:r>
            <a:br>
              <a:rPr lang="en-US" sz="2400"/>
            </a:br>
            <a:r>
              <a:rPr lang="en-US" sz="2400"/>
              <a:t>term that follows it.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7200 – 12,000 = –4800	</a:t>
            </a:r>
            <a:br>
              <a:rPr lang="en-US" sz="2400"/>
            </a:br>
            <a:r>
              <a:rPr lang="en-US" sz="2400"/>
              <a:t>4320 – 7200 = –2880</a:t>
            </a:r>
            <a:br>
              <a:rPr lang="en-US" sz="2400"/>
            </a:br>
            <a:r>
              <a:rPr lang="en-US" sz="2400"/>
              <a:t>2592 – 4320 = –1728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/>
              <a:t>There is no common difference. Check for a common ratio by dividing each term by the term that precedes it.</a:t>
            </a:r>
          </a:p>
        </p:txBody>
      </p:sp>
      <p:pic>
        <p:nvPicPr>
          <p:cNvPr id="9230" name="Picture 14" descr="11_ALG1_C07_L8_ex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0775" y="1295400"/>
            <a:ext cx="2608263" cy="23876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 advAuto="0"/>
      <p:bldP spid="9224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pic>
        <p:nvPicPr>
          <p:cNvPr id="151558" name="Picture 6" descr="7-8_ex3a"/>
          <p:cNvPicPr>
            <a:picLocks noChangeAspect="1" noChangeArrowheads="1"/>
          </p:cNvPicPr>
          <p:nvPr/>
        </p:nvPicPr>
        <p:blipFill>
          <a:blip r:embed="rId3" cstate="print"/>
          <a:srcRect r="41039" b="83163"/>
          <a:stretch>
            <a:fillRect/>
          </a:stretch>
        </p:blipFill>
        <p:spPr bwMode="auto">
          <a:xfrm>
            <a:off x="933450" y="1381125"/>
            <a:ext cx="1676400" cy="838200"/>
          </a:xfrm>
          <a:prstGeom prst="rect">
            <a:avLst/>
          </a:prstGeom>
          <a:noFill/>
        </p:spPr>
      </p:pic>
      <p:pic>
        <p:nvPicPr>
          <p:cNvPr id="151560" name="Picture 8" descr="7-8_ex3a"/>
          <p:cNvPicPr>
            <a:picLocks noChangeAspect="1" noChangeArrowheads="1"/>
          </p:cNvPicPr>
          <p:nvPr/>
        </p:nvPicPr>
        <p:blipFill>
          <a:blip r:embed="rId3" cstate="print"/>
          <a:srcRect t="17220" r="35678" b="65944"/>
          <a:stretch>
            <a:fillRect/>
          </a:stretch>
        </p:blipFill>
        <p:spPr bwMode="auto">
          <a:xfrm>
            <a:off x="3629025" y="1381125"/>
            <a:ext cx="1828800" cy="838200"/>
          </a:xfrm>
          <a:prstGeom prst="rect">
            <a:avLst/>
          </a:prstGeom>
          <a:noFill/>
        </p:spPr>
      </p:pic>
      <p:grpSp>
        <p:nvGrpSpPr>
          <p:cNvPr id="151565" name="Group 13"/>
          <p:cNvGrpSpPr>
            <a:grpSpLocks/>
          </p:cNvGrpSpPr>
          <p:nvPr/>
        </p:nvGrpSpPr>
        <p:grpSpPr bwMode="auto">
          <a:xfrm>
            <a:off x="876300" y="2209800"/>
            <a:ext cx="7962900" cy="952500"/>
            <a:chOff x="552" y="1392"/>
            <a:chExt cx="5016" cy="600"/>
          </a:xfrm>
        </p:grpSpPr>
        <p:sp>
          <p:nvSpPr>
            <p:cNvPr id="151557" name="Text Box 5"/>
            <p:cNvSpPr txBox="1">
              <a:spLocks noChangeArrowheads="1"/>
            </p:cNvSpPr>
            <p:nvPr/>
          </p:nvSpPr>
          <p:spPr bwMode="auto">
            <a:xfrm>
              <a:off x="552" y="1520"/>
              <a:ext cx="5016" cy="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defTabSz="8001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/>
                <a:t>There is a common ratio of      The sequence is geometric.</a:t>
              </a:r>
            </a:p>
          </p:txBody>
        </p:sp>
        <p:pic>
          <p:nvPicPr>
            <p:cNvPr id="151561" name="Picture 9" descr="7-8_ex3a"/>
            <p:cNvPicPr>
              <a:picLocks noChangeAspect="1" noChangeArrowheads="1"/>
            </p:cNvPicPr>
            <p:nvPr/>
          </p:nvPicPr>
          <p:blipFill>
            <a:blip r:embed="rId3" cstate="print"/>
            <a:srcRect t="50510" r="87102" b="32718"/>
            <a:stretch>
              <a:fillRect/>
            </a:stretch>
          </p:blipFill>
          <p:spPr bwMode="auto">
            <a:xfrm>
              <a:off x="2937" y="1392"/>
              <a:ext cx="231" cy="526"/>
            </a:xfrm>
            <a:prstGeom prst="rect">
              <a:avLst/>
            </a:prstGeom>
            <a:noFill/>
          </p:spPr>
        </p:pic>
      </p:grpSp>
      <p:pic>
        <p:nvPicPr>
          <p:cNvPr id="151562" name="Picture 10" descr="7-8_ex3a"/>
          <p:cNvPicPr>
            <a:picLocks noChangeAspect="1" noChangeArrowheads="1"/>
          </p:cNvPicPr>
          <p:nvPr/>
        </p:nvPicPr>
        <p:blipFill>
          <a:blip r:embed="rId3" cstate="print"/>
          <a:srcRect t="33673" r="49078" b="49490"/>
          <a:stretch>
            <a:fillRect/>
          </a:stretch>
        </p:blipFill>
        <p:spPr bwMode="auto">
          <a:xfrm>
            <a:off x="6477000" y="1362075"/>
            <a:ext cx="1447800" cy="838200"/>
          </a:xfrm>
          <a:prstGeom prst="rect">
            <a:avLst/>
          </a:prstGeom>
          <a:noFill/>
        </p:spPr>
      </p:pic>
      <p:pic>
        <p:nvPicPr>
          <p:cNvPr id="151564" name="Picture 12" descr="7-8_ex3a"/>
          <p:cNvPicPr>
            <a:picLocks noChangeAspect="1" noChangeArrowheads="1"/>
          </p:cNvPicPr>
          <p:nvPr/>
        </p:nvPicPr>
        <p:blipFill>
          <a:blip r:embed="rId3" cstate="print"/>
          <a:srcRect t="65816" r="51759" b="17348"/>
          <a:stretch>
            <a:fillRect/>
          </a:stretch>
        </p:blipFill>
        <p:spPr bwMode="auto">
          <a:xfrm>
            <a:off x="990600" y="4876800"/>
            <a:ext cx="1371600" cy="838200"/>
          </a:xfrm>
          <a:prstGeom prst="rect">
            <a:avLst/>
          </a:prstGeom>
          <a:noFill/>
        </p:spPr>
      </p:pic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876300" y="3200400"/>
            <a:ext cx="7962900" cy="162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2</a:t>
            </a:r>
            <a:r>
              <a:rPr lang="en-US" sz="2400" b="1"/>
              <a:t>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Use the formula for a geometric sequence.</a:t>
            </a:r>
          </a:p>
          <a:p>
            <a:pPr marL="342900"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r </a:t>
            </a:r>
            <a:r>
              <a:rPr lang="en-US" sz="2400" i="1">
                <a:cs typeface="Arial" pitchFamily="34" charset="0"/>
              </a:rPr>
              <a:t>● </a:t>
            </a:r>
            <a:r>
              <a:rPr lang="en-US" sz="2400" i="1"/>
              <a:t>a</a:t>
            </a:r>
            <a:r>
              <a:rPr lang="en-US" sz="2400" i="1" baseline="-25000"/>
              <a:t>n –</a:t>
            </a:r>
            <a:r>
              <a:rPr lang="en-US" sz="2400" baseline="-25000"/>
              <a:t>1</a:t>
            </a:r>
            <a:r>
              <a:rPr lang="en-US" sz="2400"/>
              <a:t> 		Recursive formula for geometric</a:t>
            </a:r>
            <a:br>
              <a:rPr lang="en-US" sz="2400"/>
            </a:br>
            <a:r>
              <a:rPr lang="en-US" sz="2400"/>
              <a:t>				sequence.</a:t>
            </a:r>
          </a:p>
        </p:txBody>
      </p:sp>
      <p:pic>
        <p:nvPicPr>
          <p:cNvPr id="151569" name="Picture 17" descr="7-8_ex3a"/>
          <p:cNvPicPr>
            <a:picLocks noChangeAspect="1" noChangeArrowheads="1"/>
          </p:cNvPicPr>
          <p:nvPr/>
        </p:nvPicPr>
        <p:blipFill>
          <a:blip r:embed="rId3" cstate="print"/>
          <a:srcRect l="69682" t="65816" b="17348"/>
          <a:stretch>
            <a:fillRect/>
          </a:stretch>
        </p:blipFill>
        <p:spPr bwMode="auto">
          <a:xfrm>
            <a:off x="4048125" y="4876800"/>
            <a:ext cx="862013" cy="838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1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1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8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4627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sp>
        <p:nvSpPr>
          <p:cNvPr id="154636" name="Rectangle 12"/>
          <p:cNvSpPr>
            <a:spLocks noChangeArrowheads="1"/>
          </p:cNvSpPr>
          <p:nvPr/>
        </p:nvSpPr>
        <p:spPr bwMode="auto">
          <a:xfrm>
            <a:off x="876300" y="1503363"/>
            <a:ext cx="77057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3</a:t>
            </a:r>
            <a:r>
              <a:rPr lang="en-US" sz="2400" b="1"/>
              <a:t>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The first term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is 12,000, and </a:t>
            </a:r>
            <a:r>
              <a:rPr lang="en-US" sz="2400" i="1"/>
              <a:t>n</a:t>
            </a:r>
            <a:r>
              <a:rPr lang="en-US" sz="2400"/>
              <a:t> ≥ 2.</a:t>
            </a:r>
          </a:p>
        </p:txBody>
      </p:sp>
      <p:grpSp>
        <p:nvGrpSpPr>
          <p:cNvPr id="154638" name="Group 14"/>
          <p:cNvGrpSpPr>
            <a:grpSpLocks/>
          </p:cNvGrpSpPr>
          <p:nvPr/>
        </p:nvGrpSpPr>
        <p:grpSpPr bwMode="auto">
          <a:xfrm>
            <a:off x="542925" y="2809875"/>
            <a:ext cx="8229600" cy="1425575"/>
            <a:chOff x="342" y="1770"/>
            <a:chExt cx="5184" cy="898"/>
          </a:xfrm>
        </p:grpSpPr>
        <p:pic>
          <p:nvPicPr>
            <p:cNvPr id="154634" name="Picture 10" descr="7-8_ex3a"/>
            <p:cNvPicPr>
              <a:picLocks noChangeAspect="1" noChangeArrowheads="1"/>
            </p:cNvPicPr>
            <p:nvPr/>
          </p:nvPicPr>
          <p:blipFill>
            <a:blip r:embed="rId3" cstate="print"/>
            <a:srcRect t="84183" r="49078"/>
            <a:stretch>
              <a:fillRect/>
            </a:stretch>
          </p:blipFill>
          <p:spPr bwMode="auto">
            <a:xfrm>
              <a:off x="1686" y="2172"/>
              <a:ext cx="912" cy="496"/>
            </a:xfrm>
            <a:prstGeom prst="rect">
              <a:avLst/>
            </a:prstGeom>
            <a:noFill/>
          </p:spPr>
        </p:pic>
        <p:sp>
          <p:nvSpPr>
            <p:cNvPr id="154637" name="Rectangle 13"/>
            <p:cNvSpPr>
              <a:spLocks noChangeArrowheads="1"/>
            </p:cNvSpPr>
            <p:nvPr/>
          </p:nvSpPr>
          <p:spPr bwMode="auto">
            <a:xfrm>
              <a:off x="342" y="1770"/>
              <a:ext cx="5184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1588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54864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r>
                <a:rPr lang="en-US" sz="2400">
                  <a:solidFill>
                    <a:srgbClr val="E01B22"/>
                  </a:solidFill>
                </a:rPr>
                <a:t> A recursive formula for the sequence is</a:t>
              </a:r>
            </a:p>
            <a:p>
              <a:pPr marL="342900" indent="1588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54864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 </a:t>
              </a:r>
              <a:br>
                <a:rPr lang="en-US" sz="2400">
                  <a:solidFill>
                    <a:srgbClr val="E01B22"/>
                  </a:solidFill>
                </a:rPr>
              </a:br>
              <a:r>
                <a:rPr lang="en-US" sz="2400" i="1">
                  <a:solidFill>
                    <a:srgbClr val="E01B22"/>
                  </a:solidFill>
                </a:rPr>
                <a:t>a</a:t>
              </a:r>
              <a:r>
                <a:rPr lang="en-US" sz="2400" baseline="-25000">
                  <a:solidFill>
                    <a:srgbClr val="E01B22"/>
                  </a:solidFill>
                </a:rPr>
                <a:t>1</a:t>
              </a:r>
              <a:r>
                <a:rPr lang="en-US" sz="2400">
                  <a:solidFill>
                    <a:srgbClr val="E01B22"/>
                  </a:solidFill>
                </a:rPr>
                <a:t> = 12,000,                  </a:t>
              </a:r>
              <a:r>
                <a:rPr lang="en-US" sz="2400" i="1">
                  <a:solidFill>
                    <a:srgbClr val="E01B22"/>
                  </a:solidFill>
                </a:rPr>
                <a:t>n</a:t>
              </a:r>
              <a:r>
                <a:rPr lang="en-US" sz="2400">
                  <a:solidFill>
                    <a:srgbClr val="E01B22"/>
                  </a:solidFill>
                </a:rPr>
                <a:t> ≥ 2.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4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6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5" name="Text Box 9"/>
          <p:cNvSpPr txBox="1">
            <a:spLocks noChangeArrowheads="1"/>
          </p:cNvSpPr>
          <p:nvPr/>
        </p:nvSpPr>
        <p:spPr bwMode="auto">
          <a:xfrm>
            <a:off x="876300" y="4103688"/>
            <a:ext cx="796290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2	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Use the formula for the </a:t>
            </a:r>
            <a:r>
              <a:rPr lang="en-US" sz="2400" i="1"/>
              <a:t>n</a:t>
            </a:r>
            <a:r>
              <a:rPr lang="en-US" sz="2400"/>
              <a:t>th term of a geometric sequence.</a:t>
            </a:r>
          </a:p>
          <a:p>
            <a:pPr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= a</a:t>
            </a:r>
            <a:r>
              <a:rPr lang="en-US" sz="2400" baseline="-25000">
                <a:solidFill>
                  <a:srgbClr val="E01B22"/>
                </a:solidFill>
              </a:rPr>
              <a:t>1</a:t>
            </a:r>
            <a:r>
              <a:rPr lang="en-US" sz="2400" i="1"/>
              <a:t>r</a:t>
            </a:r>
            <a:r>
              <a:rPr lang="en-US" sz="2400" i="1" baseline="40000"/>
              <a:t>n–</a:t>
            </a:r>
            <a:r>
              <a:rPr lang="en-US" sz="2400" baseline="40000"/>
              <a:t>1</a:t>
            </a:r>
            <a:r>
              <a:rPr lang="en-US" sz="2400"/>
              <a:t>			Formula for </a:t>
            </a:r>
            <a:r>
              <a:rPr lang="en-US" sz="2400" i="1"/>
              <a:t>n</a:t>
            </a:r>
            <a:r>
              <a:rPr lang="en-US" sz="2400"/>
              <a:t>th term.</a:t>
            </a:r>
            <a:endParaRPr lang="en-US" sz="2400" i="1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76300" y="1503363"/>
            <a:ext cx="529590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 dirty="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 CARS  </a:t>
            </a:r>
            <a:r>
              <a:rPr lang="en-US" sz="2400" b="1" dirty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The price of a car depreciates at the end of each year. Write a 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explicit</a:t>
            </a:r>
            <a:r>
              <a:rPr lang="en-US" sz="2400" dirty="0" smtClean="0">
                <a:solidFill>
                  <a:srgbClr val="E01B22"/>
                </a:solidFill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formula </a:t>
            </a:r>
            <a:r>
              <a:rPr lang="en-US" sz="2400" b="1" dirty="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for the sequence. </a:t>
            </a:r>
          </a:p>
        </p:txBody>
      </p:sp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876300" y="2978150"/>
            <a:ext cx="79629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00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</a:rPr>
              <a:t>Step 1</a:t>
            </a:r>
            <a:endParaRPr lang="en-US" sz="2400" i="1"/>
          </a:p>
        </p:txBody>
      </p:sp>
      <p:pic>
        <p:nvPicPr>
          <p:cNvPr id="152583" name="Picture 7" descr="11_ALG1_C07_L8_ex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0775" y="1295400"/>
            <a:ext cx="2608263" cy="2387600"/>
          </a:xfrm>
          <a:prstGeom prst="rect">
            <a:avLst/>
          </a:prstGeom>
          <a:noFill/>
        </p:spPr>
      </p:pic>
      <p:pic>
        <p:nvPicPr>
          <p:cNvPr id="152586" name="Picture 10" descr="7-8_ex3b"/>
          <p:cNvPicPr>
            <a:picLocks noChangeAspect="1" noChangeArrowheads="1"/>
          </p:cNvPicPr>
          <p:nvPr/>
        </p:nvPicPr>
        <p:blipFill>
          <a:blip r:embed="rId4" cstate="print"/>
          <a:srcRect r="44684" b="73784"/>
          <a:stretch>
            <a:fillRect/>
          </a:stretch>
        </p:blipFill>
        <p:spPr bwMode="auto">
          <a:xfrm>
            <a:off x="942975" y="3305175"/>
            <a:ext cx="3352800" cy="838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2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2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5" grpId="0" build="p" autoUpdateAnimBg="0"/>
      <p:bldP spid="152580" grpId="0" build="p" autoUpdateAnimBg="0" advAuto="0"/>
      <p:bldP spid="15258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4305300" y="771525"/>
            <a:ext cx="422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Square of a Difference</a:t>
            </a:r>
          </a:p>
        </p:txBody>
      </p:sp>
      <p:grpSp>
        <p:nvGrpSpPr>
          <p:cNvPr id="155662" name="Group 14"/>
          <p:cNvGrpSpPr>
            <a:grpSpLocks/>
          </p:cNvGrpSpPr>
          <p:nvPr/>
        </p:nvGrpSpPr>
        <p:grpSpPr bwMode="auto">
          <a:xfrm>
            <a:off x="876300" y="2978150"/>
            <a:ext cx="7962900" cy="1381125"/>
            <a:chOff x="552" y="1876"/>
            <a:chExt cx="5016" cy="870"/>
          </a:xfrm>
        </p:grpSpPr>
        <p:sp>
          <p:nvSpPr>
            <p:cNvPr id="155654" name="Text Box 6"/>
            <p:cNvSpPr txBox="1">
              <a:spLocks noChangeArrowheads="1"/>
            </p:cNvSpPr>
            <p:nvPr/>
          </p:nvSpPr>
          <p:spPr bwMode="auto">
            <a:xfrm>
              <a:off x="552" y="1876"/>
              <a:ext cx="501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defTabSz="8001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Answer:</a:t>
              </a:r>
              <a:r>
                <a:rPr lang="en-US" sz="2400" b="1" dirty="0">
                  <a:solidFill>
                    <a:srgbClr val="E01B22"/>
                  </a:solidFill>
                </a:rPr>
                <a:t>  </a:t>
              </a:r>
              <a:r>
                <a:rPr lang="en-US" sz="2400" dirty="0">
                  <a:solidFill>
                    <a:srgbClr val="E01B22"/>
                  </a:solidFill>
                  <a:cs typeface="Times New Roman" pitchFamily="18" charset="0"/>
                </a:rPr>
                <a:t>An explicit formula for the sequence is</a:t>
              </a:r>
              <a:r>
                <a:rPr lang="en-US" sz="2400" i="1" dirty="0">
                  <a:solidFill>
                    <a:srgbClr val="E01B22"/>
                  </a:solidFill>
                </a:rPr>
                <a:t> </a:t>
              </a:r>
            </a:p>
          </p:txBody>
        </p:sp>
        <p:pic>
          <p:nvPicPr>
            <p:cNvPr id="155656" name="Picture 8" descr="7-8_ex3b"/>
            <p:cNvPicPr>
              <a:picLocks noChangeAspect="1" noChangeArrowheads="1"/>
            </p:cNvPicPr>
            <p:nvPr/>
          </p:nvPicPr>
          <p:blipFill>
            <a:blip r:embed="rId3" cstate="print"/>
            <a:srcRect t="69116" r="58513"/>
            <a:stretch>
              <a:fillRect/>
            </a:stretch>
          </p:blipFill>
          <p:spPr bwMode="auto">
            <a:xfrm>
              <a:off x="1680" y="2124"/>
              <a:ext cx="1584" cy="622"/>
            </a:xfrm>
            <a:prstGeom prst="rect">
              <a:avLst/>
            </a:prstGeom>
            <a:noFill/>
          </p:spPr>
        </p:pic>
      </p:grpSp>
      <p:pic>
        <p:nvPicPr>
          <p:cNvPr id="155658" name="Picture 10" descr="7-8_ex3b"/>
          <p:cNvPicPr>
            <a:picLocks noChangeAspect="1" noChangeArrowheads="1"/>
          </p:cNvPicPr>
          <p:nvPr/>
        </p:nvPicPr>
        <p:blipFill>
          <a:blip r:embed="rId3" cstate="print"/>
          <a:srcRect t="41112" b="31281"/>
          <a:stretch>
            <a:fillRect/>
          </a:stretch>
        </p:blipFill>
        <p:spPr bwMode="auto">
          <a:xfrm>
            <a:off x="1025525" y="1257300"/>
            <a:ext cx="6061075" cy="8826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904875" y="38004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712788"/>
            <a:ext cx="2846388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895600"/>
            <a:ext cx="79248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157,000,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 + 3500, </a:t>
            </a:r>
            <a:br>
              <a:rPr lang="pt-BR" sz="2400" b="1">
                <a:sym typeface="Symbol" pitchFamily="18" charset="2"/>
              </a:rPr>
            </a:b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2;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157,000 + 3500</a:t>
            </a:r>
            <a:r>
              <a:rPr lang="pt-BR" sz="2400" b="1" i="1">
                <a:sym typeface="Symbol" pitchFamily="18" charset="2"/>
              </a:rPr>
              <a:t>n</a:t>
            </a: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157,000,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 + 3500,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153,500 + 3500</a:t>
            </a:r>
            <a:r>
              <a:rPr lang="pt-BR" sz="2400" b="1" i="1">
                <a:sym typeface="Symbol" pitchFamily="18" charset="2"/>
              </a:rPr>
              <a:t>n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153,500,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 + 3500,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153,500 + 3500</a:t>
            </a:r>
            <a:r>
              <a:rPr lang="pt-BR" sz="2400" b="1" i="1">
                <a:sym typeface="Symbol" pitchFamily="18" charset="2"/>
              </a:rPr>
              <a:t>n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5000"/>
              </a:spcBef>
              <a:spcAft>
                <a:spcPct val="35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baseline="-25000">
                <a:sym typeface="Symbol" pitchFamily="18" charset="2"/>
              </a:rPr>
              <a:t>1</a:t>
            </a:r>
            <a:r>
              <a:rPr lang="pt-BR" sz="2400" b="1">
                <a:sym typeface="Symbol" pitchFamily="18" charset="2"/>
              </a:rPr>
              <a:t> = 153,500,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 baseline="-25000">
                <a:sym typeface="Symbol" pitchFamily="18" charset="2"/>
              </a:rPr>
              <a:t> – 1</a:t>
            </a:r>
            <a:r>
              <a:rPr lang="pt-BR" sz="2400" b="1">
                <a:sym typeface="Symbol" pitchFamily="18" charset="2"/>
              </a:rPr>
              <a:t> + 3500, </a:t>
            </a:r>
            <a:r>
              <a:rPr lang="pt-BR" sz="2400" b="1" i="1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≥ 2; </a:t>
            </a:r>
            <a:br>
              <a:rPr lang="pt-BR" sz="2400" b="1">
                <a:sym typeface="Symbol" pitchFamily="18" charset="2"/>
              </a:rPr>
            </a:b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157,000 + 3500</a:t>
            </a:r>
            <a:r>
              <a:rPr lang="pt-BR" sz="2400" b="1" i="1">
                <a:sym typeface="Symbol" pitchFamily="18" charset="2"/>
              </a:rPr>
              <a:t>n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33400" y="1504950"/>
            <a:ext cx="5638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HOMES</a:t>
            </a:r>
            <a:r>
              <a:rPr lang="en-US" sz="2400" b="1">
                <a:solidFill>
                  <a:srgbClr val="00539D"/>
                </a:solidFill>
              </a:rPr>
              <a:t> The value of a home has increased each year. Write a recursive and explicit formula for the sequence.  </a:t>
            </a:r>
          </a:p>
        </p:txBody>
      </p:sp>
      <p:pic>
        <p:nvPicPr>
          <p:cNvPr id="115725" name="Picture 13" descr="07_08_03_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1371600"/>
            <a:ext cx="2205038" cy="2071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Translate between Recursive and </a:t>
            </a:r>
            <a:br>
              <a:rPr lang="en-US" sz="2000" b="1">
                <a:solidFill>
                  <a:srgbClr val="EC1D24"/>
                </a:solidFill>
              </a:rPr>
            </a:br>
            <a:r>
              <a:rPr lang="en-US" sz="2000" b="1">
                <a:solidFill>
                  <a:srgbClr val="EC1D24"/>
                </a:solidFill>
              </a:rPr>
              <a:t>Explicit Formulas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8867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 recursive formula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 –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4.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857250" y="2251075"/>
            <a:ext cx="7981950" cy="140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= 2</a:t>
            </a:r>
            <a:r>
              <a:rPr lang="en-US" sz="2400" i="1"/>
              <a:t>n</a:t>
            </a:r>
            <a:r>
              <a:rPr lang="en-US" sz="2400"/>
              <a:t> – 4 is an explicit formula for an arithmetic sequence with </a:t>
            </a:r>
            <a:r>
              <a:rPr lang="en-US" sz="2400" i="1"/>
              <a:t>d</a:t>
            </a:r>
            <a:r>
              <a:rPr lang="en-US" sz="2400"/>
              <a:t> = 2 and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2(1) – 4 or –2. Therefore, </a:t>
            </a:r>
            <a:br>
              <a:rPr lang="en-US" sz="2400"/>
            </a:br>
            <a:r>
              <a:rPr lang="en-US" sz="2400"/>
              <a:t>a recursive formula for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is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–2,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=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baseline="-25000"/>
              <a:t> – 1</a:t>
            </a:r>
            <a:r>
              <a:rPr lang="en-US" sz="2400"/>
              <a:t> + 2, </a:t>
            </a:r>
            <a:br>
              <a:rPr lang="en-US" sz="2400"/>
            </a:br>
            <a:r>
              <a:rPr lang="en-US" sz="2400" i="1"/>
              <a:t>n</a:t>
            </a:r>
            <a:r>
              <a:rPr lang="en-US" sz="2400"/>
              <a:t> ≥ 2.</a:t>
            </a: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533400" y="41148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45720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baseline="-25000">
                <a:solidFill>
                  <a:srgbClr val="E01B22"/>
                </a:solidFill>
              </a:rPr>
              <a:t>1</a:t>
            </a:r>
            <a:r>
              <a:rPr lang="en-US" sz="2400">
                <a:solidFill>
                  <a:srgbClr val="E01B22"/>
                </a:solidFill>
              </a:rPr>
              <a:t> = –2,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 baseline="-25000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= 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 baseline="-25000">
                <a:solidFill>
                  <a:srgbClr val="E01B22"/>
                </a:solidFill>
              </a:rPr>
              <a:t>n –</a:t>
            </a:r>
            <a:r>
              <a:rPr lang="en-US" sz="2400" baseline="-25000">
                <a:solidFill>
                  <a:srgbClr val="E01B22"/>
                </a:solidFill>
              </a:rPr>
              <a:t> 1</a:t>
            </a:r>
            <a:r>
              <a:rPr lang="en-US" sz="2400">
                <a:solidFill>
                  <a:srgbClr val="E01B22"/>
                </a:solidFill>
              </a:rPr>
              <a:t> + 2, </a:t>
            </a:r>
            <a:r>
              <a:rPr lang="en-US" sz="2400" i="1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≥ 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91" grpId="0" build="p" autoUpdateAnimBg="0"/>
      <p:bldP spid="93192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5667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Translate between Recursive and </a:t>
            </a:r>
            <a:br>
              <a:rPr lang="en-US" sz="2000" b="1">
                <a:solidFill>
                  <a:srgbClr val="EC1D24"/>
                </a:solidFill>
              </a:rPr>
            </a:br>
            <a:r>
              <a:rPr lang="en-US" sz="2000" b="1">
                <a:solidFill>
                  <a:srgbClr val="EC1D24"/>
                </a:solidFill>
              </a:rPr>
              <a:t>Explicit Formulas</a:t>
            </a:r>
          </a:p>
        </p:txBody>
      </p:sp>
      <p:sp>
        <p:nvSpPr>
          <p:cNvPr id="156679" name="Rectangle 7"/>
          <p:cNvSpPr>
            <a:spLocks noChangeArrowheads="1"/>
          </p:cNvSpPr>
          <p:nvPr/>
        </p:nvSpPr>
        <p:spPr bwMode="auto">
          <a:xfrm>
            <a:off x="876300" y="1504950"/>
            <a:ext cx="78867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Write an explicit formula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84,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1.5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 – 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, </a:t>
            </a:r>
            <a:b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</a:b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≥ 2.</a:t>
            </a:r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857250" y="2590800"/>
            <a:ext cx="798195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84,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= 1.5</a:t>
            </a:r>
            <a:r>
              <a:rPr lang="en-US" sz="2400" i="1"/>
              <a:t>a</a:t>
            </a:r>
            <a:r>
              <a:rPr lang="en-US" sz="2400" i="1" baseline="-25000"/>
              <a:t>n – </a:t>
            </a:r>
            <a:r>
              <a:rPr lang="en-US" sz="2400" baseline="-25000"/>
              <a:t>1</a:t>
            </a:r>
            <a:r>
              <a:rPr lang="en-US" sz="2400"/>
              <a:t> is a recursive formula with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= 84 and </a:t>
            </a:r>
            <a:r>
              <a:rPr lang="en-US" sz="2400" i="1"/>
              <a:t>r</a:t>
            </a:r>
            <a:r>
              <a:rPr lang="en-US" sz="2400"/>
              <a:t> = 1.5. Therefore, an explicit formula for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is </a:t>
            </a:r>
            <a:br>
              <a:rPr lang="en-US" sz="2400"/>
            </a:b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/>
              <a:t> = 84(1.5)</a:t>
            </a:r>
            <a:r>
              <a:rPr lang="en-US" sz="2400" i="1" baseline="40000"/>
              <a:t>n</a:t>
            </a:r>
            <a:r>
              <a:rPr lang="en-US" sz="2400" baseline="40000"/>
              <a:t> – 1</a:t>
            </a:r>
            <a:r>
              <a:rPr lang="en-US" sz="2400"/>
              <a:t>.</a:t>
            </a:r>
          </a:p>
        </p:txBody>
      </p:sp>
      <p:sp>
        <p:nvSpPr>
          <p:cNvPr id="156681" name="Rectangle 9"/>
          <p:cNvSpPr>
            <a:spLocks noChangeArrowheads="1"/>
          </p:cNvSpPr>
          <p:nvPr/>
        </p:nvSpPr>
        <p:spPr bwMode="auto">
          <a:xfrm>
            <a:off x="533400" y="47244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45720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	</a:t>
            </a:r>
            <a:r>
              <a:rPr lang="en-US" sz="2400" i="1">
                <a:solidFill>
                  <a:srgbClr val="E01B22"/>
                </a:solidFill>
              </a:rPr>
              <a:t>a</a:t>
            </a:r>
            <a:r>
              <a:rPr lang="en-US" sz="2400" i="1" baseline="-25000">
                <a:solidFill>
                  <a:srgbClr val="E01B22"/>
                </a:solidFill>
              </a:rPr>
              <a:t>n</a:t>
            </a:r>
            <a:r>
              <a:rPr lang="en-US" sz="2400">
                <a:solidFill>
                  <a:srgbClr val="E01B22"/>
                </a:solidFill>
              </a:rPr>
              <a:t> = 84(1.5)</a:t>
            </a:r>
            <a:r>
              <a:rPr lang="en-US" sz="2400" i="1" baseline="40000">
                <a:solidFill>
                  <a:srgbClr val="E01B22"/>
                </a:solidFill>
              </a:rPr>
              <a:t>n</a:t>
            </a:r>
            <a:r>
              <a:rPr lang="en-US" sz="2400" baseline="40000">
                <a:solidFill>
                  <a:srgbClr val="E01B22"/>
                </a:solidFill>
              </a:rPr>
              <a:t> – 1</a:t>
            </a:r>
            <a:endParaRPr lang="en-US" sz="24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9" grpId="0" build="p" autoUpdateAnimBg="0" advAuto="0"/>
      <p:bldP spid="156680" grpId="0" build="p" autoUpdateAnimBg="0"/>
      <p:bldP spid="15668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5029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45(0.2)</a:t>
            </a:r>
            <a:r>
              <a:rPr lang="pt-BR" sz="2400" b="1" i="1" baseline="40000">
                <a:sym typeface="Symbol" pitchFamily="18" charset="2"/>
              </a:rPr>
              <a:t>n</a:t>
            </a:r>
            <a:r>
              <a:rPr lang="pt-BR" sz="2400" b="1" baseline="40000">
                <a:sym typeface="Symbol" pitchFamily="18" charset="2"/>
              </a:rPr>
              <a:t> – 1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9(0.2)</a:t>
            </a:r>
            <a:r>
              <a:rPr lang="pt-BR" sz="2400" b="1" i="1" baseline="40000">
                <a:sym typeface="Symbol" pitchFamily="18" charset="2"/>
              </a:rPr>
              <a:t>n</a:t>
            </a:r>
            <a:r>
              <a:rPr lang="pt-BR" sz="2400" b="1" baseline="40000">
                <a:sym typeface="Symbol" pitchFamily="18" charset="2"/>
              </a:rPr>
              <a:t> + 1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9(0.2)</a:t>
            </a:r>
            <a:r>
              <a:rPr lang="pt-BR" sz="2400" b="1" i="1" baseline="40000">
                <a:sym typeface="Symbol" pitchFamily="18" charset="2"/>
              </a:rPr>
              <a:t>n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a</a:t>
            </a:r>
            <a:r>
              <a:rPr lang="pt-BR" sz="2400" b="1" i="1" baseline="-25000">
                <a:sym typeface="Symbol" pitchFamily="18" charset="2"/>
              </a:rPr>
              <a:t>n</a:t>
            </a:r>
            <a:r>
              <a:rPr lang="pt-BR" sz="2400" b="1">
                <a:sym typeface="Symbol" pitchFamily="18" charset="2"/>
              </a:rPr>
              <a:t> = 9(0.2)</a:t>
            </a:r>
            <a:r>
              <a:rPr lang="pt-BR" sz="2400" b="1" i="1" baseline="40000">
                <a:sym typeface="Symbol" pitchFamily="18" charset="2"/>
              </a:rPr>
              <a:t>n</a:t>
            </a:r>
            <a:r>
              <a:rPr lang="pt-BR" sz="2400" b="1" baseline="40000">
                <a:sym typeface="Symbol" pitchFamily="18" charset="2"/>
              </a:rPr>
              <a:t> – 1</a:t>
            </a: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Write an explicit formula for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9,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= 0.2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i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 baseline="-25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n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≥ 2.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Correct¤Incorrect¤Incorrect"/>
  <p:tag name="TOTALRESPONSES" val="5"/>
  <p:tag name="SLICED" val="False"/>
  <p:tag name="RESPONSES" val="NA,1,5,2;3;3;2;3;"/>
  <p:tag name="CHARTSTRINGSTD" val="0 2 3 0"/>
  <p:tag name="CHARTSTRINGREV" val="0 3 2 0"/>
  <p:tag name="CHARTSTRINGSTDPER" val="0 0.4 0.6 0"/>
  <p:tag name="CHARTSTRINGREVPER" val="0 0.6 0.4 0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3;1;4;3;2;"/>
  <p:tag name="CHARTSTRINGSTD" val="1 1 2 1"/>
  <p:tag name="CHARTSTRINGREV" val="1 2 1 1"/>
  <p:tag name="CHARTSTRINGSTDPER" val="0.2 0.2 0.4 0.2"/>
  <p:tag name="CHARTSTRINGREVPER" val="0.2 0.4 0.2 0.2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Incorrect¤Incorrect¤Incorrect¤Correct"/>
  <p:tag name="TOTALRESPONSES" val="5"/>
  <p:tag name="SLICED" val="False"/>
  <p:tag name="RESPONSES" val="NA,1,5,2;4;1;3;4;"/>
  <p:tag name="CHARTSTRINGSTD" val="1 1 1 2"/>
  <p:tag name="CHARTSTRINGREV" val="2 1 1 1"/>
  <p:tag name="CHARTSTRINGSTDPER" val="0.2 0.2 0.2 0.4"/>
  <p:tag name="CHARTSTRINGREVPER" val="0.4 0.2 0.2 0.2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Correct¤Incorrect¤Incorrect¤Incorrect"/>
  <p:tag name="TOTALRESPONSES" val="5"/>
  <p:tag name="SLICED" val="False"/>
  <p:tag name="RESPONSES" val="NA,1,5,2;2;3;3;3;"/>
  <p:tag name="CHARTSTRINGSTD" val="0 2 3 0"/>
  <p:tag name="CHARTSTRINGREV" val="0 3 2 0"/>
  <p:tag name="CHARTSTRINGSTDPER" val="0 0.4 0.6 0"/>
  <p:tag name="CHARTSTRINGREVPER" val="0 0.6 0.4 0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Correct¤Incorrect"/>
  <p:tag name="TOTALRESPONSES" val="5"/>
  <p:tag name="SLICED" val="False"/>
  <p:tag name="RESPONSES" val="NA,1,5,4;4;1;2;1;"/>
  <p:tag name="CHARTSTRINGSTD" val="2 1 0 2"/>
  <p:tag name="CHARTSTRINGREV" val="2 0 1 2"/>
  <p:tag name="CHARTSTRINGSTDPER" val="0.4 0.2 0 0.4"/>
  <p:tag name="CHARTSTRINGREVPER" val="0.4 0 0.2 0.4"/>
  <p:tag name="QUESTIONALIAS" val="5-Minute Check 5"/>
  <p:tag name="ANSWERSALIAS" val="A¤B¤C¤D"/>
  <p:tag name="RESPONSESGATHER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3;3;3;3;4;"/>
  <p:tag name="CHARTSTRINGSTD" val="0 0 4 1"/>
  <p:tag name="CHARTSTRINGREV" val="1 4 0 0"/>
  <p:tag name="CHARTSTRINGSTDPER" val="0 0 0.8 0.2"/>
  <p:tag name="CHARTSTRINGREVPER" val="0.2 0.8 0 0"/>
  <p:tag name="QUESTIONALIAS" val="Example 1"/>
  <p:tag name="ANSWERSALIAS" val="A¤B¤C¤D"/>
  <p:tag name="RESPONSESGATHER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Incorrect¤Incorrect¤Correct"/>
  <p:tag name="TOTALRESPONSES" val="5"/>
  <p:tag name="SLICED" val="False"/>
  <p:tag name="RESPONSES" val="NA,1,5,4;3;1;4;1;"/>
  <p:tag name="CHARTSTRINGSTD" val="2 0 1 2"/>
  <p:tag name="CHARTSTRINGREV" val="2 1 0 2"/>
  <p:tag name="CHARTSTRINGSTDPER" val="0.4 0 0.2 0.4"/>
  <p:tag name="CHARTSTRINGREVPER" val="0.4 0.2 0 0.4"/>
  <p:tag name="QUESTIONALIAS" val="Example 2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Correct¤Incorrect¤Incorrect¤Incorrect"/>
  <p:tag name="TOTALRESPONSES" val="5"/>
  <p:tag name="SLICED" val="False"/>
  <p:tag name="RESPONSES" val="NA,1,5,1;1;1;3;2;"/>
  <p:tag name="CHARTSTRINGSTD" val="3 1 1 0"/>
  <p:tag name="CHARTSTRINGREV" val="0 1 1 3"/>
  <p:tag name="CHARTSTRINGSTDPER" val="0.6 0.2 0.2 0"/>
  <p:tag name="CHARTSTRINGREVPER" val="0 0.2 0.2 0.6"/>
  <p:tag name="QUESTIONALIAS" val="Example 3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TOTALRESPONSES" val="5"/>
  <p:tag name="SLICED" val="False"/>
  <p:tag name="RESPONSES" val="NA,1,5,1;2;3;2;1;"/>
  <p:tag name="CHARTSTRINGSTD" val="2 2 1 0"/>
  <p:tag name="CHARTSTRINGREV" val="0 1 2 2"/>
  <p:tag name="CHARTSTRINGSTDPER" val="0.4 0.4 0.2 0"/>
  <p:tag name="CHARTSTRINGREVPER" val="0 0.2 0.4 0.4"/>
  <p:tag name="QUESTIONALIAS" val="Example 4"/>
  <p:tag name="ANSWERSALIAS" val="A¤B¤C¤D"/>
  <p:tag name="RESPONSESGATHER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1725</TotalTime>
  <Words>690</Words>
  <Application>Microsoft Office PowerPoint</Application>
  <PresentationFormat>On-screen Show (4:3)</PresentationFormat>
  <Paragraphs>155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CCSS</vt:lpstr>
      <vt:lpstr>Then/Now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96</cp:revision>
  <dcterms:created xsi:type="dcterms:W3CDTF">2007-12-06T14:31:51Z</dcterms:created>
  <dcterms:modified xsi:type="dcterms:W3CDTF">2016-10-12T14:27:32Z</dcterms:modified>
</cp:coreProperties>
</file>