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52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342" r:id="rId20"/>
    <p:sldId id="259" r:id="rId21"/>
    <p:sldId id="308" r:id="rId22"/>
    <p:sldId id="316" r:id="rId23"/>
    <p:sldId id="343" r:id="rId24"/>
    <p:sldId id="344" r:id="rId25"/>
    <p:sldId id="260" r:id="rId26"/>
    <p:sldId id="345" r:id="rId27"/>
    <p:sldId id="309" r:id="rId28"/>
    <p:sldId id="318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275" r:id="rId48"/>
  </p:sldIdLst>
  <p:sldSz cx="9144000" cy="6858000" type="screen4x3"/>
  <p:notesSz cx="6858000" cy="9144000"/>
  <p:custDataLst>
    <p:tags r:id="rId4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45" autoAdjust="0"/>
    <p:restoredTop sz="94686" autoAdjust="0"/>
  </p:normalViewPr>
  <p:slideViewPr>
    <p:cSldViewPr>
      <p:cViewPr>
        <p:scale>
          <a:sx n="50" d="100"/>
          <a:sy n="50" d="100"/>
        </p:scale>
        <p:origin x="-1194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ags" Target="tags/tag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8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Chapter 7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8_01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8_01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8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8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700" name="Picture 20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7" name="Header" descr="12_ALG1_Header_08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8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47" name="Picture 19" descr="Real World Ex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Header" descr="12_ALG1_Header_08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8_01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8_01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8.xml"/><Relationship Id="rId7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10" Type="http://schemas.openxmlformats.org/officeDocument/2006/relationships/slide" Target="slide32.xml"/><Relationship Id="rId4" Type="http://schemas.openxmlformats.org/officeDocument/2006/relationships/slide" Target="slide9.xml"/><Relationship Id="rId9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5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11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3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4" name="SplashHeader" descr="12_ALG1_Header_08_01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" action="ppaction://hlinkshowjump?jump=nextslide"/>
              </a:rPr>
              <a:t>Five-Minute Check (over Chapter 7)</a:t>
            </a:r>
            <a:endParaRPr lang="en-US" sz="24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400" b="1">
              <a:solidFill>
                <a:srgbClr val="E01B22"/>
              </a:solidFill>
              <a:cs typeface="Arial" pitchFamily="34" charset="0"/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4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4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6" action="ppaction://hlinksldjump"/>
              </a:rPr>
              <a:t>Example 1:	Identify Polynomials</a:t>
            </a:r>
            <a:endParaRPr lang="en-US" sz="24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7" action="ppaction://hlinksldjump"/>
              </a:rPr>
              <a:t>Example 2:	Standard Form of a Polynomial</a:t>
            </a:r>
            <a:endParaRPr lang="en-US" sz="24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8" action="ppaction://hlinksldjump"/>
              </a:rPr>
              <a:t>Example 3:	Add Polynomials</a:t>
            </a:r>
            <a:endParaRPr lang="en-US" sz="24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9" action="ppaction://hlinksldjump"/>
              </a:rPr>
              <a:t>Example 4:	Subtract Polynomials</a:t>
            </a:r>
            <a:endParaRPr lang="en-US" sz="24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10" action="ppaction://hlinksldjump"/>
              </a:rPr>
              <a:t>Example 5:	Real-World Example: Add and Subtract Polynomials</a:t>
            </a:r>
            <a:endParaRPr lang="en-US" sz="24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3581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yes; monomial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yes; binomial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yes; trinomial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not a polynomial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–8 is a polynomial. If so, identify it as a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monomial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,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binomial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, 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trinomial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8606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022600"/>
            <a:ext cx="3352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yes; monomial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yes; binomial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yes; trinomial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not a polynomial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89756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5" name="Picture 11" descr="7-5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900" y="1447800"/>
            <a:ext cx="7429500" cy="1320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5334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polynomial represents the area of the shaded region?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419100" y="4584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0" name="Group 12"/>
          <p:cNvGrpSpPr>
            <a:grpSpLocks/>
          </p:cNvGrpSpPr>
          <p:nvPr/>
        </p:nvGrpSpPr>
        <p:grpSpPr bwMode="auto">
          <a:xfrm>
            <a:off x="952500" y="2470150"/>
            <a:ext cx="2790825" cy="3397250"/>
            <a:chOff x="600" y="1556"/>
            <a:chExt cx="1758" cy="2140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00" y="166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ab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 baseline="40000">
                  <a:solidFill>
                    <a:srgbClr val="000000"/>
                  </a:solidFill>
                  <a:sym typeface="Symbol" pitchFamily="18" charset="2"/>
                </a:rPr>
                <a:t>2 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–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ab</a:t>
              </a:r>
            </a:p>
          </p:txBody>
        </p:sp>
        <p:pic>
          <p:nvPicPr>
            <p:cNvPr id="109578" name="Picture 10" descr="7-5-3"/>
            <p:cNvPicPr>
              <a:picLocks noChangeAspect="1" noChangeArrowheads="1"/>
            </p:cNvPicPr>
            <p:nvPr/>
          </p:nvPicPr>
          <p:blipFill>
            <a:blip r:embed="rId5" cstate="print"/>
            <a:srcRect b="46332"/>
            <a:stretch>
              <a:fillRect/>
            </a:stretch>
          </p:blipFill>
          <p:spPr bwMode="auto">
            <a:xfrm>
              <a:off x="960" y="1556"/>
              <a:ext cx="841" cy="556"/>
            </a:xfrm>
            <a:prstGeom prst="rect">
              <a:avLst/>
            </a:prstGeom>
            <a:noFill/>
          </p:spPr>
        </p:pic>
        <p:pic>
          <p:nvPicPr>
            <p:cNvPr id="109579" name="Picture 11" descr="7-5-3"/>
            <p:cNvPicPr>
              <a:picLocks noChangeAspect="1" noChangeArrowheads="1"/>
            </p:cNvPicPr>
            <p:nvPr/>
          </p:nvPicPr>
          <p:blipFill>
            <a:blip r:embed="rId5" cstate="print"/>
            <a:srcRect t="49034"/>
            <a:stretch>
              <a:fillRect/>
            </a:stretch>
          </p:blipFill>
          <p:spPr bwMode="auto">
            <a:xfrm>
              <a:off x="960" y="2688"/>
              <a:ext cx="841" cy="528"/>
            </a:xfrm>
            <a:prstGeom prst="rect">
              <a:avLst/>
            </a:prstGeom>
            <a:noFill/>
          </p:spPr>
        </p:pic>
      </p:grpSp>
      <p:pic>
        <p:nvPicPr>
          <p:cNvPr id="109582" name="Picture 14" descr="7-5-3-5mi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800" y="1371600"/>
            <a:ext cx="2235200" cy="2362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degree of the polynomial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5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2?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38862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19400"/>
            <a:ext cx="4038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g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+ 6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+ 12 –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 –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p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of the following polynomials is a cubic trinomial?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810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6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A.SSE.1a Interpret parts of an expression, such as terms, factors, and coefficients.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A.APR.1 Understand that polynomials form a system analogous to the integers, namely, they are closed under the operations of addition, subtraction, and multiplication; add, subtract, and multiply polynomials.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3 Construct viable arguments and critique the 	reasoning of others.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identified monomials and their characteristics.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polynomials in standard form.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Add and subtract polynomials.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</a:t>
            </a:r>
          </a:p>
        </p:txBody>
      </p:sp>
      <p:sp>
        <p:nvSpPr>
          <p:cNvPr id="159753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>
                <a:latin typeface="HelveticaNeueLTStd-MdCn" charset="0"/>
              </a:rPr>
              <a:t>polynomial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>
                <a:latin typeface="HelveticaNeueLTStd-MdCn" charset="0"/>
              </a:rPr>
              <a:t>binomial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>
                <a:latin typeface="HelveticaNeueLTStd-MdCn" charset="0"/>
              </a:rPr>
              <a:t>trinomial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>
                <a:latin typeface="HelveticaNeueLTStd-MdCn" charset="0"/>
              </a:rPr>
              <a:t>degree of a monomial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>
                <a:latin typeface="HelveticaNeueLTStd-MdCn" charset="0"/>
              </a:rPr>
              <a:t>degree of a polynomial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>
                <a:latin typeface="HelveticaNeueLTStd-MdCn" charset="0"/>
              </a:rPr>
              <a:t>standard form of a polynomial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>
                <a:latin typeface="HelveticaNeueLTStd-MdCn" charset="0"/>
              </a:rPr>
              <a:t>leading coefficient</a:t>
            </a:r>
          </a:p>
        </p:txBody>
      </p:sp>
      <p:pic>
        <p:nvPicPr>
          <p:cNvPr id="159754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9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9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9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9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97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97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7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Identify Polynomials</a:t>
            </a:r>
          </a:p>
        </p:txBody>
      </p:sp>
      <p:sp>
        <p:nvSpPr>
          <p:cNvPr id="5906" name="Rectangle 786"/>
          <p:cNvSpPr>
            <a:spLocks noChangeArrowheads="1"/>
          </p:cNvSpPr>
          <p:nvPr/>
        </p:nvSpPr>
        <p:spPr bwMode="auto">
          <a:xfrm>
            <a:off x="876300" y="1503363"/>
            <a:ext cx="77057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State whether each expression is a polynomial. If it is a polynomial, identify it as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monomial, binomial,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trinomial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5907" name="Picture 787" descr="7-4-1-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3800" y="3048000"/>
            <a:ext cx="7143750" cy="2581275"/>
          </a:xfrm>
          <a:prstGeom prst="rect">
            <a:avLst/>
          </a:prstGeom>
          <a:noFill/>
        </p:spPr>
      </p:pic>
      <p:pic>
        <p:nvPicPr>
          <p:cNvPr id="5908" name="Picture 788" descr="7-4-1-c"/>
          <p:cNvPicPr>
            <a:picLocks noChangeAspect="1" noChangeArrowheads="1"/>
          </p:cNvPicPr>
          <p:nvPr/>
        </p:nvPicPr>
        <p:blipFill>
          <a:blip r:embed="rId4" cstate="print"/>
          <a:srcRect l="20799" t="40468" b="38869"/>
          <a:stretch>
            <a:fillRect/>
          </a:stretch>
        </p:blipFill>
        <p:spPr bwMode="auto">
          <a:xfrm>
            <a:off x="2819400" y="4098925"/>
            <a:ext cx="5657850" cy="533400"/>
          </a:xfrm>
          <a:prstGeom prst="rect">
            <a:avLst/>
          </a:prstGeom>
          <a:noFill/>
        </p:spPr>
      </p:pic>
      <p:pic>
        <p:nvPicPr>
          <p:cNvPr id="5909" name="Picture 789" descr="7-4-1-e"/>
          <p:cNvPicPr>
            <a:picLocks noChangeAspect="1" noChangeArrowheads="1"/>
          </p:cNvPicPr>
          <p:nvPr/>
        </p:nvPicPr>
        <p:blipFill>
          <a:blip r:embed="rId5" cstate="print"/>
          <a:srcRect l="25156" t="81181" b="1106"/>
          <a:stretch>
            <a:fillRect/>
          </a:stretch>
        </p:blipFill>
        <p:spPr bwMode="auto">
          <a:xfrm>
            <a:off x="3124200" y="5181600"/>
            <a:ext cx="5346700" cy="457200"/>
          </a:xfrm>
          <a:prstGeom prst="rect">
            <a:avLst/>
          </a:prstGeom>
          <a:noFill/>
        </p:spPr>
      </p:pic>
      <p:grpSp>
        <p:nvGrpSpPr>
          <p:cNvPr id="5910" name="Group 790"/>
          <p:cNvGrpSpPr>
            <a:grpSpLocks/>
          </p:cNvGrpSpPr>
          <p:nvPr/>
        </p:nvGrpSpPr>
        <p:grpSpPr bwMode="auto">
          <a:xfrm>
            <a:off x="1333500" y="3073400"/>
            <a:ext cx="1676400" cy="2581275"/>
            <a:chOff x="1056" y="4704"/>
            <a:chExt cx="1056" cy="1626"/>
          </a:xfrm>
        </p:grpSpPr>
        <p:pic>
          <p:nvPicPr>
            <p:cNvPr id="5911" name="Picture 791" descr="7-4-1-b"/>
            <p:cNvPicPr>
              <a:picLocks noChangeAspect="1" noChangeArrowheads="1"/>
            </p:cNvPicPr>
            <p:nvPr/>
          </p:nvPicPr>
          <p:blipFill>
            <a:blip r:embed="rId6" cstate="print"/>
            <a:srcRect r="76534"/>
            <a:stretch>
              <a:fillRect/>
            </a:stretch>
          </p:blipFill>
          <p:spPr bwMode="auto">
            <a:xfrm>
              <a:off x="1056" y="4704"/>
              <a:ext cx="1056" cy="1626"/>
            </a:xfrm>
            <a:prstGeom prst="rect">
              <a:avLst/>
            </a:prstGeom>
            <a:noFill/>
          </p:spPr>
        </p:pic>
        <p:pic>
          <p:nvPicPr>
            <p:cNvPr id="5912" name="Picture 792" descr="7-4-1-c"/>
            <p:cNvPicPr>
              <a:picLocks noChangeAspect="1" noChangeArrowheads="1"/>
            </p:cNvPicPr>
            <p:nvPr/>
          </p:nvPicPr>
          <p:blipFill>
            <a:blip r:embed="rId4" cstate="print"/>
            <a:srcRect r="77600"/>
            <a:stretch>
              <a:fillRect/>
            </a:stretch>
          </p:blipFill>
          <p:spPr bwMode="auto">
            <a:xfrm>
              <a:off x="1056" y="4704"/>
              <a:ext cx="1008" cy="1626"/>
            </a:xfrm>
            <a:prstGeom prst="rect">
              <a:avLst/>
            </a:prstGeom>
            <a:noFill/>
          </p:spPr>
        </p:pic>
        <p:pic>
          <p:nvPicPr>
            <p:cNvPr id="5913" name="Picture 793" descr="7-4-1-d"/>
            <p:cNvPicPr>
              <a:picLocks noChangeAspect="1" noChangeArrowheads="1"/>
            </p:cNvPicPr>
            <p:nvPr/>
          </p:nvPicPr>
          <p:blipFill>
            <a:blip r:embed="rId7" cstate="print"/>
            <a:srcRect r="77600"/>
            <a:stretch>
              <a:fillRect/>
            </a:stretch>
          </p:blipFill>
          <p:spPr bwMode="auto">
            <a:xfrm>
              <a:off x="1056" y="4704"/>
              <a:ext cx="1008" cy="1626"/>
            </a:xfrm>
            <a:prstGeom prst="rect">
              <a:avLst/>
            </a:prstGeom>
            <a:noFill/>
          </p:spPr>
        </p:pic>
        <p:pic>
          <p:nvPicPr>
            <p:cNvPr id="5914" name="Picture 794" descr="7-4-1-e"/>
            <p:cNvPicPr>
              <a:picLocks noChangeAspect="1" noChangeArrowheads="1"/>
            </p:cNvPicPr>
            <p:nvPr/>
          </p:nvPicPr>
          <p:blipFill>
            <a:blip r:embed="rId5" cstate="print"/>
            <a:srcRect r="77600"/>
            <a:stretch>
              <a:fillRect/>
            </a:stretch>
          </p:blipFill>
          <p:spPr bwMode="auto">
            <a:xfrm>
              <a:off x="1056" y="4704"/>
              <a:ext cx="1008" cy="1626"/>
            </a:xfrm>
            <a:prstGeom prst="rect">
              <a:avLst/>
            </a:prstGeom>
            <a:noFill/>
          </p:spPr>
        </p:pic>
      </p:grpSp>
      <p:pic>
        <p:nvPicPr>
          <p:cNvPr id="5915" name="Picture 795" descr="7-4-1-b"/>
          <p:cNvPicPr>
            <a:picLocks noChangeAspect="1" noChangeArrowheads="1"/>
          </p:cNvPicPr>
          <p:nvPr/>
        </p:nvPicPr>
        <p:blipFill>
          <a:blip r:embed="rId8" cstate="print"/>
          <a:srcRect l="18065" b="58983"/>
          <a:stretch>
            <a:fillRect/>
          </a:stretch>
        </p:blipFill>
        <p:spPr bwMode="auto">
          <a:xfrm>
            <a:off x="2622550" y="3057525"/>
            <a:ext cx="5849938" cy="1057275"/>
          </a:xfrm>
          <a:prstGeom prst="rect">
            <a:avLst/>
          </a:prstGeom>
          <a:noFill/>
        </p:spPr>
      </p:pic>
      <p:pic>
        <p:nvPicPr>
          <p:cNvPr id="5916" name="Picture 796" descr="7-4-1-d"/>
          <p:cNvPicPr>
            <a:picLocks noChangeAspect="1" noChangeArrowheads="1"/>
          </p:cNvPicPr>
          <p:nvPr/>
        </p:nvPicPr>
        <p:blipFill>
          <a:blip r:embed="rId9" cstate="print"/>
          <a:srcRect l="17258" t="45714" b="13748"/>
          <a:stretch>
            <a:fillRect/>
          </a:stretch>
        </p:blipFill>
        <p:spPr bwMode="auto">
          <a:xfrm>
            <a:off x="2562225" y="4227513"/>
            <a:ext cx="5916613" cy="10461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6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7" name="Oval 13"/>
          <p:cNvSpPr>
            <a:spLocks noChangeArrowheads="1"/>
          </p:cNvSpPr>
          <p:nvPr/>
        </p:nvSpPr>
        <p:spPr bwMode="auto">
          <a:xfrm>
            <a:off x="876300" y="47244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367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67025"/>
            <a:ext cx="3657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yes, monomial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yes, binomial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yes, trinomial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not a polynomial</a:t>
            </a:r>
          </a:p>
        </p:txBody>
      </p:sp>
      <p:sp>
        <p:nvSpPr>
          <p:cNvPr id="11367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State whether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is a polynomial. If it is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 polynomial, identify it as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monomial, binomial,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trinomial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7" grpId="0" animBg="1"/>
      <p:bldP spid="113678" grpId="0" autoUpdateAnimBg="0"/>
      <p:bldP spid="11367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2288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1" name="Oval 11"/>
          <p:cNvSpPr>
            <a:spLocks noChangeArrowheads="1"/>
          </p:cNvSpPr>
          <p:nvPr/>
        </p:nvSpPr>
        <p:spPr bwMode="auto">
          <a:xfrm>
            <a:off x="876300" y="5638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2289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67025"/>
            <a:ext cx="3513138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yes, monomial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yes, binomial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yes, trinomial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not a polynomial</a:t>
            </a:r>
          </a:p>
        </p:txBody>
      </p:sp>
      <p:sp>
        <p:nvSpPr>
          <p:cNvPr id="122893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State whether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–2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is a polynomial. If it is a polynomial, identify it as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monomial, binomial,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trinomial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1" grpId="0" animBg="1"/>
      <p:bldP spid="122892" grpId="0" autoUpdateAnimBg="0"/>
      <p:bldP spid="12289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60771" name="Picture 3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60772" name="Picture 4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60776" name="Oval 8"/>
          <p:cNvSpPr>
            <a:spLocks noChangeArrowheads="1"/>
          </p:cNvSpPr>
          <p:nvPr/>
        </p:nvSpPr>
        <p:spPr bwMode="auto">
          <a:xfrm>
            <a:off x="876300" y="3825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6077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67025"/>
            <a:ext cx="3910013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yes, monomial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yes, binomial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yes, trinomial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not a polynomial</a:t>
            </a:r>
          </a:p>
        </p:txBody>
      </p:sp>
      <p:sp>
        <p:nvSpPr>
          <p:cNvPr id="160778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C.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State whether 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is a polynomial. If it is a polynomial, identify it as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monomial, binomial,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trinomial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0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0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6" grpId="0" animBg="1"/>
      <p:bldP spid="160777" grpId="0" autoUpdateAnimBg="0"/>
      <p:bldP spid="16077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pic>
        <p:nvPicPr>
          <p:cNvPr id="161795" name="Picture 3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61796" name="Picture 4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61800" name="Oval 8"/>
          <p:cNvSpPr>
            <a:spLocks noChangeArrowheads="1"/>
          </p:cNvSpPr>
          <p:nvPr/>
        </p:nvSpPr>
        <p:spPr bwMode="auto">
          <a:xfrm>
            <a:off x="876300" y="2895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6180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67025"/>
            <a:ext cx="36576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yes, monomial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yes, binomial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yes, trinomial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not a polynomial</a:t>
            </a:r>
          </a:p>
        </p:txBody>
      </p:sp>
      <p:sp>
        <p:nvSpPr>
          <p:cNvPr id="16180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D.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State whether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is a polynomial. If it is a polynomial, identify it as a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monomial, binomial,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trinomial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animBg="1"/>
      <p:bldP spid="161801" grpId="0" autoUpdateAnimBg="0"/>
      <p:bldP spid="16180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Standard Form of a Polynomial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9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6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in standard form. Identify the leading coefficient.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533400" y="5181600"/>
            <a:ext cx="5715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56007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6</a:t>
            </a:r>
            <a:r>
              <a:rPr lang="en-US" sz="2400">
                <a:solidFill>
                  <a:srgbClr val="E01B22"/>
                </a:solidFill>
              </a:rPr>
              <a:t> + 9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4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;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the leading coefficient is 3.</a:t>
            </a:r>
            <a:endParaRPr lang="en-US" sz="240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33400" y="42560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1600" defTabSz="863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378200" algn="l"/>
                <a:tab pos="3543300" algn="l"/>
                <a:tab pos="4343400" algn="l"/>
                <a:tab pos="50292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Write the terms in descending order.</a:t>
            </a:r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533400" y="2514600"/>
            <a:ext cx="8077200" cy="1552575"/>
            <a:chOff x="336" y="1584"/>
            <a:chExt cx="5088" cy="978"/>
          </a:xfrm>
        </p:grpSpPr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336" y="1584"/>
              <a:ext cx="5088" cy="97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4500" indent="-1371600" defTabSz="863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378200" algn="l"/>
                  <a:tab pos="3543300" algn="l"/>
                  <a:tab pos="4343400" algn="l"/>
                  <a:tab pos="5029200" algn="l"/>
                </a:tabLs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Step 1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	Find the degree of each term.</a:t>
              </a:r>
              <a:br>
                <a:rPr lang="en-US" sz="2400">
                  <a:ea typeface="Times New Roman" pitchFamily="18" charset="0"/>
                  <a:cs typeface="Arial" pitchFamily="34" charset="0"/>
                </a:rPr>
              </a:br>
              <a:r>
                <a:rPr lang="en-US" sz="2400">
                  <a:ea typeface="Times New Roman" pitchFamily="18" charset="0"/>
                  <a:cs typeface="Arial" pitchFamily="34" charset="0"/>
                </a:rPr>
                <a:t>Degree: 		2	6	1</a:t>
              </a:r>
              <a:br>
                <a:rPr lang="en-US" sz="2400">
                  <a:ea typeface="Times New Roman" pitchFamily="18" charset="0"/>
                  <a:cs typeface="Arial" pitchFamily="34" charset="0"/>
                </a:rPr>
              </a:br>
              <a:endParaRPr lang="en-US" sz="2400">
                <a:ea typeface="Times New Roman" pitchFamily="18" charset="0"/>
                <a:cs typeface="Arial" pitchFamily="34" charset="0"/>
              </a:endParaRPr>
            </a:p>
            <a:p>
              <a:pPr marL="1714500" indent="-1371600" defTabSz="863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378200" algn="l"/>
                  <a:tab pos="3543300" algn="l"/>
                  <a:tab pos="4343400" algn="l"/>
                  <a:tab pos="50292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Polynomial:	9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+ 3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6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4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 flipV="1">
              <a:off x="2664" y="2064"/>
              <a:ext cx="0" cy="240"/>
            </a:xfrm>
            <a:prstGeom prst="line">
              <a:avLst/>
            </a:prstGeom>
            <a:noFill/>
            <a:ln w="9525">
              <a:solidFill>
                <a:srgbClr val="E01B2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 flipV="1">
              <a:off x="3168" y="2064"/>
              <a:ext cx="0" cy="240"/>
            </a:xfrm>
            <a:prstGeom prst="line">
              <a:avLst/>
            </a:prstGeom>
            <a:noFill/>
            <a:ln w="9525">
              <a:solidFill>
                <a:srgbClr val="E01B2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 flipV="1">
              <a:off x="3624" y="2064"/>
              <a:ext cx="0" cy="240"/>
            </a:xfrm>
            <a:prstGeom prst="line">
              <a:avLst/>
            </a:prstGeom>
            <a:noFill/>
            <a:ln w="9525">
              <a:solidFill>
                <a:srgbClr val="E01B2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build="p" autoUpdateAnimBg="0" advAuto="0"/>
      <p:bldP spid="6153" grpId="0" build="p" autoUpdateAnimBg="0"/>
      <p:bldP spid="6154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Standard Form of a Polynomial</a:t>
            </a:r>
          </a:p>
        </p:txBody>
      </p:sp>
      <p:sp>
        <p:nvSpPr>
          <p:cNvPr id="162828" name="Rectangle 12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12 + 5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in standard form. Identify the leading coefficient.</a:t>
            </a:r>
          </a:p>
        </p:txBody>
      </p:sp>
      <p:sp>
        <p:nvSpPr>
          <p:cNvPr id="162829" name="Rectangle 13"/>
          <p:cNvSpPr>
            <a:spLocks noChangeArrowheads="1"/>
          </p:cNvSpPr>
          <p:nvPr/>
        </p:nvSpPr>
        <p:spPr bwMode="auto">
          <a:xfrm>
            <a:off x="533400" y="5105400"/>
            <a:ext cx="81724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56007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8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+ 6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xy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+ 5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+ 12;</a:t>
            </a:r>
            <a:r>
              <a:rPr lang="en-US" sz="2400">
                <a:solidFill>
                  <a:srgbClr val="E01B22"/>
                </a:solidFill>
              </a:rPr>
              <a:t/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the leading coefficient is 8.</a:t>
            </a:r>
          </a:p>
        </p:txBody>
      </p:sp>
      <p:sp>
        <p:nvSpPr>
          <p:cNvPr id="162830" name="Text Box 14"/>
          <p:cNvSpPr txBox="1">
            <a:spLocks noChangeArrowheads="1"/>
          </p:cNvSpPr>
          <p:nvPr/>
        </p:nvSpPr>
        <p:spPr bwMode="auto">
          <a:xfrm>
            <a:off x="533400" y="41163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1600" defTabSz="863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378200" algn="l"/>
                <a:tab pos="3543300" algn="l"/>
                <a:tab pos="4343400" algn="l"/>
                <a:tab pos="5029200" algn="l"/>
                <a:tab pos="5892800" algn="l"/>
              </a:tabLs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Step 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	Write the terms in descending order.</a:t>
            </a:r>
          </a:p>
        </p:txBody>
      </p:sp>
      <p:grpSp>
        <p:nvGrpSpPr>
          <p:cNvPr id="162831" name="Group 15"/>
          <p:cNvGrpSpPr>
            <a:grpSpLocks/>
          </p:cNvGrpSpPr>
          <p:nvPr/>
        </p:nvGrpSpPr>
        <p:grpSpPr bwMode="auto">
          <a:xfrm>
            <a:off x="533400" y="2514600"/>
            <a:ext cx="8077200" cy="1552575"/>
            <a:chOff x="336" y="1584"/>
            <a:chExt cx="5088" cy="978"/>
          </a:xfrm>
        </p:grpSpPr>
        <p:sp>
          <p:nvSpPr>
            <p:cNvPr id="162832" name="Text Box 16"/>
            <p:cNvSpPr txBox="1">
              <a:spLocks noChangeArrowheads="1"/>
            </p:cNvSpPr>
            <p:nvPr/>
          </p:nvSpPr>
          <p:spPr bwMode="auto">
            <a:xfrm>
              <a:off x="336" y="1584"/>
              <a:ext cx="5088" cy="97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4500" indent="-1371600" defTabSz="863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378200" algn="l"/>
                  <a:tab pos="3543300" algn="l"/>
                  <a:tab pos="4343400" algn="l"/>
                  <a:tab pos="5029200" algn="l"/>
                  <a:tab pos="5892800" algn="l"/>
                </a:tabLs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Step 1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	Find the degree of each term.</a:t>
              </a:r>
              <a:br>
                <a:rPr lang="en-US" sz="2400">
                  <a:ea typeface="Times New Roman" pitchFamily="18" charset="0"/>
                  <a:cs typeface="Arial" pitchFamily="34" charset="0"/>
                </a:rPr>
              </a:br>
              <a:r>
                <a:rPr lang="en-US" sz="2400">
                  <a:ea typeface="Times New Roman" pitchFamily="18" charset="0"/>
                  <a:cs typeface="Arial" pitchFamily="34" charset="0"/>
                </a:rPr>
                <a:t>Degree: 		0	1	2	3</a:t>
              </a:r>
            </a:p>
            <a:p>
              <a:pPr marL="1714500" indent="-1371600" defTabSz="863600">
                <a:lnSpc>
                  <a:spcPct val="90000"/>
                </a:lnSpc>
                <a:spcBef>
                  <a:spcPct val="20000"/>
                </a:spcBef>
                <a:spcAft>
                  <a:spcPct val="40000"/>
                </a:spcAft>
                <a:tabLst>
                  <a:tab pos="3378200" algn="l"/>
                  <a:tab pos="3543300" algn="l"/>
                  <a:tab pos="4343400" algn="l"/>
                  <a:tab pos="5029200" algn="l"/>
                  <a:tab pos="58928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</a:t>
              </a:r>
              <a:br>
                <a:rPr lang="en-US" sz="2400">
                  <a:ea typeface="Times New Roman" pitchFamily="18" charset="0"/>
                  <a:cs typeface="Arial" pitchFamily="34" charset="0"/>
                </a:rPr>
              </a:br>
              <a:r>
                <a:rPr lang="en-US" sz="2400">
                  <a:ea typeface="Times New Roman" pitchFamily="18" charset="0"/>
                  <a:cs typeface="Arial" pitchFamily="34" charset="0"/>
                </a:rPr>
                <a:t>Polynomial:	 12 + 5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+ 6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xy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+ 8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62833" name="Line 17"/>
            <p:cNvSpPr>
              <a:spLocks noChangeShapeType="1"/>
            </p:cNvSpPr>
            <p:nvPr/>
          </p:nvSpPr>
          <p:spPr bwMode="auto">
            <a:xfrm flipV="1">
              <a:off x="2688" y="2016"/>
              <a:ext cx="0" cy="240"/>
            </a:xfrm>
            <a:prstGeom prst="line">
              <a:avLst/>
            </a:prstGeom>
            <a:noFill/>
            <a:ln w="9525">
              <a:solidFill>
                <a:srgbClr val="E01B2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2834" name="Line 18"/>
            <p:cNvSpPr>
              <a:spLocks noChangeShapeType="1"/>
            </p:cNvSpPr>
            <p:nvPr/>
          </p:nvSpPr>
          <p:spPr bwMode="auto">
            <a:xfrm flipV="1">
              <a:off x="3176" y="2016"/>
              <a:ext cx="0" cy="240"/>
            </a:xfrm>
            <a:prstGeom prst="line">
              <a:avLst/>
            </a:prstGeom>
            <a:noFill/>
            <a:ln w="9525">
              <a:solidFill>
                <a:srgbClr val="E01B2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2835" name="Line 19"/>
            <p:cNvSpPr>
              <a:spLocks noChangeShapeType="1"/>
            </p:cNvSpPr>
            <p:nvPr/>
          </p:nvSpPr>
          <p:spPr bwMode="auto">
            <a:xfrm flipV="1">
              <a:off x="3608" y="2016"/>
              <a:ext cx="0" cy="240"/>
            </a:xfrm>
            <a:prstGeom prst="line">
              <a:avLst/>
            </a:prstGeom>
            <a:noFill/>
            <a:ln w="9525">
              <a:solidFill>
                <a:srgbClr val="E01B2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2836" name="Line 20"/>
            <p:cNvSpPr>
              <a:spLocks noChangeShapeType="1"/>
            </p:cNvSpPr>
            <p:nvPr/>
          </p:nvSpPr>
          <p:spPr bwMode="auto">
            <a:xfrm flipV="1">
              <a:off x="4136" y="2016"/>
              <a:ext cx="0" cy="240"/>
            </a:xfrm>
            <a:prstGeom prst="line">
              <a:avLst/>
            </a:prstGeom>
            <a:noFill/>
            <a:ln w="9525">
              <a:solidFill>
                <a:srgbClr val="E01B2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2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2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2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2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8" grpId="0" build="p" autoUpdateAnimBg="0" advAuto="0"/>
      <p:bldP spid="162829" grpId="0" build="p" autoUpdateAnimBg="0"/>
      <p:bldP spid="16283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70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60600"/>
            <a:ext cx="47815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7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7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–4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+ 9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7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– 34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7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– 34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</a:p>
        </p:txBody>
      </p:sp>
      <p:sp>
        <p:nvSpPr>
          <p:cNvPr id="114701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Write –34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+ 9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4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7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in standard form.</a:t>
            </a:r>
          </a:p>
        </p:txBody>
      </p:sp>
      <p:sp>
        <p:nvSpPr>
          <p:cNvPr id="114702" name="Oval 14"/>
          <p:cNvSpPr>
            <a:spLocks noChangeArrowheads="1"/>
          </p:cNvSpPr>
          <p:nvPr/>
        </p:nvSpPr>
        <p:spPr bwMode="auto">
          <a:xfrm>
            <a:off x="876300" y="22383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00" grpId="0" autoUpdateAnimBg="0"/>
      <p:bldP spid="114701" grpId="0" autoUpdateAnimBg="0"/>
      <p:bldP spid="11470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2493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493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493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870200"/>
            <a:ext cx="47815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–72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–6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72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24940" name="TPQuestion"/>
          <p:cNvSpPr>
            <a:spLocks noChangeArrowheads="1"/>
          </p:cNvSpPr>
          <p:nvPr/>
        </p:nvSpPr>
        <p:spPr bwMode="auto">
          <a:xfrm>
            <a:off x="476250" y="1514475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Identify the leading coefficient of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+ 21 –6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mn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mn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72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when it is written in standard form.</a:t>
            </a:r>
          </a:p>
        </p:txBody>
      </p:sp>
      <p:sp>
        <p:nvSpPr>
          <p:cNvPr id="124941" name="Oval 13"/>
          <p:cNvSpPr>
            <a:spLocks noChangeArrowheads="1"/>
          </p:cNvSpPr>
          <p:nvPr/>
        </p:nvSpPr>
        <p:spPr bwMode="auto">
          <a:xfrm>
            <a:off x="876300" y="37719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9" grpId="0" autoUpdateAnimBg="0"/>
      <p:bldP spid="124940" grpId="0" autoUpdateAnimBg="0"/>
      <p:bldP spid="1249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Polynomials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(7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3) + (2 – 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533400" y="20970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3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Horizontal Method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533400" y="2828925"/>
            <a:ext cx="8359775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8293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58293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(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</a:t>
            </a:r>
          </a:p>
          <a:p>
            <a:pPr marL="58293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58293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= 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[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(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–4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[(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–3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]	Group like terms.</a:t>
            </a:r>
          </a:p>
          <a:p>
            <a:pPr marL="58293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58293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= 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2y – 1	Combine like terms.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1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1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 build="p" autoUpdateAnimBg="0" advAuto="0"/>
      <p:bldP spid="131077" grpId="0" build="p" autoUpdateAnimBg="0"/>
      <p:bldP spid="131078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Polynomials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Vertical Method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12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baseline="40000">
                <a:solidFill>
                  <a:srgbClr val="E01B22"/>
                </a:solidFill>
              </a:rPr>
              <a:t>2 </a:t>
            </a:r>
            <a:r>
              <a:rPr lang="en-US" sz="2400">
                <a:solidFill>
                  <a:srgbClr val="E01B22"/>
                </a:solidFill>
              </a:rPr>
              <a:t>– 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– 1</a:t>
            </a:r>
          </a:p>
        </p:txBody>
      </p:sp>
      <p:grpSp>
        <p:nvGrpSpPr>
          <p:cNvPr id="132102" name="Group 6"/>
          <p:cNvGrpSpPr>
            <a:grpSpLocks/>
          </p:cNvGrpSpPr>
          <p:nvPr/>
        </p:nvGrpSpPr>
        <p:grpSpPr bwMode="auto">
          <a:xfrm>
            <a:off x="533400" y="2576513"/>
            <a:ext cx="3209925" cy="895350"/>
            <a:chOff x="336" y="1623"/>
            <a:chExt cx="2022" cy="564"/>
          </a:xfrm>
        </p:grpSpPr>
        <p:sp>
          <p:nvSpPr>
            <p:cNvPr id="132103" name="Text Box 7"/>
            <p:cNvSpPr txBox="1">
              <a:spLocks noChangeArrowheads="1"/>
            </p:cNvSpPr>
            <p:nvPr/>
          </p:nvSpPr>
          <p:spPr bwMode="auto">
            <a:xfrm>
              <a:off x="336" y="1623"/>
              <a:ext cx="202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7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+ 2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3 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(+) 5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4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+ 2</a:t>
              </a:r>
            </a:p>
          </p:txBody>
        </p:sp>
        <p:sp>
          <p:nvSpPr>
            <p:cNvPr id="132104" name="Line 8"/>
            <p:cNvSpPr>
              <a:spLocks noChangeShapeType="1"/>
            </p:cNvSpPr>
            <p:nvPr/>
          </p:nvSpPr>
          <p:spPr bwMode="auto">
            <a:xfrm>
              <a:off x="634" y="2183"/>
              <a:ext cx="13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3311525" y="2576513"/>
            <a:ext cx="5437188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8001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Notice that terms are in descending order with like terms aligned.</a:t>
            </a:r>
          </a:p>
        </p:txBody>
      </p:sp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576263" y="3536950"/>
            <a:ext cx="32099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l"/>
                <a:tab pos="8001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2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2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2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build="p" autoUpdateAnimBg="0" advAuto="0"/>
      <p:bldP spid="132101" grpId="0" build="p" autoUpdateAnimBg="0"/>
      <p:bldP spid="132105" grpId="0" build="p" autoUpdateAnimBg="0" advAuto="0"/>
      <p:bldP spid="132106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Polynomials</a:t>
            </a:r>
          </a:p>
        </p:txBody>
      </p:sp>
      <p:sp>
        <p:nvSpPr>
          <p:cNvPr id="133124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+ 7) +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7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– 9).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533400" y="20970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3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Horizontal Method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33126" name="Text Box 6"/>
          <p:cNvSpPr txBox="1">
            <a:spLocks noChangeArrowheads="1"/>
          </p:cNvSpPr>
          <p:nvPr/>
        </p:nvSpPr>
        <p:spPr bwMode="auto">
          <a:xfrm>
            <a:off x="533400" y="2828925"/>
            <a:ext cx="8359775" cy="2027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229350" indent="-5886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(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9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</a:t>
            </a:r>
          </a:p>
          <a:p>
            <a:pPr marL="6229350" indent="-5886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= [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–7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 + [(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–2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]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[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(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–9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	Group like terms.</a:t>
            </a:r>
          </a:p>
          <a:p>
            <a:pPr marL="6229350" indent="-5886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ea typeface="Times New Roman" pitchFamily="18" charset="0"/>
                <a:cs typeface="Arial" pitchFamily="34" charset="0"/>
              </a:rPr>
              <a:t>  = –3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	Combine like terms.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 build="p" autoUpdateAnimBg="0" advAuto="0"/>
      <p:bldP spid="133125" grpId="0" build="p" autoUpdateAnimBg="0"/>
      <p:bldP spid="133126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Polynomials</a:t>
            </a: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Vertical Method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–3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 </a:t>
            </a:r>
            <a:r>
              <a:rPr lang="en-US" sz="2400">
                <a:solidFill>
                  <a:srgbClr val="E01B22"/>
                </a:solidFill>
              </a:rPr>
              <a:t>+ 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2</a:t>
            </a:r>
          </a:p>
        </p:txBody>
      </p:sp>
      <p:sp>
        <p:nvSpPr>
          <p:cNvPr id="134150" name="Text Box 6"/>
          <p:cNvSpPr txBox="1">
            <a:spLocks noChangeArrowheads="1"/>
          </p:cNvSpPr>
          <p:nvPr/>
        </p:nvSpPr>
        <p:spPr bwMode="auto">
          <a:xfrm>
            <a:off x="3311525" y="2855913"/>
            <a:ext cx="543718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8001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Align and combine like terms.</a:t>
            </a:r>
          </a:p>
        </p:txBody>
      </p:sp>
      <p:grpSp>
        <p:nvGrpSpPr>
          <p:cNvPr id="134151" name="Group 7"/>
          <p:cNvGrpSpPr>
            <a:grpSpLocks/>
          </p:cNvGrpSpPr>
          <p:nvPr/>
        </p:nvGrpSpPr>
        <p:grpSpPr bwMode="auto">
          <a:xfrm>
            <a:off x="533400" y="2576513"/>
            <a:ext cx="3252788" cy="1381125"/>
            <a:chOff x="336" y="1623"/>
            <a:chExt cx="2049" cy="870"/>
          </a:xfrm>
        </p:grpSpPr>
        <p:sp>
          <p:nvSpPr>
            <p:cNvPr id="134152" name="Text Box 8"/>
            <p:cNvSpPr txBox="1">
              <a:spLocks noChangeArrowheads="1"/>
            </p:cNvSpPr>
            <p:nvPr/>
          </p:nvSpPr>
          <p:spPr bwMode="auto">
            <a:xfrm>
              <a:off x="336" y="1623"/>
              <a:ext cx="202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0287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4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2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+ 7 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0287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(+) –7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+ 3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9</a:t>
              </a:r>
            </a:p>
          </p:txBody>
        </p:sp>
        <p:sp>
          <p:nvSpPr>
            <p:cNvPr id="134153" name="Line 9"/>
            <p:cNvSpPr>
              <a:spLocks noChangeShapeType="1"/>
            </p:cNvSpPr>
            <p:nvPr/>
          </p:nvSpPr>
          <p:spPr bwMode="auto">
            <a:xfrm>
              <a:off x="634" y="2183"/>
              <a:ext cx="14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34154" name="Text Box 10"/>
            <p:cNvSpPr txBox="1">
              <a:spLocks noChangeArrowheads="1"/>
            </p:cNvSpPr>
            <p:nvPr/>
          </p:nvSpPr>
          <p:spPr bwMode="auto">
            <a:xfrm>
              <a:off x="363" y="2228"/>
              <a:ext cx="202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628650" algn="l"/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  –3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 2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4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8" grpId="0" build="p" autoUpdateAnimBg="0" advAuto="0"/>
      <p:bldP spid="134149" grpId="0" build="p" autoUpdateAnimBg="0"/>
      <p:bldP spid="134150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5171" name="Oval 3"/>
          <p:cNvSpPr>
            <a:spLocks noChangeArrowheads="1"/>
          </p:cNvSpPr>
          <p:nvPr/>
        </p:nvSpPr>
        <p:spPr bwMode="auto">
          <a:xfrm>
            <a:off x="876300" y="2209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5172" name="Picture 4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5173" name="Picture 5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517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–2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+ 5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8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+ 5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–15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4</a:t>
            </a:r>
          </a:p>
        </p:txBody>
      </p:sp>
      <p:sp>
        <p:nvSpPr>
          <p:cNvPr id="13517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Find 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1) + (–5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animBg="1"/>
      <p:bldP spid="135174" grpId="0" autoUpdateAnimBg="0"/>
      <p:bldP spid="13517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619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028825"/>
            <a:ext cx="39433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 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+ 6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6</a:t>
            </a:r>
          </a:p>
        </p:txBody>
      </p:sp>
      <p:sp>
        <p:nvSpPr>
          <p:cNvPr id="136196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Find (4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+ 2) + (3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8).</a:t>
            </a:r>
          </a:p>
        </p:txBody>
      </p:sp>
      <p:sp>
        <p:nvSpPr>
          <p:cNvPr id="136197" name="Oval 5"/>
          <p:cNvSpPr>
            <a:spLocks noChangeArrowheads="1"/>
          </p:cNvSpPr>
          <p:nvPr/>
        </p:nvSpPr>
        <p:spPr bwMode="auto">
          <a:xfrm>
            <a:off x="876300" y="29527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6198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6199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autoUpdateAnimBg="0"/>
      <p:bldP spid="136196" grpId="0" autoUpdateAnimBg="0"/>
      <p:bldP spid="13619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7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Subtract Polynomials</a:t>
            </a:r>
          </a:p>
        </p:txBody>
      </p:sp>
      <p:sp>
        <p:nvSpPr>
          <p:cNvPr id="137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 – (9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7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533400" y="20970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3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Horizontal Method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533400" y="2828925"/>
            <a:ext cx="8251825" cy="2319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Subtract 9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by adding its additive inverse.</a:t>
            </a:r>
          </a:p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6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8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i="1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– 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9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 7</a:t>
            </a:r>
            <a:r>
              <a:rPr lang="en-US" sz="2400" i="1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+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</a:p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(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6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8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5</a:t>
            </a:r>
            <a:r>
              <a:rPr lang="en-US" sz="2400" i="1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(–9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 i="1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</a:p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[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8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(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–9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 + [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6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(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–2</a:t>
            </a: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 + (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–5</a:t>
            </a:r>
            <a:r>
              <a:rPr lang="en-US" sz="2400" i="1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7</a:t>
            </a:r>
            <a:r>
              <a:rPr lang="en-US" sz="2400" i="1">
                <a:solidFill>
                  <a:srgbClr val="18984C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</a:p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–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7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7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7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7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7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0" grpId="0" build="p" autoUpdateAnimBg="0" advAuto="0"/>
      <p:bldP spid="137221" grpId="0" build="p" autoUpdateAnimBg="0"/>
      <p:bldP spid="137222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Subtract Polynomials</a:t>
            </a: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Vertical Method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533400" y="2168525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Align like terms in columns and subtract by adding the additive inverse.</a:t>
            </a:r>
          </a:p>
        </p:txBody>
      </p:sp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–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baseline="40000">
                <a:solidFill>
                  <a:srgbClr val="E01B22"/>
                </a:solidFill>
              </a:rPr>
              <a:t>4</a:t>
            </a:r>
            <a:r>
              <a:rPr lang="en-US" sz="2400">
                <a:solidFill>
                  <a:srgbClr val="E01B22"/>
                </a:solidFill>
              </a:rPr>
              <a:t> + 4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+ 2</a:t>
            </a:r>
            <a:r>
              <a:rPr lang="en-US" sz="2400" i="1">
                <a:solidFill>
                  <a:srgbClr val="E01B22"/>
                </a:solidFill>
              </a:rPr>
              <a:t>y</a:t>
            </a:r>
          </a:p>
        </p:txBody>
      </p:sp>
      <p:grpSp>
        <p:nvGrpSpPr>
          <p:cNvPr id="138247" name="Group 7"/>
          <p:cNvGrpSpPr>
            <a:grpSpLocks/>
          </p:cNvGrpSpPr>
          <p:nvPr/>
        </p:nvGrpSpPr>
        <p:grpSpPr bwMode="auto">
          <a:xfrm>
            <a:off x="712788" y="3068638"/>
            <a:ext cx="3209925" cy="895350"/>
            <a:chOff x="449" y="1933"/>
            <a:chExt cx="2022" cy="564"/>
          </a:xfrm>
        </p:grpSpPr>
        <p:sp>
          <p:nvSpPr>
            <p:cNvPr id="138248" name="Text Box 8"/>
            <p:cNvSpPr txBox="1">
              <a:spLocks noChangeArrowheads="1"/>
            </p:cNvSpPr>
            <p:nvPr/>
          </p:nvSpPr>
          <p:spPr bwMode="auto">
            <a:xfrm>
              <a:off x="449" y="1933"/>
              <a:ext cx="202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8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4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+ 6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5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(–)	9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4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+ 2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7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</a:p>
          </p:txBody>
        </p:sp>
        <p:sp>
          <p:nvSpPr>
            <p:cNvPr id="138249" name="Line 9"/>
            <p:cNvSpPr>
              <a:spLocks noChangeShapeType="1"/>
            </p:cNvSpPr>
            <p:nvPr/>
          </p:nvSpPr>
          <p:spPr bwMode="auto">
            <a:xfrm>
              <a:off x="725" y="2478"/>
              <a:ext cx="15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38250" name="Group 10"/>
          <p:cNvGrpSpPr>
            <a:grpSpLocks/>
          </p:cNvGrpSpPr>
          <p:nvPr/>
        </p:nvGrpSpPr>
        <p:grpSpPr bwMode="auto">
          <a:xfrm>
            <a:off x="3816350" y="3465513"/>
            <a:ext cx="2124075" cy="684212"/>
            <a:chOff x="2404" y="2183"/>
            <a:chExt cx="1338" cy="431"/>
          </a:xfrm>
        </p:grpSpPr>
        <p:sp>
          <p:nvSpPr>
            <p:cNvPr id="138251" name="AutoShape 11"/>
            <p:cNvSpPr>
              <a:spLocks noChangeArrowheads="1"/>
            </p:cNvSpPr>
            <p:nvPr/>
          </p:nvSpPr>
          <p:spPr bwMode="auto">
            <a:xfrm>
              <a:off x="2426" y="2183"/>
              <a:ext cx="1316" cy="431"/>
            </a:xfrm>
            <a:prstGeom prst="rightArrow">
              <a:avLst>
                <a:gd name="adj1" fmla="val 50000"/>
                <a:gd name="adj2" fmla="val 76334"/>
              </a:avLst>
            </a:prstGeom>
            <a:solidFill>
              <a:srgbClr val="C0C0C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38252" name="Text Box 12"/>
            <p:cNvSpPr txBox="1">
              <a:spLocks noChangeArrowheads="1"/>
            </p:cNvSpPr>
            <p:nvPr/>
          </p:nvSpPr>
          <p:spPr bwMode="auto">
            <a:xfrm>
              <a:off x="2404" y="2296"/>
              <a:ext cx="1338" cy="2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Add the opposite.</a:t>
              </a:r>
            </a:p>
          </p:txBody>
        </p:sp>
      </p:grpSp>
      <p:grpSp>
        <p:nvGrpSpPr>
          <p:cNvPr id="138253" name="Group 13"/>
          <p:cNvGrpSpPr>
            <a:grpSpLocks/>
          </p:cNvGrpSpPr>
          <p:nvPr/>
        </p:nvGrpSpPr>
        <p:grpSpPr bwMode="auto">
          <a:xfrm>
            <a:off x="5668963" y="3068638"/>
            <a:ext cx="3259137" cy="1381125"/>
            <a:chOff x="3571" y="1933"/>
            <a:chExt cx="2053" cy="870"/>
          </a:xfrm>
        </p:grpSpPr>
        <p:sp>
          <p:nvSpPr>
            <p:cNvPr id="138254" name="Text Box 14"/>
            <p:cNvSpPr txBox="1">
              <a:spLocks noChangeArrowheads="1"/>
            </p:cNvSpPr>
            <p:nvPr/>
          </p:nvSpPr>
          <p:spPr bwMode="auto">
            <a:xfrm>
              <a:off x="3571" y="1933"/>
              <a:ext cx="202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  8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4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+ 6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–</a:t>
              </a:r>
              <a:r>
                <a:rPr lang="en-US" sz="1400"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5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(+) –9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4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2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+ 7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</a:p>
          </p:txBody>
        </p:sp>
        <p:sp>
          <p:nvSpPr>
            <p:cNvPr id="138255" name="Text Box 15"/>
            <p:cNvSpPr txBox="1">
              <a:spLocks noChangeArrowheads="1"/>
            </p:cNvSpPr>
            <p:nvPr/>
          </p:nvSpPr>
          <p:spPr bwMode="auto">
            <a:xfrm>
              <a:off x="3760" y="2538"/>
              <a:ext cx="1864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628650" algn="l"/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 –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4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+ 4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+ 2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y</a:t>
              </a:r>
            </a:p>
          </p:txBody>
        </p:sp>
        <p:sp>
          <p:nvSpPr>
            <p:cNvPr id="138256" name="Line 16"/>
            <p:cNvSpPr>
              <a:spLocks noChangeShapeType="1"/>
            </p:cNvSpPr>
            <p:nvPr/>
          </p:nvSpPr>
          <p:spPr bwMode="auto">
            <a:xfrm>
              <a:off x="3847" y="2478"/>
              <a:ext cx="162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8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 build="p" autoUpdateAnimBg="0" advAuto="0"/>
      <p:bldP spid="138245" grpId="0" build="p" autoUpdateAnimBg="0"/>
      <p:bldP spid="138246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Subtract Polynomials</a:t>
            </a: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+ 11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 – (4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 + 5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533400" y="54467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11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 baseline="40000">
                <a:solidFill>
                  <a:srgbClr val="E01B22"/>
                </a:solidFill>
              </a:rPr>
              <a:t>3</a:t>
            </a:r>
            <a:r>
              <a:rPr lang="en-US" sz="2400">
                <a:solidFill>
                  <a:srgbClr val="E01B22"/>
                </a:solidFill>
              </a:rPr>
              <a:t> +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2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+ 3</a:t>
            </a:r>
            <a:endParaRPr lang="en-US" sz="2400" i="1">
              <a:solidFill>
                <a:srgbClr val="E01B22"/>
              </a:solidFill>
            </a:endParaRP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533400" y="20970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3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Horizontal Method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39271" name="Text Box 7"/>
          <p:cNvSpPr txBox="1">
            <a:spLocks noChangeArrowheads="1"/>
          </p:cNvSpPr>
          <p:nvPr/>
        </p:nvSpPr>
        <p:spPr bwMode="auto">
          <a:xfrm>
            <a:off x="533400" y="2667000"/>
            <a:ext cx="8251825" cy="2319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Subtract 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 + 5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by adding the additive inverse.</a:t>
            </a:r>
          </a:p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+ 11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– (4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 + 5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</a:p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(6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+ 11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(–4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 – 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</a:t>
            </a:r>
          </a:p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11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[6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(–5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 + [2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(–4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)] + 3</a:t>
            </a:r>
          </a:p>
          <a:p>
            <a:pPr marL="971550" indent="-6286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288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11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–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9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9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9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92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8" grpId="0" build="p" autoUpdateAnimBg="0" advAuto="0"/>
      <p:bldP spid="139269" grpId="0" build="p" autoUpdateAnimBg="0"/>
      <p:bldP spid="139270" grpId="0" build="p" autoUpdateAnimBg="0"/>
      <p:bldP spid="13927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Subtract Polynomials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Vertical Method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533400" y="2168525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Align like terms in columns and subtract by adding the additive inverse.</a:t>
            </a: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11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 baseline="40000">
                <a:solidFill>
                  <a:srgbClr val="E01B22"/>
                </a:solidFill>
              </a:rPr>
              <a:t>3</a:t>
            </a:r>
            <a:r>
              <a:rPr lang="en-US" sz="2400">
                <a:solidFill>
                  <a:srgbClr val="E01B22"/>
                </a:solidFill>
              </a:rPr>
              <a:t> +</a:t>
            </a:r>
            <a:r>
              <a:rPr lang="en-US" sz="2400" i="1">
                <a:solidFill>
                  <a:srgbClr val="E01B22"/>
                </a:solidFill>
              </a:rPr>
              <a:t> n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2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+ 3</a:t>
            </a:r>
            <a:endParaRPr lang="en-US" sz="2400" i="1">
              <a:solidFill>
                <a:srgbClr val="E01B22"/>
              </a:solidFill>
            </a:endParaRPr>
          </a:p>
        </p:txBody>
      </p:sp>
      <p:grpSp>
        <p:nvGrpSpPr>
          <p:cNvPr id="140295" name="Group 7"/>
          <p:cNvGrpSpPr>
            <a:grpSpLocks/>
          </p:cNvGrpSpPr>
          <p:nvPr/>
        </p:nvGrpSpPr>
        <p:grpSpPr bwMode="auto">
          <a:xfrm>
            <a:off x="323850" y="3068638"/>
            <a:ext cx="3630613" cy="895350"/>
            <a:chOff x="204" y="1933"/>
            <a:chExt cx="2287" cy="564"/>
          </a:xfrm>
        </p:grpSpPr>
        <p:sp>
          <p:nvSpPr>
            <p:cNvPr id="140296" name="Text Box 8"/>
            <p:cNvSpPr txBox="1">
              <a:spLocks noChangeArrowheads="1"/>
            </p:cNvSpPr>
            <p:nvPr/>
          </p:nvSpPr>
          <p:spPr bwMode="auto">
            <a:xfrm>
              <a:off x="204" y="1933"/>
              <a:ext cx="2287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11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3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+ 6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+ 2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+ 0 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(–)	  0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3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+ 5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+ 4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3</a:t>
              </a:r>
              <a:endParaRPr lang="en-US" sz="2400" i="1"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140297" name="Line 9"/>
            <p:cNvSpPr>
              <a:spLocks noChangeShapeType="1"/>
            </p:cNvSpPr>
            <p:nvPr/>
          </p:nvSpPr>
          <p:spPr bwMode="auto">
            <a:xfrm>
              <a:off x="480" y="2478"/>
              <a:ext cx="19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40298" name="Group 10"/>
          <p:cNvGrpSpPr>
            <a:grpSpLocks/>
          </p:cNvGrpSpPr>
          <p:nvPr/>
        </p:nvGrpSpPr>
        <p:grpSpPr bwMode="auto">
          <a:xfrm>
            <a:off x="4008438" y="3465513"/>
            <a:ext cx="1516062" cy="496887"/>
            <a:chOff x="2404" y="2183"/>
            <a:chExt cx="1338" cy="431"/>
          </a:xfrm>
        </p:grpSpPr>
        <p:sp>
          <p:nvSpPr>
            <p:cNvPr id="140299" name="AutoShape 11"/>
            <p:cNvSpPr>
              <a:spLocks noChangeArrowheads="1"/>
            </p:cNvSpPr>
            <p:nvPr/>
          </p:nvSpPr>
          <p:spPr bwMode="auto">
            <a:xfrm>
              <a:off x="2426" y="2183"/>
              <a:ext cx="1316" cy="431"/>
            </a:xfrm>
            <a:prstGeom prst="rightArrow">
              <a:avLst>
                <a:gd name="adj1" fmla="val 50000"/>
                <a:gd name="adj2" fmla="val 76334"/>
              </a:avLst>
            </a:prstGeom>
            <a:solidFill>
              <a:srgbClr val="C0C0C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40300" name="Text Box 12"/>
            <p:cNvSpPr txBox="1">
              <a:spLocks noChangeArrowheads="1"/>
            </p:cNvSpPr>
            <p:nvPr/>
          </p:nvSpPr>
          <p:spPr bwMode="auto">
            <a:xfrm>
              <a:off x="2404" y="2296"/>
              <a:ext cx="1338" cy="2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 sz="12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Add the opposite.</a:t>
              </a:r>
            </a:p>
          </p:txBody>
        </p:sp>
      </p:grpSp>
      <p:grpSp>
        <p:nvGrpSpPr>
          <p:cNvPr id="140301" name="Group 13"/>
          <p:cNvGrpSpPr>
            <a:grpSpLocks/>
          </p:cNvGrpSpPr>
          <p:nvPr/>
        </p:nvGrpSpPr>
        <p:grpSpPr bwMode="auto">
          <a:xfrm>
            <a:off x="5133975" y="3068638"/>
            <a:ext cx="3857625" cy="1417637"/>
            <a:chOff x="3234" y="1933"/>
            <a:chExt cx="2430" cy="893"/>
          </a:xfrm>
        </p:grpSpPr>
        <p:sp>
          <p:nvSpPr>
            <p:cNvPr id="140302" name="Text Box 14"/>
            <p:cNvSpPr txBox="1">
              <a:spLocks noChangeArrowheads="1"/>
            </p:cNvSpPr>
            <p:nvPr/>
          </p:nvSpPr>
          <p:spPr bwMode="auto">
            <a:xfrm>
              <a:off x="3234" y="1933"/>
              <a:ext cx="2430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	11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3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+ 6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+ 2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 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+ 0 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ea typeface="Times New Roman" pitchFamily="18" charset="0"/>
                  <a:cs typeface="Arial" pitchFamily="34" charset="0"/>
                </a:rPr>
                <a:t>(+)	  0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3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5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 baseline="40000"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– 4</a:t>
              </a:r>
              <a:r>
                <a:rPr lang="en-US" sz="2400" i="1"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en-US" sz="2400">
                  <a:ea typeface="Times New Roman" pitchFamily="18" charset="0"/>
                  <a:cs typeface="Arial" pitchFamily="34" charset="0"/>
                </a:rPr>
                <a:t> + 3</a:t>
              </a:r>
              <a:endParaRPr lang="en-US" sz="2400" i="1"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140303" name="Line 15"/>
            <p:cNvSpPr>
              <a:spLocks noChangeShapeType="1"/>
            </p:cNvSpPr>
            <p:nvPr/>
          </p:nvSpPr>
          <p:spPr bwMode="auto">
            <a:xfrm>
              <a:off x="3527" y="2478"/>
              <a:ext cx="19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40304" name="Text Box 16"/>
            <p:cNvSpPr txBox="1">
              <a:spLocks noChangeArrowheads="1"/>
            </p:cNvSpPr>
            <p:nvPr/>
          </p:nvSpPr>
          <p:spPr bwMode="auto">
            <a:xfrm>
              <a:off x="3744" y="2538"/>
              <a:ext cx="18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11</a:t>
              </a:r>
              <a:r>
                <a:rPr lang="en-US" sz="2400" i="1"/>
                <a:t>n</a:t>
              </a:r>
              <a:r>
                <a:rPr lang="en-US" sz="2400" baseline="40000"/>
                <a:t>3</a:t>
              </a:r>
              <a:r>
                <a:rPr lang="en-US" sz="2400"/>
                <a:t> +</a:t>
              </a:r>
              <a:r>
                <a:rPr lang="en-US" sz="1400"/>
                <a:t> </a:t>
              </a:r>
              <a:r>
                <a:rPr lang="en-US" sz="2400"/>
                <a:t>  </a:t>
              </a:r>
              <a:r>
                <a:rPr lang="en-US" sz="2400" i="1"/>
                <a:t>n</a:t>
              </a:r>
              <a:r>
                <a:rPr lang="en-US" sz="2400" baseline="40000"/>
                <a:t>2</a:t>
              </a:r>
              <a:r>
                <a:rPr lang="en-US" sz="2400"/>
                <a:t> – 2</a:t>
              </a:r>
              <a:r>
                <a:rPr lang="en-US" sz="2400" i="1"/>
                <a:t>n</a:t>
              </a:r>
              <a:r>
                <a:rPr lang="en-US" sz="2400"/>
                <a:t> + 3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0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0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 build="p" autoUpdateAnimBg="0" advAuto="0"/>
      <p:bldP spid="140293" grpId="0" build="p" autoUpdateAnimBg="0"/>
      <p:bldP spid="140294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41315" name="Oval 3"/>
          <p:cNvSpPr>
            <a:spLocks noChangeArrowheads="1"/>
          </p:cNvSpPr>
          <p:nvPr/>
        </p:nvSpPr>
        <p:spPr bwMode="auto">
          <a:xfrm>
            <a:off x="876300" y="31369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41316" name="Picture 4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41317" name="Picture 5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4131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4017963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+ 7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– 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4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4</a:t>
            </a:r>
            <a:r>
              <a:rPr lang="pt-BR" sz="2400" b="1">
                <a:sym typeface="Symbol" pitchFamily="18" charset="2"/>
              </a:rPr>
              <a:t> – 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+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+ 8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– 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4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3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4</a:t>
            </a:r>
            <a:r>
              <a:rPr lang="pt-BR" sz="2400" b="1">
                <a:sym typeface="Symbol" pitchFamily="18" charset="2"/>
              </a:rPr>
              <a:t> + 2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+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</a:p>
        </p:txBody>
      </p:sp>
      <p:sp>
        <p:nvSpPr>
          <p:cNvPr id="14131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 –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–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animBg="1"/>
      <p:bldP spid="141318" grpId="0" autoUpdateAnimBg="0"/>
      <p:bldP spid="14131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4233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13000"/>
            <a:ext cx="43243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4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+ 3y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</a:t>
            </a:r>
          </a:p>
        </p:txBody>
      </p:sp>
      <p:sp>
        <p:nvSpPr>
          <p:cNvPr id="142340" name="TPQuestion"/>
          <p:cNvSpPr>
            <a:spLocks noChangeArrowheads="1"/>
          </p:cNvSpPr>
          <p:nvPr/>
        </p:nvSpPr>
        <p:spPr bwMode="auto">
          <a:xfrm>
            <a:off x="476250" y="1503363"/>
            <a:ext cx="80200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2) – (6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+ 9).</a:t>
            </a:r>
          </a:p>
        </p:txBody>
      </p:sp>
      <p:sp>
        <p:nvSpPr>
          <p:cNvPr id="142341" name="Oval 5"/>
          <p:cNvSpPr>
            <a:spLocks noChangeArrowheads="1"/>
          </p:cNvSpPr>
          <p:nvPr/>
        </p:nvSpPr>
        <p:spPr bwMode="auto">
          <a:xfrm>
            <a:off x="876300" y="4257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42342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42343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autoUpdateAnimBg="0"/>
      <p:bldP spid="142340" grpId="0" autoUpdateAnimBg="0"/>
      <p:bldP spid="14234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4533900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and Subtract Polynomials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876300" y="1503363"/>
            <a:ext cx="79089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</a:t>
            </a:r>
            <a:r>
              <a:rPr lang="en-US" sz="2400" b="1">
                <a:solidFill>
                  <a:srgbClr val="E01B22"/>
                </a:solidFill>
              </a:rPr>
              <a:t>VIDEO GAMES</a:t>
            </a:r>
            <a:r>
              <a:rPr lang="en-US" sz="2400" b="1"/>
              <a:t>  </a:t>
            </a:r>
            <a:r>
              <a:rPr lang="en-US" sz="2400" b="1">
                <a:solidFill>
                  <a:srgbClr val="00539D"/>
                </a:solidFill>
              </a:rPr>
              <a:t>The total amount of toy sales </a:t>
            </a:r>
            <a:r>
              <a:rPr lang="en-US" sz="2400" b="1" i="1">
                <a:solidFill>
                  <a:srgbClr val="00539D"/>
                </a:solidFill>
              </a:rPr>
              <a:t>T</a:t>
            </a:r>
            <a:r>
              <a:rPr lang="en-US" sz="2400" b="1">
                <a:solidFill>
                  <a:srgbClr val="00539D"/>
                </a:solidFill>
              </a:rPr>
              <a:t>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(in billions of dollars) consists of two groups: sales of video games </a:t>
            </a:r>
            <a:r>
              <a:rPr lang="en-US" sz="2400" b="1" i="1">
                <a:solidFill>
                  <a:srgbClr val="00539D"/>
                </a:solidFill>
              </a:rPr>
              <a:t>V</a:t>
            </a:r>
            <a:r>
              <a:rPr lang="en-US" sz="2400" b="1">
                <a:solidFill>
                  <a:srgbClr val="00539D"/>
                </a:solidFill>
              </a:rPr>
              <a:t> and sales of traditional toys </a:t>
            </a:r>
            <a:r>
              <a:rPr lang="en-US" sz="2400" b="1" i="1">
                <a:solidFill>
                  <a:srgbClr val="00539D"/>
                </a:solidFill>
              </a:rPr>
              <a:t>R</a:t>
            </a:r>
            <a:r>
              <a:rPr lang="en-US" sz="2400" b="1">
                <a:solidFill>
                  <a:srgbClr val="00539D"/>
                </a:solidFill>
              </a:rPr>
              <a:t>. In recent years, the sales of traditional toys and total sales could be modeled by the following equations, where </a:t>
            </a:r>
            <a:r>
              <a:rPr lang="en-US" sz="2400" b="1" i="1">
                <a:solidFill>
                  <a:srgbClr val="00539D"/>
                </a:solidFill>
              </a:rPr>
              <a:t>n</a:t>
            </a:r>
            <a:r>
              <a:rPr lang="en-US" sz="2400" b="1">
                <a:solidFill>
                  <a:srgbClr val="00539D"/>
                </a:solidFill>
              </a:rPr>
              <a:t> is the number of years since 2000.</a:t>
            </a:r>
          </a:p>
        </p:txBody>
      </p:sp>
      <p:sp>
        <p:nvSpPr>
          <p:cNvPr id="143365" name="Text Box 5"/>
          <p:cNvSpPr txBox="1">
            <a:spLocks noChangeArrowheads="1"/>
          </p:cNvSpPr>
          <p:nvPr/>
        </p:nvSpPr>
        <p:spPr bwMode="auto">
          <a:xfrm>
            <a:off x="539750" y="3771900"/>
            <a:ext cx="8077200" cy="169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0.46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1.9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+ 19</a:t>
            </a:r>
            <a:endParaRPr lang="en-US" sz="2400" b="1" i="1">
              <a:solidFill>
                <a:srgbClr val="00539D"/>
              </a:solidFill>
              <a:ea typeface="Times New Roman" pitchFamily="18" charset="0"/>
              <a:cs typeface="Arial" pitchFamily="34" charset="0"/>
            </a:endParaRP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0.45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1.85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+ 4.4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+ 22.6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Write an equation that represents the sales of video games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V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 build="p" autoUpdateAnimBg="0" advAuto="0"/>
      <p:bldP spid="143365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4533900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and Subtract Polynomials</a:t>
            </a: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876300" y="1503363"/>
            <a:ext cx="79978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Find an equation that models the sales of video games </a:t>
            </a:r>
            <a:r>
              <a:rPr lang="en-US" sz="2400" i="1"/>
              <a:t>V</a:t>
            </a:r>
            <a:r>
              <a:rPr lang="en-US" sz="2400"/>
              <a:t>.</a:t>
            </a:r>
          </a:p>
        </p:txBody>
      </p:sp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533400" y="1952625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619625" algn="r"/>
                <a:tab pos="47244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video games + traditional toys = total toy sales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619625" algn="r"/>
                <a:tab pos="47244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V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+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619625" algn="r"/>
                <a:tab pos="472440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V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=	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4619625" algn="r"/>
                <a:tab pos="472440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Subtract the polynomial for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from the polynomial for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grpSp>
        <p:nvGrpSpPr>
          <p:cNvPr id="144390" name="Group 6"/>
          <p:cNvGrpSpPr>
            <a:grpSpLocks/>
          </p:cNvGrpSpPr>
          <p:nvPr/>
        </p:nvGrpSpPr>
        <p:grpSpPr bwMode="auto">
          <a:xfrm>
            <a:off x="971550" y="4040188"/>
            <a:ext cx="7740650" cy="968375"/>
            <a:chOff x="612" y="1569"/>
            <a:chExt cx="4876" cy="610"/>
          </a:xfrm>
        </p:grpSpPr>
        <p:sp>
          <p:nvSpPr>
            <p:cNvPr id="144391" name="Text Box 7"/>
            <p:cNvSpPr txBox="1">
              <a:spLocks noChangeArrowheads="1"/>
            </p:cNvSpPr>
            <p:nvPr/>
          </p:nvSpPr>
          <p:spPr bwMode="auto">
            <a:xfrm>
              <a:off x="612" y="1569"/>
              <a:ext cx="4876" cy="6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28600" algn="l"/>
                  <a:tab pos="742950" algn="l"/>
                  <a:tab pos="1885950" algn="l"/>
                  <a:tab pos="2743200" algn="l"/>
                  <a:tab pos="3257550" algn="l"/>
                  <a:tab pos="3657600" algn="l"/>
                  <a:tab pos="3829050" algn="l"/>
                  <a:tab pos="4400550" algn="l"/>
                  <a:tab pos="4743450" algn="l"/>
                </a:tabLst>
              </a:pP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		 0.45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3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– 1.85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2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	4.4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	22.6 	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28600" algn="l"/>
                  <a:tab pos="742950" algn="l"/>
                  <a:tab pos="1885950" algn="l"/>
                  <a:tab pos="2743200" algn="l"/>
                  <a:tab pos="3257550" algn="l"/>
                  <a:tab pos="3657600" algn="l"/>
                  <a:tab pos="3829050" algn="l"/>
                  <a:tab pos="4400550" algn="l"/>
                  <a:tab pos="4743450" algn="l"/>
                </a:tabLst>
              </a:pP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 (–)	 0.46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3 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– 1.9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2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	3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	19</a:t>
              </a:r>
            </a:p>
          </p:txBody>
        </p:sp>
        <p:sp>
          <p:nvSpPr>
            <p:cNvPr id="144392" name="Line 8"/>
            <p:cNvSpPr>
              <a:spLocks noChangeShapeType="1"/>
            </p:cNvSpPr>
            <p:nvPr/>
          </p:nvSpPr>
          <p:spPr bwMode="auto">
            <a:xfrm>
              <a:off x="674" y="2136"/>
              <a:ext cx="3703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4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4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4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4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8" grpId="0" build="p" autoUpdateAnimBg="0" advAuto="0"/>
      <p:bldP spid="144389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4533900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and Subtract Polynomials</a:t>
            </a: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533400" y="323373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pt-BR" sz="2400" i="1">
                <a:solidFill>
                  <a:srgbClr val="E01B22"/>
                </a:solidFill>
              </a:rPr>
              <a:t>V</a:t>
            </a:r>
            <a:r>
              <a:rPr lang="pt-BR" sz="2400">
                <a:solidFill>
                  <a:srgbClr val="E01B22"/>
                </a:solidFill>
              </a:rPr>
              <a:t> = –0.01</a:t>
            </a:r>
            <a:r>
              <a:rPr lang="pt-BR" sz="2400" i="1">
                <a:solidFill>
                  <a:srgbClr val="E01B22"/>
                </a:solidFill>
              </a:rPr>
              <a:t>n</a:t>
            </a:r>
            <a:r>
              <a:rPr lang="pt-BR" sz="2400" baseline="40000">
                <a:solidFill>
                  <a:srgbClr val="E01B22"/>
                </a:solidFill>
              </a:rPr>
              <a:t>3</a:t>
            </a:r>
            <a:r>
              <a:rPr lang="pt-BR" sz="2400">
                <a:solidFill>
                  <a:srgbClr val="E01B22"/>
                </a:solidFill>
              </a:rPr>
              <a:t> + 0.05</a:t>
            </a:r>
            <a:r>
              <a:rPr lang="pt-BR" sz="2400" i="1">
                <a:solidFill>
                  <a:srgbClr val="E01B22"/>
                </a:solidFill>
              </a:rPr>
              <a:t>n</a:t>
            </a:r>
            <a:r>
              <a:rPr lang="pt-BR" sz="2400" baseline="40000">
                <a:solidFill>
                  <a:srgbClr val="E01B22"/>
                </a:solidFill>
              </a:rPr>
              <a:t>2</a:t>
            </a:r>
            <a:r>
              <a:rPr lang="pt-BR" sz="2400">
                <a:solidFill>
                  <a:srgbClr val="E01B22"/>
                </a:solidFill>
              </a:rPr>
              <a:t> + 1.4</a:t>
            </a:r>
            <a:r>
              <a:rPr lang="pt-BR" sz="2400" i="1">
                <a:solidFill>
                  <a:srgbClr val="E01B22"/>
                </a:solidFill>
              </a:rPr>
              <a:t>n </a:t>
            </a:r>
            <a:r>
              <a:rPr lang="pt-BR" sz="2400">
                <a:solidFill>
                  <a:srgbClr val="E01B22"/>
                </a:solidFill>
              </a:rPr>
              <a:t>+ 3.6</a:t>
            </a:r>
            <a:endParaRPr lang="en-US" sz="2400">
              <a:solidFill>
                <a:srgbClr val="E01B22"/>
              </a:solidFill>
            </a:endParaRPr>
          </a:p>
        </p:txBody>
      </p:sp>
      <p:grpSp>
        <p:nvGrpSpPr>
          <p:cNvPr id="145413" name="Group 5"/>
          <p:cNvGrpSpPr>
            <a:grpSpLocks/>
          </p:cNvGrpSpPr>
          <p:nvPr/>
        </p:nvGrpSpPr>
        <p:grpSpPr bwMode="auto">
          <a:xfrm>
            <a:off x="942975" y="1612900"/>
            <a:ext cx="2124075" cy="684213"/>
            <a:chOff x="2404" y="2183"/>
            <a:chExt cx="1338" cy="431"/>
          </a:xfrm>
        </p:grpSpPr>
        <p:sp>
          <p:nvSpPr>
            <p:cNvPr id="145414" name="AutoShape 6"/>
            <p:cNvSpPr>
              <a:spLocks noChangeArrowheads="1"/>
            </p:cNvSpPr>
            <p:nvPr/>
          </p:nvSpPr>
          <p:spPr bwMode="auto">
            <a:xfrm>
              <a:off x="2426" y="2183"/>
              <a:ext cx="1316" cy="431"/>
            </a:xfrm>
            <a:prstGeom prst="rightArrow">
              <a:avLst>
                <a:gd name="adj1" fmla="val 50000"/>
                <a:gd name="adj2" fmla="val 76334"/>
              </a:avLst>
            </a:prstGeom>
            <a:solidFill>
              <a:srgbClr val="C0C0C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45415" name="Text Box 7"/>
            <p:cNvSpPr txBox="1">
              <a:spLocks noChangeArrowheads="1"/>
            </p:cNvSpPr>
            <p:nvPr/>
          </p:nvSpPr>
          <p:spPr bwMode="auto">
            <a:xfrm>
              <a:off x="2404" y="2296"/>
              <a:ext cx="1338" cy="2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</a:pPr>
              <a:r>
                <a:rPr lang="en-US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Add the opposite.</a:t>
              </a:r>
            </a:p>
          </p:txBody>
        </p:sp>
      </p:grpSp>
      <p:grpSp>
        <p:nvGrpSpPr>
          <p:cNvPr id="145416" name="Group 8"/>
          <p:cNvGrpSpPr>
            <a:grpSpLocks/>
          </p:cNvGrpSpPr>
          <p:nvPr/>
        </p:nvGrpSpPr>
        <p:grpSpPr bwMode="auto">
          <a:xfrm>
            <a:off x="3311525" y="1504950"/>
            <a:ext cx="5437188" cy="1370013"/>
            <a:chOff x="2086" y="2523"/>
            <a:chExt cx="3425" cy="863"/>
          </a:xfrm>
        </p:grpSpPr>
        <p:sp>
          <p:nvSpPr>
            <p:cNvPr id="145417" name="Text Box 9"/>
            <p:cNvSpPr txBox="1">
              <a:spLocks noChangeArrowheads="1"/>
            </p:cNvSpPr>
            <p:nvPr/>
          </p:nvSpPr>
          <p:spPr bwMode="auto">
            <a:xfrm>
              <a:off x="2086" y="2523"/>
              <a:ext cx="3425" cy="8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28600" algn="l"/>
                  <a:tab pos="1828800" algn="l"/>
                  <a:tab pos="2057400" algn="l"/>
                  <a:tab pos="2971800" algn="l"/>
                  <a:tab pos="3257550" algn="l"/>
                  <a:tab pos="3943350" algn="l"/>
                  <a:tab pos="4114800" algn="l"/>
                </a:tabLst>
              </a:pP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	       </a:t>
              </a:r>
              <a:r>
                <a:rPr lang="pt-BR" sz="1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0.45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3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–	1.85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2</a:t>
              </a:r>
              <a:r>
                <a:rPr lang="pt-BR"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	4.4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+ 22.6</a:t>
              </a:r>
              <a:endParaRPr lang="pt-BR" sz="2400" u="sng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28600" algn="l"/>
                  <a:tab pos="1828800" algn="l"/>
                  <a:tab pos="2057400" algn="l"/>
                  <a:tab pos="2971800" algn="l"/>
                  <a:tab pos="3257550" algn="l"/>
                  <a:tab pos="3943350" algn="l"/>
                  <a:tab pos="4114800" algn="l"/>
                </a:tabLst>
              </a:pP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	(+) –0.46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3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	1.9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2 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–	3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– 19   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228600" algn="l"/>
                  <a:tab pos="1828800" algn="l"/>
                  <a:tab pos="2057400" algn="l"/>
                  <a:tab pos="2971800" algn="l"/>
                  <a:tab pos="3257550" algn="l"/>
                  <a:tab pos="3943350" algn="l"/>
                  <a:tab pos="4114800" algn="l"/>
                </a:tabLst>
              </a:pP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	    </a:t>
              </a:r>
              <a:r>
                <a:rPr lang="pt-BR" sz="1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–0.01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3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	0.05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2 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	1.4</a:t>
              </a:r>
              <a:r>
                <a:rPr lang="pt-BR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n	</a:t>
              </a:r>
              <a:r>
                <a:rPr lang="pt-BR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+ 3.6</a:t>
              </a:r>
            </a:p>
          </p:txBody>
        </p:sp>
        <p:sp>
          <p:nvSpPr>
            <p:cNvPr id="145418" name="Line 10"/>
            <p:cNvSpPr>
              <a:spLocks noChangeShapeType="1"/>
            </p:cNvSpPr>
            <p:nvPr/>
          </p:nvSpPr>
          <p:spPr bwMode="auto">
            <a:xfrm>
              <a:off x="2290" y="3113"/>
              <a:ext cx="288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4533900" y="771525"/>
            <a:ext cx="407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Add and Subtract Polynomials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Use the equation to predict the amount of video game sales in the year 2009.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533400" y="4513263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amount of video game sales in 2009 will be 12.96 billion dollars.</a:t>
            </a: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533400" y="2438400"/>
            <a:ext cx="8229600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85800" algn="l"/>
              </a:tabLst>
            </a:pPr>
            <a:r>
              <a:rPr lang="en-US" sz="2400"/>
              <a:t>The year 2009 is 2009 – 2000 or 9 years after the year 2000. Substitute 9 for </a:t>
            </a:r>
            <a:r>
              <a:rPr lang="en-US" sz="2400" i="1"/>
              <a:t>n</a:t>
            </a:r>
            <a:r>
              <a:rPr lang="en-US" sz="2400"/>
              <a:t>. 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85800" algn="l"/>
              </a:tabLst>
            </a:pPr>
            <a:r>
              <a:rPr lang="en-US" sz="2400" i="1"/>
              <a:t>V</a:t>
            </a:r>
            <a:r>
              <a:rPr lang="en-US" sz="2400"/>
              <a:t>	= –0.01(9)</a:t>
            </a:r>
            <a:r>
              <a:rPr lang="en-US" sz="2400" baseline="40000"/>
              <a:t>3</a:t>
            </a:r>
            <a:r>
              <a:rPr lang="en-US" sz="2400"/>
              <a:t> + 0.05(9)</a:t>
            </a:r>
            <a:r>
              <a:rPr lang="en-US" sz="2400" baseline="40000"/>
              <a:t>2</a:t>
            </a:r>
            <a:r>
              <a:rPr lang="en-US" sz="2400"/>
              <a:t> + 1.4(9) + 3.6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85800" algn="l"/>
              </a:tabLst>
            </a:pPr>
            <a:r>
              <a:rPr lang="en-US" sz="2400"/>
              <a:t>	= –7.29 + 4.05 + 12.6 + 3.6</a:t>
            </a:r>
          </a:p>
          <a:p>
            <a:pPr marL="342900" indent="1588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685800" algn="l"/>
              </a:tabLst>
            </a:pPr>
            <a:r>
              <a:rPr lang="en-US" sz="2400"/>
              <a:t>	= 12.96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6" grpId="0" build="p" autoUpdateAnimBg="0" advAuto="0"/>
      <p:bldP spid="146437" grpId="0" build="p" autoUpdateAnimBg="0"/>
      <p:bldP spid="146438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7459" name="Oval 3"/>
          <p:cNvSpPr>
            <a:spLocks noChangeArrowheads="1"/>
          </p:cNvSpPr>
          <p:nvPr/>
        </p:nvSpPr>
        <p:spPr bwMode="auto">
          <a:xfrm>
            <a:off x="876300" y="4356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47460" name="Picture 4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47461" name="Picture 5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4746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4356100"/>
            <a:ext cx="5062538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50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50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+ 500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–50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50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+ 500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250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+ 950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+ 500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50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+ 950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+ 100</a:t>
            </a:r>
            <a:r>
              <a:rPr lang="en-US" sz="2400">
                <a:sym typeface="Symbol" pitchFamily="18" charset="2"/>
              </a:rPr>
              <a:t> </a:t>
            </a:r>
            <a:endParaRPr lang="pt-BR" sz="2400">
              <a:sym typeface="Symbol" pitchFamily="18" charset="2"/>
            </a:endParaRPr>
          </a:p>
        </p:txBody>
      </p:sp>
      <p:sp>
        <p:nvSpPr>
          <p:cNvPr id="147463" name="TPQuestion"/>
          <p:cNvSpPr>
            <a:spLocks noChangeArrowheads="1"/>
          </p:cNvSpPr>
          <p:nvPr/>
        </p:nvSpPr>
        <p:spPr bwMode="auto">
          <a:xfrm>
            <a:off x="533400" y="1504950"/>
            <a:ext cx="83947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A. BUSINESS </a:t>
            </a:r>
            <a:r>
              <a:rPr lang="en-US" sz="2400" b="1"/>
              <a:t> </a:t>
            </a:r>
            <a:r>
              <a:rPr lang="en-US" sz="2400" b="1">
                <a:solidFill>
                  <a:srgbClr val="00539D"/>
                </a:solidFill>
              </a:rPr>
              <a:t>The profit a business makes is found by subtracting the cost to produce an item </a:t>
            </a:r>
            <a:r>
              <a:rPr lang="en-US" sz="2400" b="1" i="1">
                <a:solidFill>
                  <a:srgbClr val="00539D"/>
                </a:solidFill>
              </a:rPr>
              <a:t>C </a:t>
            </a:r>
            <a:r>
              <a:rPr lang="en-US" sz="2400" b="1">
                <a:solidFill>
                  <a:srgbClr val="00539D"/>
                </a:solidFill>
              </a:rPr>
              <a:t> from the amount earned in sales </a:t>
            </a:r>
            <a:r>
              <a:rPr lang="en-US" sz="2400" b="1" i="1">
                <a:solidFill>
                  <a:srgbClr val="00539D"/>
                </a:solidFill>
              </a:rPr>
              <a:t>S</a:t>
            </a:r>
            <a:r>
              <a:rPr lang="en-US" sz="2400" b="1">
                <a:solidFill>
                  <a:srgbClr val="00539D"/>
                </a:solidFill>
              </a:rPr>
              <a:t>. The cost to produce and the sales amount could be modeled by the following equations, where 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is the number of items produced.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C</a:t>
            </a:r>
            <a:r>
              <a:rPr lang="en-US" sz="2400" b="1">
                <a:solidFill>
                  <a:srgbClr val="00539D"/>
                </a:solidFill>
              </a:rPr>
              <a:t> = 100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+ 500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300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S</a:t>
            </a:r>
            <a:r>
              <a:rPr lang="en-US" sz="2400" b="1">
                <a:solidFill>
                  <a:srgbClr val="00539D"/>
                </a:solidFill>
              </a:rPr>
              <a:t> = 150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+ 450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+ 200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>
                <a:solidFill>
                  <a:srgbClr val="00539D"/>
                </a:solidFill>
              </a:rPr>
              <a:t>Find an equation that models the profit.</a:t>
            </a:r>
            <a:r>
              <a:rPr lang="en-US" sz="2400"/>
              <a:t>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animBg="1"/>
      <p:bldP spid="147462" grpId="0" autoUpdateAnimBg="0"/>
      <p:bldP spid="147463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48483" name="Oval 3"/>
          <p:cNvSpPr>
            <a:spLocks noChangeArrowheads="1"/>
          </p:cNvSpPr>
          <p:nvPr/>
        </p:nvSpPr>
        <p:spPr bwMode="auto">
          <a:xfrm>
            <a:off x="876300" y="4610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48484" name="Picture 4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48485" name="Picture 5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4848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00113" y="2506663"/>
            <a:ext cx="5062537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$500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$30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$254,000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$44,000</a:t>
            </a:r>
            <a:r>
              <a:rPr lang="en-US" sz="2400">
                <a:sym typeface="Symbol" pitchFamily="18" charset="2"/>
              </a:rPr>
              <a:t> </a:t>
            </a:r>
            <a:endParaRPr lang="pt-BR" sz="2400">
              <a:sym typeface="Symbol" pitchFamily="18" charset="2"/>
            </a:endParaRPr>
          </a:p>
        </p:txBody>
      </p:sp>
      <p:sp>
        <p:nvSpPr>
          <p:cNvPr id="14848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Use the equation 50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>
                <a:solidFill>
                  <a:srgbClr val="00539D"/>
                </a:solidFill>
              </a:rPr>
              <a:t> – 50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+ 500 to predict the profit if 30 items are produced and sold.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animBg="1"/>
      <p:bldP spid="148486" grpId="0" autoUpdateAnimBg="0"/>
      <p:bldP spid="148487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TOTALRESPONSES" val="5"/>
  <p:tag name="SLICED" val="False"/>
  <p:tag name="RESPONSES" val="NA,1,5,2;1;1;4;3;"/>
  <p:tag name="CHARTSTRINGSTD" val="2 1 1 1"/>
  <p:tag name="CHARTSTRINGREV" val="1 1 1 2"/>
  <p:tag name="CHARTSTRINGSTDPER" val="0.4 0.2 0.2 0.2"/>
  <p:tag name="CHARTSTRINGREVPER" val="0.2 0.2 0.2 0.4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5"/>
  <p:tag name="SLICED" val="False"/>
  <p:tag name="RESPONSES" val="NA,1,5,2;4;4;4;2;"/>
  <p:tag name="CHARTSTRINGSTD" val="0 2 0 3"/>
  <p:tag name="CHARTSTRINGREV" val="3 0 2 0"/>
  <p:tag name="CHARTSTRINGSTDPER" val="0 0.4 0 0.6"/>
  <p:tag name="CHARTSTRINGREVPER" val="0.6 0 0.4 0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TOTALRESPONSES" val="5"/>
  <p:tag name="SLICED" val="False"/>
  <p:tag name="RESPONSES" val="NA,1,5,2;3;2;4;3;"/>
  <p:tag name="CHARTSTRINGSTD" val="0 2 2 1"/>
  <p:tag name="CHARTSTRINGREV" val="1 2 2 0"/>
  <p:tag name="CHARTSTRINGSTDPER" val="0 0.4 0.4 0.2"/>
  <p:tag name="CHARTSTRINGREVPER" val="0.2 0.4 0.4 0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2;3;2;1;1;"/>
  <p:tag name="CHARTSTRINGSTD" val="2 2 1 0"/>
  <p:tag name="CHARTSTRINGREV" val="0 1 2 2"/>
  <p:tag name="CHARTSTRINGSTDPER" val="0.4 0.4 0.2 0"/>
  <p:tag name="CHARTSTRINGREVPER" val="0 0.2 0.4 0.4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Correct¤Incorrect¤Incorrect"/>
  <p:tag name="TOTALRESPONSES" val="5"/>
  <p:tag name="SLICED" val="False"/>
  <p:tag name="RESPONSES" val="NA,1,5,4;1;2;3;1;"/>
  <p:tag name="CHARTSTRINGSTD" val="2 1 1 1"/>
  <p:tag name="CHARTSTRINGREV" val="1 1 1 2"/>
  <p:tag name="CHARTSTRINGSTDPER" val="0.4 0.2 0.2 0.2"/>
  <p:tag name="CHARTSTRINGREVPER" val="0.2 0.2 0.2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TOTALRESPONSES" val="5"/>
  <p:tag name="SLICED" val="False"/>
  <p:tag name="RESPONSES" val="NA,1,5,1;1;4;4;3;"/>
  <p:tag name="CHARTSTRINGSTD" val="2 0 1 2"/>
  <p:tag name="CHARTSTRINGREV" val="2 1 0 2"/>
  <p:tag name="CHARTSTRINGSTDPER" val="0.4 0 0.2 0.4"/>
  <p:tag name="CHARTSTRINGREVPER" val="0.4 0.2 0 0.4"/>
  <p:tag name="VALUES" val="Correct¤Incorrect¤Incorrect¤Incorrect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B2698FCD9316477484B8BBAE95411071"/>
  <p:tag name="VALUES" val="Incorrect¤Correct¤Incorrect¤Incorrect"/>
  <p:tag name="QUESTIONALIAS" val="Example 1"/>
  <p:tag name="ANSWERSALIAS" val="A¤B¤C¤D"/>
  <p:tag name="RESPONSESGATHER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B2698FCD9316477484B8BBAE95411071"/>
  <p:tag name="VALUES" val="Incorrect¤Correct¤Incorrect¤Incorrect"/>
  <p:tag name="QUESTIONALIAS" val="Example 1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B2698FCD9316477484B8BBAE95411071"/>
  <p:tag name="VALUES" val="Incorrect¤Correct¤Incorrect¤Incorrect"/>
  <p:tag name="QUESTIONALIAS" val="Example 1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1;4;2;4;2;"/>
  <p:tag name="CHARTSTRINGSTD" val="1 2 0 2"/>
  <p:tag name="CHARTSTRINGREV" val="2 0 2 1"/>
  <p:tag name="CHARTSTRINGSTDPER" val="0.2 0.4 0 0.4"/>
  <p:tag name="CHARTSTRINGREVPER" val="0.4 0 0.4 0.2"/>
  <p:tag name="QUESTIONALIAS" val="Example 2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7F4A8FFC67ED47FAA63DD58C3F2E9C5F"/>
  <p:tag name="VALUES" val="Incorrect¤Incorrect¤Correct¤Incorrect"/>
  <p:tag name="QUESTIONALIAS" val="Example 2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TOTALRESPONSES" val="5"/>
  <p:tag name="SLICED" val="False"/>
  <p:tag name="RESPONSES" val="NA,1,5,1;1;4;4;3;"/>
  <p:tag name="CHARTSTRINGSTD" val="2 0 1 2"/>
  <p:tag name="CHARTSTRINGREV" val="2 1 0 2"/>
  <p:tag name="CHARTSTRINGSTDPER" val="0.4 0 0.2 0.4"/>
  <p:tag name="CHARTSTRINGREVPER" val="0.4 0.2 0 0.4"/>
  <p:tag name="VALUES" val="Correct¤Incorrect¤Incorrect¤Incorrect"/>
  <p:tag name="QUESTIONALIAS" val="Example 1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B2698FCD9316477484B8BBAE95411071"/>
  <p:tag name="VALUES" val="Incorrect¤Correct¤Incorrect¤Incorrect"/>
  <p:tag name="QUESTIONALIAS" val="Example 1"/>
  <p:tag name="ANSWERSALIAS" val="A¤B¤C¤D"/>
  <p:tag name="RESPONSESGATHER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1;4;2;4;2;"/>
  <p:tag name="CHARTSTRINGSTD" val="1 2 0 2"/>
  <p:tag name="CHARTSTRINGREV" val="2 0 2 1"/>
  <p:tag name="CHARTSTRINGSTDPER" val="0.2 0.4 0 0.4"/>
  <p:tag name="CHARTSTRINGREVPER" val="0.4 0 0.4 0.2"/>
  <p:tag name="QUESTIONALIAS" val="Example 2"/>
  <p:tag name="ANSWERSALIAS" val="A¤B¤C¤D"/>
  <p:tag name="RESPONSESGATHERED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7F4A8FFC67ED47FAA63DD58C3F2E9C5F"/>
  <p:tag name="VALUES" val="Incorrect¤Incorrect¤Correct¤Incorrect"/>
  <p:tag name="QUESTIONALIAS" val="Example 2"/>
  <p:tag name="ANSWERSALIAS" val="A¤B¤C¤D"/>
  <p:tag name="RESPONSESGATHERED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2;4;4;1;1;"/>
  <p:tag name="CHARTSTRINGSTD" val="2 1 0 2"/>
  <p:tag name="CHARTSTRINGREV" val="2 0 1 2"/>
  <p:tag name="CHARTSTRINGSTDPER" val="0.4 0.2 0 0.4"/>
  <p:tag name="CHARTSTRINGREVPER" val="0.4 0 0.2 0.4"/>
  <p:tag name="QUESTIONALIAS" val="Example 3"/>
  <p:tag name="ANSWERSALIAS" val="A¤B¤C¤D"/>
  <p:tag name="RESPONSESGATHERED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C992F522FE904AB699562F2519FA6C54"/>
  <p:tag name="VALUES" val="Incorrect¤Incorrect¤Incorrect¤Correct"/>
  <p:tag name="TOTALRESPONSES" val="5"/>
  <p:tag name="SLICED" val="False"/>
  <p:tag name="RESPONSES" val="NA,1,5,1;1;2;1;1;"/>
  <p:tag name="CHARTSTRINGSTD" val="4 1 0 0"/>
  <p:tag name="CHARTSTRINGREV" val="0 0 1 4"/>
  <p:tag name="CHARTSTRINGSTDPER" val="0.8 0.2 0 0"/>
  <p:tag name="CHARTSTRINGREVPER" val="0 0 0.2 0.8"/>
  <p:tag name="QUESTIONALIAS" val="Example 3"/>
  <p:tag name="ANSWERSALIAS" val="A¤B¤C¤D"/>
  <p:tag name="RESPONSESGATHERED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</TotalTime>
  <Words>1038</Words>
  <Application>Microsoft Office PowerPoint</Application>
  <PresentationFormat>On-screen Show (4:3)</PresentationFormat>
  <Paragraphs>250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38</vt:i4>
      </vt:variant>
    </vt:vector>
  </HeadingPairs>
  <TitlesOfParts>
    <vt:vector size="53" baseType="lpstr">
      <vt:lpstr>Arial</vt:lpstr>
      <vt:lpstr>Symbol</vt:lpstr>
      <vt:lpstr>Times New Roman</vt:lpstr>
      <vt:lpstr>FormataOTFCn</vt:lpstr>
      <vt:lpstr>HelveticaNeueLTStd-MdCn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</vt:lpstr>
      <vt:lpstr>Example 1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Example 4</vt:lpstr>
      <vt:lpstr>Example 4</vt:lpstr>
      <vt:lpstr>Example 5</vt:lpstr>
      <vt:lpstr>Example 5</vt:lpstr>
      <vt:lpstr>Example 5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92</cp:revision>
  <dcterms:created xsi:type="dcterms:W3CDTF">2007-12-06T14:31:51Z</dcterms:created>
  <dcterms:modified xsi:type="dcterms:W3CDTF">2015-10-05T14:57:36Z</dcterms:modified>
</cp:coreProperties>
</file>