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259" r:id="rId20"/>
    <p:sldId id="288" r:id="rId21"/>
    <p:sldId id="308" r:id="rId22"/>
    <p:sldId id="260" r:id="rId23"/>
    <p:sldId id="309" r:id="rId24"/>
    <p:sldId id="263" r:id="rId25"/>
    <p:sldId id="291" r:id="rId26"/>
    <p:sldId id="315" r:id="rId27"/>
    <p:sldId id="310" r:id="rId28"/>
    <p:sldId id="293" r:id="rId29"/>
    <p:sldId id="294" r:id="rId30"/>
    <p:sldId id="316" r:id="rId31"/>
    <p:sldId id="311" r:id="rId32"/>
    <p:sldId id="275" r:id="rId33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8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8–1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8_02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8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8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8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8" name="Picture 18" descr="Std Test 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Header" descr="12_ALG1_Header_08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8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8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8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8_02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slide" Target="slide8.xml"/><Relationship Id="rId7" Type="http://schemas.openxmlformats.org/officeDocument/2006/relationships/slide" Target="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9.jpe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9.jpe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35.jpeg"/><Relationship Id="rId5" Type="http://schemas.openxmlformats.org/officeDocument/2006/relationships/image" Target="../media/image9.jpe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0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39.png"/><Relationship Id="rId5" Type="http://schemas.openxmlformats.org/officeDocument/2006/relationships/image" Target="../media/image9.jpe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13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5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6" name="SplashHeader" descr="12_ALG1_Header_08_02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8–1)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Example 1:	Multiply a Polynomial by a Monomial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2:	Simplify Expressions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3:	Standardized Test Example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4:	Equations with Polynomials on Both Sides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+ 7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+ 7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+ 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2476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67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3) –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6101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67000"/>
            <a:ext cx="32004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cs typeface="Times New Roman" pitchFamily="18" charset="0"/>
              </a:rPr>
              <a:t>3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 baseline="40000">
                <a:cs typeface="Times New Roman" pitchFamily="18" charset="0"/>
              </a:rPr>
              <a:t>2</a:t>
            </a:r>
            <a:r>
              <a:rPr lang="en-US" sz="2400" b="1">
                <a:cs typeface="Times New Roman" pitchFamily="18" charset="0"/>
              </a:rPr>
              <a:t> + 6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>
                <a:cs typeface="Times New Roman" pitchFamily="18" charset="0"/>
              </a:rPr>
              <a:t> – 7</a:t>
            </a:r>
            <a:r>
              <a:rPr lang="pt-BR" sz="3200">
                <a:sym typeface="Symbol" pitchFamily="18" charset="2"/>
              </a:rPr>
              <a:t> </a:t>
            </a: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cs typeface="Times New Roman" pitchFamily="18" charset="0"/>
              </a:rPr>
              <a:t>3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 baseline="40000">
                <a:cs typeface="Times New Roman" pitchFamily="18" charset="0"/>
              </a:rPr>
              <a:t>2</a:t>
            </a:r>
            <a:r>
              <a:rPr lang="en-US" sz="2400" b="1">
                <a:cs typeface="Times New Roman" pitchFamily="18" charset="0"/>
              </a:rPr>
              <a:t> + 11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>
                <a:cs typeface="Times New Roman" pitchFamily="18" charset="0"/>
              </a:rPr>
              <a:t> – 10</a:t>
            </a:r>
            <a:r>
              <a:rPr lang="pt-BR" sz="32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cs typeface="Times New Roman" pitchFamily="18" charset="0"/>
              </a:rPr>
              <a:t>3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 baseline="40000">
                <a:cs typeface="Times New Roman" pitchFamily="18" charset="0"/>
              </a:rPr>
              <a:t>2</a:t>
            </a:r>
            <a:r>
              <a:rPr lang="en-US" sz="2400" b="1">
                <a:cs typeface="Times New Roman" pitchFamily="18" charset="0"/>
              </a:rPr>
              <a:t> – 10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>
                <a:cs typeface="Times New Roman" pitchFamily="18" charset="0"/>
              </a:rPr>
              <a:t> – 6</a:t>
            </a:r>
            <a:r>
              <a:rPr lang="pt-BR" sz="3200"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cs typeface="Times New Roman" pitchFamily="18" charset="0"/>
              </a:rPr>
              <a:t>9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 baseline="40000">
                <a:cs typeface="Times New Roman" pitchFamily="18" charset="0"/>
              </a:rPr>
              <a:t>2</a:t>
            </a:r>
            <a:r>
              <a:rPr lang="en-US" sz="2400" b="1">
                <a:cs typeface="Times New Roman" pitchFamily="18" charset="0"/>
              </a:rPr>
              <a:t> + 11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>
                <a:cs typeface="Times New Roman" pitchFamily="18" charset="0"/>
              </a:rPr>
              <a:t> – 10</a:t>
            </a:r>
            <a:r>
              <a:rPr lang="pt-BR" sz="3200">
                <a:sym typeface="Symbol" pitchFamily="18" charset="2"/>
              </a:rPr>
              <a:t> 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9) – (3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+ 2) +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+ 1).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9052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19175" y="3527425"/>
            <a:ext cx="279082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51054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is the perimeter of the triangle and the measures of two sides are given, find the measure of the third side of the triangle.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485775" y="3619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3" name="Picture 11" descr="7-6-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374775"/>
            <a:ext cx="2438400" cy="20542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44958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cs typeface="Times New Roman" pitchFamily="18" charset="0"/>
              </a:rPr>
              <a:t>8</a:t>
            </a:r>
            <a:r>
              <a:rPr lang="en-US" sz="2400" b="1" i="1">
                <a:cs typeface="Times New Roman" pitchFamily="18" charset="0"/>
              </a:rPr>
              <a:t>a</a:t>
            </a:r>
            <a:r>
              <a:rPr lang="en-US" sz="2400" b="1" baseline="40000">
                <a:cs typeface="Times New Roman" pitchFamily="18" charset="0"/>
              </a:rPr>
              <a:t>4</a:t>
            </a:r>
            <a:r>
              <a:rPr lang="en-US" sz="2400" b="1">
                <a:cs typeface="Times New Roman" pitchFamily="18" charset="0"/>
              </a:rPr>
              <a:t> – 6</a:t>
            </a:r>
            <a:r>
              <a:rPr lang="en-US" sz="2400" b="1" i="1">
                <a:cs typeface="Times New Roman" pitchFamily="18" charset="0"/>
              </a:rPr>
              <a:t>a</a:t>
            </a:r>
            <a:r>
              <a:rPr lang="en-US" sz="2400" b="1" baseline="40000">
                <a:cs typeface="Times New Roman" pitchFamily="18" charset="0"/>
              </a:rPr>
              <a:t>2</a:t>
            </a:r>
            <a:r>
              <a:rPr lang="en-US" sz="2400" b="1">
                <a:cs typeface="Times New Roman" pitchFamily="18" charset="0"/>
              </a:rPr>
              <a:t> – 2</a:t>
            </a:r>
            <a:r>
              <a:rPr lang="en-US" sz="2400" b="1" i="1">
                <a:cs typeface="Times New Roman" pitchFamily="18" charset="0"/>
              </a:rPr>
              <a:t>a</a:t>
            </a:r>
            <a:r>
              <a:rPr lang="en-US" sz="2400" b="1" baseline="40000">
                <a:cs typeface="Times New Roman" pitchFamily="18" charset="0"/>
              </a:rPr>
              <a:t>3</a:t>
            </a:r>
            <a:r>
              <a:rPr lang="en-US" sz="2400" b="1">
                <a:cs typeface="Times New Roman" pitchFamily="18" charset="0"/>
              </a:rPr>
              <a:t> – 23</a:t>
            </a:r>
            <a:endParaRPr lang="pt-BR" sz="2400" b="1" i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cs typeface="Times New Roman" pitchFamily="18" charset="0"/>
              </a:rPr>
              <a:t>8</a:t>
            </a:r>
            <a:r>
              <a:rPr lang="en-US" sz="2400" b="1" i="1">
                <a:cs typeface="Times New Roman" pitchFamily="18" charset="0"/>
              </a:rPr>
              <a:t>a</a:t>
            </a:r>
            <a:r>
              <a:rPr lang="en-US" sz="2400" b="1" baseline="40000">
                <a:cs typeface="Times New Roman" pitchFamily="18" charset="0"/>
              </a:rPr>
              <a:t>4</a:t>
            </a:r>
            <a:r>
              <a:rPr lang="en-US" sz="2400" b="1">
                <a:cs typeface="Times New Roman" pitchFamily="18" charset="0"/>
              </a:rPr>
              <a:t> – 2</a:t>
            </a:r>
            <a:r>
              <a:rPr lang="en-US" sz="2400" b="1" i="1">
                <a:cs typeface="Times New Roman" pitchFamily="18" charset="0"/>
              </a:rPr>
              <a:t>a</a:t>
            </a:r>
            <a:r>
              <a:rPr lang="en-US" sz="2400" b="1" baseline="40000">
                <a:cs typeface="Times New Roman" pitchFamily="18" charset="0"/>
              </a:rPr>
              <a:t>3</a:t>
            </a:r>
            <a:r>
              <a:rPr lang="en-US" sz="2400" b="1">
                <a:cs typeface="Times New Roman" pitchFamily="18" charset="0"/>
              </a:rPr>
              <a:t> + 5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   </a:t>
            </a:r>
            <a:r>
              <a:rPr lang="en-US" sz="2400" b="1">
                <a:cs typeface="Times New Roman" pitchFamily="18" charset="0"/>
              </a:rPr>
              <a:t>8</a:t>
            </a:r>
            <a:r>
              <a:rPr lang="en-US" sz="2400" b="1" i="1">
                <a:cs typeface="Times New Roman" pitchFamily="18" charset="0"/>
              </a:rPr>
              <a:t>a</a:t>
            </a:r>
            <a:r>
              <a:rPr lang="en-US" sz="2400" b="1" baseline="40000">
                <a:cs typeface="Times New Roman" pitchFamily="18" charset="0"/>
              </a:rPr>
              <a:t>4</a:t>
            </a:r>
            <a:r>
              <a:rPr lang="en-US" sz="2400" b="1">
                <a:cs typeface="Times New Roman" pitchFamily="18" charset="0"/>
              </a:rPr>
              <a:t> – 2</a:t>
            </a:r>
            <a:r>
              <a:rPr lang="en-US" sz="2400" b="1" i="1">
                <a:cs typeface="Times New Roman" pitchFamily="18" charset="0"/>
              </a:rPr>
              <a:t>a</a:t>
            </a:r>
            <a:r>
              <a:rPr lang="en-US" sz="2400" b="1" baseline="40000">
                <a:cs typeface="Times New Roman" pitchFamily="18" charset="0"/>
              </a:rPr>
              <a:t>3</a:t>
            </a:r>
            <a:r>
              <a:rPr lang="en-US" sz="2400" b="1">
                <a:cs typeface="Times New Roman" pitchFamily="18" charset="0"/>
              </a:rPr>
              <a:t> – 6</a:t>
            </a:r>
            <a:r>
              <a:rPr lang="en-US" sz="2400" b="1" i="1">
                <a:cs typeface="Times New Roman" pitchFamily="18" charset="0"/>
              </a:rPr>
              <a:t>a</a:t>
            </a:r>
            <a:r>
              <a:rPr lang="en-US" sz="2400" b="1" baseline="40000">
                <a:cs typeface="Times New Roman" pitchFamily="18" charset="0"/>
              </a:rPr>
              <a:t>2</a:t>
            </a:r>
            <a:r>
              <a:rPr lang="en-US" sz="2400" b="1">
                <a:cs typeface="Times New Roman" pitchFamily="18" charset="0"/>
              </a:rPr>
              <a:t> – 23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en-US" sz="2400" b="1">
                <a:cs typeface="Times New Roman" pitchFamily="18" charset="0"/>
              </a:rPr>
              <a:t>8</a:t>
            </a:r>
            <a:r>
              <a:rPr lang="en-US" sz="2400" b="1" i="1">
                <a:cs typeface="Times New Roman" pitchFamily="18" charset="0"/>
              </a:rPr>
              <a:t>a</a:t>
            </a:r>
            <a:r>
              <a:rPr lang="en-US" sz="2400" b="1" baseline="40000">
                <a:cs typeface="Times New Roman" pitchFamily="18" charset="0"/>
              </a:rPr>
              <a:t>4</a:t>
            </a:r>
            <a:r>
              <a:rPr lang="en-US" sz="2400" b="1">
                <a:cs typeface="Times New Roman" pitchFamily="18" charset="0"/>
              </a:rPr>
              <a:t> + 5 – 2</a:t>
            </a:r>
            <a:r>
              <a:rPr lang="en-US" sz="2400" b="1" i="1">
                <a:cs typeface="Times New Roman" pitchFamily="18" charset="0"/>
              </a:rPr>
              <a:t>a</a:t>
            </a:r>
            <a:r>
              <a:rPr lang="en-US" sz="2400" b="1" baseline="40000">
                <a:cs typeface="Times New Roman" pitchFamily="18" charset="0"/>
              </a:rPr>
              <a:t>3</a:t>
            </a:r>
            <a:r>
              <a:rPr lang="en-US" sz="2400" b="1">
                <a:cs typeface="Times New Roman" pitchFamily="18" charset="0"/>
              </a:rPr>
              <a:t> – 6</a:t>
            </a:r>
            <a:r>
              <a:rPr lang="en-US" sz="2400" b="1" i="1">
                <a:cs typeface="Times New Roman" pitchFamily="18" charset="0"/>
              </a:rPr>
              <a:t>a</a:t>
            </a:r>
            <a:r>
              <a:rPr lang="en-US" sz="2400" b="1" baseline="40000">
                <a:cs typeface="Times New Roman" pitchFamily="18" charset="0"/>
              </a:rPr>
              <a:t>2</a:t>
            </a:r>
            <a:endParaRPr lang="pt-BR" sz="2400" b="1" baseline="40000">
              <a:cs typeface="Times New Roman" pitchFamily="18" charset="0"/>
            </a:endParaRP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Simplify (8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4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9) – 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 14 –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34099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367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A.APR.1 Understand that polynomials form a system analogous to the integers, namely, they are closed under the operations of addition, subtraction, and multiplication; add, subtract, and multiply polynomials.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5 Use appropriate tools strategically.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multiplied monomials.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Multiply a polynomial by a monomial.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equations involving the products of monomials and polynomials.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a Polynomial by a Monomial</a:t>
            </a:r>
          </a:p>
        </p:txBody>
      </p:sp>
      <p:sp>
        <p:nvSpPr>
          <p:cNvPr id="5903" name="Text Box 783"/>
          <p:cNvSpPr txBox="1">
            <a:spLocks noChangeArrowheads="1"/>
          </p:cNvSpPr>
          <p:nvPr/>
        </p:nvSpPr>
        <p:spPr bwMode="auto">
          <a:xfrm>
            <a:off x="533400" y="21336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1943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Horizontal Method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5904" name="Rectangle 78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(4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9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7).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05" name="Text Box 785"/>
          <p:cNvSpPr txBox="1">
            <a:spLocks noChangeArrowheads="1"/>
          </p:cNvSpPr>
          <p:nvPr/>
        </p:nvSpPr>
        <p:spPr bwMode="auto">
          <a:xfrm>
            <a:off x="533400" y="2971800"/>
            <a:ext cx="8077200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029200" indent="-4686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9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7)	Original expression</a:t>
            </a:r>
          </a:p>
          <a:p>
            <a:pPr marL="5029200" indent="-4686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= 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– 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(9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y)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(7)	Distributive Property</a:t>
            </a:r>
          </a:p>
          <a:p>
            <a:pPr marL="5029200" indent="-4686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= 24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54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42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Multiply.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/>
      <p:bldP spid="5904" grpId="0" build="p" autoUpdateAnimBg="0" advAuto="0"/>
      <p:bldP spid="590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a Polynomial by a Monomial</a:t>
            </a: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2286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Vertical Method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 24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 baseline="40000">
                <a:solidFill>
                  <a:srgbClr val="E01B22"/>
                </a:solidFill>
              </a:rPr>
              <a:t>3</a:t>
            </a:r>
            <a:r>
              <a:rPr lang="en-US" sz="2400">
                <a:solidFill>
                  <a:srgbClr val="E01B22"/>
                </a:solidFill>
              </a:rPr>
              <a:t> – 54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– 42</a:t>
            </a:r>
            <a:r>
              <a:rPr lang="en-US" sz="2400" i="1">
                <a:solidFill>
                  <a:srgbClr val="E01B22"/>
                </a:solidFill>
              </a:rPr>
              <a:t>y</a:t>
            </a:r>
          </a:p>
        </p:txBody>
      </p:sp>
      <p:grpSp>
        <p:nvGrpSpPr>
          <p:cNvPr id="86028" name="Group 12"/>
          <p:cNvGrpSpPr>
            <a:grpSpLocks/>
          </p:cNvGrpSpPr>
          <p:nvPr/>
        </p:nvGrpSpPr>
        <p:grpSpPr bwMode="auto">
          <a:xfrm>
            <a:off x="533400" y="2384425"/>
            <a:ext cx="8077200" cy="1476375"/>
            <a:chOff x="336" y="1502"/>
            <a:chExt cx="5088" cy="930"/>
          </a:xfrm>
        </p:grpSpPr>
        <p:grpSp>
          <p:nvGrpSpPr>
            <p:cNvPr id="86029" name="Group 13"/>
            <p:cNvGrpSpPr>
              <a:grpSpLocks/>
            </p:cNvGrpSpPr>
            <p:nvPr/>
          </p:nvGrpSpPr>
          <p:grpSpPr bwMode="auto">
            <a:xfrm>
              <a:off x="336" y="1502"/>
              <a:ext cx="5088" cy="863"/>
              <a:chOff x="336" y="1502"/>
              <a:chExt cx="5088" cy="863"/>
            </a:xfrm>
          </p:grpSpPr>
          <p:sp>
            <p:nvSpPr>
              <p:cNvPr id="86030" name="Text Box 14"/>
              <p:cNvSpPr txBox="1">
                <a:spLocks noChangeArrowheads="1"/>
              </p:cNvSpPr>
              <p:nvPr/>
            </p:nvSpPr>
            <p:spPr bwMode="auto">
              <a:xfrm>
                <a:off x="336" y="1502"/>
                <a:ext cx="5088" cy="8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tabLst>
                    <a:tab pos="3657600" algn="l"/>
                  </a:tabLst>
                </a:pPr>
                <a:r>
                  <a:rPr lang="en-US" sz="2400">
                    <a:ea typeface="Times New Roman" pitchFamily="18" charset="0"/>
                    <a:cs typeface="Arial" pitchFamily="34" charset="0"/>
                  </a:rPr>
                  <a:t>4</a:t>
                </a:r>
                <a:r>
                  <a:rPr lang="en-US" sz="2400" i="1">
                    <a:ea typeface="Times New Roman" pitchFamily="18" charset="0"/>
                    <a:cs typeface="Arial" pitchFamily="34" charset="0"/>
                  </a:rPr>
                  <a:t>y</a:t>
                </a:r>
                <a:r>
                  <a:rPr lang="en-US" sz="2400" baseline="40000">
                    <a:ea typeface="Times New Roman" pitchFamily="18" charset="0"/>
                    <a:cs typeface="Arial" pitchFamily="34" charset="0"/>
                  </a:rPr>
                  <a:t>2</a:t>
                </a:r>
                <a:r>
                  <a:rPr lang="en-US" sz="2400">
                    <a:ea typeface="Times New Roman" pitchFamily="18" charset="0"/>
                    <a:cs typeface="Arial" pitchFamily="34" charset="0"/>
                  </a:rPr>
                  <a:t> – 9</a:t>
                </a:r>
                <a:r>
                  <a:rPr lang="en-US" sz="2400" i="1">
                    <a:ea typeface="Times New Roman" pitchFamily="18" charset="0"/>
                    <a:cs typeface="Arial" pitchFamily="34" charset="0"/>
                  </a:rPr>
                  <a:t>y</a:t>
                </a:r>
                <a:r>
                  <a:rPr lang="en-US" sz="2400">
                    <a:ea typeface="Times New Roman" pitchFamily="18" charset="0"/>
                    <a:cs typeface="Arial" pitchFamily="34" charset="0"/>
                  </a:rPr>
                  <a:t> – 7</a:t>
                </a:r>
              </a:p>
              <a:p>
                <a:pPr marL="34290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tabLst>
                    <a:tab pos="3657600" algn="l"/>
                  </a:tabLst>
                </a:pPr>
                <a:endParaRPr lang="en-US" sz="2400">
                  <a:ea typeface="Times New Roman" pitchFamily="18" charset="0"/>
                  <a:cs typeface="Arial" pitchFamily="34" charset="0"/>
                </a:endParaRPr>
              </a:p>
              <a:p>
                <a:pPr marL="34290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tabLst>
                    <a:tab pos="3657600" algn="l"/>
                  </a:tabLst>
                </a:pPr>
                <a:r>
                  <a:rPr lang="en-US" sz="2400">
                    <a:ea typeface="Times New Roman" pitchFamily="18" charset="0"/>
                    <a:cs typeface="Arial" pitchFamily="34" charset="0"/>
                  </a:rPr>
                  <a:t>(×)       6</a:t>
                </a:r>
                <a:r>
                  <a:rPr lang="en-US" sz="2400" i="1">
                    <a:ea typeface="Times New Roman" pitchFamily="18" charset="0"/>
                    <a:cs typeface="Arial" pitchFamily="34" charset="0"/>
                  </a:rPr>
                  <a:t>y	</a:t>
                </a:r>
                <a:r>
                  <a:rPr lang="en-US" sz="2400">
                    <a:ea typeface="Times New Roman" pitchFamily="18" charset="0"/>
                    <a:cs typeface="Arial" pitchFamily="34" charset="0"/>
                  </a:rPr>
                  <a:t>Distributive Property</a:t>
                </a:r>
              </a:p>
            </p:txBody>
          </p:sp>
          <p:sp>
            <p:nvSpPr>
              <p:cNvPr id="86031" name="Line 15"/>
              <p:cNvSpPr>
                <a:spLocks noChangeShapeType="1"/>
              </p:cNvSpPr>
              <p:nvPr/>
            </p:nvSpPr>
            <p:spPr bwMode="auto">
              <a:xfrm flipH="1" flipV="1">
                <a:off x="975" y="1774"/>
                <a:ext cx="408" cy="36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6032" name="Line 16"/>
              <p:cNvSpPr>
                <a:spLocks noChangeShapeType="1"/>
              </p:cNvSpPr>
              <p:nvPr/>
            </p:nvSpPr>
            <p:spPr bwMode="auto">
              <a:xfrm flipH="1" flipV="1">
                <a:off x="1270" y="1774"/>
                <a:ext cx="113" cy="36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6033" name="Line 17"/>
              <p:cNvSpPr>
                <a:spLocks noChangeShapeType="1"/>
              </p:cNvSpPr>
              <p:nvPr/>
            </p:nvSpPr>
            <p:spPr bwMode="auto">
              <a:xfrm flipV="1">
                <a:off x="1383" y="1706"/>
                <a:ext cx="159" cy="43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86034" name="Line 18"/>
            <p:cNvSpPr>
              <a:spLocks noChangeShapeType="1"/>
            </p:cNvSpPr>
            <p:nvPr/>
          </p:nvSpPr>
          <p:spPr bwMode="auto">
            <a:xfrm>
              <a:off x="612" y="2432"/>
              <a:ext cx="154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86035" name="Text Box 19"/>
          <p:cNvSpPr txBox="1">
            <a:spLocks noChangeArrowheads="1"/>
          </p:cNvSpPr>
          <p:nvPr/>
        </p:nvSpPr>
        <p:spPr bwMode="auto">
          <a:xfrm>
            <a:off x="528638" y="389572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24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54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42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	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Multiply.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6" grpId="0" build="p" autoUpdateAnimBg="0" advAuto="0"/>
      <p:bldP spid="86027" grpId="0" build="p" autoUpdateAnimBg="0"/>
      <p:bldP spid="8603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3124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3586163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cs typeface="Times New Roman" pitchFamily="18" charset="0"/>
              </a:rPr>
              <a:t>6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 baseline="40000">
                <a:cs typeface="Times New Roman" pitchFamily="18" charset="0"/>
              </a:rPr>
              <a:t>2</a:t>
            </a:r>
            <a:r>
              <a:rPr lang="en-US" sz="2400" b="1">
                <a:cs typeface="Times New Roman" pitchFamily="18" charset="0"/>
              </a:rPr>
              <a:t> + 9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>
                <a:cs typeface="Times New Roman" pitchFamily="18" charset="0"/>
              </a:rPr>
              <a:t> + 15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cs typeface="Times New Roman" pitchFamily="18" charset="0"/>
              </a:rPr>
              <a:t>6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 baseline="40000">
                <a:cs typeface="Times New Roman" pitchFamily="18" charset="0"/>
              </a:rPr>
              <a:t>3</a:t>
            </a:r>
            <a:r>
              <a:rPr lang="en-US" sz="2400" b="1">
                <a:cs typeface="Times New Roman" pitchFamily="18" charset="0"/>
              </a:rPr>
              <a:t> + 9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 baseline="40000">
                <a:cs typeface="Times New Roman" pitchFamily="18" charset="0"/>
              </a:rPr>
              <a:t>2</a:t>
            </a:r>
            <a:r>
              <a:rPr lang="en-US" sz="2400" b="1">
                <a:cs typeface="Times New Roman" pitchFamily="18" charset="0"/>
              </a:rPr>
              <a:t> + 15</a:t>
            </a:r>
            <a:r>
              <a:rPr lang="en-US" sz="2400" b="1" i="1">
                <a:cs typeface="Times New Roman" pitchFamily="18" charset="0"/>
              </a:rPr>
              <a:t>x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cs typeface="Times New Roman" pitchFamily="18" charset="0"/>
              </a:rPr>
              <a:t>5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 baseline="40000">
                <a:cs typeface="Times New Roman" pitchFamily="18" charset="0"/>
              </a:rPr>
              <a:t>3</a:t>
            </a:r>
            <a:r>
              <a:rPr lang="en-US" sz="2400" b="1">
                <a:cs typeface="Times New Roman" pitchFamily="18" charset="0"/>
              </a:rPr>
              <a:t> + 6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 baseline="40000">
                <a:cs typeface="Times New Roman" pitchFamily="18" charset="0"/>
              </a:rPr>
              <a:t>2</a:t>
            </a:r>
            <a:r>
              <a:rPr lang="en-US" sz="2400" b="1">
                <a:cs typeface="Times New Roman" pitchFamily="18" charset="0"/>
              </a:rPr>
              <a:t> + 8</a:t>
            </a:r>
            <a:r>
              <a:rPr lang="en-US" sz="2400" b="1" i="1">
                <a:cs typeface="Times New Roman" pitchFamily="18" charset="0"/>
              </a:rPr>
              <a:t>x</a:t>
            </a:r>
            <a:endParaRPr lang="pt-BR" sz="2400" b="1" i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cs typeface="Times New Roman" pitchFamily="18" charset="0"/>
              </a:rPr>
              <a:t>6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 baseline="40000">
                <a:cs typeface="Times New Roman" pitchFamily="18" charset="0"/>
              </a:rPr>
              <a:t>2</a:t>
            </a:r>
            <a:r>
              <a:rPr lang="en-US" sz="2400" b="1">
                <a:cs typeface="Times New Roman" pitchFamily="18" charset="0"/>
              </a:rPr>
              <a:t> + 3</a:t>
            </a:r>
            <a:r>
              <a:rPr lang="en-US" sz="2400" b="1" i="1">
                <a:cs typeface="Times New Roman" pitchFamily="18" charset="0"/>
              </a:rPr>
              <a:t>x</a:t>
            </a:r>
            <a:r>
              <a:rPr lang="en-US" sz="2400" b="1">
                <a:cs typeface="Times New Roman" pitchFamily="18" charset="0"/>
              </a:rPr>
              <a:t> + 5</a:t>
            </a:r>
            <a:endParaRPr lang="pt-BR" sz="2400" b="1">
              <a:cs typeface="Times New Roman" pitchFamily="18" charset="0"/>
            </a:endParaRP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+ 5).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Simplify Expressions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38200" y="1503363"/>
            <a:ext cx="77057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Simplify 3(2</a:t>
            </a:r>
            <a:r>
              <a:rPr lang="en-US" sz="22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2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4</a:t>
            </a:r>
            <a:r>
              <a:rPr lang="en-US" sz="22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15) + 6</a:t>
            </a:r>
            <a:r>
              <a:rPr lang="en-US" sz="22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(5</a:t>
            </a:r>
            <a:r>
              <a:rPr lang="en-US" sz="22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+ 2).</a:t>
            </a:r>
            <a:endParaRPr lang="en-US" sz="22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81000" y="1917700"/>
            <a:ext cx="8610600" cy="2970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719763" indent="-5600700"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200">
                <a:ea typeface="Times New Roman" pitchFamily="18" charset="0"/>
                <a:cs typeface="Arial" pitchFamily="34" charset="0"/>
              </a:rPr>
              <a:t>	3(2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 – 4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 – 15) + 6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(5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 + 2)</a:t>
            </a:r>
          </a:p>
          <a:p>
            <a:pPr marL="5719763" indent="-5600700"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200">
                <a:ea typeface="Times New Roman" pitchFamily="18" charset="0"/>
                <a:cs typeface="Arial" pitchFamily="34" charset="0"/>
              </a:rPr>
              <a:t>	= 3(2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) – 3(4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) – 3(15) + 6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(5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) + 6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(2)	Distributive Property</a:t>
            </a:r>
          </a:p>
          <a:p>
            <a:pPr marL="5719763" indent="-5600700"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200">
                <a:ea typeface="Times New Roman" pitchFamily="18" charset="0"/>
                <a:cs typeface="Arial" pitchFamily="34" charset="0"/>
              </a:rPr>
              <a:t>	= 6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 – 12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 – 45 + 30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 + 12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	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Multiply.</a:t>
            </a:r>
          </a:p>
          <a:p>
            <a:pPr marL="5719763" indent="-5600700"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200">
                <a:ea typeface="Times New Roman" pitchFamily="18" charset="0"/>
                <a:cs typeface="Arial" pitchFamily="34" charset="0"/>
              </a:rPr>
              <a:t>	= (6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 + 30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) + [(–12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t) +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 12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]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 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– 45	Commutative and Associative Properties</a:t>
            </a:r>
          </a:p>
          <a:p>
            <a:pPr marL="5719763" indent="-5600700"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200">
                <a:ea typeface="Times New Roman" pitchFamily="18" charset="0"/>
                <a:cs typeface="Arial" pitchFamily="34" charset="0"/>
              </a:rPr>
              <a:t>	= 36</a:t>
            </a:r>
            <a:r>
              <a:rPr lang="en-US" sz="22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2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200">
                <a:ea typeface="Times New Roman" pitchFamily="18" charset="0"/>
                <a:cs typeface="Arial" pitchFamily="34" charset="0"/>
              </a:rPr>
              <a:t> – 45	Combine like terms.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838200" y="5638800"/>
            <a:ext cx="45720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827713" indent="-58277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61722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36</a:t>
            </a:r>
            <a:r>
              <a:rPr lang="en-US" sz="2400" i="1">
                <a:solidFill>
                  <a:srgbClr val="E01B22"/>
                </a:solidFill>
              </a:rPr>
              <a:t>t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– 45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4953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315277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4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+ 9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+ 1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8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+ 5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–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20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+ 9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+ 6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28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+ 31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– 10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Simplify 5(4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2)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GRIDDED RESPONSE</a:t>
            </a:r>
            <a:r>
              <a:rPr lang="en-US" sz="2400" b="1">
                <a:solidFill>
                  <a:srgbClr val="FFEB55"/>
                </a:solidFill>
              </a:rPr>
              <a:t>  </a:t>
            </a:r>
            <a:r>
              <a:rPr lang="en-US" sz="2400" b="1">
                <a:solidFill>
                  <a:srgbClr val="00539D"/>
                </a:solidFill>
              </a:rPr>
              <a:t>Admission to the Super Fun Amusement Park is $10. Once in the park, super rides are an additional $3 each and regular rides are an additional $2. Wyome goes to the park and rides 15 rides, of which </a:t>
            </a:r>
            <a:r>
              <a:rPr lang="en-US" sz="2400" i="1">
                <a:solidFill>
                  <a:srgbClr val="00539D"/>
                </a:solidFill>
              </a:rPr>
              <a:t>s</a:t>
            </a:r>
            <a:r>
              <a:rPr lang="en-US" sz="2400" b="1">
                <a:solidFill>
                  <a:srgbClr val="00539D"/>
                </a:solidFill>
              </a:rPr>
              <a:t> of those 15 are super rides. Find the cost if Wyome rode 9 super rides.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533400" y="3505200"/>
            <a:ext cx="822960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Read the Test Item</a:t>
            </a:r>
            <a:endParaRPr lang="en-US" sz="2400" b="1"/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/>
              <a:t>The question is asking you to find the total cost if </a:t>
            </a:r>
            <a:br>
              <a:rPr lang="en-US" sz="2400"/>
            </a:br>
            <a:r>
              <a:rPr lang="en-US" sz="2400"/>
              <a:t>Wyome rode 9 super rides, in addition to the regular rides, and park admission.</a:t>
            </a:r>
            <a:endParaRPr lang="en-US" sz="2400">
              <a:solidFill>
                <a:srgbClr val="00539D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build="p" autoUpdateAnimBg="0" advAuto="0"/>
      <p:bldP spid="922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533400" y="1473200"/>
            <a:ext cx="8229600" cy="356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35000" algn="l"/>
                <a:tab pos="3886200" algn="l"/>
              </a:tabLst>
            </a:pPr>
            <a:r>
              <a:rPr lang="en-US" sz="2400" b="1">
                <a:solidFill>
                  <a:srgbClr val="00539D"/>
                </a:solidFill>
              </a:rPr>
              <a:t>Solve the Test Item</a:t>
            </a:r>
            <a:endParaRPr lang="en-US" sz="2400" b="1"/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35000" algn="l"/>
                <a:tab pos="3886200" algn="l"/>
              </a:tabLst>
            </a:pPr>
            <a:r>
              <a:rPr lang="en-US" sz="2400"/>
              <a:t>Write an equation to represent the total money Wyome spent.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35000" algn="l"/>
                <a:tab pos="3886200" algn="l"/>
              </a:tabLst>
            </a:pPr>
            <a:r>
              <a:rPr lang="en-US" sz="2400"/>
              <a:t>Let </a:t>
            </a:r>
            <a:r>
              <a:rPr lang="en-US" sz="2400" i="1"/>
              <a:t>C</a:t>
            </a:r>
            <a:r>
              <a:rPr lang="en-US" sz="2400"/>
              <a:t> represent the total cost of the day.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35000" algn="l"/>
                <a:tab pos="3886200" algn="l"/>
              </a:tabLst>
            </a:pPr>
            <a:r>
              <a:rPr lang="en-US" sz="2400" i="1"/>
              <a:t>C</a:t>
            </a:r>
            <a:r>
              <a:rPr lang="en-US" sz="2400"/>
              <a:t>	= 3</a:t>
            </a:r>
            <a:r>
              <a:rPr lang="en-US" sz="2400" i="1">
                <a:solidFill>
                  <a:srgbClr val="E01B22"/>
                </a:solidFill>
              </a:rPr>
              <a:t>s</a:t>
            </a:r>
            <a:r>
              <a:rPr lang="en-US" sz="2400"/>
              <a:t> + 2(15 – </a:t>
            </a:r>
            <a:r>
              <a:rPr lang="en-US" sz="2400" i="1">
                <a:solidFill>
                  <a:srgbClr val="E01B22"/>
                </a:solidFill>
              </a:rPr>
              <a:t>s</a:t>
            </a:r>
            <a:r>
              <a:rPr lang="en-US" sz="2400"/>
              <a:t>) + 10	total cost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35000" algn="l"/>
                <a:tab pos="3886200" algn="l"/>
              </a:tabLst>
            </a:pPr>
            <a:r>
              <a:rPr lang="en-US" sz="2400"/>
              <a:t>	= 3(</a:t>
            </a:r>
            <a:r>
              <a:rPr lang="en-US" sz="2400">
                <a:solidFill>
                  <a:srgbClr val="E01B22"/>
                </a:solidFill>
              </a:rPr>
              <a:t>9</a:t>
            </a:r>
            <a:r>
              <a:rPr lang="en-US" sz="2400"/>
              <a:t>) + 2(15 – </a:t>
            </a:r>
            <a:r>
              <a:rPr lang="en-US" sz="2400">
                <a:solidFill>
                  <a:srgbClr val="E01B22"/>
                </a:solidFill>
              </a:rPr>
              <a:t>9</a:t>
            </a:r>
            <a:r>
              <a:rPr lang="en-US" sz="2400"/>
              <a:t>) + 10	Substitute 9 in for </a:t>
            </a:r>
            <a:r>
              <a:rPr lang="en-US" sz="2400" i="1"/>
              <a:t>s</a:t>
            </a:r>
            <a:r>
              <a:rPr lang="en-US" sz="2400"/>
              <a:t>.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35000" algn="l"/>
                <a:tab pos="3886200" algn="l"/>
              </a:tabLst>
            </a:pPr>
            <a:r>
              <a:rPr lang="en-US" sz="2400"/>
              <a:t>	= 3(9) + 2(6) + 10	Subtract 9 from 15.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35000" algn="l"/>
                <a:tab pos="3886200" algn="l"/>
              </a:tabLst>
            </a:pPr>
            <a:r>
              <a:rPr lang="en-US" sz="2400"/>
              <a:t>	= 27 + 12 + 10	Multiply.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35000" algn="l"/>
                <a:tab pos="3886200" algn="l"/>
              </a:tabLst>
            </a:pPr>
            <a:r>
              <a:rPr lang="en-US" sz="2400"/>
              <a:t>	= 49	Add.</a:t>
            </a:r>
            <a:endParaRPr lang="en-US" sz="2400">
              <a:solidFill>
                <a:srgbClr val="00539D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1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1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1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uiExpand="1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533400" y="14732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It cost $49 to ride 9 super rides, 6 regular rides, and admission. </a:t>
            </a:r>
          </a:p>
        </p:txBody>
      </p:sp>
      <p:pic>
        <p:nvPicPr>
          <p:cNvPr id="129030" name="Picture 6" descr="E-7-6-3-A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06775" y="2438400"/>
            <a:ext cx="2328863" cy="33337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4181475"/>
            <a:ext cx="27908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$120,000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$21,200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$70,000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$210,000</a:t>
            </a: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476250" y="1466850"/>
            <a:ext cx="653415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The Fosters own a vacation home that they rent throughout the year. The rental rate during peak season is $120 per day and the rate during the off-peak season is $70 per day. Last year they rented the house 210 days,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of which were during peak season. Determine how much rent the Fosters received if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is equal to 130.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38200" y="47910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838200"/>
            <a:ext cx="1981200" cy="355600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5724" name="Picture 12" descr="E-7-6-3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86600" y="1447800"/>
            <a:ext cx="1597025" cy="2286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8" grpId="0" autoUpdateAnimBg="0"/>
      <p:bldP spid="1157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Equations with Polynomials on Both Sides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(12 +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 – 7 =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(–4 +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33400" y="2024063"/>
            <a:ext cx="8251825" cy="3597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743450" indent="-44005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r"/>
                <a:tab pos="2286000" algn="l"/>
                <a:tab pos="4743450" algn="l"/>
              </a:tabLst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	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(12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– 7	=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(–4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Original equation</a:t>
            </a:r>
          </a:p>
          <a:p>
            <a:pPr marL="4743450" indent="-44005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r"/>
                <a:tab pos="2286000" algn="l"/>
                <a:tab pos="4743450" algn="l"/>
              </a:tabLst>
            </a:pPr>
            <a:endParaRPr lang="en-US" sz="2400">
              <a:ea typeface="Times New Roman" pitchFamily="18" charset="0"/>
              <a:cs typeface="Arial" pitchFamily="34" charset="0"/>
            </a:endParaRPr>
          </a:p>
          <a:p>
            <a:pPr marL="4743450" indent="-44005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r"/>
                <a:tab pos="2286000" algn="l"/>
                <a:tab pos="47434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	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– 7	=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Distributive Property</a:t>
            </a:r>
          </a:p>
          <a:p>
            <a:pPr marL="4743450" indent="-44005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r"/>
                <a:tab pos="2286000" algn="l"/>
                <a:tab pos="4743450" algn="l"/>
              </a:tabLst>
            </a:pPr>
            <a:endParaRPr lang="en-US" sz="2400">
              <a:ea typeface="Times New Roman" pitchFamily="18" charset="0"/>
              <a:cs typeface="Arial" pitchFamily="34" charset="0"/>
            </a:endParaRPr>
          </a:p>
          <a:p>
            <a:pPr marL="4743450" indent="-44005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r"/>
                <a:tab pos="2286000" algn="l"/>
                <a:tab pos="47434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7	= –2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Combine like terms.</a:t>
            </a:r>
          </a:p>
          <a:p>
            <a:pPr marL="4743450" indent="-44005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r"/>
                <a:tab pos="2286000" algn="l"/>
                <a:tab pos="4743450" algn="l"/>
              </a:tabLst>
            </a:pPr>
            <a:endParaRPr lang="en-US" sz="2400">
              <a:ea typeface="Times New Roman" pitchFamily="18" charset="0"/>
              <a:cs typeface="Arial" pitchFamily="34" charset="0"/>
            </a:endParaRPr>
          </a:p>
          <a:p>
            <a:pPr marL="4743450" indent="-44005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r"/>
                <a:tab pos="2286000" algn="l"/>
                <a:tab pos="47434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7	= –2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Subtract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from each side.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Equations with Polynomials on Both Sides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             12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–2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+ 7	Add 7 to each side.</a:t>
            </a:r>
          </a:p>
        </p:txBody>
      </p:sp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5092700" y="3536950"/>
            <a:ext cx="36925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Divide each side by 14.</a:t>
            </a: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94216" name="Picture 8" descr="eq_229"/>
          <p:cNvPicPr>
            <a:picLocks noChangeAspect="1" noChangeArrowheads="1"/>
          </p:cNvPicPr>
          <p:nvPr/>
        </p:nvPicPr>
        <p:blipFill>
          <a:blip r:embed="rId3" cstate="print"/>
          <a:srcRect b="49951"/>
          <a:stretch>
            <a:fillRect/>
          </a:stretch>
        </p:blipFill>
        <p:spPr bwMode="auto">
          <a:xfrm>
            <a:off x="2543175" y="3363913"/>
            <a:ext cx="804863" cy="804862"/>
          </a:xfrm>
          <a:prstGeom prst="rect">
            <a:avLst/>
          </a:prstGeom>
          <a:noFill/>
        </p:spPr>
      </p:pic>
      <p:sp>
        <p:nvSpPr>
          <p:cNvPr id="94217" name="Rectangle 9"/>
          <p:cNvSpPr>
            <a:spLocks noChangeArrowheads="1"/>
          </p:cNvSpPr>
          <p:nvPr/>
        </p:nvSpPr>
        <p:spPr bwMode="auto">
          <a:xfrm>
            <a:off x="876300" y="247015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5720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             14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 7	Add 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to each side.</a:t>
            </a:r>
          </a:p>
        </p:txBody>
      </p:sp>
      <p:pic>
        <p:nvPicPr>
          <p:cNvPr id="94218" name="Picture 10" descr="eq_229"/>
          <p:cNvPicPr>
            <a:picLocks noChangeAspect="1" noChangeArrowheads="1"/>
          </p:cNvPicPr>
          <p:nvPr/>
        </p:nvPicPr>
        <p:blipFill>
          <a:blip r:embed="rId3" cstate="print"/>
          <a:srcRect t="49260" r="55424"/>
          <a:stretch>
            <a:fillRect/>
          </a:stretch>
        </p:blipFill>
        <p:spPr bwMode="auto">
          <a:xfrm>
            <a:off x="2305050" y="4581525"/>
            <a:ext cx="358775" cy="8159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 build="p" autoUpdateAnimBg="0" advAuto="0"/>
      <p:bldP spid="94214" grpId="0" build="p" autoUpdateAnimBg="0" advAuto="0"/>
      <p:bldP spid="94215" grpId="0" build="p" autoUpdateAnimBg="0"/>
      <p:bldP spid="9421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Equations with Polynomials on Both Sides</a:t>
            </a:r>
          </a:p>
        </p:txBody>
      </p:sp>
      <p:sp>
        <p:nvSpPr>
          <p:cNvPr id="130058" name="Rectangle 10"/>
          <p:cNvSpPr>
            <a:spLocks noChangeArrowheads="1"/>
          </p:cNvSpPr>
          <p:nvPr/>
        </p:nvSpPr>
        <p:spPr bwMode="auto">
          <a:xfrm>
            <a:off x="876300" y="1514475"/>
            <a:ext cx="808831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172200" indent="-6172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14450" algn="l"/>
                <a:tab pos="61722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Check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	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(12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– 7 =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(–4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	Original equation</a:t>
            </a:r>
          </a:p>
        </p:txBody>
      </p:sp>
      <p:sp>
        <p:nvSpPr>
          <p:cNvPr id="130059" name="Text Box 11"/>
          <p:cNvSpPr txBox="1">
            <a:spLocks noChangeArrowheads="1"/>
          </p:cNvSpPr>
          <p:nvPr/>
        </p:nvSpPr>
        <p:spPr bwMode="auto">
          <a:xfrm>
            <a:off x="6696075" y="3330575"/>
            <a:ext cx="18002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130060" name="Picture 12" descr="eq_230"/>
          <p:cNvPicPr preferRelativeResize="0">
            <a:picLocks noChangeAspect="1" noChangeArrowheads="1"/>
          </p:cNvPicPr>
          <p:nvPr/>
        </p:nvPicPr>
        <p:blipFill>
          <a:blip r:embed="rId3" cstate="print">
            <a:lum contrast="100000"/>
            <a:grayscl/>
          </a:blip>
          <a:srcRect t="75902" r="41490"/>
          <a:stretch>
            <a:fillRect/>
          </a:stretch>
        </p:blipFill>
        <p:spPr bwMode="auto">
          <a:xfrm>
            <a:off x="2203450" y="4819650"/>
            <a:ext cx="3440113" cy="830263"/>
          </a:xfrm>
          <a:prstGeom prst="rect">
            <a:avLst/>
          </a:prstGeom>
          <a:noFill/>
        </p:spPr>
      </p:pic>
      <p:pic>
        <p:nvPicPr>
          <p:cNvPr id="130063" name="Picture 15" descr="eq_230"/>
          <p:cNvPicPr>
            <a:picLocks noChangeAspect="1" noChangeArrowheads="1"/>
          </p:cNvPicPr>
          <p:nvPr/>
        </p:nvPicPr>
        <p:blipFill>
          <a:blip r:embed="rId3" cstate="print"/>
          <a:srcRect l="84824" b="73180"/>
          <a:stretch>
            <a:fillRect/>
          </a:stretch>
        </p:blipFill>
        <p:spPr bwMode="auto">
          <a:xfrm>
            <a:off x="7019925" y="2205038"/>
            <a:ext cx="892175" cy="923925"/>
          </a:xfrm>
          <a:prstGeom prst="rect">
            <a:avLst/>
          </a:prstGeom>
          <a:noFill/>
        </p:spPr>
      </p:pic>
      <p:sp>
        <p:nvSpPr>
          <p:cNvPr id="130065" name="Text Box 17"/>
          <p:cNvSpPr txBox="1">
            <a:spLocks noChangeArrowheads="1"/>
          </p:cNvSpPr>
          <p:nvPr/>
        </p:nvSpPr>
        <p:spPr bwMode="auto">
          <a:xfrm>
            <a:off x="6696075" y="4213225"/>
            <a:ext cx="18002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Multiply.</a:t>
            </a:r>
          </a:p>
        </p:txBody>
      </p:sp>
      <p:sp>
        <p:nvSpPr>
          <p:cNvPr id="130066" name="Rectangle 18"/>
          <p:cNvSpPr>
            <a:spLocks noChangeArrowheads="1"/>
          </p:cNvSpPr>
          <p:nvPr/>
        </p:nvSpPr>
        <p:spPr bwMode="auto">
          <a:xfrm>
            <a:off x="4903788" y="5060950"/>
            <a:ext cx="42386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E01B22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30067" name="Text Box 19"/>
          <p:cNvSpPr txBox="1">
            <a:spLocks noChangeArrowheads="1"/>
          </p:cNvSpPr>
          <p:nvPr/>
        </p:nvSpPr>
        <p:spPr bwMode="auto">
          <a:xfrm>
            <a:off x="6704013" y="4987925"/>
            <a:ext cx="18002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Subtract.</a:t>
            </a:r>
          </a:p>
        </p:txBody>
      </p:sp>
      <p:grpSp>
        <p:nvGrpSpPr>
          <p:cNvPr id="130074" name="Group 26"/>
          <p:cNvGrpSpPr>
            <a:grpSpLocks/>
          </p:cNvGrpSpPr>
          <p:nvPr/>
        </p:nvGrpSpPr>
        <p:grpSpPr bwMode="auto">
          <a:xfrm>
            <a:off x="2203450" y="2205038"/>
            <a:ext cx="4733925" cy="922337"/>
            <a:chOff x="1388" y="1389"/>
            <a:chExt cx="2982" cy="581"/>
          </a:xfrm>
        </p:grpSpPr>
        <p:pic>
          <p:nvPicPr>
            <p:cNvPr id="130064" name="Picture 16" descr="eq_230"/>
            <p:cNvPicPr preferRelativeResize="0">
              <a:picLocks noChangeAspect="1" noChangeArrowheads="1"/>
            </p:cNvPicPr>
            <p:nvPr/>
          </p:nvPicPr>
          <p:blipFill>
            <a:blip r:embed="rId3" cstate="print">
              <a:lum contrast="100000"/>
              <a:grayscl/>
            </a:blip>
            <a:srcRect r="19461" b="73216"/>
            <a:stretch>
              <a:fillRect/>
            </a:stretch>
          </p:blipFill>
          <p:spPr bwMode="auto">
            <a:xfrm>
              <a:off x="1388" y="1389"/>
              <a:ext cx="2982" cy="581"/>
            </a:xfrm>
            <a:prstGeom prst="rect">
              <a:avLst/>
            </a:prstGeom>
            <a:noFill/>
          </p:spPr>
        </p:pic>
        <p:pic>
          <p:nvPicPr>
            <p:cNvPr id="130070" name="Picture 22" descr="Eqn2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04" y="1518"/>
              <a:ext cx="81" cy="106"/>
            </a:xfrm>
            <a:prstGeom prst="rect">
              <a:avLst/>
            </a:prstGeom>
            <a:noFill/>
          </p:spPr>
        </p:pic>
      </p:grpSp>
      <p:grpSp>
        <p:nvGrpSpPr>
          <p:cNvPr id="130076" name="Group 28"/>
          <p:cNvGrpSpPr>
            <a:grpSpLocks/>
          </p:cNvGrpSpPr>
          <p:nvPr/>
        </p:nvGrpSpPr>
        <p:grpSpPr bwMode="auto">
          <a:xfrm>
            <a:off x="2203450" y="3130550"/>
            <a:ext cx="3883025" cy="898525"/>
            <a:chOff x="1388" y="1972"/>
            <a:chExt cx="2446" cy="566"/>
          </a:xfrm>
        </p:grpSpPr>
        <p:grpSp>
          <p:nvGrpSpPr>
            <p:cNvPr id="130069" name="Group 21"/>
            <p:cNvGrpSpPr>
              <a:grpSpLocks/>
            </p:cNvGrpSpPr>
            <p:nvPr/>
          </p:nvGrpSpPr>
          <p:grpSpPr bwMode="auto">
            <a:xfrm>
              <a:off x="1388" y="1972"/>
              <a:ext cx="2446" cy="566"/>
              <a:chOff x="1388" y="1972"/>
              <a:chExt cx="2446" cy="566"/>
            </a:xfrm>
          </p:grpSpPr>
          <p:pic>
            <p:nvPicPr>
              <p:cNvPr id="130062" name="Picture 14" descr="eq_230"/>
              <p:cNvPicPr preferRelativeResize="0">
                <a:picLocks noChangeAspect="1" noChangeArrowheads="1"/>
              </p:cNvPicPr>
              <p:nvPr/>
            </p:nvPicPr>
            <p:blipFill>
              <a:blip r:embed="rId3" cstate="print">
                <a:lum contrast="100000"/>
                <a:grayscl/>
              </a:blip>
              <a:srcRect l="38757" t="26855" r="34782" b="47067"/>
              <a:stretch>
                <a:fillRect/>
              </a:stretch>
            </p:blipFill>
            <p:spPr bwMode="auto">
              <a:xfrm>
                <a:off x="2854" y="1972"/>
                <a:ext cx="980" cy="566"/>
              </a:xfrm>
              <a:prstGeom prst="rect">
                <a:avLst/>
              </a:prstGeom>
              <a:noFill/>
            </p:spPr>
          </p:pic>
          <p:pic>
            <p:nvPicPr>
              <p:cNvPr id="130068" name="Picture 20" descr="eq_230"/>
              <p:cNvPicPr preferRelativeResize="0">
                <a:picLocks noChangeAspect="1" noChangeArrowheads="1"/>
              </p:cNvPicPr>
              <p:nvPr/>
            </p:nvPicPr>
            <p:blipFill>
              <a:blip r:embed="rId3" cstate="print">
                <a:lum contrast="100000"/>
                <a:grayscl/>
              </a:blip>
              <a:srcRect t="26855" r="60869" b="47067"/>
              <a:stretch>
                <a:fillRect/>
              </a:stretch>
            </p:blipFill>
            <p:spPr bwMode="auto">
              <a:xfrm>
                <a:off x="1388" y="1972"/>
                <a:ext cx="1449" cy="566"/>
              </a:xfrm>
              <a:prstGeom prst="rect">
                <a:avLst/>
              </a:prstGeom>
              <a:noFill/>
            </p:spPr>
          </p:pic>
        </p:grpSp>
        <p:pic>
          <p:nvPicPr>
            <p:cNvPr id="130071" name="Picture 23" descr="Eqn2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04" y="2102"/>
              <a:ext cx="81" cy="106"/>
            </a:xfrm>
            <a:prstGeom prst="rect">
              <a:avLst/>
            </a:prstGeom>
            <a:noFill/>
          </p:spPr>
        </p:pic>
      </p:grpSp>
      <p:grpSp>
        <p:nvGrpSpPr>
          <p:cNvPr id="130078" name="Group 30"/>
          <p:cNvGrpSpPr>
            <a:grpSpLocks/>
          </p:cNvGrpSpPr>
          <p:nvPr/>
        </p:nvGrpSpPr>
        <p:grpSpPr bwMode="auto">
          <a:xfrm>
            <a:off x="2203450" y="3992563"/>
            <a:ext cx="3619500" cy="863600"/>
            <a:chOff x="1388" y="2515"/>
            <a:chExt cx="2280" cy="544"/>
          </a:xfrm>
        </p:grpSpPr>
        <p:pic>
          <p:nvPicPr>
            <p:cNvPr id="130061" name="Picture 13" descr="eq_230"/>
            <p:cNvPicPr preferRelativeResize="0">
              <a:picLocks noChangeAspect="1" noChangeArrowheads="1"/>
            </p:cNvPicPr>
            <p:nvPr/>
          </p:nvPicPr>
          <p:blipFill>
            <a:blip r:embed="rId3" cstate="print">
              <a:lum contrast="100000"/>
              <a:grayscl/>
            </a:blip>
            <a:srcRect t="51872" r="38426" b="23039"/>
            <a:stretch>
              <a:fillRect/>
            </a:stretch>
          </p:blipFill>
          <p:spPr bwMode="auto">
            <a:xfrm>
              <a:off x="1388" y="2515"/>
              <a:ext cx="2280" cy="544"/>
            </a:xfrm>
            <a:prstGeom prst="rect">
              <a:avLst/>
            </a:prstGeom>
            <a:noFill/>
          </p:spPr>
        </p:pic>
        <p:pic>
          <p:nvPicPr>
            <p:cNvPr id="130072" name="Picture 24" descr="Eqn2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04" y="2660"/>
              <a:ext cx="81" cy="10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0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0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0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0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0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0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0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8" grpId="0" build="p" autoUpdateAnimBg="0" advAuto="0"/>
      <p:bldP spid="130059" grpId="0" autoUpdateAnimBg="0"/>
      <p:bldP spid="130065" grpId="0" autoUpdateAnimBg="0"/>
      <p:bldP spid="130066" grpId="0" autoUpdateAnimBg="0"/>
      <p:bldP spid="13006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2197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+ 2)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3) + 7 =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5) – 12. </a:t>
            </a:r>
          </a:p>
        </p:txBody>
      </p:sp>
      <p:grpSp>
        <p:nvGrpSpPr>
          <p:cNvPr id="116747" name="Group 11"/>
          <p:cNvGrpSpPr>
            <a:grpSpLocks/>
          </p:cNvGrpSpPr>
          <p:nvPr/>
        </p:nvGrpSpPr>
        <p:grpSpPr bwMode="auto">
          <a:xfrm>
            <a:off x="914400" y="1989138"/>
            <a:ext cx="2790825" cy="3446462"/>
            <a:chOff x="576" y="1253"/>
            <a:chExt cx="1758" cy="2171"/>
          </a:xfrm>
        </p:grpSpPr>
        <p:sp>
          <p:nvSpPr>
            <p:cNvPr id="116748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6749" name="Picture 13" descr="eq_231"/>
            <p:cNvPicPr>
              <a:picLocks noChangeAspect="1" noChangeArrowheads="1"/>
            </p:cNvPicPr>
            <p:nvPr/>
          </p:nvPicPr>
          <p:blipFill>
            <a:blip r:embed="rId6" cstate="print"/>
            <a:srcRect t="86208"/>
            <a:stretch>
              <a:fillRect/>
            </a:stretch>
          </p:blipFill>
          <p:spPr bwMode="auto">
            <a:xfrm>
              <a:off x="945" y="3188"/>
              <a:ext cx="415" cy="216"/>
            </a:xfrm>
            <a:prstGeom prst="rect">
              <a:avLst/>
            </a:prstGeom>
            <a:noFill/>
          </p:spPr>
        </p:pic>
        <p:pic>
          <p:nvPicPr>
            <p:cNvPr id="116750" name="Picture 14" descr="eq_231"/>
            <p:cNvPicPr>
              <a:picLocks noChangeAspect="1" noChangeArrowheads="1"/>
            </p:cNvPicPr>
            <p:nvPr/>
          </p:nvPicPr>
          <p:blipFill>
            <a:blip r:embed="rId6" cstate="print"/>
            <a:srcRect t="50000" b="13792"/>
            <a:stretch>
              <a:fillRect/>
            </a:stretch>
          </p:blipFill>
          <p:spPr bwMode="auto">
            <a:xfrm>
              <a:off x="945" y="2409"/>
              <a:ext cx="415" cy="567"/>
            </a:xfrm>
            <a:prstGeom prst="rect">
              <a:avLst/>
            </a:prstGeom>
            <a:noFill/>
          </p:spPr>
        </p:pic>
        <p:pic>
          <p:nvPicPr>
            <p:cNvPr id="116751" name="Picture 15" descr="eq_231"/>
            <p:cNvPicPr>
              <a:picLocks noChangeAspect="1" noChangeArrowheads="1"/>
            </p:cNvPicPr>
            <p:nvPr/>
          </p:nvPicPr>
          <p:blipFill>
            <a:blip r:embed="rId6" cstate="print"/>
            <a:srcRect t="32631" b="50000"/>
            <a:stretch>
              <a:fillRect/>
            </a:stretch>
          </p:blipFill>
          <p:spPr bwMode="auto">
            <a:xfrm>
              <a:off x="945" y="1974"/>
              <a:ext cx="415" cy="272"/>
            </a:xfrm>
            <a:prstGeom prst="rect">
              <a:avLst/>
            </a:prstGeom>
            <a:noFill/>
          </p:spPr>
        </p:pic>
        <p:pic>
          <p:nvPicPr>
            <p:cNvPr id="116752" name="Picture 16" descr="eq_231"/>
            <p:cNvPicPr>
              <a:picLocks noChangeAspect="1" noChangeArrowheads="1"/>
            </p:cNvPicPr>
            <p:nvPr/>
          </p:nvPicPr>
          <p:blipFill>
            <a:blip r:embed="rId6" cstate="print"/>
            <a:srcRect b="65900"/>
            <a:stretch>
              <a:fillRect/>
            </a:stretch>
          </p:blipFill>
          <p:spPr bwMode="auto">
            <a:xfrm>
              <a:off x="945" y="1253"/>
              <a:ext cx="415" cy="53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TOTALRESPONSES" val="5"/>
  <p:tag name="SLICED" val="False"/>
  <p:tag name="RESPONSES" val="NA,1,5,3;1;3;2;1;"/>
  <p:tag name="CHARTSTRINGSTD" val="2 1 2 0"/>
  <p:tag name="CHARTSTRINGREV" val="0 2 1 2"/>
  <p:tag name="CHARTSTRINGSTDPER" val="0.4 0.2 0.4 0"/>
  <p:tag name="CHARTSTRINGREVPER" val="0 0.4 0.2 0.4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TOTALRESPONSES" val="5"/>
  <p:tag name="SLICED" val="False"/>
  <p:tag name="RESPONSES" val="NA,1,5,3;1;3;4;3;"/>
  <p:tag name="CHARTSTRINGSTD" val="1 0 3 1"/>
  <p:tag name="CHARTSTRINGREV" val="1 3 0 1"/>
  <p:tag name="CHARTSTRINGSTDPER" val="0.2 0 0.6 0.2"/>
  <p:tag name="CHARTSTRINGREVPER" val="0.2 0.6 0 0.2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TOTALRESPONSES" val="5"/>
  <p:tag name="SLICED" val="False"/>
  <p:tag name="RESPONSES" val="NA,1,5,2;4;1;3;4;"/>
  <p:tag name="CHARTSTRINGSTD" val="1 1 1 2"/>
  <p:tag name="CHARTSTRINGREV" val="2 1 1 1"/>
  <p:tag name="CHARTSTRINGSTDPER" val="0.2 0.2 0.2 0.4"/>
  <p:tag name="CHARTSTRINGREVPER" val="0.4 0.2 0.2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TOTALRESPONSES" val="5"/>
  <p:tag name="SLICED" val="False"/>
  <p:tag name="RESPONSES" val="NA,1,5,1;2;3;4;3;"/>
  <p:tag name="CHARTSTRINGSTD" val="1 1 2 1"/>
  <p:tag name="CHARTSTRINGREV" val="1 2 1 1"/>
  <p:tag name="CHARTSTRINGSTDPER" val="0.2 0.2 0.4 0.2"/>
  <p:tag name="CHARTSTRINGREVPER" val="0.2 0.4 0.2 0.2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Correct¤Incorrect¤Incorrect"/>
  <p:tag name="TOTALRESPONSES" val="5"/>
  <p:tag name="SLICED" val="False"/>
  <p:tag name="RESPONSES" val="NA,1,5,2;1;4;4;2;"/>
  <p:tag name="CHARTSTRINGSTD" val="1 2 0 2"/>
  <p:tag name="CHARTSTRINGREV" val="2 0 2 1"/>
  <p:tag name="CHARTSTRINGSTDPER" val="0.2 0.4 0 0.4"/>
  <p:tag name="CHARTSTRINGREVPER" val="0.4 0 0.4 0.2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TOTALRESPONSES" val="5"/>
  <p:tag name="SLICED" val="False"/>
  <p:tag name="RESPONSES" val="NA,1,5,4;4;3;1;1;"/>
  <p:tag name="CHARTSTRINGSTD" val="2 0 1 2"/>
  <p:tag name="CHARTSTRINGREV" val="2 1 0 2"/>
  <p:tag name="CHARTSTRINGSTDPER" val="0.4 0 0.2 0.4"/>
  <p:tag name="CHARTSTRINGREVPER" val="0.4 0.2 0 0.4"/>
  <p:tag name="QUESTIONALIAS" val="Example 1"/>
  <p:tag name="ANSWERSALIAS" val="A¤B¤C¤D"/>
  <p:tag name="RESPONSESGATHER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Incorrect¤Correct"/>
  <p:tag name="TOTALRESPONSES" val="5"/>
  <p:tag name="SLICED" val="False"/>
  <p:tag name="RESPONSES" val="NA,1,5,3;3;3;4;2;"/>
  <p:tag name="CHARTSTRINGSTD" val="0 1 3 1"/>
  <p:tag name="CHARTSTRINGREV" val="1 3 1 0"/>
  <p:tag name="CHARTSTRINGSTDPER" val="0 0.2 0.6 0.2"/>
  <p:tag name="CHARTSTRINGREVPER" val="0.2 0.6 0.2 0"/>
  <p:tag name="QUESTIONALIAS" val="Example 2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TOTALRESPONSES" val="5"/>
  <p:tag name="SLICED" val="False"/>
  <p:tag name="RESPONSES" val="NA,1,5,4;1;1;3;4;"/>
  <p:tag name="CHARTSTRINGSTD" val="2 0 1 2"/>
  <p:tag name="CHARTSTRINGREV" val="2 1 0 2"/>
  <p:tag name="CHARTSTRINGSTDPER" val="0.4 0 0.2 0.4"/>
  <p:tag name="CHARTSTRINGREVPER" val="0.4 0.2 0 0.4"/>
  <p:tag name="VALUES" val="Incorrect¤Correct¤Incorrect¤Incorrect"/>
  <p:tag name="QUESTIONALIAS" val="Example 3"/>
  <p:tag name="ANSWERSALIAS" val="A¤B¤C¤D"/>
  <p:tag name="RESPONSESGATHER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Correct¤Incorrect¤Incorrect¤Incorrect"/>
  <p:tag name="TOTALRESPONSES" val="5"/>
  <p:tag name="SLICED" val="False"/>
  <p:tag name="RESPONSES" val="NA,1,5,3;2;3;4;2;"/>
  <p:tag name="CHARTSTRINGSTD" val="0 2 2 1"/>
  <p:tag name="CHARTSTRINGREV" val="1 2 2 0"/>
  <p:tag name="CHARTSTRINGSTDPER" val="0 0.4 0.4 0.2"/>
  <p:tag name="CHARTSTRINGREVPER" val="0.2 0.4 0.4 0"/>
  <p:tag name="QUESTIONALIAS" val="Example 4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1437</TotalTime>
  <Words>602</Words>
  <Application>Microsoft Office PowerPoint</Application>
  <PresentationFormat>On-screen Show (4:3)</PresentationFormat>
  <Paragraphs>136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Arial</vt:lpstr>
      <vt:lpstr>Symbol</vt:lpstr>
      <vt:lpstr>Times New Roman</vt:lpstr>
      <vt:lpstr>FormataOTFCn</vt:lpstr>
      <vt:lpstr>+mn-ea</vt:lpstr>
      <vt:lpstr>Wingdings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Example 1</vt:lpstr>
      <vt:lpstr>Example 1</vt:lpstr>
      <vt:lpstr>Example 1</vt:lpstr>
      <vt:lpstr>Example 2</vt:lpstr>
      <vt:lpstr>Example 2</vt:lpstr>
      <vt:lpstr>Example 3</vt:lpstr>
      <vt:lpstr>Example 3</vt:lpstr>
      <vt:lpstr>Example 3</vt:lpstr>
      <vt:lpstr>Example 3</vt:lpstr>
      <vt:lpstr>Example 4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79</cp:revision>
  <dcterms:created xsi:type="dcterms:W3CDTF">2007-12-06T14:31:51Z</dcterms:created>
  <dcterms:modified xsi:type="dcterms:W3CDTF">2015-10-05T14:58:23Z</dcterms:modified>
</cp:coreProperties>
</file>