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slideMasters/slideMaster8.xml" ContentType="application/vnd.openxmlformats-officedocument.presentationml.slideMaster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4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  <p:sldMasterId id="2147483650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</p:sldMasterIdLst>
  <p:sldIdLst>
    <p:sldId id="282" r:id="rId11"/>
    <p:sldId id="257" r:id="rId12"/>
    <p:sldId id="303" r:id="rId13"/>
    <p:sldId id="304" r:id="rId14"/>
    <p:sldId id="305" r:id="rId15"/>
    <p:sldId id="306" r:id="rId16"/>
    <p:sldId id="307" r:id="rId17"/>
    <p:sldId id="315" r:id="rId18"/>
    <p:sldId id="314" r:id="rId19"/>
    <p:sldId id="258" r:id="rId20"/>
    <p:sldId id="290" r:id="rId21"/>
    <p:sldId id="259" r:id="rId22"/>
    <p:sldId id="288" r:id="rId23"/>
    <p:sldId id="316" r:id="rId24"/>
    <p:sldId id="321" r:id="rId25"/>
    <p:sldId id="308" r:id="rId26"/>
    <p:sldId id="317" r:id="rId27"/>
    <p:sldId id="302" r:id="rId28"/>
    <p:sldId id="260" r:id="rId29"/>
    <p:sldId id="261" r:id="rId30"/>
    <p:sldId id="309" r:id="rId31"/>
    <p:sldId id="318" r:id="rId32"/>
    <p:sldId id="263" r:id="rId33"/>
    <p:sldId id="291" r:id="rId34"/>
    <p:sldId id="319" r:id="rId35"/>
    <p:sldId id="310" r:id="rId36"/>
    <p:sldId id="293" r:id="rId37"/>
    <p:sldId id="294" r:id="rId38"/>
    <p:sldId id="311" r:id="rId39"/>
    <p:sldId id="320" r:id="rId40"/>
    <p:sldId id="275" r:id="rId41"/>
  </p:sldIdLst>
  <p:sldSz cx="9144000" cy="6858000" type="screen4x3"/>
  <p:notesSz cx="6858000" cy="9144000"/>
  <p:custDataLst>
    <p:tags r:id="rId4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D"/>
    <a:srgbClr val="E01B22"/>
    <a:srgbClr val="F8FAA4"/>
    <a:srgbClr val="EC1D24"/>
    <a:srgbClr val="5B57A6"/>
    <a:srgbClr val="18984C"/>
    <a:srgbClr val="13773B"/>
    <a:srgbClr val="1BA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74" autoAdjust="0"/>
    <p:restoredTop sz="94686" autoAdjust="0"/>
  </p:normalViewPr>
  <p:slideViewPr>
    <p:cSldViewPr>
      <p:cViewPr>
        <p:scale>
          <a:sx n="50" d="100"/>
          <a:sy n="50" d="100"/>
        </p:scale>
        <p:origin x="-1152" y="-59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ags" Target="tags/tag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1600200"/>
            <a:ext cx="2171700" cy="5535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362700" cy="5535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8.png"/><Relationship Id="rId18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9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2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5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7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slide" Target="../slides/slide2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8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9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7915" name="Next_btn" descr="12_ALG1_LessonMenu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0575" y="809625"/>
            <a:ext cx="35814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8" name="Back_btn" descr="12_ALG1_Back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19" name="Menu_btn" descr="12_ALG1_Menu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25" name="Header" descr="12_ALG1_Header_08_0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05" name="Picture 21" descr="5Min Chec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488" y="657225"/>
            <a:ext cx="6792912" cy="625475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41989" name="Picture 5" descr="CheckPointICON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67600" y="776288"/>
            <a:ext cx="1222375" cy="376237"/>
          </a:xfrm>
          <a:prstGeom prst="rect">
            <a:avLst/>
          </a:prstGeom>
          <a:noFill/>
        </p:spPr>
      </p:pic>
      <p:sp>
        <p:nvSpPr>
          <p:cNvPr id="42003" name="Text Box 19"/>
          <p:cNvSpPr txBox="1">
            <a:spLocks noChangeArrowheads="1"/>
          </p:cNvSpPr>
          <p:nvPr userDrawn="1"/>
        </p:nvSpPr>
        <p:spPr bwMode="auto">
          <a:xfrm>
            <a:off x="3886200" y="8001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8984C"/>
                </a:solidFill>
              </a:rPr>
              <a:t>Over Lesson 8–2</a:t>
            </a:r>
          </a:p>
        </p:txBody>
      </p:sp>
      <p:pic>
        <p:nvPicPr>
          <p:cNvPr id="4201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7" name="Menu_btn" descr="12_ALG1_MenuButton">
            <a:hlinkClick r:id="rId18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019" name="Header" descr="12_ALG1_Header_08_03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2796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8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9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0" name="Menu_btn" descr="12_ALG1_MenuButton">
            <a:hlinkClick r:id="rId16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1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802" name="Header" descr="12_ALG1_Header_08_03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69642" name="Picture 10" descr="Example_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6965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56" name="Header" descr="12_ALG1_Header_08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0667" name="Picture 11" descr="Example_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0675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7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8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9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0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81" name="Header" descr="12_ALG1_Header_08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1698" name="Picture 18" descr="Real World Ex_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1700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2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3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4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5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6" name="Header" descr="12_ALG1_Header_08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2715" name="Picture 11" descr="Example_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2723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5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6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7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8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29" name="Header" descr="12_ALG1_Header_08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3739" name="Picture 11" descr="Example_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3747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49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1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53" name="Header" descr="12_ALG1_Header_08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74763" name="Picture 11" descr="Example_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1025" y="657225"/>
            <a:ext cx="6738938" cy="2990850"/>
          </a:xfrm>
          <a:prstGeom prst="rect">
            <a:avLst/>
          </a:prstGeom>
          <a:noFill/>
        </p:spPr>
      </p:pic>
      <p:pic>
        <p:nvPicPr>
          <p:cNvPr id="74771" name="InterfaceBorder" descr="12_ALG1_MasterBKG_Transparen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3" name="Next_Button" descr="12_ALG1_ForwardButton">
            <a:hlinkClick r:id="" action="ppaction://hlinkshowjump?jump=nextslide" highlightClick="1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4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5" name="Menu_btn" descr="12_ALG1_MenuButton">
            <a:hlinkClick r:id="rId17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6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77" name="Header" descr="12_ALG1_Header_08_03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46" name="EndOfBackground" descr="12_ALG1_Cover_EndO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4463" y="358775"/>
            <a:ext cx="889158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486400" y="6953250"/>
            <a:ext cx="3657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447" name="InterfaceBorder" descr="12_ALG1_MasterBKG_Transparent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49" name="Next_Button" descr="12_ALG1_ForwardButton_DEAD">
            <a:hlinkClick r:id="" action="ppaction://noaction" highlightClick="1"/>
          </p:cNvPr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344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0" name="Back_btn" descr="12_ALG1_BackButton">
            <a:hlinkClick r:id="" action="ppaction://hlinkshowjump?jump=previousslide" highlightClick="1"/>
          </p:cNvPr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10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1" name="Menu_btn" descr="12_ALG1_MenuButton">
            <a:hlinkClick r:id="rId14" action="ppaction://hlinksldjump" highlightClick="1"/>
          </p:cNvPr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676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2" name="Exit_btn" descr="12_ALG1_ExitButton">
            <a:hlinkClick r:id="" action="ppaction://hlinkshowjump?jump=endshow" highlightClick="1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934200" y="637222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53" name="Header" descr="12_ALG1_Header_08_03">
            <a:hlinkClick r:id="rId14" action="ppaction://hlinksldjump"/>
          </p:cNvPr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95300" y="0"/>
            <a:ext cx="6400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slide" Target="slide9.xml"/><Relationship Id="rId7" Type="http://schemas.openxmlformats.org/officeDocument/2006/relationships/slide" Target="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10" Type="http://schemas.openxmlformats.org/officeDocument/2006/relationships/slide" Target="slide27.xml"/><Relationship Id="rId4" Type="http://schemas.openxmlformats.org/officeDocument/2006/relationships/slide" Target="slide10.xml"/><Relationship Id="rId9" Type="http://schemas.openxmlformats.org/officeDocument/2006/relationships/slide" Target="slide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44.jpeg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3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ags" Target="../tags/tag4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5" Type="http://schemas.openxmlformats.org/officeDocument/2006/relationships/image" Target="../media/image9.jpe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15" name="SplashImage" descr="12_ALG1_Cover_Spl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Splash Screen</a:t>
            </a:r>
          </a:p>
        </p:txBody>
      </p:sp>
      <p:pic>
        <p:nvPicPr>
          <p:cNvPr id="36917" name="Forward_btn" descr="12_ALG1_ForwardButton">
            <a:hlinkClick r:id="rId4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7150" y="602932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918" name="SplashHeader" descr="12_ALG1_Header_08_03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2975" y="1123950"/>
            <a:ext cx="41275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Menu</a:t>
            </a:r>
          </a:p>
        </p:txBody>
      </p:sp>
      <p:sp>
        <p:nvSpPr>
          <p:cNvPr id="3077" name="Lessonmenutext"/>
          <p:cNvSpPr txBox="1">
            <a:spLocks noChangeArrowheads="1"/>
          </p:cNvSpPr>
          <p:nvPr/>
        </p:nvSpPr>
        <p:spPr bwMode="auto">
          <a:xfrm>
            <a:off x="1066800" y="1855788"/>
            <a:ext cx="7583488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" action="ppaction://hlinkshowjump?jump=nextslide"/>
              </a:rPr>
              <a:t>Five-Minute Check (over Lesson 8–2)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000000"/>
                </a:solidFill>
                <a:cs typeface="Arial" pitchFamily="34" charset="0"/>
                <a:hlinkClick r:id="rId3" action="ppaction://hlinksldjump"/>
              </a:rPr>
              <a:t>CCSS</a:t>
            </a:r>
            <a:endParaRPr lang="en-US" sz="2000" b="1">
              <a:solidFill>
                <a:srgbClr val="E01B22"/>
              </a:solidFill>
              <a:cs typeface="Arial" pitchFamily="34" charset="0"/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4" action="ppaction://hlinksldjump"/>
              </a:rPr>
              <a:t>Then/Now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5" action="ppaction://hlinksldjump"/>
              </a:rPr>
              <a:t>New Vocabulary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6" action="ppaction://hlinksldjump"/>
              </a:rPr>
              <a:t>Example 1:  The Distributive Property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7" action="ppaction://hlinksldjump"/>
              </a:rPr>
              <a:t>Key Concept: FOIL Method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8" action="ppaction://hlinksldjump"/>
              </a:rPr>
              <a:t>Example 2:	FOIL Method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9" action="ppaction://hlinksldjump"/>
              </a:rPr>
              <a:t>Example 3:	Real-World Example: FOIL Method</a:t>
            </a:r>
            <a:endParaRPr lang="en-US" sz="2000" b="1">
              <a:solidFill>
                <a:srgbClr val="E01B22"/>
              </a:solidFill>
            </a:endParaRPr>
          </a:p>
          <a:p>
            <a:pPr marL="1485900" indent="-1485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000" b="1">
                <a:solidFill>
                  <a:srgbClr val="E01B22"/>
                </a:solidFill>
                <a:hlinkClick r:id="rId10" action="ppaction://hlinksldjump"/>
              </a:rPr>
              <a:t>Example 4:	The Distributive Property</a:t>
            </a:r>
            <a:endParaRPr lang="en-US" sz="2000" b="1">
              <a:solidFill>
                <a:srgbClr val="E01B2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1</a:t>
            </a:r>
          </a:p>
        </p:txBody>
      </p:sp>
      <p:sp>
        <p:nvSpPr>
          <p:cNvPr id="10752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35052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9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+ 21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+ 27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21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+ 27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w</a:t>
            </a:r>
          </a:p>
        </p:txBody>
      </p:sp>
      <p:sp>
        <p:nvSpPr>
          <p:cNvPr id="107527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–3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w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w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+ 7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w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9).</a:t>
            </a:r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>
            <a:off x="533400" y="52768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7531" name="Picture 11" descr="5Min Num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22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27" grpId="0" autoUpdateAnimBg="0"/>
      <p:bldP spid="1075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2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33400" y="3571875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8552" name="Picture 8" descr="5Min Num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08563" name="Group 19"/>
          <p:cNvGrpSpPr>
            <a:grpSpLocks/>
          </p:cNvGrpSpPr>
          <p:nvPr/>
        </p:nvGrpSpPr>
        <p:grpSpPr bwMode="auto">
          <a:xfrm>
            <a:off x="695325" y="1457325"/>
            <a:ext cx="8020050" cy="800100"/>
            <a:chOff x="438" y="918"/>
            <a:chExt cx="5052" cy="504"/>
          </a:xfrm>
        </p:grpSpPr>
        <p:sp>
          <p:nvSpPr>
            <p:cNvPr id="108550" name="TPQuestion"/>
            <p:cNvSpPr>
              <a:spLocks noChangeArrowheads="1"/>
            </p:cNvSpPr>
            <p:nvPr/>
          </p:nvSpPr>
          <p:spPr bwMode="auto">
            <a:xfrm>
              <a:off x="438" y="1044"/>
              <a:ext cx="5052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</a:pPr>
              <a:r>
                <a:rPr lang="en-US" sz="2400" b="1">
                  <a:solidFill>
                    <a:srgbClr val="00539D"/>
                  </a:solidFill>
                  <a:cs typeface="Times New Roman" pitchFamily="18" charset="0"/>
                </a:rPr>
                <a:t>Find</a:t>
              </a:r>
            </a:p>
          </p:txBody>
        </p:sp>
        <p:pic>
          <p:nvPicPr>
            <p:cNvPr id="108554" name="Picture 10" descr="7-7-2"/>
            <p:cNvPicPr>
              <a:picLocks noChangeAspect="1" noChangeArrowheads="1"/>
            </p:cNvPicPr>
            <p:nvPr/>
          </p:nvPicPr>
          <p:blipFill>
            <a:blip r:embed="rId5" cstate="print"/>
            <a:srcRect b="79411"/>
            <a:stretch>
              <a:fillRect/>
            </a:stretch>
          </p:blipFill>
          <p:spPr bwMode="auto">
            <a:xfrm>
              <a:off x="1164" y="918"/>
              <a:ext cx="1932" cy="504"/>
            </a:xfrm>
            <a:prstGeom prst="rect">
              <a:avLst/>
            </a:prstGeom>
            <a:noFill/>
          </p:spPr>
        </p:pic>
      </p:grpSp>
      <p:grpSp>
        <p:nvGrpSpPr>
          <p:cNvPr id="108561" name="Group 17"/>
          <p:cNvGrpSpPr>
            <a:grpSpLocks/>
          </p:cNvGrpSpPr>
          <p:nvPr/>
        </p:nvGrpSpPr>
        <p:grpSpPr bwMode="auto">
          <a:xfrm>
            <a:off x="1066800" y="2371725"/>
            <a:ext cx="3619500" cy="3419475"/>
            <a:chOff x="672" y="1392"/>
            <a:chExt cx="2280" cy="2154"/>
          </a:xfrm>
        </p:grpSpPr>
        <p:sp>
          <p:nvSpPr>
            <p:cNvPr id="108549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2112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grpSp>
          <p:nvGrpSpPr>
            <p:cNvPr id="108560" name="Group 16"/>
            <p:cNvGrpSpPr>
              <a:grpSpLocks/>
            </p:cNvGrpSpPr>
            <p:nvPr/>
          </p:nvGrpSpPr>
          <p:grpSpPr bwMode="auto">
            <a:xfrm>
              <a:off x="1008" y="1392"/>
              <a:ext cx="1944" cy="2154"/>
              <a:chOff x="1008" y="1392"/>
              <a:chExt cx="1944" cy="2154"/>
            </a:xfrm>
          </p:grpSpPr>
          <p:pic>
            <p:nvPicPr>
              <p:cNvPr id="108555" name="Picture 11" descr="7-7-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t="21568" r="15218" b="54903"/>
              <a:stretch>
                <a:fillRect/>
              </a:stretch>
            </p:blipFill>
            <p:spPr bwMode="auto">
              <a:xfrm>
                <a:off x="1008" y="1392"/>
                <a:ext cx="1638" cy="576"/>
              </a:xfrm>
              <a:prstGeom prst="rect">
                <a:avLst/>
              </a:prstGeom>
              <a:noFill/>
            </p:spPr>
          </p:pic>
          <p:pic>
            <p:nvPicPr>
              <p:cNvPr id="108557" name="Picture 13" descr="7-7-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t="64705" b="14093"/>
              <a:stretch>
                <a:fillRect/>
              </a:stretch>
            </p:blipFill>
            <p:spPr bwMode="auto">
              <a:xfrm>
                <a:off x="1020" y="2592"/>
                <a:ext cx="1932" cy="519"/>
              </a:xfrm>
              <a:prstGeom prst="rect">
                <a:avLst/>
              </a:prstGeom>
              <a:noFill/>
            </p:spPr>
          </p:pic>
          <p:pic>
            <p:nvPicPr>
              <p:cNvPr id="108558" name="Picture 14" descr="7-7-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t="45097" r="5591" b="33334"/>
              <a:stretch>
                <a:fillRect/>
              </a:stretch>
            </p:blipFill>
            <p:spPr bwMode="auto">
              <a:xfrm>
                <a:off x="1008" y="2004"/>
                <a:ext cx="1824" cy="528"/>
              </a:xfrm>
              <a:prstGeom prst="rect">
                <a:avLst/>
              </a:prstGeom>
              <a:noFill/>
            </p:spPr>
          </p:pic>
          <p:pic>
            <p:nvPicPr>
              <p:cNvPr id="108559" name="Picture 15" descr="7-7-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t="86275"/>
              <a:stretch>
                <a:fillRect/>
              </a:stretch>
            </p:blipFill>
            <p:spPr bwMode="auto">
              <a:xfrm>
                <a:off x="1020" y="3210"/>
                <a:ext cx="1932" cy="336"/>
              </a:xfrm>
              <a:prstGeom prst="rect">
                <a:avLst/>
              </a:prstGeom>
              <a:noFill/>
            </p:spPr>
          </p:pic>
        </p:grp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8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3</a:t>
            </a:r>
          </a:p>
        </p:txBody>
      </p:sp>
      <p:sp>
        <p:nvSpPr>
          <p:cNvPr id="109573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44958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ab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  <a:endParaRPr lang="pt-BR" sz="2400" b="1" i="1">
              <a:solidFill>
                <a:srgbClr val="000000"/>
              </a:solidFill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15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ab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a</a:t>
            </a:r>
          </a:p>
        </p:txBody>
      </p:sp>
      <p:sp>
        <p:nvSpPr>
          <p:cNvPr id="109574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Simplify 3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ab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(5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 baseline="40000">
                <a:solidFill>
                  <a:srgbClr val="00539D"/>
                </a:solidFill>
                <a:cs typeface="Times New Roman" pitchFamily="18" charset="0"/>
              </a:rPr>
              <a:t>2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2) + 2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a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b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+ 1).</a:t>
            </a:r>
          </a:p>
        </p:txBody>
      </p:sp>
      <p:sp>
        <p:nvSpPr>
          <p:cNvPr id="109575" name="AutoShape 7"/>
          <p:cNvSpPr>
            <a:spLocks noChangeArrowheads="1"/>
          </p:cNvSpPr>
          <p:nvPr/>
        </p:nvSpPr>
        <p:spPr bwMode="auto">
          <a:xfrm>
            <a:off x="533400" y="24955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9576" name="Picture 8" descr="5Min Num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 autoUpdateAnimBg="0"/>
      <p:bldP spid="109574" grpId="0" autoUpdateAnimBg="0"/>
      <p:bldP spid="1095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4</a:t>
            </a:r>
          </a:p>
        </p:txBody>
      </p:sp>
      <p:sp>
        <p:nvSpPr>
          <p:cNvPr id="11059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0</a:t>
            </a:r>
          </a:p>
        </p:txBody>
      </p:sp>
      <p:sp>
        <p:nvSpPr>
          <p:cNvPr id="11059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3(2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c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3) – 1 = –4(2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c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+ 1) + 8.</a:t>
            </a: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533400" y="434340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0600" name="Picture 8" descr="5Min Num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  <p:bldP spid="110598" grpId="0" autoUpdateAnimBg="0"/>
      <p:bldP spid="1105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5</a:t>
            </a:r>
          </a:p>
        </p:txBody>
      </p:sp>
      <p:sp>
        <p:nvSpPr>
          <p:cNvPr id="111622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Solve 5(9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w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+ 2) = 3(8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w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7) + 17.</a:t>
            </a:r>
          </a:p>
        </p:txBody>
      </p:sp>
      <p:sp>
        <p:nvSpPr>
          <p:cNvPr id="111623" name="AutoShape 7"/>
          <p:cNvSpPr>
            <a:spLocks noChangeArrowheads="1"/>
          </p:cNvSpPr>
          <p:nvPr/>
        </p:nvSpPr>
        <p:spPr bwMode="auto">
          <a:xfrm>
            <a:off x="533400" y="5268913"/>
            <a:ext cx="533400" cy="265112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1624" name="Picture 8" descr="5Min Num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  <p:grpSp>
        <p:nvGrpSpPr>
          <p:cNvPr id="111630" name="Group 14"/>
          <p:cNvGrpSpPr>
            <a:grpSpLocks/>
          </p:cNvGrpSpPr>
          <p:nvPr/>
        </p:nvGrpSpPr>
        <p:grpSpPr bwMode="auto">
          <a:xfrm>
            <a:off x="1066800" y="2400300"/>
            <a:ext cx="2790825" cy="3448050"/>
            <a:chOff x="672" y="1512"/>
            <a:chExt cx="1758" cy="2172"/>
          </a:xfrm>
        </p:grpSpPr>
        <p:sp>
          <p:nvSpPr>
            <p:cNvPr id="111621" name="TPAnswers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72" y="1512"/>
              <a:ext cx="1758" cy="2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A.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1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B.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  <a:r>
                <a:rPr lang="pt-BR" sz="2400">
                  <a:solidFill>
                    <a:srgbClr val="000000"/>
                  </a:solidFill>
                  <a:sym typeface="Symbol" pitchFamily="18" charset="2"/>
                </a:rPr>
                <a:t>0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C.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  <a:p>
              <a:pPr marL="533400" indent="-533400">
                <a:lnSpc>
                  <a:spcPct val="90000"/>
                </a:lnSpc>
                <a:spcBef>
                  <a:spcPct val="83000"/>
                </a:spcBef>
                <a:spcAft>
                  <a:spcPct val="83000"/>
                </a:spcAft>
                <a:buClr>
                  <a:srgbClr val="00539D"/>
                </a:buClr>
              </a:pPr>
              <a:r>
                <a:rPr lang="pt-BR" sz="2400" b="1">
                  <a:solidFill>
                    <a:srgbClr val="00539D"/>
                  </a:solidFill>
                  <a:sym typeface="Symbol" pitchFamily="18" charset="2"/>
                </a:rPr>
                <a:t>D.</a:t>
              </a:r>
              <a:r>
                <a:rPr lang="pt-BR" sz="2400" b="1">
                  <a:solidFill>
                    <a:srgbClr val="000000"/>
                  </a:solidFill>
                  <a:sym typeface="Symbol" pitchFamily="18" charset="2"/>
                </a:rPr>
                <a:t>	</a:t>
              </a:r>
            </a:p>
          </p:txBody>
        </p:sp>
        <p:pic>
          <p:nvPicPr>
            <p:cNvPr id="111627" name="Picture 11" descr="7-7-5"/>
            <p:cNvPicPr>
              <a:picLocks noChangeAspect="1" noChangeArrowheads="1"/>
            </p:cNvPicPr>
            <p:nvPr/>
          </p:nvPicPr>
          <p:blipFill>
            <a:blip r:embed="rId5" cstate="print"/>
            <a:srcRect r="1176" b="50818"/>
            <a:stretch>
              <a:fillRect/>
            </a:stretch>
          </p:blipFill>
          <p:spPr bwMode="auto">
            <a:xfrm>
              <a:off x="1008" y="2561"/>
              <a:ext cx="336" cy="511"/>
            </a:xfrm>
            <a:prstGeom prst="rect">
              <a:avLst/>
            </a:prstGeom>
            <a:noFill/>
          </p:spPr>
        </p:pic>
        <p:pic>
          <p:nvPicPr>
            <p:cNvPr id="111629" name="Picture 13" descr="7-7-5"/>
            <p:cNvPicPr>
              <a:picLocks noChangeAspect="1" noChangeArrowheads="1"/>
            </p:cNvPicPr>
            <p:nvPr/>
          </p:nvPicPr>
          <p:blipFill>
            <a:blip r:embed="rId6" cstate="print"/>
            <a:srcRect l="-6764" t="50626"/>
            <a:stretch>
              <a:fillRect/>
            </a:stretch>
          </p:blipFill>
          <p:spPr bwMode="auto">
            <a:xfrm>
              <a:off x="1008" y="3171"/>
              <a:ext cx="363" cy="513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2" grpId="0" autoUpdateAnimBg="0"/>
      <p:bldP spid="1116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PQuestion"/>
          <p:cNvSpPr>
            <a:spLocks noGrp="1" noChangeArrowheads="1"/>
          </p:cNvSpPr>
          <p:nvPr>
            <p:ph type="title"/>
          </p:nvPr>
        </p:nvSpPr>
        <p:spPr>
          <a:xfrm>
            <a:off x="5486400" y="6980238"/>
            <a:ext cx="3657600" cy="182562"/>
          </a:xfrm>
        </p:spPr>
        <p:txBody>
          <a:bodyPr/>
          <a:lstStyle/>
          <a:p>
            <a:r>
              <a:rPr lang="en-US"/>
              <a:t>5-Minute Check 6</a:t>
            </a:r>
          </a:p>
        </p:txBody>
      </p:sp>
      <p:sp>
        <p:nvSpPr>
          <p:cNvPr id="12083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24003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–28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21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28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21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–28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+ 21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z</a:t>
            </a:r>
          </a:p>
        </p:txBody>
      </p:sp>
      <p:sp>
        <p:nvSpPr>
          <p:cNvPr id="120838" name="TPQuestion"/>
          <p:cNvSpPr>
            <a:spLocks noChangeArrowheads="1"/>
          </p:cNvSpPr>
          <p:nvPr/>
        </p:nvSpPr>
        <p:spPr bwMode="auto">
          <a:xfrm>
            <a:off x="685800" y="16573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Find the product of –7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z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and 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z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3.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533400" y="5276850"/>
            <a:ext cx="533400" cy="265113"/>
          </a:xfrm>
          <a:prstGeom prst="rightArrow">
            <a:avLst>
              <a:gd name="adj1" fmla="val 50000"/>
              <a:gd name="adj2" fmla="val 50299"/>
            </a:avLst>
          </a:prstGeom>
          <a:solidFill>
            <a:srgbClr val="EC1D2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20841" name="Picture 9" descr="Std Test Pr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" y="1295400"/>
            <a:ext cx="3373438" cy="311150"/>
          </a:xfrm>
          <a:prstGeom prst="rect">
            <a:avLst/>
          </a:prstGeom>
          <a:noFill/>
        </p:spPr>
      </p:pic>
      <p:pic>
        <p:nvPicPr>
          <p:cNvPr id="120842" name="Picture 10" descr="5Min Num_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" y="1647825"/>
            <a:ext cx="457200" cy="42068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utoUpdateAnimBg="0"/>
      <p:bldP spid="120838" grpId="0" autoUpdateAnimBg="0"/>
      <p:bldP spid="1208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CCSS</a:t>
            </a:r>
            <a:endParaRPr lang="en-US" b="1">
              <a:solidFill>
                <a:srgbClr val="E01B22"/>
              </a:solidFill>
            </a:endParaRPr>
          </a:p>
        </p:txBody>
      </p:sp>
      <p:sp>
        <p:nvSpPr>
          <p:cNvPr id="119818" name="Fl_text"/>
          <p:cNvSpPr txBox="1">
            <a:spLocks noChangeArrowheads="1"/>
          </p:cNvSpPr>
          <p:nvPr/>
        </p:nvSpPr>
        <p:spPr bwMode="auto">
          <a:xfrm>
            <a:off x="1143000" y="1828800"/>
            <a:ext cx="7315200" cy="367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Content Standards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A.APR.1 Understand that polynomials form a system analogous to the integers, namely, they are closed under the operations of addition, subtraction, and multiplication; add, subtract, and multiply polynomials.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 b="1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Mathematical Practices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>
                <a:solidFill>
                  <a:srgbClr val="000000"/>
                </a:solidFill>
                <a:ea typeface="Times New Roman" pitchFamily="18" charset="0"/>
                <a:cs typeface="FormataOTFCn" charset="0"/>
              </a:rPr>
              <a:t>7 Look for and make use of structure.</a:t>
            </a:r>
          </a:p>
        </p:txBody>
      </p:sp>
      <p:pic>
        <p:nvPicPr>
          <p:cNvPr id="119819" name="CCSS_Logo" descr="CCS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566738"/>
            <a:ext cx="127635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21" name="CCSS Copyright"/>
          <p:cNvSpPr txBox="1">
            <a:spLocks noChangeArrowheads="1"/>
          </p:cNvSpPr>
          <p:nvPr/>
        </p:nvSpPr>
        <p:spPr bwMode="auto">
          <a:xfrm>
            <a:off x="152400" y="6556375"/>
            <a:ext cx="6629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solidFill>
                  <a:schemeClr val="bg1"/>
                </a:solidFill>
              </a:rPr>
              <a:t>Common Core State Standards © Copyright 2010. National Governors Association Center for Best Practices and Council of Chief State School Officers. All rights reserved.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Then/Now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812800" y="1828800"/>
            <a:ext cx="762000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800"/>
              <a:t>You multiplied polynomials by monomials.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812800" y="40576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Multiply binomials by using the FOIL method.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812800" y="5086350"/>
            <a:ext cx="7620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Multiply polynomials by using the Distributive Property.</a:t>
            </a:r>
          </a:p>
        </p:txBody>
      </p:sp>
      <p:pic>
        <p:nvPicPr>
          <p:cNvPr id="4111" name="Then_img" descr="12_ALG1_ThenGraph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110807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Now_img" descr="12_ALG1_Now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3413125"/>
            <a:ext cx="332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Vocabulary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812800" y="1828800"/>
            <a:ext cx="76200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FOIL method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812800" y="2476500"/>
            <a:ext cx="7620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6075" indent="-346075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800"/>
              <a:t>quadratic expression</a:t>
            </a:r>
          </a:p>
        </p:txBody>
      </p:sp>
      <p:pic>
        <p:nvPicPr>
          <p:cNvPr id="88075" name="Vocab_img" descr="12_ALG1_NewVocabu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725" y="1108075"/>
            <a:ext cx="3775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8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The Distributive Property</a:t>
            </a:r>
          </a:p>
        </p:txBody>
      </p:sp>
      <p:sp>
        <p:nvSpPr>
          <p:cNvPr id="5903" name="Rectangle 783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Find 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+ 8)(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4).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904" name="Text Box 784"/>
          <p:cNvSpPr txBox="1">
            <a:spLocks noChangeArrowheads="1"/>
          </p:cNvSpPr>
          <p:nvPr/>
        </p:nvSpPr>
        <p:spPr bwMode="auto">
          <a:xfrm>
            <a:off x="533400" y="196373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0" indent="-1943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Vertical Method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5905" name="Text Box 785"/>
          <p:cNvSpPr txBox="1">
            <a:spLocks noChangeArrowheads="1"/>
          </p:cNvSpPr>
          <p:nvPr/>
        </p:nvSpPr>
        <p:spPr bwMode="auto">
          <a:xfrm>
            <a:off x="533400" y="24384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Multiply by –4.</a:t>
            </a:r>
          </a:p>
        </p:txBody>
      </p:sp>
      <p:grpSp>
        <p:nvGrpSpPr>
          <p:cNvPr id="5906" name="Group 786"/>
          <p:cNvGrpSpPr>
            <a:grpSpLocks/>
          </p:cNvGrpSpPr>
          <p:nvPr/>
        </p:nvGrpSpPr>
        <p:grpSpPr bwMode="auto">
          <a:xfrm>
            <a:off x="1082675" y="3830638"/>
            <a:ext cx="2490788" cy="895350"/>
            <a:chOff x="336" y="2099"/>
            <a:chExt cx="1569" cy="564"/>
          </a:xfrm>
        </p:grpSpPr>
        <p:sp>
          <p:nvSpPr>
            <p:cNvPr id="5907" name="Text Box 787"/>
            <p:cNvSpPr txBox="1">
              <a:spLocks noChangeArrowheads="1"/>
            </p:cNvSpPr>
            <p:nvPr/>
          </p:nvSpPr>
          <p:spPr bwMode="auto">
            <a:xfrm>
              <a:off x="336" y="2099"/>
              <a:ext cx="1569" cy="5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800100" algn="l"/>
                </a:tabLst>
              </a:pPr>
              <a:r>
                <a:rPr lang="en-US" sz="2400">
                  <a:solidFill>
                    <a:srgbClr val="E01B22"/>
                  </a:solidFill>
                </a:rPr>
                <a:t>	</a:t>
              </a:r>
              <a:r>
                <a:rPr lang="en-US" sz="2400" i="1">
                  <a:solidFill>
                    <a:srgbClr val="E01B22"/>
                  </a:solidFill>
                </a:rPr>
                <a:t>y</a:t>
              </a:r>
              <a:r>
                <a:rPr lang="en-US" sz="2400">
                  <a:solidFill>
                    <a:srgbClr val="E01B22"/>
                  </a:solidFill>
                </a:rPr>
                <a:t> + 8</a:t>
              </a:r>
            </a:p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800100" algn="l"/>
                </a:tabLst>
              </a:pPr>
              <a:r>
                <a:rPr lang="en-US" sz="2400"/>
                <a:t>(</a:t>
              </a:r>
              <a:r>
                <a:rPr lang="en-US" sz="2400">
                  <a:cs typeface="Arial" pitchFamily="34" charset="0"/>
                </a:rPr>
                <a:t>×) </a:t>
              </a:r>
              <a:r>
                <a:rPr lang="en-US" sz="2400" i="1">
                  <a:solidFill>
                    <a:srgbClr val="339966"/>
                  </a:solidFill>
                  <a:cs typeface="Arial" pitchFamily="34" charset="0"/>
                </a:rPr>
                <a:t>y</a:t>
              </a: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 – 4</a:t>
              </a:r>
            </a:p>
          </p:txBody>
        </p:sp>
        <p:sp>
          <p:nvSpPr>
            <p:cNvPr id="5908" name="Line 788"/>
            <p:cNvSpPr>
              <a:spLocks noChangeShapeType="1"/>
            </p:cNvSpPr>
            <p:nvPr/>
          </p:nvSpPr>
          <p:spPr bwMode="auto">
            <a:xfrm>
              <a:off x="612" y="2636"/>
              <a:ext cx="8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5909" name="Text Box 789"/>
          <p:cNvSpPr txBox="1">
            <a:spLocks noChangeArrowheads="1"/>
          </p:cNvSpPr>
          <p:nvPr/>
        </p:nvSpPr>
        <p:spPr bwMode="auto">
          <a:xfrm>
            <a:off x="1089025" y="4683125"/>
            <a:ext cx="75247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800100" algn="l"/>
                <a:tab pos="3143250" algn="l"/>
              </a:tabLst>
            </a:pPr>
            <a:r>
              <a:rPr lang="en-US" sz="2400">
                <a:solidFill>
                  <a:srgbClr val="E01B22"/>
                </a:solidFill>
              </a:rPr>
              <a:t>–4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– 32</a:t>
            </a:r>
            <a:r>
              <a:rPr lang="en-US" sz="2400">
                <a:solidFill>
                  <a:srgbClr val="000000"/>
                </a:solidFill>
              </a:rPr>
              <a:t>	–4(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+ 8) = –4</a:t>
            </a:r>
            <a:r>
              <a:rPr lang="en-US" sz="2400" i="1">
                <a:solidFill>
                  <a:srgbClr val="000000"/>
                </a:solidFill>
              </a:rPr>
              <a:t>y</a:t>
            </a:r>
            <a:r>
              <a:rPr lang="en-US" sz="2400">
                <a:solidFill>
                  <a:srgbClr val="000000"/>
                </a:solidFill>
              </a:rPr>
              <a:t> – 32</a:t>
            </a:r>
          </a:p>
        </p:txBody>
      </p:sp>
      <p:sp>
        <p:nvSpPr>
          <p:cNvPr id="5910" name="Rectangle 790"/>
          <p:cNvSpPr>
            <a:spLocks noChangeArrowheads="1"/>
          </p:cNvSpPr>
          <p:nvPr/>
        </p:nvSpPr>
        <p:spPr bwMode="auto">
          <a:xfrm>
            <a:off x="881063" y="2906713"/>
            <a:ext cx="72675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Multiply by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y.</a:t>
            </a:r>
            <a:endParaRPr lang="en-US" sz="240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grpSp>
        <p:nvGrpSpPr>
          <p:cNvPr id="5911" name="Group 791"/>
          <p:cNvGrpSpPr>
            <a:grpSpLocks/>
          </p:cNvGrpSpPr>
          <p:nvPr/>
        </p:nvGrpSpPr>
        <p:grpSpPr bwMode="auto">
          <a:xfrm>
            <a:off x="576263" y="5060950"/>
            <a:ext cx="8077200" cy="420688"/>
            <a:chOff x="363" y="3188"/>
            <a:chExt cx="5088" cy="265"/>
          </a:xfrm>
        </p:grpSpPr>
        <p:sp>
          <p:nvSpPr>
            <p:cNvPr id="5912" name="Text Box 792"/>
            <p:cNvSpPr txBox="1">
              <a:spLocks noChangeArrowheads="1"/>
            </p:cNvSpPr>
            <p:nvPr/>
          </p:nvSpPr>
          <p:spPr bwMode="auto">
            <a:xfrm>
              <a:off x="363" y="3188"/>
              <a:ext cx="508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3657600" algn="l"/>
                </a:tabLst>
              </a:pPr>
              <a:r>
                <a:rPr lang="en-US" sz="2400" i="1">
                  <a:solidFill>
                    <a:srgbClr val="339966"/>
                  </a:solidFill>
                </a:rPr>
                <a:t>y</a:t>
              </a:r>
              <a:r>
                <a:rPr lang="en-US" sz="2400" baseline="40000">
                  <a:solidFill>
                    <a:srgbClr val="339966"/>
                  </a:solidFill>
                </a:rPr>
                <a:t>2</a:t>
              </a:r>
              <a:r>
                <a:rPr lang="en-US" sz="2400">
                  <a:solidFill>
                    <a:srgbClr val="339966"/>
                  </a:solidFill>
                </a:rPr>
                <a:t> + 8</a:t>
              </a:r>
              <a:r>
                <a:rPr lang="en-US" sz="2400" i="1">
                  <a:solidFill>
                    <a:srgbClr val="339966"/>
                  </a:solidFill>
                </a:rPr>
                <a:t>y</a:t>
              </a:r>
              <a:r>
                <a:rPr lang="en-US" sz="2400">
                  <a:solidFill>
                    <a:srgbClr val="E01B22"/>
                  </a:solidFill>
                </a:rPr>
                <a:t>	</a:t>
              </a:r>
              <a:r>
                <a:rPr lang="en-US" sz="2400" i="1"/>
                <a:t>y</a:t>
              </a:r>
              <a:r>
                <a:rPr lang="en-US" sz="2400"/>
                <a:t>(</a:t>
              </a:r>
              <a:r>
                <a:rPr lang="en-US" sz="2400" i="1"/>
                <a:t>y</a:t>
              </a:r>
              <a:r>
                <a:rPr lang="en-US" sz="2400"/>
                <a:t> + 8) = </a:t>
              </a:r>
              <a:r>
                <a:rPr lang="en-US" sz="2400" i="1"/>
                <a:t>y</a:t>
              </a:r>
              <a:r>
                <a:rPr lang="en-US" sz="2400" baseline="40000"/>
                <a:t>2</a:t>
              </a:r>
              <a:r>
                <a:rPr lang="en-US" sz="2400"/>
                <a:t> + 8</a:t>
              </a:r>
              <a:r>
                <a:rPr lang="en-US" sz="2400" i="1"/>
                <a:t>y</a:t>
              </a:r>
            </a:p>
          </p:txBody>
        </p:sp>
        <p:sp>
          <p:nvSpPr>
            <p:cNvPr id="5913" name="Line 793"/>
            <p:cNvSpPr>
              <a:spLocks noChangeShapeType="1"/>
            </p:cNvSpPr>
            <p:nvPr/>
          </p:nvSpPr>
          <p:spPr bwMode="auto">
            <a:xfrm>
              <a:off x="612" y="3453"/>
              <a:ext cx="106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5914" name="Rectangle 794"/>
          <p:cNvSpPr>
            <a:spLocks noChangeArrowheads="1"/>
          </p:cNvSpPr>
          <p:nvPr/>
        </p:nvSpPr>
        <p:spPr bwMode="auto">
          <a:xfrm>
            <a:off x="881063" y="3295650"/>
            <a:ext cx="726757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Combine like terms.</a:t>
            </a:r>
          </a:p>
        </p:txBody>
      </p:sp>
      <p:sp>
        <p:nvSpPr>
          <p:cNvPr id="5915" name="Text Box 795"/>
          <p:cNvSpPr txBox="1">
            <a:spLocks noChangeArrowheads="1"/>
          </p:cNvSpPr>
          <p:nvPr/>
        </p:nvSpPr>
        <p:spPr bwMode="auto">
          <a:xfrm>
            <a:off x="576263" y="545623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657600" algn="l"/>
              </a:tabLst>
            </a:pPr>
            <a:r>
              <a:rPr lang="en-US" sz="2400" i="1">
                <a:solidFill>
                  <a:srgbClr val="00539D"/>
                </a:solidFill>
              </a:rPr>
              <a:t>y</a:t>
            </a:r>
            <a:r>
              <a:rPr lang="en-US" sz="2400" baseline="40000">
                <a:solidFill>
                  <a:srgbClr val="00539D"/>
                </a:solidFill>
              </a:rPr>
              <a:t>2</a:t>
            </a:r>
            <a:r>
              <a:rPr lang="en-US" sz="2400">
                <a:solidFill>
                  <a:srgbClr val="00539D"/>
                </a:solidFill>
              </a:rPr>
              <a:t> + 4</a:t>
            </a:r>
            <a:r>
              <a:rPr lang="en-US" sz="2400" i="1">
                <a:solidFill>
                  <a:srgbClr val="00539D"/>
                </a:solidFill>
              </a:rPr>
              <a:t>y</a:t>
            </a:r>
            <a:r>
              <a:rPr lang="en-US" sz="2400">
                <a:solidFill>
                  <a:srgbClr val="00539D"/>
                </a:solidFill>
              </a:rPr>
              <a:t> – 32</a:t>
            </a:r>
            <a:r>
              <a:rPr lang="en-US" sz="2400">
                <a:solidFill>
                  <a:srgbClr val="E01B22"/>
                </a:solidFill>
              </a:rPr>
              <a:t>	</a:t>
            </a:r>
            <a:endParaRPr lang="en-US" sz="2400" i="1"/>
          </a:p>
        </p:txBody>
      </p:sp>
      <p:grpSp>
        <p:nvGrpSpPr>
          <p:cNvPr id="5916" name="Group 796"/>
          <p:cNvGrpSpPr>
            <a:grpSpLocks/>
          </p:cNvGrpSpPr>
          <p:nvPr/>
        </p:nvGrpSpPr>
        <p:grpSpPr bwMode="auto">
          <a:xfrm>
            <a:off x="1082675" y="3830638"/>
            <a:ext cx="2490788" cy="895350"/>
            <a:chOff x="3560" y="2001"/>
            <a:chExt cx="1569" cy="564"/>
          </a:xfrm>
        </p:grpSpPr>
        <p:sp>
          <p:nvSpPr>
            <p:cNvPr id="5917" name="Text Box 797"/>
            <p:cNvSpPr txBox="1">
              <a:spLocks noChangeArrowheads="1"/>
            </p:cNvSpPr>
            <p:nvPr/>
          </p:nvSpPr>
          <p:spPr bwMode="auto">
            <a:xfrm>
              <a:off x="3560" y="2001"/>
              <a:ext cx="1569" cy="5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800100" algn="l"/>
                </a:tabLst>
              </a:pPr>
              <a:r>
                <a:rPr lang="en-US" sz="2400">
                  <a:solidFill>
                    <a:srgbClr val="E01B22"/>
                  </a:solidFill>
                </a:rPr>
                <a:t>	</a:t>
              </a:r>
              <a:r>
                <a:rPr lang="en-US" sz="2400" i="1">
                  <a:solidFill>
                    <a:srgbClr val="339966"/>
                  </a:solidFill>
                  <a:cs typeface="Arial" pitchFamily="34" charset="0"/>
                </a:rPr>
                <a:t>y</a:t>
              </a:r>
              <a:r>
                <a:rPr lang="en-US" sz="2400">
                  <a:solidFill>
                    <a:srgbClr val="339966"/>
                  </a:solidFill>
                  <a:cs typeface="Arial" pitchFamily="34" charset="0"/>
                </a:rPr>
                <a:t> +</a:t>
              </a:r>
              <a:r>
                <a:rPr lang="en-US" sz="2400">
                  <a:solidFill>
                    <a:srgbClr val="E01B22"/>
                  </a:solidFill>
                </a:rPr>
                <a:t> </a:t>
              </a:r>
              <a:r>
                <a:rPr lang="en-US" sz="2400">
                  <a:solidFill>
                    <a:srgbClr val="339966"/>
                  </a:solidFill>
                  <a:cs typeface="Arial" pitchFamily="34" charset="0"/>
                </a:rPr>
                <a:t>8</a:t>
              </a:r>
            </a:p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800100" algn="l"/>
                </a:tabLst>
              </a:pPr>
              <a:r>
                <a:rPr lang="en-US" sz="2400"/>
                <a:t>(</a:t>
              </a:r>
              <a:r>
                <a:rPr lang="en-US" sz="2400">
                  <a:cs typeface="Arial" pitchFamily="34" charset="0"/>
                </a:rPr>
                <a:t>×) </a:t>
              </a:r>
              <a:r>
                <a:rPr lang="en-US" sz="2400" i="1">
                  <a:solidFill>
                    <a:srgbClr val="339966"/>
                  </a:solidFill>
                  <a:cs typeface="Arial" pitchFamily="34" charset="0"/>
                </a:rPr>
                <a:t>y</a:t>
              </a: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 – 4</a:t>
              </a:r>
            </a:p>
          </p:txBody>
        </p:sp>
        <p:sp>
          <p:nvSpPr>
            <p:cNvPr id="5918" name="Line 798"/>
            <p:cNvSpPr>
              <a:spLocks noChangeShapeType="1"/>
            </p:cNvSpPr>
            <p:nvPr/>
          </p:nvSpPr>
          <p:spPr bwMode="auto">
            <a:xfrm>
              <a:off x="3836" y="2538"/>
              <a:ext cx="8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3" grpId="0" build="p" autoUpdateAnimBg="0" advAuto="0"/>
      <p:bldP spid="5904" grpId="0" build="p" autoUpdateAnimBg="0"/>
      <p:bldP spid="5905" grpId="0" build="p" autoUpdateAnimBg="0"/>
      <p:bldP spid="5909" grpId="0" build="p" autoUpdateAnimBg="0" advAuto="0"/>
      <p:bldP spid="5910" grpId="0" build="p" autoUpdateAnimBg="0"/>
      <p:bldP spid="5914" grpId="0" build="p" autoUpdateAnimBg="0"/>
      <p:bldP spid="5915" grpId="0" build="p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The Distributive Property</a:t>
            </a: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0" indent="-2286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Horizontal Method</a:t>
            </a:r>
            <a:endParaRPr lang="en-US" sz="240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6027" name="Text Box 11"/>
          <p:cNvSpPr txBox="1">
            <a:spLocks noChangeArrowheads="1"/>
          </p:cNvSpPr>
          <p:nvPr/>
        </p:nvSpPr>
        <p:spPr bwMode="auto">
          <a:xfrm>
            <a:off x="1008063" y="2205038"/>
            <a:ext cx="7777162" cy="3159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486400" indent="-5486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28800" algn="l"/>
              </a:tabLst>
            </a:pPr>
            <a:r>
              <a:rPr lang="en-US" sz="2400"/>
              <a:t>(</a:t>
            </a:r>
            <a:r>
              <a:rPr lang="en-US" sz="2400" i="1">
                <a:solidFill>
                  <a:srgbClr val="E01B22"/>
                </a:solidFill>
              </a:rPr>
              <a:t>y</a:t>
            </a:r>
            <a:r>
              <a:rPr lang="en-US" sz="2400">
                <a:solidFill>
                  <a:srgbClr val="E01B22"/>
                </a:solidFill>
              </a:rPr>
              <a:t> + 8</a:t>
            </a:r>
            <a:r>
              <a:rPr lang="en-US" sz="2400"/>
              <a:t>)(</a:t>
            </a:r>
            <a:r>
              <a:rPr lang="en-US" sz="2400" i="1">
                <a:cs typeface="Arial" pitchFamily="34" charset="0"/>
              </a:rPr>
              <a:t>y</a:t>
            </a:r>
            <a:r>
              <a:rPr lang="en-US" sz="2400">
                <a:cs typeface="Arial" pitchFamily="34" charset="0"/>
              </a:rPr>
              <a:t> – 4) 	= 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y</a:t>
            </a:r>
            <a:r>
              <a:rPr lang="en-US" sz="2400">
                <a:cs typeface="Arial" pitchFamily="34" charset="0"/>
              </a:rPr>
              <a:t>(</a:t>
            </a:r>
            <a:r>
              <a:rPr lang="en-US" sz="2400" i="1">
                <a:cs typeface="Arial" pitchFamily="34" charset="0"/>
              </a:rPr>
              <a:t>y</a:t>
            </a:r>
            <a:r>
              <a:rPr lang="en-US" sz="2400">
                <a:cs typeface="Arial" pitchFamily="34" charset="0"/>
              </a:rPr>
              <a:t> – 4) +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8</a:t>
            </a:r>
            <a:r>
              <a:rPr lang="en-US" sz="2400">
                <a:cs typeface="Arial" pitchFamily="34" charset="0"/>
              </a:rPr>
              <a:t>(</a:t>
            </a:r>
            <a:r>
              <a:rPr lang="en-US" sz="2400" i="1">
                <a:cs typeface="Arial" pitchFamily="34" charset="0"/>
              </a:rPr>
              <a:t>y</a:t>
            </a:r>
            <a:r>
              <a:rPr lang="en-US" sz="2400">
                <a:cs typeface="Arial" pitchFamily="34" charset="0"/>
              </a:rPr>
              <a:t> – 4)	Rewrite as a sum of two products.</a:t>
            </a:r>
          </a:p>
          <a:p>
            <a:pPr marL="5486400" indent="-5486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28800" algn="l"/>
              </a:tabLst>
            </a:pPr>
            <a:r>
              <a:rPr lang="en-US" sz="2400">
                <a:cs typeface="Arial" pitchFamily="34" charset="0"/>
              </a:rPr>
              <a:t>	=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–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(4) +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8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–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8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(4)	Distributive Property</a:t>
            </a:r>
          </a:p>
          <a:p>
            <a:pPr marL="5486400" indent="-5486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288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+ 8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32	Multiply.</a:t>
            </a:r>
            <a:endParaRPr lang="en-US" sz="2400">
              <a:cs typeface="Arial" pitchFamily="34" charset="0"/>
            </a:endParaRPr>
          </a:p>
          <a:p>
            <a:pPr marL="5486400" indent="-54864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28800" algn="l"/>
              </a:tabLst>
            </a:pPr>
            <a:r>
              <a:rPr lang="en-US" sz="2400"/>
              <a:t>	= </a:t>
            </a:r>
            <a:r>
              <a:rPr lang="en-US" sz="2400" i="1">
                <a:cs typeface="Times New Roman" pitchFamily="18" charset="0"/>
              </a:rPr>
              <a:t>y</a:t>
            </a:r>
            <a:r>
              <a:rPr lang="en-US" sz="2400" baseline="40000">
                <a:cs typeface="Times New Roman" pitchFamily="18" charset="0"/>
              </a:rPr>
              <a:t>2</a:t>
            </a:r>
            <a:r>
              <a:rPr lang="en-US" sz="2400">
                <a:cs typeface="Times New Roman" pitchFamily="18" charset="0"/>
              </a:rPr>
              <a:t> + 4</a:t>
            </a:r>
            <a:r>
              <a:rPr lang="en-US" sz="2400" i="1">
                <a:cs typeface="Times New Roman" pitchFamily="18" charset="0"/>
              </a:rPr>
              <a:t>y</a:t>
            </a:r>
            <a:r>
              <a:rPr lang="en-US" sz="2400">
                <a:cs typeface="Times New Roman" pitchFamily="18" charset="0"/>
              </a:rPr>
              <a:t> – 32	Combine like terms.</a:t>
            </a:r>
          </a:p>
        </p:txBody>
      </p:sp>
      <p:sp>
        <p:nvSpPr>
          <p:cNvPr id="86028" name="Rectangle 12"/>
          <p:cNvSpPr>
            <a:spLocks noChangeArrowheads="1"/>
          </p:cNvSpPr>
          <p:nvPr/>
        </p:nvSpPr>
        <p:spPr bwMode="auto">
          <a:xfrm>
            <a:off x="533400" y="55991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+ 4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y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– 32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6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6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6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6" grpId="0" build="p" autoUpdateAnimBg="0" advAuto="0"/>
      <p:bldP spid="86027" grpId="0" build="p" autoUpdateAnimBg="0"/>
      <p:bldP spid="86028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3005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The Distributive Property</a:t>
            </a:r>
          </a:p>
        </p:txBody>
      </p:sp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Find (2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+ 1)(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+ 6).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533400" y="196373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0" indent="-1943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Vertical Method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30055" name="Text Box 7"/>
          <p:cNvSpPr txBox="1">
            <a:spLocks noChangeArrowheads="1"/>
          </p:cNvSpPr>
          <p:nvPr/>
        </p:nvSpPr>
        <p:spPr bwMode="auto">
          <a:xfrm>
            <a:off x="533400" y="2438400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Multiply by 6.</a:t>
            </a:r>
          </a:p>
        </p:txBody>
      </p:sp>
      <p:grpSp>
        <p:nvGrpSpPr>
          <p:cNvPr id="130056" name="Group 8"/>
          <p:cNvGrpSpPr>
            <a:grpSpLocks/>
          </p:cNvGrpSpPr>
          <p:nvPr/>
        </p:nvGrpSpPr>
        <p:grpSpPr bwMode="auto">
          <a:xfrm>
            <a:off x="1082675" y="3830638"/>
            <a:ext cx="2490788" cy="895350"/>
            <a:chOff x="336" y="2099"/>
            <a:chExt cx="1569" cy="564"/>
          </a:xfrm>
        </p:grpSpPr>
        <p:sp>
          <p:nvSpPr>
            <p:cNvPr id="130057" name="Text Box 9"/>
            <p:cNvSpPr txBox="1">
              <a:spLocks noChangeArrowheads="1"/>
            </p:cNvSpPr>
            <p:nvPr/>
          </p:nvSpPr>
          <p:spPr bwMode="auto">
            <a:xfrm>
              <a:off x="336" y="2099"/>
              <a:ext cx="1569" cy="5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800100" algn="l"/>
                </a:tabLst>
              </a:pPr>
              <a:r>
                <a:rPr lang="en-US" sz="2400">
                  <a:solidFill>
                    <a:srgbClr val="E01B22"/>
                  </a:solidFill>
                </a:rPr>
                <a:t>	2</a:t>
              </a:r>
              <a:r>
                <a:rPr lang="en-US" sz="2400" i="1">
                  <a:solidFill>
                    <a:srgbClr val="E01B22"/>
                  </a:solidFill>
                </a:rPr>
                <a:t>x</a:t>
              </a:r>
              <a:r>
                <a:rPr lang="en-US" sz="2400">
                  <a:solidFill>
                    <a:srgbClr val="E01B22"/>
                  </a:solidFill>
                </a:rPr>
                <a:t> + 1</a:t>
              </a:r>
            </a:p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800100" algn="l"/>
                </a:tabLst>
              </a:pPr>
              <a:r>
                <a:rPr lang="en-US" sz="2400"/>
                <a:t>(</a:t>
              </a:r>
              <a:r>
                <a:rPr lang="en-US" sz="2400">
                  <a:cs typeface="Arial" pitchFamily="34" charset="0"/>
                </a:rPr>
                <a:t>×)   </a:t>
              </a:r>
              <a:r>
                <a:rPr lang="en-US" sz="2400" i="1">
                  <a:solidFill>
                    <a:srgbClr val="339966"/>
                  </a:solidFill>
                  <a:cs typeface="Arial" pitchFamily="34" charset="0"/>
                </a:rPr>
                <a:t>x</a:t>
              </a: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 + 6</a:t>
              </a:r>
            </a:p>
          </p:txBody>
        </p:sp>
        <p:sp>
          <p:nvSpPr>
            <p:cNvPr id="130058" name="Line 10"/>
            <p:cNvSpPr>
              <a:spLocks noChangeShapeType="1"/>
            </p:cNvSpPr>
            <p:nvPr/>
          </p:nvSpPr>
          <p:spPr bwMode="auto">
            <a:xfrm>
              <a:off x="612" y="2636"/>
              <a:ext cx="8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130059" name="Text Box 11"/>
          <p:cNvSpPr txBox="1">
            <a:spLocks noChangeArrowheads="1"/>
          </p:cNvSpPr>
          <p:nvPr/>
        </p:nvSpPr>
        <p:spPr bwMode="auto">
          <a:xfrm>
            <a:off x="1089025" y="4683125"/>
            <a:ext cx="75247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800100" algn="l"/>
                <a:tab pos="3143250" algn="l"/>
              </a:tabLst>
            </a:pPr>
            <a:r>
              <a:rPr lang="en-US" sz="2400">
                <a:solidFill>
                  <a:srgbClr val="E01B22"/>
                </a:solidFill>
              </a:rPr>
              <a:t>    12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+ 6</a:t>
            </a:r>
            <a:r>
              <a:rPr lang="en-US" sz="2400">
                <a:solidFill>
                  <a:srgbClr val="000000"/>
                </a:solidFill>
              </a:rPr>
              <a:t>	6(2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+ 1) = 12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+ 6</a:t>
            </a:r>
          </a:p>
        </p:txBody>
      </p:sp>
      <p:sp>
        <p:nvSpPr>
          <p:cNvPr id="130060" name="Rectangle 12"/>
          <p:cNvSpPr>
            <a:spLocks noChangeArrowheads="1"/>
          </p:cNvSpPr>
          <p:nvPr/>
        </p:nvSpPr>
        <p:spPr bwMode="auto">
          <a:xfrm>
            <a:off x="881063" y="2906713"/>
            <a:ext cx="726757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Multiply by 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x.</a:t>
            </a:r>
            <a:endParaRPr lang="en-US" sz="240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grpSp>
        <p:nvGrpSpPr>
          <p:cNvPr id="130069" name="Group 21"/>
          <p:cNvGrpSpPr>
            <a:grpSpLocks/>
          </p:cNvGrpSpPr>
          <p:nvPr/>
        </p:nvGrpSpPr>
        <p:grpSpPr bwMode="auto">
          <a:xfrm>
            <a:off x="576263" y="5060950"/>
            <a:ext cx="8077200" cy="425450"/>
            <a:chOff x="363" y="3188"/>
            <a:chExt cx="5088" cy="268"/>
          </a:xfrm>
        </p:grpSpPr>
        <p:sp>
          <p:nvSpPr>
            <p:cNvPr id="130062" name="Text Box 14"/>
            <p:cNvSpPr txBox="1">
              <a:spLocks noChangeArrowheads="1"/>
            </p:cNvSpPr>
            <p:nvPr/>
          </p:nvSpPr>
          <p:spPr bwMode="auto">
            <a:xfrm>
              <a:off x="363" y="3188"/>
              <a:ext cx="508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3657600" algn="l"/>
                </a:tabLst>
              </a:pPr>
              <a:r>
                <a:rPr lang="en-US" sz="2400" i="1">
                  <a:solidFill>
                    <a:srgbClr val="339966"/>
                  </a:solidFill>
                </a:rPr>
                <a:t>     </a:t>
              </a:r>
              <a:r>
                <a:rPr lang="en-US" sz="2400">
                  <a:solidFill>
                    <a:srgbClr val="339966"/>
                  </a:solidFill>
                </a:rPr>
                <a:t>2</a:t>
              </a:r>
              <a:r>
                <a:rPr lang="en-US" sz="2400" i="1">
                  <a:solidFill>
                    <a:srgbClr val="339966"/>
                  </a:solidFill>
                </a:rPr>
                <a:t>x</a:t>
              </a:r>
              <a:r>
                <a:rPr lang="en-US" sz="2400" baseline="40000">
                  <a:solidFill>
                    <a:srgbClr val="339966"/>
                  </a:solidFill>
                </a:rPr>
                <a:t>2</a:t>
              </a:r>
              <a:r>
                <a:rPr lang="en-US" sz="2400">
                  <a:solidFill>
                    <a:srgbClr val="339966"/>
                  </a:solidFill>
                </a:rPr>
                <a:t> + </a:t>
              </a:r>
              <a:r>
                <a:rPr lang="en-US" sz="2400" i="1">
                  <a:solidFill>
                    <a:srgbClr val="339966"/>
                  </a:solidFill>
                </a:rPr>
                <a:t>x</a:t>
              </a:r>
              <a:r>
                <a:rPr lang="en-US" sz="2400">
                  <a:solidFill>
                    <a:srgbClr val="E01B22"/>
                  </a:solidFill>
                </a:rPr>
                <a:t>	</a:t>
              </a:r>
              <a:r>
                <a:rPr lang="en-US" sz="2400" i="1"/>
                <a:t>x</a:t>
              </a:r>
              <a:r>
                <a:rPr lang="en-US" sz="2400"/>
                <a:t>(2</a:t>
              </a:r>
              <a:r>
                <a:rPr lang="en-US" sz="2400" i="1"/>
                <a:t>x</a:t>
              </a:r>
              <a:r>
                <a:rPr lang="en-US" sz="2400"/>
                <a:t> + 1)</a:t>
              </a:r>
              <a:r>
                <a:rPr lang="en-US" sz="2400" i="1"/>
                <a:t> </a:t>
              </a:r>
              <a:r>
                <a:rPr lang="en-US" sz="2400"/>
                <a:t>= 2</a:t>
              </a:r>
              <a:r>
                <a:rPr lang="en-US" sz="2400" i="1"/>
                <a:t>x</a:t>
              </a:r>
              <a:r>
                <a:rPr lang="en-US" sz="2400" baseline="40000"/>
                <a:t>2</a:t>
              </a:r>
              <a:r>
                <a:rPr lang="en-US" sz="2400"/>
                <a:t> + </a:t>
              </a:r>
              <a:r>
                <a:rPr lang="en-US" sz="2400" i="1"/>
                <a:t>x</a:t>
              </a:r>
            </a:p>
          </p:txBody>
        </p:sp>
        <p:sp>
          <p:nvSpPr>
            <p:cNvPr id="130063" name="Line 15"/>
            <p:cNvSpPr>
              <a:spLocks noChangeShapeType="1"/>
            </p:cNvSpPr>
            <p:nvPr/>
          </p:nvSpPr>
          <p:spPr bwMode="auto">
            <a:xfrm>
              <a:off x="612" y="3453"/>
              <a:ext cx="1404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130064" name="Rectangle 16"/>
          <p:cNvSpPr>
            <a:spLocks noChangeArrowheads="1"/>
          </p:cNvSpPr>
          <p:nvPr/>
        </p:nvSpPr>
        <p:spPr bwMode="auto">
          <a:xfrm>
            <a:off x="881063" y="3295650"/>
            <a:ext cx="726757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Combine like terms.</a:t>
            </a:r>
          </a:p>
        </p:txBody>
      </p:sp>
      <p:sp>
        <p:nvSpPr>
          <p:cNvPr id="130065" name="Text Box 17"/>
          <p:cNvSpPr txBox="1">
            <a:spLocks noChangeArrowheads="1"/>
          </p:cNvSpPr>
          <p:nvPr/>
        </p:nvSpPr>
        <p:spPr bwMode="auto">
          <a:xfrm>
            <a:off x="642938" y="5484813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3657600" algn="l"/>
              </a:tabLst>
            </a:pPr>
            <a:r>
              <a:rPr lang="en-US" sz="2400" i="1">
                <a:solidFill>
                  <a:srgbClr val="00539D"/>
                </a:solidFill>
              </a:rPr>
              <a:t>    </a:t>
            </a:r>
            <a:r>
              <a:rPr lang="en-US" sz="2400">
                <a:solidFill>
                  <a:srgbClr val="00539D"/>
                </a:solidFill>
              </a:rPr>
              <a:t>2</a:t>
            </a:r>
            <a:r>
              <a:rPr lang="en-US" sz="2400" i="1">
                <a:solidFill>
                  <a:srgbClr val="00539D"/>
                </a:solidFill>
              </a:rPr>
              <a:t>x</a:t>
            </a:r>
            <a:r>
              <a:rPr lang="en-US" sz="2400" baseline="40000">
                <a:solidFill>
                  <a:srgbClr val="00539D"/>
                </a:solidFill>
              </a:rPr>
              <a:t>2</a:t>
            </a:r>
            <a:r>
              <a:rPr lang="en-US" sz="2400">
                <a:solidFill>
                  <a:srgbClr val="00539D"/>
                </a:solidFill>
              </a:rPr>
              <a:t> + 13</a:t>
            </a:r>
            <a:r>
              <a:rPr lang="en-US" sz="2400" i="1">
                <a:solidFill>
                  <a:srgbClr val="00539D"/>
                </a:solidFill>
              </a:rPr>
              <a:t>x</a:t>
            </a:r>
            <a:r>
              <a:rPr lang="en-US" sz="2400">
                <a:solidFill>
                  <a:srgbClr val="00539D"/>
                </a:solidFill>
              </a:rPr>
              <a:t> + 6</a:t>
            </a:r>
            <a:r>
              <a:rPr lang="en-US" sz="2400">
                <a:solidFill>
                  <a:srgbClr val="E01B22"/>
                </a:solidFill>
              </a:rPr>
              <a:t>	</a:t>
            </a:r>
            <a:endParaRPr lang="en-US" sz="2400" i="1"/>
          </a:p>
        </p:txBody>
      </p:sp>
      <p:grpSp>
        <p:nvGrpSpPr>
          <p:cNvPr id="130066" name="Group 18"/>
          <p:cNvGrpSpPr>
            <a:grpSpLocks/>
          </p:cNvGrpSpPr>
          <p:nvPr/>
        </p:nvGrpSpPr>
        <p:grpSpPr bwMode="auto">
          <a:xfrm>
            <a:off x="1082675" y="3830638"/>
            <a:ext cx="2490788" cy="895350"/>
            <a:chOff x="3560" y="2001"/>
            <a:chExt cx="1569" cy="564"/>
          </a:xfrm>
        </p:grpSpPr>
        <p:sp>
          <p:nvSpPr>
            <p:cNvPr id="130067" name="Text Box 19"/>
            <p:cNvSpPr txBox="1">
              <a:spLocks noChangeArrowheads="1"/>
            </p:cNvSpPr>
            <p:nvPr/>
          </p:nvSpPr>
          <p:spPr bwMode="auto">
            <a:xfrm>
              <a:off x="3560" y="2001"/>
              <a:ext cx="1569" cy="5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800100" algn="l"/>
                </a:tabLst>
              </a:pPr>
              <a:r>
                <a:rPr lang="en-US" sz="2400">
                  <a:solidFill>
                    <a:srgbClr val="E01B22"/>
                  </a:solidFill>
                </a:rPr>
                <a:t>	</a:t>
              </a:r>
              <a:r>
                <a:rPr lang="en-US" sz="2400">
                  <a:solidFill>
                    <a:srgbClr val="18984C"/>
                  </a:solidFill>
                </a:rPr>
                <a:t>2</a:t>
              </a:r>
              <a:r>
                <a:rPr lang="en-US" sz="2400" i="1">
                  <a:solidFill>
                    <a:srgbClr val="339966"/>
                  </a:solidFill>
                  <a:cs typeface="Arial" pitchFamily="34" charset="0"/>
                </a:rPr>
                <a:t>x</a:t>
              </a:r>
              <a:r>
                <a:rPr lang="en-US" sz="2400">
                  <a:solidFill>
                    <a:srgbClr val="339966"/>
                  </a:solidFill>
                  <a:cs typeface="Arial" pitchFamily="34" charset="0"/>
                </a:rPr>
                <a:t> +</a:t>
              </a:r>
              <a:r>
                <a:rPr lang="en-US" sz="2400">
                  <a:solidFill>
                    <a:srgbClr val="E01B22"/>
                  </a:solidFill>
                </a:rPr>
                <a:t> </a:t>
              </a:r>
              <a:r>
                <a:rPr lang="en-US" sz="2400">
                  <a:solidFill>
                    <a:srgbClr val="339966"/>
                  </a:solidFill>
                  <a:cs typeface="Arial" pitchFamily="34" charset="0"/>
                </a:rPr>
                <a:t>1</a:t>
              </a:r>
            </a:p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800100" algn="l"/>
                </a:tabLst>
              </a:pPr>
              <a:r>
                <a:rPr lang="en-US" sz="2400"/>
                <a:t>(</a:t>
              </a:r>
              <a:r>
                <a:rPr lang="en-US" sz="2400">
                  <a:cs typeface="Arial" pitchFamily="34" charset="0"/>
                </a:rPr>
                <a:t>×)   </a:t>
              </a:r>
              <a:r>
                <a:rPr lang="en-US" sz="2400" i="1">
                  <a:solidFill>
                    <a:srgbClr val="339966"/>
                  </a:solidFill>
                  <a:cs typeface="Arial" pitchFamily="34" charset="0"/>
                </a:rPr>
                <a:t>x</a:t>
              </a: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 + 6</a:t>
              </a:r>
            </a:p>
          </p:txBody>
        </p:sp>
        <p:sp>
          <p:nvSpPr>
            <p:cNvPr id="130068" name="Line 20"/>
            <p:cNvSpPr>
              <a:spLocks noChangeShapeType="1"/>
            </p:cNvSpPr>
            <p:nvPr/>
          </p:nvSpPr>
          <p:spPr bwMode="auto">
            <a:xfrm>
              <a:off x="3836" y="2538"/>
              <a:ext cx="8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0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0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0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0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0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0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00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0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2" grpId="0" build="p" autoUpdateAnimBg="0" advAuto="0"/>
      <p:bldP spid="130054" grpId="0" build="p" autoUpdateAnimBg="0"/>
      <p:bldP spid="130055" grpId="0" build="p" autoUpdateAnimBg="0"/>
      <p:bldP spid="130059" grpId="0" build="p" autoUpdateAnimBg="0" advAuto="0"/>
      <p:bldP spid="130060" grpId="0" build="p" autoUpdateAnimBg="0"/>
      <p:bldP spid="130064" grpId="0" build="p" autoUpdateAnimBg="0"/>
      <p:bldP spid="130065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35171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The Distributive Property</a:t>
            </a:r>
          </a:p>
        </p:txBody>
      </p:sp>
      <p:sp>
        <p:nvSpPr>
          <p:cNvPr id="135188" name="Rectangle 20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0" indent="-22860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Horizontal Method</a:t>
            </a:r>
            <a:endParaRPr lang="en-US" sz="240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35189" name="Text Box 21"/>
          <p:cNvSpPr txBox="1">
            <a:spLocks noChangeArrowheads="1"/>
          </p:cNvSpPr>
          <p:nvPr/>
        </p:nvSpPr>
        <p:spPr bwMode="auto">
          <a:xfrm>
            <a:off x="1008063" y="2205038"/>
            <a:ext cx="7777162" cy="3159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886450" indent="-5886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000250" algn="l"/>
              </a:tabLst>
            </a:pPr>
            <a:r>
              <a:rPr lang="en-US" sz="2400"/>
              <a:t>(</a:t>
            </a:r>
            <a:r>
              <a:rPr lang="en-US" sz="2400">
                <a:solidFill>
                  <a:srgbClr val="E01B22"/>
                </a:solidFill>
              </a:rPr>
              <a:t>2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+ 1</a:t>
            </a:r>
            <a:r>
              <a:rPr lang="en-US" sz="2400"/>
              <a:t>)(</a:t>
            </a:r>
            <a:r>
              <a:rPr lang="en-US" sz="2400" i="1">
                <a:cs typeface="Arial" pitchFamily="34" charset="0"/>
              </a:rPr>
              <a:t>x</a:t>
            </a:r>
            <a:r>
              <a:rPr lang="en-US" sz="2400">
                <a:cs typeface="Arial" pitchFamily="34" charset="0"/>
              </a:rPr>
              <a:t> + 6)	=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2</a:t>
            </a:r>
            <a:r>
              <a:rPr lang="en-US" sz="2400" i="1">
                <a:solidFill>
                  <a:srgbClr val="E01B22"/>
                </a:solidFill>
                <a:cs typeface="Arial" pitchFamily="34" charset="0"/>
              </a:rPr>
              <a:t>x</a:t>
            </a:r>
            <a:r>
              <a:rPr lang="en-US" sz="2400">
                <a:cs typeface="Arial" pitchFamily="34" charset="0"/>
              </a:rPr>
              <a:t>(</a:t>
            </a:r>
            <a:r>
              <a:rPr lang="en-US" sz="2400" i="1">
                <a:cs typeface="Arial" pitchFamily="34" charset="0"/>
              </a:rPr>
              <a:t>x</a:t>
            </a:r>
            <a:r>
              <a:rPr lang="en-US" sz="2400">
                <a:cs typeface="Arial" pitchFamily="34" charset="0"/>
              </a:rPr>
              <a:t> + 6) +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1</a:t>
            </a:r>
            <a:r>
              <a:rPr lang="en-US" sz="2400">
                <a:cs typeface="Arial" pitchFamily="34" charset="0"/>
              </a:rPr>
              <a:t>(</a:t>
            </a:r>
            <a:r>
              <a:rPr lang="en-US" sz="2400" i="1">
                <a:cs typeface="Arial" pitchFamily="34" charset="0"/>
              </a:rPr>
              <a:t>x</a:t>
            </a:r>
            <a:r>
              <a:rPr lang="en-US" sz="2400">
                <a:cs typeface="Arial" pitchFamily="34" charset="0"/>
              </a:rPr>
              <a:t> + 6)	Rewrite as a sum of two products.</a:t>
            </a:r>
          </a:p>
          <a:p>
            <a:pPr marL="5886450" indent="-5886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000250" algn="l"/>
              </a:tabLst>
            </a:pPr>
            <a:r>
              <a:rPr lang="en-US" sz="2400">
                <a:cs typeface="Arial" pitchFamily="34" charset="0"/>
              </a:rPr>
              <a:t>	= </a:t>
            </a: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2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+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(6) +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1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+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1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(6)	Distributive Property</a:t>
            </a:r>
          </a:p>
          <a:p>
            <a:pPr marL="5886450" indent="-5886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00025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+ 12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+ 6	Multiply.</a:t>
            </a:r>
            <a:endParaRPr lang="en-US" sz="2400">
              <a:cs typeface="Arial" pitchFamily="34" charset="0"/>
            </a:endParaRPr>
          </a:p>
          <a:p>
            <a:pPr marL="5886450" indent="-58864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000250" algn="l"/>
              </a:tabLst>
            </a:pPr>
            <a:r>
              <a:rPr lang="en-US" sz="2400"/>
              <a:t>	= 2</a:t>
            </a:r>
            <a:r>
              <a:rPr lang="en-US" sz="2400" i="1">
                <a:cs typeface="Times New Roman" pitchFamily="18" charset="0"/>
              </a:rPr>
              <a:t>x</a:t>
            </a:r>
            <a:r>
              <a:rPr lang="en-US" sz="2400" baseline="40000">
                <a:cs typeface="Times New Roman" pitchFamily="18" charset="0"/>
              </a:rPr>
              <a:t>2</a:t>
            </a:r>
            <a:r>
              <a:rPr lang="en-US" sz="2400">
                <a:cs typeface="Times New Roman" pitchFamily="18" charset="0"/>
              </a:rPr>
              <a:t> + 13</a:t>
            </a:r>
            <a:r>
              <a:rPr lang="en-US" sz="2400" i="1">
                <a:cs typeface="Times New Roman" pitchFamily="18" charset="0"/>
              </a:rPr>
              <a:t>x</a:t>
            </a:r>
            <a:r>
              <a:rPr lang="en-US" sz="2400">
                <a:cs typeface="Times New Roman" pitchFamily="18" charset="0"/>
              </a:rPr>
              <a:t> + 6	Combine like terms.</a:t>
            </a:r>
          </a:p>
        </p:txBody>
      </p:sp>
      <p:sp>
        <p:nvSpPr>
          <p:cNvPr id="135190" name="Rectangle 22"/>
          <p:cNvSpPr>
            <a:spLocks noChangeArrowheads="1"/>
          </p:cNvSpPr>
          <p:nvPr/>
        </p:nvSpPr>
        <p:spPr bwMode="auto">
          <a:xfrm>
            <a:off x="533400" y="55991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 2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+ 13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+ 6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5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5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5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5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5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88" grpId="0" build="p" autoUpdateAnimBg="0" advAuto="0"/>
      <p:bldP spid="135189" grpId="0" build="p" autoUpdateAnimBg="0"/>
      <p:bldP spid="135190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13672" name="Oval 8"/>
          <p:cNvSpPr>
            <a:spLocks noChangeArrowheads="1"/>
          </p:cNvSpPr>
          <p:nvPr/>
        </p:nvSpPr>
        <p:spPr bwMode="auto">
          <a:xfrm>
            <a:off x="876300" y="50038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3673" name="Picture 9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3674" name="Picture 10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3675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c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– 6</a:t>
            </a:r>
            <a:r>
              <a:rPr lang="pt-BR" sz="2400" b="1" i="1">
                <a:sym typeface="Symbol" pitchFamily="18" charset="2"/>
              </a:rPr>
              <a:t>c</a:t>
            </a:r>
            <a:r>
              <a:rPr lang="pt-BR" sz="2400" b="1">
                <a:sym typeface="Symbol" pitchFamily="18" charset="2"/>
              </a:rPr>
              <a:t> + 8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c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– 4</a:t>
            </a:r>
            <a:r>
              <a:rPr lang="pt-BR" sz="2400" b="1" i="1">
                <a:sym typeface="Symbol" pitchFamily="18" charset="2"/>
              </a:rPr>
              <a:t>c</a:t>
            </a:r>
            <a:r>
              <a:rPr lang="pt-BR" sz="2400" b="1">
                <a:sym typeface="Symbol" pitchFamily="18" charset="2"/>
              </a:rPr>
              <a:t> – 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c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– 2</a:t>
            </a:r>
            <a:r>
              <a:rPr lang="pt-BR" sz="2400" b="1" i="1">
                <a:sym typeface="Symbol" pitchFamily="18" charset="2"/>
              </a:rPr>
              <a:t>c</a:t>
            </a:r>
            <a:r>
              <a:rPr lang="pt-BR" sz="2400" b="1">
                <a:sym typeface="Symbol" pitchFamily="18" charset="2"/>
              </a:rPr>
              <a:t> + 8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c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– 2</a:t>
            </a:r>
            <a:r>
              <a:rPr lang="pt-BR" sz="2400" b="1" i="1">
                <a:sym typeface="Symbol" pitchFamily="18" charset="2"/>
              </a:rPr>
              <a:t>c</a:t>
            </a:r>
            <a:r>
              <a:rPr lang="pt-BR" sz="2400" b="1">
                <a:sym typeface="Symbol" pitchFamily="18" charset="2"/>
              </a:rPr>
              <a:t> – 8</a:t>
            </a:r>
          </a:p>
        </p:txBody>
      </p:sp>
      <p:sp>
        <p:nvSpPr>
          <p:cNvPr id="113676" name="TPQuestion"/>
          <p:cNvSpPr>
            <a:spLocks noChangeArrowheads="1"/>
          </p:cNvSpPr>
          <p:nvPr/>
        </p:nvSpPr>
        <p:spPr bwMode="auto">
          <a:xfrm>
            <a:off x="533400" y="1504950"/>
            <a:ext cx="81724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Find 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c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+ 2)(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c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4).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2" grpId="0" animBg="1"/>
      <p:bldP spid="113675" grpId="0" autoUpdateAnimBg="0"/>
      <p:bldP spid="113676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31077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57250" y="22606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11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+ 11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+ 13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	4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 baseline="40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+ 12</a:t>
            </a:r>
            <a:r>
              <a:rPr lang="pt-BR" sz="2400" b="1" i="1">
                <a:solidFill>
                  <a:srgbClr val="000000"/>
                </a:solidFill>
                <a:sym typeface="Symbol" pitchFamily="18" charset="2"/>
              </a:rPr>
              <a:t>x</a:t>
            </a:r>
            <a:r>
              <a:rPr lang="pt-BR" sz="2400" b="1">
                <a:solidFill>
                  <a:srgbClr val="000000"/>
                </a:solidFill>
                <a:sym typeface="Symbol" pitchFamily="18" charset="2"/>
              </a:rPr>
              <a:t> – 3</a:t>
            </a:r>
          </a:p>
        </p:txBody>
      </p:sp>
      <p:sp>
        <p:nvSpPr>
          <p:cNvPr id="131078" name="TPQuestion"/>
          <p:cNvSpPr>
            <a:spLocks noChangeArrowheads="1"/>
          </p:cNvSpPr>
          <p:nvPr/>
        </p:nvSpPr>
        <p:spPr bwMode="auto">
          <a:xfrm>
            <a:off x="476250" y="1517650"/>
            <a:ext cx="802005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Find (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+ 3)(4</a:t>
            </a:r>
            <a:r>
              <a:rPr lang="en-US" sz="2400" b="1" i="1">
                <a:solidFill>
                  <a:srgbClr val="00539D"/>
                </a:solidFill>
                <a:cs typeface="Times New Roman" pitchFamily="18" charset="0"/>
              </a:rPr>
              <a:t>x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– 1).</a:t>
            </a:r>
          </a:p>
        </p:txBody>
      </p:sp>
      <p:sp>
        <p:nvSpPr>
          <p:cNvPr id="131079" name="Oval 7"/>
          <p:cNvSpPr>
            <a:spLocks noChangeArrowheads="1"/>
          </p:cNvSpPr>
          <p:nvPr/>
        </p:nvSpPr>
        <p:spPr bwMode="auto">
          <a:xfrm>
            <a:off x="847725" y="3190875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108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108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7" grpId="0" autoUpdateAnimBg="0"/>
      <p:bldP spid="131078" grpId="0" autoUpdateAnimBg="0"/>
      <p:bldP spid="13107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</a:t>
            </a:r>
          </a:p>
        </p:txBody>
      </p:sp>
      <p:pic>
        <p:nvPicPr>
          <p:cNvPr id="106508" name="Picture 12" descr="KC_alg_L08-03A"/>
          <p:cNvPicPr>
            <a:picLocks noChangeAspect="1" noChangeArrowheads="1"/>
          </p:cNvPicPr>
          <p:nvPr/>
        </p:nvPicPr>
        <p:blipFill>
          <a:blip r:embed="rId3" cstate="print"/>
          <a:srcRect l="925"/>
          <a:stretch>
            <a:fillRect/>
          </a:stretch>
        </p:blipFill>
        <p:spPr bwMode="auto">
          <a:xfrm>
            <a:off x="514350" y="1295400"/>
            <a:ext cx="8162925" cy="37179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FOIL Method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Find 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6)(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12).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33400" y="238283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400800" indent="-6057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6)(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12)	=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533400" y="478155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 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– 18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+ 72</a:t>
            </a:r>
          </a:p>
        </p:txBody>
      </p:sp>
      <p:grpSp>
        <p:nvGrpSpPr>
          <p:cNvPr id="6152" name="Group 8"/>
          <p:cNvGrpSpPr>
            <a:grpSpLocks/>
          </p:cNvGrpSpPr>
          <p:nvPr/>
        </p:nvGrpSpPr>
        <p:grpSpPr bwMode="auto">
          <a:xfrm>
            <a:off x="1223963" y="1855788"/>
            <a:ext cx="971550" cy="565150"/>
            <a:chOff x="771" y="1169"/>
            <a:chExt cx="612" cy="356"/>
          </a:xfrm>
        </p:grpSpPr>
        <p:sp>
          <p:nvSpPr>
            <p:cNvPr id="6153" name="Text Box 9"/>
            <p:cNvSpPr txBox="1">
              <a:spLocks noChangeArrowheads="1"/>
            </p:cNvSpPr>
            <p:nvPr/>
          </p:nvSpPr>
          <p:spPr bwMode="auto">
            <a:xfrm>
              <a:off x="951" y="1169"/>
              <a:ext cx="43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tabLst>
                  <a:tab pos="5257800" algn="l"/>
                </a:tabLst>
              </a:pP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F</a:t>
              </a:r>
            </a:p>
          </p:txBody>
        </p:sp>
        <p:sp>
          <p:nvSpPr>
            <p:cNvPr id="6154" name="Freeform 10"/>
            <p:cNvSpPr>
              <a:spLocks/>
            </p:cNvSpPr>
            <p:nvPr/>
          </p:nvSpPr>
          <p:spPr bwMode="auto">
            <a:xfrm>
              <a:off x="771" y="1392"/>
              <a:ext cx="521" cy="133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363" y="0"/>
                </a:cxn>
                <a:cxn ang="0">
                  <a:pos x="725" y="227"/>
                </a:cxn>
              </a:cxnLst>
              <a:rect l="0" t="0" r="r" b="b"/>
              <a:pathLst>
                <a:path w="725" h="227">
                  <a:moveTo>
                    <a:pt x="0" y="227"/>
                  </a:moveTo>
                  <a:cubicBezTo>
                    <a:pt x="121" y="113"/>
                    <a:pt x="242" y="0"/>
                    <a:pt x="363" y="0"/>
                  </a:cubicBezTo>
                  <a:cubicBezTo>
                    <a:pt x="484" y="0"/>
                    <a:pt x="604" y="113"/>
                    <a:pt x="725" y="227"/>
                  </a:cubicBezTo>
                </a:path>
              </a:pathLst>
            </a:custGeom>
            <a:noFill/>
            <a:ln w="19050" cap="flat" cmpd="sng">
              <a:solidFill>
                <a:srgbClr val="00539D"/>
              </a:solidFill>
              <a:prstDash val="solid"/>
              <a:round/>
              <a:headEnd type="triangle" w="lg" len="lg"/>
              <a:tailEnd type="triangle" w="lg" len="lg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6155" name="Group 11"/>
          <p:cNvGrpSpPr>
            <a:grpSpLocks/>
          </p:cNvGrpSpPr>
          <p:nvPr/>
        </p:nvGrpSpPr>
        <p:grpSpPr bwMode="auto">
          <a:xfrm>
            <a:off x="1150938" y="2781300"/>
            <a:ext cx="1512887" cy="1139825"/>
            <a:chOff x="725" y="1752"/>
            <a:chExt cx="953" cy="718"/>
          </a:xfrm>
        </p:grpSpPr>
        <p:sp>
          <p:nvSpPr>
            <p:cNvPr id="6156" name="Text Box 12"/>
            <p:cNvSpPr txBox="1">
              <a:spLocks noChangeArrowheads="1"/>
            </p:cNvSpPr>
            <p:nvPr/>
          </p:nvSpPr>
          <p:spPr bwMode="auto">
            <a:xfrm>
              <a:off x="1043" y="2205"/>
              <a:ext cx="43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tabLst>
                  <a:tab pos="5257800" algn="l"/>
                </a:tabLst>
              </a:pP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O</a:t>
              </a:r>
            </a:p>
          </p:txBody>
        </p:sp>
        <p:sp>
          <p:nvSpPr>
            <p:cNvPr id="6157" name="Freeform 13"/>
            <p:cNvSpPr>
              <a:spLocks/>
            </p:cNvSpPr>
            <p:nvPr/>
          </p:nvSpPr>
          <p:spPr bwMode="auto">
            <a:xfrm rot="10800000">
              <a:off x="725" y="1752"/>
              <a:ext cx="953" cy="453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363" y="0"/>
                </a:cxn>
                <a:cxn ang="0">
                  <a:pos x="725" y="227"/>
                </a:cxn>
              </a:cxnLst>
              <a:rect l="0" t="0" r="r" b="b"/>
              <a:pathLst>
                <a:path w="725" h="227">
                  <a:moveTo>
                    <a:pt x="0" y="227"/>
                  </a:moveTo>
                  <a:cubicBezTo>
                    <a:pt x="121" y="113"/>
                    <a:pt x="242" y="0"/>
                    <a:pt x="363" y="0"/>
                  </a:cubicBezTo>
                  <a:cubicBezTo>
                    <a:pt x="484" y="0"/>
                    <a:pt x="604" y="113"/>
                    <a:pt x="725" y="227"/>
                  </a:cubicBezTo>
                </a:path>
              </a:pathLst>
            </a:custGeom>
            <a:noFill/>
            <a:ln w="19050" cap="flat" cmpd="sng">
              <a:solidFill>
                <a:srgbClr val="00539D"/>
              </a:solidFill>
              <a:prstDash val="solid"/>
              <a:round/>
              <a:headEnd type="triangle" w="lg" len="lg"/>
              <a:tailEnd type="triangle" w="lg" len="lg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6158" name="Group 14"/>
          <p:cNvGrpSpPr>
            <a:grpSpLocks/>
          </p:cNvGrpSpPr>
          <p:nvPr/>
        </p:nvGrpSpPr>
        <p:grpSpPr bwMode="auto">
          <a:xfrm>
            <a:off x="1692275" y="2781300"/>
            <a:ext cx="358775" cy="673100"/>
            <a:chOff x="1066" y="1752"/>
            <a:chExt cx="226" cy="424"/>
          </a:xfrm>
        </p:grpSpPr>
        <p:sp>
          <p:nvSpPr>
            <p:cNvPr id="6159" name="Text Box 15"/>
            <p:cNvSpPr txBox="1">
              <a:spLocks noChangeArrowheads="1"/>
            </p:cNvSpPr>
            <p:nvPr/>
          </p:nvSpPr>
          <p:spPr bwMode="auto">
            <a:xfrm>
              <a:off x="1088" y="1911"/>
              <a:ext cx="123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tabLst>
                  <a:tab pos="5257800" algn="l"/>
                </a:tabLst>
              </a:pP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I</a:t>
              </a:r>
            </a:p>
          </p:txBody>
        </p:sp>
        <p:sp>
          <p:nvSpPr>
            <p:cNvPr id="6160" name="Freeform 16"/>
            <p:cNvSpPr>
              <a:spLocks/>
            </p:cNvSpPr>
            <p:nvPr/>
          </p:nvSpPr>
          <p:spPr bwMode="auto">
            <a:xfrm rot="10800000">
              <a:off x="1066" y="1752"/>
              <a:ext cx="226" cy="133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363" y="0"/>
                </a:cxn>
                <a:cxn ang="0">
                  <a:pos x="725" y="227"/>
                </a:cxn>
              </a:cxnLst>
              <a:rect l="0" t="0" r="r" b="b"/>
              <a:pathLst>
                <a:path w="725" h="227">
                  <a:moveTo>
                    <a:pt x="0" y="227"/>
                  </a:moveTo>
                  <a:cubicBezTo>
                    <a:pt x="121" y="113"/>
                    <a:pt x="242" y="0"/>
                    <a:pt x="363" y="0"/>
                  </a:cubicBezTo>
                  <a:cubicBezTo>
                    <a:pt x="484" y="0"/>
                    <a:pt x="604" y="113"/>
                    <a:pt x="725" y="227"/>
                  </a:cubicBezTo>
                </a:path>
              </a:pathLst>
            </a:custGeom>
            <a:noFill/>
            <a:ln w="19050" cap="flat" cmpd="sng">
              <a:solidFill>
                <a:srgbClr val="00539D"/>
              </a:solidFill>
              <a:prstDash val="solid"/>
              <a:round/>
              <a:headEnd type="triangle" w="lg" len="lg"/>
              <a:tailEnd type="triangle" w="lg" len="lg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6161" name="Group 17"/>
          <p:cNvGrpSpPr>
            <a:grpSpLocks/>
          </p:cNvGrpSpPr>
          <p:nvPr/>
        </p:nvGrpSpPr>
        <p:grpSpPr bwMode="auto">
          <a:xfrm>
            <a:off x="1655763" y="1855788"/>
            <a:ext cx="938212" cy="554037"/>
            <a:chOff x="1043" y="1169"/>
            <a:chExt cx="591" cy="349"/>
          </a:xfrm>
        </p:grpSpPr>
        <p:sp>
          <p:nvSpPr>
            <p:cNvPr id="6162" name="Text Box 18"/>
            <p:cNvSpPr txBox="1">
              <a:spLocks noChangeArrowheads="1"/>
            </p:cNvSpPr>
            <p:nvPr/>
          </p:nvSpPr>
          <p:spPr bwMode="auto">
            <a:xfrm>
              <a:off x="1202" y="1169"/>
              <a:ext cx="43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tabLst>
                  <a:tab pos="5257800" algn="l"/>
                </a:tabLst>
              </a:pP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L</a:t>
              </a:r>
            </a:p>
          </p:txBody>
        </p:sp>
        <p:sp>
          <p:nvSpPr>
            <p:cNvPr id="6163" name="Freeform 19"/>
            <p:cNvSpPr>
              <a:spLocks/>
            </p:cNvSpPr>
            <p:nvPr/>
          </p:nvSpPr>
          <p:spPr bwMode="auto">
            <a:xfrm>
              <a:off x="1043" y="1385"/>
              <a:ext cx="521" cy="133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363" y="0"/>
                </a:cxn>
                <a:cxn ang="0">
                  <a:pos x="725" y="227"/>
                </a:cxn>
              </a:cxnLst>
              <a:rect l="0" t="0" r="r" b="b"/>
              <a:pathLst>
                <a:path w="725" h="227">
                  <a:moveTo>
                    <a:pt x="0" y="227"/>
                  </a:moveTo>
                  <a:cubicBezTo>
                    <a:pt x="121" y="113"/>
                    <a:pt x="242" y="0"/>
                    <a:pt x="363" y="0"/>
                  </a:cubicBezTo>
                  <a:cubicBezTo>
                    <a:pt x="484" y="0"/>
                    <a:pt x="604" y="113"/>
                    <a:pt x="725" y="227"/>
                  </a:cubicBezTo>
                </a:path>
              </a:pathLst>
            </a:custGeom>
            <a:noFill/>
            <a:ln w="19050" cap="flat" cmpd="sng">
              <a:solidFill>
                <a:srgbClr val="00539D"/>
              </a:solidFill>
              <a:prstDash val="solid"/>
              <a:round/>
              <a:headEnd type="triangle" w="lg" len="lg"/>
              <a:tailEnd type="triangle" w="lg" len="lg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6164" name="Text Box 20"/>
          <p:cNvSpPr txBox="1">
            <a:spLocks noChangeArrowheads="1"/>
          </p:cNvSpPr>
          <p:nvPr/>
        </p:nvSpPr>
        <p:spPr bwMode="auto">
          <a:xfrm>
            <a:off x="533400" y="238283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400800" indent="-6057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6)(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12)	=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(–12)</a:t>
            </a:r>
          </a:p>
        </p:txBody>
      </p:sp>
      <p:sp>
        <p:nvSpPr>
          <p:cNvPr id="6165" name="Text Box 21"/>
          <p:cNvSpPr txBox="1">
            <a:spLocks noChangeArrowheads="1"/>
          </p:cNvSpPr>
          <p:nvPr/>
        </p:nvSpPr>
        <p:spPr bwMode="auto">
          <a:xfrm>
            <a:off x="533400" y="238283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400800" indent="-6057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6)(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12)	=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(–12) + (–6)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(–6)(–12)</a:t>
            </a:r>
          </a:p>
        </p:txBody>
      </p:sp>
      <p:sp>
        <p:nvSpPr>
          <p:cNvPr id="6166" name="Text Box 22"/>
          <p:cNvSpPr txBox="1">
            <a:spLocks noChangeArrowheads="1"/>
          </p:cNvSpPr>
          <p:nvPr/>
        </p:nvSpPr>
        <p:spPr bwMode="auto">
          <a:xfrm>
            <a:off x="533400" y="238283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400800" indent="-6057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6)(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12)	=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 +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(–12) + (–6)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endParaRPr lang="en-US" sz="2400"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533400" y="3330575"/>
            <a:ext cx="807720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400800" indent="-6057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12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+ 72	Multiply.</a:t>
            </a:r>
          </a:p>
        </p:txBody>
      </p:sp>
      <p:sp>
        <p:nvSpPr>
          <p:cNvPr id="6168" name="Text Box 24"/>
          <p:cNvSpPr txBox="1">
            <a:spLocks noChangeArrowheads="1"/>
          </p:cNvSpPr>
          <p:nvPr/>
        </p:nvSpPr>
        <p:spPr bwMode="auto">
          <a:xfrm>
            <a:off x="533400" y="3805238"/>
            <a:ext cx="8077200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400800" indent="-6057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18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 + 72	Combine like terms.</a:t>
            </a:r>
          </a:p>
        </p:txBody>
      </p:sp>
      <p:sp>
        <p:nvSpPr>
          <p:cNvPr id="6169" name="Text Box 25"/>
          <p:cNvSpPr txBox="1">
            <a:spLocks noChangeArrowheads="1"/>
          </p:cNvSpPr>
          <p:nvPr/>
        </p:nvSpPr>
        <p:spPr bwMode="auto">
          <a:xfrm>
            <a:off x="3236913" y="2071688"/>
            <a:ext cx="3270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tabLst>
                <a:tab pos="5257800" algn="l"/>
              </a:tabLst>
            </a:pP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F</a:t>
            </a:r>
          </a:p>
        </p:txBody>
      </p:sp>
      <p:sp>
        <p:nvSpPr>
          <p:cNvPr id="6170" name="Text Box 26"/>
          <p:cNvSpPr txBox="1">
            <a:spLocks noChangeArrowheads="1"/>
          </p:cNvSpPr>
          <p:nvPr/>
        </p:nvSpPr>
        <p:spPr bwMode="auto">
          <a:xfrm>
            <a:off x="533400" y="2382838"/>
            <a:ext cx="80772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400800" indent="-6057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22860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6)(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12)	</a:t>
            </a:r>
          </a:p>
        </p:txBody>
      </p:sp>
      <p:sp>
        <p:nvSpPr>
          <p:cNvPr id="6171" name="Text Box 27"/>
          <p:cNvSpPr txBox="1">
            <a:spLocks noChangeArrowheads="1"/>
          </p:cNvSpPr>
          <p:nvPr/>
        </p:nvSpPr>
        <p:spPr bwMode="auto">
          <a:xfrm>
            <a:off x="4211638" y="2078038"/>
            <a:ext cx="6858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tabLst>
                <a:tab pos="5257800" algn="l"/>
              </a:tabLst>
            </a:pP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O</a:t>
            </a:r>
          </a:p>
        </p:txBody>
      </p:sp>
      <p:sp>
        <p:nvSpPr>
          <p:cNvPr id="6172" name="Text Box 28"/>
          <p:cNvSpPr txBox="1">
            <a:spLocks noChangeArrowheads="1"/>
          </p:cNvSpPr>
          <p:nvPr/>
        </p:nvSpPr>
        <p:spPr bwMode="auto">
          <a:xfrm>
            <a:off x="5364163" y="2078038"/>
            <a:ext cx="6858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tabLst>
                <a:tab pos="5257800" algn="l"/>
              </a:tabLst>
            </a:pP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I</a:t>
            </a:r>
          </a:p>
        </p:txBody>
      </p:sp>
      <p:sp>
        <p:nvSpPr>
          <p:cNvPr id="6173" name="Text Box 29"/>
          <p:cNvSpPr txBox="1">
            <a:spLocks noChangeArrowheads="1"/>
          </p:cNvSpPr>
          <p:nvPr/>
        </p:nvSpPr>
        <p:spPr bwMode="auto">
          <a:xfrm>
            <a:off x="6657975" y="2078038"/>
            <a:ext cx="685800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20000"/>
              </a:spcAft>
              <a:tabLst>
                <a:tab pos="5257800" algn="l"/>
              </a:tabLst>
            </a:pPr>
            <a:r>
              <a:rPr lang="en-US" sz="2400">
                <a:solidFill>
                  <a:srgbClr val="E01B22"/>
                </a:solidFill>
                <a:cs typeface="Arial" pitchFamily="34" charset="0"/>
              </a:rPr>
              <a:t>L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 advAuto="0"/>
      <p:bldP spid="6150" grpId="0" build="p" autoUpdateAnimBg="0" advAuto="0"/>
      <p:bldP spid="6151" grpId="0" build="p" autoUpdateAnimBg="0"/>
      <p:bldP spid="6164" grpId="0" build="p" autoUpdateAnimBg="0" advAuto="0"/>
      <p:bldP spid="6165" grpId="0" build="p" autoUpdateAnimBg="0" advAuto="0"/>
      <p:bldP spid="6166" grpId="0" build="p" autoUpdateAnimBg="0" advAuto="0"/>
      <p:bldP spid="6167" grpId="0" build="p" autoUpdateAnimBg="0"/>
      <p:bldP spid="6168" grpId="0" build="p" autoUpdateAnimBg="0"/>
      <p:bldP spid="6169" grpId="0" autoUpdateAnimBg="0"/>
      <p:bldP spid="6170" grpId="0" build="p" autoUpdateAnimBg="0"/>
      <p:bldP spid="6171" grpId="0" autoUpdateAnimBg="0"/>
      <p:bldP spid="6172" grpId="0" autoUpdateAnimBg="0"/>
      <p:bldP spid="617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FOIL Method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876300" y="1503363"/>
            <a:ext cx="7705725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Find (5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4)(2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+ 8).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533400" y="2060575"/>
            <a:ext cx="8077200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(5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4)(2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+ 8)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533400" y="5294313"/>
            <a:ext cx="83947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  <a:tab pos="54864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10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+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32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>
                <a:solidFill>
                  <a:srgbClr val="E01B22"/>
                </a:solidFill>
              </a:rPr>
              <a:t>– 32</a:t>
            </a:r>
            <a:endParaRPr lang="en-US" sz="2400"/>
          </a:p>
        </p:txBody>
      </p:sp>
      <p:grpSp>
        <p:nvGrpSpPr>
          <p:cNvPr id="7177" name="Group 9"/>
          <p:cNvGrpSpPr>
            <a:grpSpLocks/>
          </p:cNvGrpSpPr>
          <p:nvPr/>
        </p:nvGrpSpPr>
        <p:grpSpPr bwMode="auto">
          <a:xfrm>
            <a:off x="533400" y="2641600"/>
            <a:ext cx="8077200" cy="852488"/>
            <a:chOff x="336" y="1664"/>
            <a:chExt cx="5088" cy="537"/>
          </a:xfrm>
        </p:grpSpPr>
        <p:sp>
          <p:nvSpPr>
            <p:cNvPr id="7178" name="Text Box 10"/>
            <p:cNvSpPr txBox="1">
              <a:spLocks noChangeArrowheads="1"/>
            </p:cNvSpPr>
            <p:nvPr/>
          </p:nvSpPr>
          <p:spPr bwMode="auto">
            <a:xfrm>
              <a:off x="336" y="1936"/>
              <a:ext cx="5088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tabLst>
                  <a:tab pos="1828800" algn="l"/>
                </a:tabLst>
              </a:pPr>
              <a:r>
                <a:rPr lang="en-US" sz="2400">
                  <a:solidFill>
                    <a:srgbClr val="000000"/>
                  </a:solidFill>
                </a:rPr>
                <a:t>	= (5</a:t>
              </a:r>
              <a:r>
                <a:rPr lang="en-US" sz="2400" i="1">
                  <a:solidFill>
                    <a:srgbClr val="000000"/>
                  </a:solidFill>
                </a:rPr>
                <a:t>x</a:t>
              </a:r>
              <a:r>
                <a:rPr lang="en-US" sz="2400">
                  <a:solidFill>
                    <a:srgbClr val="000000"/>
                  </a:solidFill>
                </a:rPr>
                <a:t>)(2</a:t>
              </a:r>
              <a:r>
                <a:rPr lang="en-US" sz="2400" i="1">
                  <a:solidFill>
                    <a:srgbClr val="000000"/>
                  </a:solidFill>
                </a:rPr>
                <a:t>x</a:t>
              </a:r>
              <a:r>
                <a:rPr lang="en-US" sz="2400">
                  <a:solidFill>
                    <a:srgbClr val="000000"/>
                  </a:solidFill>
                </a:rPr>
                <a:t>) + 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(5</a:t>
              </a:r>
              <a:r>
                <a:rPr lang="en-US" sz="2400" i="1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x</a:t>
              </a:r>
              <a:r>
                <a:rPr lang="en-US" sz="2400">
                  <a:solidFill>
                    <a:srgbClr val="000000"/>
                  </a:solidFill>
                  <a:ea typeface="Times New Roman" pitchFamily="18" charset="0"/>
                  <a:cs typeface="Arial" pitchFamily="34" charset="0"/>
                </a:rPr>
                <a:t>)(8) +</a:t>
              </a:r>
              <a:r>
                <a:rPr lang="en-US" sz="2400">
                  <a:solidFill>
                    <a:srgbClr val="000000"/>
                  </a:solidFill>
                </a:rPr>
                <a:t> (–4)(2</a:t>
              </a:r>
              <a:r>
                <a:rPr lang="en-US" sz="2400" i="1">
                  <a:solidFill>
                    <a:srgbClr val="000000"/>
                  </a:solidFill>
                </a:rPr>
                <a:t>x</a:t>
              </a:r>
              <a:r>
                <a:rPr lang="en-US" sz="2400">
                  <a:solidFill>
                    <a:srgbClr val="000000"/>
                  </a:solidFill>
                </a:rPr>
                <a:t>) + (–4)(8)</a:t>
              </a:r>
            </a:p>
          </p:txBody>
        </p:sp>
        <p:sp>
          <p:nvSpPr>
            <p:cNvPr id="7179" name="Text Box 11"/>
            <p:cNvSpPr txBox="1">
              <a:spLocks noChangeArrowheads="1"/>
            </p:cNvSpPr>
            <p:nvPr/>
          </p:nvSpPr>
          <p:spPr bwMode="auto">
            <a:xfrm>
              <a:off x="1950" y="1664"/>
              <a:ext cx="206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tabLst>
                  <a:tab pos="5257800" algn="l"/>
                </a:tabLst>
              </a:pP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F</a:t>
              </a:r>
            </a:p>
          </p:txBody>
        </p:sp>
        <p:sp>
          <p:nvSpPr>
            <p:cNvPr id="7180" name="Text Box 12"/>
            <p:cNvSpPr txBox="1">
              <a:spLocks noChangeArrowheads="1"/>
            </p:cNvSpPr>
            <p:nvPr/>
          </p:nvSpPr>
          <p:spPr bwMode="auto">
            <a:xfrm>
              <a:off x="2789" y="1668"/>
              <a:ext cx="43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tabLst>
                  <a:tab pos="5257800" algn="l"/>
                </a:tabLst>
              </a:pP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O</a:t>
              </a:r>
            </a:p>
          </p:txBody>
        </p:sp>
        <p:sp>
          <p:nvSpPr>
            <p:cNvPr id="7181" name="Text Box 13"/>
            <p:cNvSpPr txBox="1">
              <a:spLocks noChangeArrowheads="1"/>
            </p:cNvSpPr>
            <p:nvPr/>
          </p:nvSpPr>
          <p:spPr bwMode="auto">
            <a:xfrm>
              <a:off x="3651" y="1668"/>
              <a:ext cx="43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tabLst>
                  <a:tab pos="5257800" algn="l"/>
                </a:tabLst>
              </a:pP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I</a:t>
              </a:r>
            </a:p>
          </p:txBody>
        </p:sp>
        <p:sp>
          <p:nvSpPr>
            <p:cNvPr id="7182" name="Text Box 14"/>
            <p:cNvSpPr txBox="1">
              <a:spLocks noChangeArrowheads="1"/>
            </p:cNvSpPr>
            <p:nvPr/>
          </p:nvSpPr>
          <p:spPr bwMode="auto">
            <a:xfrm>
              <a:off x="4512" y="1668"/>
              <a:ext cx="432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20000"/>
                </a:spcAft>
                <a:tabLst>
                  <a:tab pos="5257800" algn="l"/>
                </a:tabLst>
              </a:pPr>
              <a:r>
                <a:rPr lang="en-US" sz="2400">
                  <a:solidFill>
                    <a:srgbClr val="E01B22"/>
                  </a:solidFill>
                  <a:cs typeface="Arial" pitchFamily="34" charset="0"/>
                </a:rPr>
                <a:t>L</a:t>
              </a:r>
            </a:p>
          </p:txBody>
        </p:sp>
      </p:grp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533400" y="3933825"/>
            <a:ext cx="8077200" cy="1223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28800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	= 10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 baseline="40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 + 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40</a:t>
            </a:r>
            <a:r>
              <a:rPr lang="en-US" sz="2400" i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>
                <a:solidFill>
                  <a:srgbClr val="000000"/>
                </a:solidFill>
              </a:rPr>
              <a:t>– 8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32	Multiply.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1828800" algn="l"/>
                <a:tab pos="5486400" algn="l"/>
              </a:tabLst>
            </a:pPr>
            <a:r>
              <a:rPr lang="en-US" sz="2400">
                <a:solidFill>
                  <a:srgbClr val="000000"/>
                </a:solidFill>
              </a:rPr>
              <a:t>	= </a:t>
            </a:r>
            <a:r>
              <a:rPr lang="en-US" sz="2400"/>
              <a:t>10</a:t>
            </a:r>
            <a:r>
              <a:rPr lang="en-US" sz="2400" i="1"/>
              <a:t>x</a:t>
            </a:r>
            <a:r>
              <a:rPr lang="en-US" sz="2400" baseline="40000"/>
              <a:t>2</a:t>
            </a:r>
            <a:r>
              <a:rPr lang="en-US" sz="2400"/>
              <a:t> + </a:t>
            </a:r>
            <a:r>
              <a:rPr lang="en-US" sz="2400">
                <a:cs typeface="Times New Roman" pitchFamily="18" charset="0"/>
              </a:rPr>
              <a:t>32</a:t>
            </a:r>
            <a:r>
              <a:rPr lang="en-US" sz="2400" i="1">
                <a:cs typeface="Times New Roman" pitchFamily="18" charset="0"/>
              </a:rPr>
              <a:t>x</a:t>
            </a:r>
            <a:r>
              <a:rPr lang="en-US" sz="2400">
                <a:cs typeface="Times New Roman" pitchFamily="18" charset="0"/>
              </a:rPr>
              <a:t> </a:t>
            </a:r>
            <a:r>
              <a:rPr lang="en-US" sz="2400"/>
              <a:t>– 32	Combine like 		terms.</a:t>
            </a: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build="p" autoUpdateAnimBg="0" advAuto="0"/>
      <p:bldP spid="7175" grpId="0" build="p" autoUpdateAnimBg="0"/>
      <p:bldP spid="7176" grpId="0" build="p" autoUpdateAnimBg="0"/>
      <p:bldP spid="7183" grpId="0" uiExpand="1" build="allAtOnce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876300" y="31369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4696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4697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4698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– 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+ 6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+ 5</a:t>
            </a:r>
          </a:p>
        </p:txBody>
      </p:sp>
      <p:sp>
        <p:nvSpPr>
          <p:cNvPr id="114699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A.</a:t>
            </a:r>
            <a:r>
              <a:rPr lang="en-US" sz="2400" b="1">
                <a:solidFill>
                  <a:srgbClr val="00539D"/>
                </a:solidFill>
                <a:cs typeface="Times New Roman" pitchFamily="18" charset="0"/>
              </a:rPr>
              <a:t>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Find 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+ 2)(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3).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animBg="1"/>
      <p:bldP spid="114698" grpId="0" autoUpdateAnimBg="0"/>
      <p:bldP spid="11469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2</a:t>
            </a:r>
          </a:p>
        </p:txBody>
      </p:sp>
      <p:sp>
        <p:nvSpPr>
          <p:cNvPr id="132103" name="Oval 7"/>
          <p:cNvSpPr>
            <a:spLocks noChangeArrowheads="1"/>
          </p:cNvSpPr>
          <p:nvPr/>
        </p:nvSpPr>
        <p:spPr bwMode="auto">
          <a:xfrm>
            <a:off x="895350" y="407035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210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210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3210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27908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5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– 8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+ 30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6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+ 28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6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– 8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30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6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– 30</a:t>
            </a:r>
          </a:p>
        </p:txBody>
      </p:sp>
      <p:sp>
        <p:nvSpPr>
          <p:cNvPr id="132107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cs typeface="Times New Roman" pitchFamily="18" charset="0"/>
              </a:rPr>
              <a:t>B.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Find (3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+ 5)(2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6).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3" grpId="0" animBg="1"/>
      <p:bldP spid="132106" grpId="0" autoUpdateAnimBg="0"/>
      <p:bldP spid="132107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43434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FOIL Method</a:t>
            </a:r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876300" y="1503363"/>
            <a:ext cx="765810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200" b="1">
                <a:solidFill>
                  <a:srgbClr val="E01B22"/>
                </a:solidFill>
              </a:rPr>
              <a:t>PATIO</a:t>
            </a:r>
            <a:r>
              <a:rPr lang="en-US" sz="2200" b="1">
                <a:solidFill>
                  <a:srgbClr val="FFEB55"/>
                </a:solidFill>
              </a:rPr>
              <a:t>  </a:t>
            </a:r>
            <a:r>
              <a:rPr lang="en-US" sz="2200" b="1">
                <a:solidFill>
                  <a:srgbClr val="00539D"/>
                </a:solidFill>
              </a:rPr>
              <a:t>A patio in the shape of the </a:t>
            </a:r>
            <a:br>
              <a:rPr lang="en-US" sz="2200" b="1">
                <a:solidFill>
                  <a:srgbClr val="00539D"/>
                </a:solidFill>
              </a:rPr>
            </a:br>
            <a:r>
              <a:rPr lang="en-US" sz="2200" b="1">
                <a:solidFill>
                  <a:srgbClr val="00539D"/>
                </a:solidFill>
              </a:rPr>
              <a:t>triangle shown is being built in </a:t>
            </a:r>
            <a:br>
              <a:rPr lang="en-US" sz="2200" b="1">
                <a:solidFill>
                  <a:srgbClr val="00539D"/>
                </a:solidFill>
              </a:rPr>
            </a:br>
            <a:r>
              <a:rPr lang="en-US" sz="2200" b="1">
                <a:solidFill>
                  <a:srgbClr val="00539D"/>
                </a:solidFill>
              </a:rPr>
              <a:t>Lavali’s backyard. The dimensions </a:t>
            </a:r>
            <a:br>
              <a:rPr lang="en-US" sz="2200" b="1">
                <a:solidFill>
                  <a:srgbClr val="00539D"/>
                </a:solidFill>
              </a:rPr>
            </a:br>
            <a:r>
              <a:rPr lang="en-US" sz="2200" b="1">
                <a:solidFill>
                  <a:srgbClr val="00539D"/>
                </a:solidFill>
              </a:rPr>
              <a:t>given are in feet. The area </a:t>
            </a:r>
            <a:r>
              <a:rPr lang="en-US" sz="2200" b="1" i="1">
                <a:solidFill>
                  <a:srgbClr val="00539D"/>
                </a:solidFill>
              </a:rPr>
              <a:t>A</a:t>
            </a:r>
            <a:r>
              <a:rPr lang="en-US" sz="2200" b="1">
                <a:solidFill>
                  <a:srgbClr val="00539D"/>
                </a:solidFill>
              </a:rPr>
              <a:t> of the </a:t>
            </a:r>
            <a:br>
              <a:rPr lang="en-US" sz="2200" b="1">
                <a:solidFill>
                  <a:srgbClr val="00539D"/>
                </a:solidFill>
              </a:rPr>
            </a:br>
            <a:r>
              <a:rPr lang="en-US" sz="2200" b="1">
                <a:solidFill>
                  <a:srgbClr val="00539D"/>
                </a:solidFill>
              </a:rPr>
              <a:t>triangle is one half the height </a:t>
            </a:r>
            <a:r>
              <a:rPr lang="en-US" sz="2200" b="1" i="1">
                <a:solidFill>
                  <a:srgbClr val="00539D"/>
                </a:solidFill>
              </a:rPr>
              <a:t>h</a:t>
            </a:r>
            <a:r>
              <a:rPr lang="en-US" sz="2200" b="1">
                <a:solidFill>
                  <a:srgbClr val="00539D"/>
                </a:solidFill>
              </a:rPr>
              <a:t> times </a:t>
            </a:r>
            <a:br>
              <a:rPr lang="en-US" sz="2200" b="1">
                <a:solidFill>
                  <a:srgbClr val="00539D"/>
                </a:solidFill>
              </a:rPr>
            </a:br>
            <a:r>
              <a:rPr lang="en-US" sz="2200" b="1">
                <a:solidFill>
                  <a:srgbClr val="00539D"/>
                </a:solidFill>
              </a:rPr>
              <a:t>the base </a:t>
            </a:r>
            <a:r>
              <a:rPr lang="en-US" sz="2200" b="1" i="1">
                <a:solidFill>
                  <a:srgbClr val="00539D"/>
                </a:solidFill>
              </a:rPr>
              <a:t>b</a:t>
            </a:r>
            <a:r>
              <a:rPr lang="en-US" sz="2200" b="1">
                <a:solidFill>
                  <a:srgbClr val="00539D"/>
                </a:solidFill>
              </a:rPr>
              <a:t>. Write an expression for the area of the patio.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533400" y="3429000"/>
            <a:ext cx="8077200" cy="1077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0" indent="-19431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00539D"/>
                </a:solidFill>
              </a:rPr>
              <a:t>Understand</a:t>
            </a:r>
            <a:r>
              <a:rPr lang="en-US" sz="2400">
                <a:solidFill>
                  <a:srgbClr val="000000"/>
                </a:solidFill>
              </a:rPr>
              <a:t> 	</a:t>
            </a:r>
            <a:r>
              <a:rPr lang="en-US" sz="240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We need to find an expression for the area of the patio. We know the measurements of the height and base.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533400" y="4616450"/>
            <a:ext cx="82296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0" indent="-19415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Plan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>
                <a:solidFill>
                  <a:srgbClr val="000000"/>
                </a:solidFill>
              </a:rPr>
              <a:t>Use the formula for the area of a triangle. Identify the height and base.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 i="1">
                <a:solidFill>
                  <a:srgbClr val="000000"/>
                </a:solidFill>
              </a:rPr>
              <a:t>h</a:t>
            </a:r>
            <a:r>
              <a:rPr lang="en-US" sz="2400">
                <a:solidFill>
                  <a:srgbClr val="000000"/>
                </a:solidFill>
              </a:rPr>
              <a:t> = 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– 7</a:t>
            </a:r>
            <a:br>
              <a:rPr lang="en-US" sz="2400">
                <a:solidFill>
                  <a:srgbClr val="000000"/>
                </a:solidFill>
              </a:rPr>
            </a:br>
            <a:r>
              <a:rPr lang="en-US" sz="2400" i="1">
                <a:solidFill>
                  <a:srgbClr val="000000"/>
                </a:solidFill>
              </a:rPr>
              <a:t>b</a:t>
            </a:r>
            <a:r>
              <a:rPr lang="en-US" sz="2400">
                <a:solidFill>
                  <a:srgbClr val="000000"/>
                </a:solidFill>
              </a:rPr>
              <a:t> = 6</a:t>
            </a:r>
            <a:r>
              <a:rPr lang="en-US" sz="2400" i="1">
                <a:solidFill>
                  <a:srgbClr val="000000"/>
                </a:solidFill>
              </a:rPr>
              <a:t>x</a:t>
            </a:r>
            <a:r>
              <a:rPr lang="en-US" sz="2400">
                <a:solidFill>
                  <a:srgbClr val="000000"/>
                </a:solidFill>
              </a:rPr>
              <a:t> + 7</a:t>
            </a:r>
          </a:p>
        </p:txBody>
      </p:sp>
      <p:pic>
        <p:nvPicPr>
          <p:cNvPr id="9231" name="Picture 15" descr="ALG07-06-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1527175"/>
            <a:ext cx="2667000" cy="149066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8" grpId="0" build="p" autoUpdateAnimBg="0" advAuto="0"/>
      <p:bldP spid="9229" grpId="0" build="p" autoUpdateAnimBg="0"/>
      <p:bldP spid="9230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51" name="Picture 15" descr="7-7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3138" y="2171700"/>
            <a:ext cx="2970212" cy="787400"/>
          </a:xfrm>
          <a:prstGeom prst="rect">
            <a:avLst/>
          </a:prstGeom>
          <a:noFill/>
        </p:spPr>
      </p:pic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43434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FOIL Method</a:t>
            </a:r>
          </a:p>
        </p:txBody>
      </p:sp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5543550" y="2359025"/>
            <a:ext cx="299402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Original formula</a:t>
            </a:r>
          </a:p>
        </p:txBody>
      </p:sp>
      <p:pic>
        <p:nvPicPr>
          <p:cNvPr id="91143" name="Picture 7" descr="eq_232"/>
          <p:cNvPicPr>
            <a:picLocks noChangeAspect="1" noChangeArrowheads="1"/>
          </p:cNvPicPr>
          <p:nvPr/>
        </p:nvPicPr>
        <p:blipFill>
          <a:blip r:embed="rId4" cstate="print">
            <a:lum contrast="100000"/>
            <a:grayscl/>
          </a:blip>
          <a:srcRect l="6334" t="76997"/>
          <a:stretch>
            <a:fillRect/>
          </a:stretch>
        </p:blipFill>
        <p:spPr bwMode="auto">
          <a:xfrm>
            <a:off x="1257300" y="5267325"/>
            <a:ext cx="4084638" cy="742950"/>
          </a:xfrm>
          <a:prstGeom prst="rect">
            <a:avLst/>
          </a:prstGeom>
          <a:noFill/>
        </p:spPr>
      </p:pic>
      <p:pic>
        <p:nvPicPr>
          <p:cNvPr id="91144" name="Picture 8" descr="eq_232"/>
          <p:cNvPicPr>
            <a:picLocks noChangeAspect="1" noChangeArrowheads="1"/>
          </p:cNvPicPr>
          <p:nvPr/>
        </p:nvPicPr>
        <p:blipFill>
          <a:blip r:embed="rId4" cstate="print">
            <a:lum contrast="100000"/>
            <a:grayscl/>
          </a:blip>
          <a:srcRect l="6116" t="24615" b="48781"/>
          <a:stretch>
            <a:fillRect/>
          </a:stretch>
        </p:blipFill>
        <p:spPr bwMode="auto">
          <a:xfrm>
            <a:off x="1247775" y="3141663"/>
            <a:ext cx="4094163" cy="858837"/>
          </a:xfrm>
          <a:prstGeom prst="rect">
            <a:avLst/>
          </a:prstGeom>
          <a:noFill/>
        </p:spPr>
      </p:pic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5543550" y="3344863"/>
            <a:ext cx="29940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Substitution</a:t>
            </a:r>
          </a:p>
        </p:txBody>
      </p:sp>
      <p:sp>
        <p:nvSpPr>
          <p:cNvPr id="91146" name="Text Box 10"/>
          <p:cNvSpPr txBox="1">
            <a:spLocks noChangeArrowheads="1"/>
          </p:cNvSpPr>
          <p:nvPr/>
        </p:nvSpPr>
        <p:spPr bwMode="auto">
          <a:xfrm>
            <a:off x="5543550" y="4329113"/>
            <a:ext cx="29940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FOIL method</a:t>
            </a:r>
          </a:p>
        </p:txBody>
      </p:sp>
      <p:sp>
        <p:nvSpPr>
          <p:cNvPr id="91147" name="Text Box 11"/>
          <p:cNvSpPr txBox="1">
            <a:spLocks noChangeArrowheads="1"/>
          </p:cNvSpPr>
          <p:nvPr/>
        </p:nvSpPr>
        <p:spPr bwMode="auto">
          <a:xfrm>
            <a:off x="5543550" y="5405438"/>
            <a:ext cx="2994025" cy="420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Multiply.</a:t>
            </a:r>
          </a:p>
        </p:txBody>
      </p:sp>
      <p:pic>
        <p:nvPicPr>
          <p:cNvPr id="91148" name="Picture 12" descr="2palg_35"/>
          <p:cNvPicPr>
            <a:picLocks noChangeAspect="1" noChangeArrowheads="1"/>
          </p:cNvPicPr>
          <p:nvPr/>
        </p:nvPicPr>
        <p:blipFill>
          <a:blip r:embed="rId5" cstate="print">
            <a:lum contrast="100000"/>
            <a:grayscl/>
          </a:blip>
          <a:srcRect l="5368"/>
          <a:stretch>
            <a:fillRect/>
          </a:stretch>
        </p:blipFill>
        <p:spPr bwMode="auto">
          <a:xfrm>
            <a:off x="1233488" y="4162425"/>
            <a:ext cx="4533900" cy="781050"/>
          </a:xfrm>
          <a:prstGeom prst="rect">
            <a:avLst/>
          </a:prstGeom>
          <a:noFill/>
        </p:spPr>
      </p:pic>
      <p:sp>
        <p:nvSpPr>
          <p:cNvPr id="91154" name="Rectangle 18"/>
          <p:cNvSpPr>
            <a:spLocks noChangeArrowheads="1"/>
          </p:cNvSpPr>
          <p:nvPr/>
        </p:nvSpPr>
        <p:spPr bwMode="auto">
          <a:xfrm>
            <a:off x="533400" y="14478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0" indent="-19415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</a:pPr>
            <a:r>
              <a:rPr lang="en-US" sz="2400" b="1">
                <a:solidFill>
                  <a:srgbClr val="00539D"/>
                </a:solidFill>
              </a:rPr>
              <a:t>Solve</a:t>
            </a:r>
            <a:endParaRPr lang="en-US" sz="2400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1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1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1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1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1" grpId="0" build="p" autoUpdateAnimBg="0" advAuto="0"/>
      <p:bldP spid="91145" grpId="0" build="p" autoUpdateAnimBg="0" advAuto="0"/>
      <p:bldP spid="91146" grpId="0" build="p" autoUpdateAnimBg="0" advAuto="0"/>
      <p:bldP spid="91147" grpId="0" build="p" autoUpdateAnimBg="0" advAuto="0"/>
      <p:bldP spid="91154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33123" name="Text Box 3"/>
          <p:cNvSpPr txBox="1">
            <a:spLocks noChangeArrowheads="1"/>
          </p:cNvSpPr>
          <p:nvPr/>
        </p:nvSpPr>
        <p:spPr bwMode="auto">
          <a:xfrm>
            <a:off x="4343400" y="771525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FOIL Method</a:t>
            </a:r>
          </a:p>
        </p:txBody>
      </p:sp>
      <p:sp>
        <p:nvSpPr>
          <p:cNvPr id="133124" name="Text Box 4"/>
          <p:cNvSpPr txBox="1">
            <a:spLocks noChangeArrowheads="1"/>
          </p:cNvSpPr>
          <p:nvPr/>
        </p:nvSpPr>
        <p:spPr bwMode="auto">
          <a:xfrm>
            <a:off x="5257800" y="1501775"/>
            <a:ext cx="3241675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Combine like terms.</a:t>
            </a:r>
          </a:p>
        </p:txBody>
      </p:sp>
      <p:sp>
        <p:nvSpPr>
          <p:cNvPr id="133125" name="Rectangle 5"/>
          <p:cNvSpPr>
            <a:spLocks noChangeArrowheads="1"/>
          </p:cNvSpPr>
          <p:nvPr/>
        </p:nvSpPr>
        <p:spPr bwMode="auto">
          <a:xfrm>
            <a:off x="533400" y="3060700"/>
            <a:ext cx="8229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The area of the triangle is 3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 baseline="40000">
                <a:solidFill>
                  <a:srgbClr val="E01B22"/>
                </a:solidFill>
              </a:rPr>
              <a:t>2</a:t>
            </a:r>
            <a:r>
              <a:rPr lang="en-US" sz="2400">
                <a:solidFill>
                  <a:srgbClr val="E01B22"/>
                </a:solidFill>
              </a:rPr>
              <a:t> – 19</a:t>
            </a:r>
            <a:r>
              <a:rPr lang="en-US" sz="2400" i="1">
                <a:solidFill>
                  <a:srgbClr val="E01B22"/>
                </a:solidFill>
              </a:rPr>
              <a:t>x</a:t>
            </a:r>
            <a:r>
              <a:rPr lang="en-US" sz="2400">
                <a:solidFill>
                  <a:srgbClr val="E01B22"/>
                </a:solidFill>
              </a:rPr>
              <a:t> – 14 square feet.</a:t>
            </a:r>
          </a:p>
        </p:txBody>
      </p:sp>
      <p:sp>
        <p:nvSpPr>
          <p:cNvPr id="133126" name="Text Box 6"/>
          <p:cNvSpPr txBox="1">
            <a:spLocks noChangeArrowheads="1"/>
          </p:cNvSpPr>
          <p:nvPr/>
        </p:nvSpPr>
        <p:spPr bwMode="auto">
          <a:xfrm>
            <a:off x="5257800" y="2263775"/>
            <a:ext cx="3384550" cy="420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>
                <a:solidFill>
                  <a:srgbClr val="000000"/>
                </a:solidFill>
              </a:rPr>
              <a:t>Distributive Property</a:t>
            </a:r>
          </a:p>
        </p:txBody>
      </p:sp>
      <p:pic>
        <p:nvPicPr>
          <p:cNvPr id="133127" name="Picture 7" descr="eq_233"/>
          <p:cNvPicPr>
            <a:picLocks noChangeAspect="1" noChangeArrowheads="1"/>
          </p:cNvPicPr>
          <p:nvPr/>
        </p:nvPicPr>
        <p:blipFill>
          <a:blip r:embed="rId3" cstate="print">
            <a:lum contrast="100000"/>
            <a:grayscl/>
            <a:biLevel thresh="50000"/>
          </a:blip>
          <a:srcRect l="8961" t="64400" b="2400"/>
          <a:stretch>
            <a:fillRect/>
          </a:stretch>
        </p:blipFill>
        <p:spPr bwMode="auto">
          <a:xfrm>
            <a:off x="1228725" y="2097088"/>
            <a:ext cx="2720975" cy="404812"/>
          </a:xfrm>
          <a:prstGeom prst="rect">
            <a:avLst/>
          </a:prstGeom>
          <a:noFill/>
        </p:spPr>
      </p:pic>
      <p:pic>
        <p:nvPicPr>
          <p:cNvPr id="133128" name="Picture 8" descr="eq_233"/>
          <p:cNvPicPr>
            <a:picLocks noChangeAspect="1" noChangeArrowheads="1"/>
          </p:cNvPicPr>
          <p:nvPr/>
        </p:nvPicPr>
        <p:blipFill>
          <a:blip r:embed="rId3" cstate="print">
            <a:lum contrast="100000"/>
            <a:grayscl/>
          </a:blip>
          <a:srcRect l="8635" b="32800"/>
          <a:stretch>
            <a:fillRect/>
          </a:stretch>
        </p:blipFill>
        <p:spPr bwMode="auto">
          <a:xfrm>
            <a:off x="1219200" y="1312863"/>
            <a:ext cx="2730500" cy="817562"/>
          </a:xfrm>
          <a:prstGeom prst="rect">
            <a:avLst/>
          </a:prstGeom>
          <a:noFill/>
        </p:spPr>
      </p:pic>
      <p:grpSp>
        <p:nvGrpSpPr>
          <p:cNvPr id="133134" name="Group 14"/>
          <p:cNvGrpSpPr>
            <a:grpSpLocks/>
          </p:cNvGrpSpPr>
          <p:nvPr/>
        </p:nvGrpSpPr>
        <p:grpSpPr bwMode="auto">
          <a:xfrm>
            <a:off x="533400" y="3863975"/>
            <a:ext cx="8229600" cy="2282825"/>
            <a:chOff x="336" y="2434"/>
            <a:chExt cx="5184" cy="1438"/>
          </a:xfrm>
        </p:grpSpPr>
        <p:grpSp>
          <p:nvGrpSpPr>
            <p:cNvPr id="133129" name="Group 9"/>
            <p:cNvGrpSpPr>
              <a:grpSpLocks/>
            </p:cNvGrpSpPr>
            <p:nvPr/>
          </p:nvGrpSpPr>
          <p:grpSpPr bwMode="auto">
            <a:xfrm>
              <a:off x="1416" y="2796"/>
              <a:ext cx="336" cy="468"/>
              <a:chOff x="4494" y="2370"/>
              <a:chExt cx="336" cy="468"/>
            </a:xfrm>
          </p:grpSpPr>
          <p:sp>
            <p:nvSpPr>
              <p:cNvPr id="133130" name="Text Box 10"/>
              <p:cNvSpPr txBox="1">
                <a:spLocks noChangeArrowheads="1"/>
              </p:cNvSpPr>
              <p:nvPr/>
            </p:nvSpPr>
            <p:spPr bwMode="auto">
              <a:xfrm>
                <a:off x="4494" y="2382"/>
                <a:ext cx="336" cy="2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200"/>
                  <a:t>__</a:t>
                </a:r>
              </a:p>
            </p:txBody>
          </p:sp>
          <p:sp>
            <p:nvSpPr>
              <p:cNvPr id="133131" name="Text Box 11"/>
              <p:cNvSpPr txBox="1">
                <a:spLocks noChangeArrowheads="1"/>
              </p:cNvSpPr>
              <p:nvPr/>
            </p:nvSpPr>
            <p:spPr bwMode="auto">
              <a:xfrm>
                <a:off x="4512" y="2370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1</a:t>
                </a:r>
              </a:p>
            </p:txBody>
          </p:sp>
          <p:sp>
            <p:nvSpPr>
              <p:cNvPr id="133132" name="Text Box 12"/>
              <p:cNvSpPr txBox="1">
                <a:spLocks noChangeArrowheads="1"/>
              </p:cNvSpPr>
              <p:nvPr/>
            </p:nvSpPr>
            <p:spPr bwMode="auto">
              <a:xfrm>
                <a:off x="4512" y="2573"/>
                <a:ext cx="30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rgbClr val="FFFFFF"/>
                  </a:buClr>
                </a:pPr>
                <a:r>
                  <a:rPr lang="en-US" sz="2400"/>
                  <a:t>2</a:t>
                </a:r>
              </a:p>
            </p:txBody>
          </p:sp>
        </p:grpSp>
        <p:sp>
          <p:nvSpPr>
            <p:cNvPr id="133133" name="Rectangle 13"/>
            <p:cNvSpPr>
              <a:spLocks noChangeArrowheads="1"/>
            </p:cNvSpPr>
            <p:nvPr/>
          </p:nvSpPr>
          <p:spPr bwMode="auto">
            <a:xfrm>
              <a:off x="336" y="2434"/>
              <a:ext cx="5184" cy="1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12913" indent="-1368425">
                <a:lnSpc>
                  <a:spcPct val="15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FFFFFF"/>
                </a:buClr>
                <a:tabLst>
                  <a:tab pos="1943100" algn="l"/>
                </a:tabLst>
              </a:pPr>
              <a:r>
                <a:rPr lang="en-US" sz="2400" b="1">
                  <a:solidFill>
                    <a:srgbClr val="00539D"/>
                  </a:solidFill>
                </a:rPr>
                <a:t>Check</a:t>
              </a:r>
              <a:r>
                <a:rPr lang="en-US" sz="2400">
                  <a:solidFill>
                    <a:srgbClr val="E01B22"/>
                  </a:solidFill>
                </a:rPr>
                <a:t>	</a:t>
              </a:r>
              <a:r>
                <a:rPr lang="en-US" sz="2400"/>
                <a:t>Choose a value for </a:t>
              </a:r>
              <a:r>
                <a:rPr lang="en-US" sz="2400" i="1"/>
                <a:t>x</a:t>
              </a:r>
              <a:r>
                <a:rPr lang="en-US" sz="2400"/>
                <a:t>. Substitute this value into   </a:t>
              </a:r>
              <a:br>
                <a:rPr lang="en-US" sz="2400"/>
              </a:br>
              <a:r>
                <a:rPr lang="en-US" sz="2400"/>
                <a:t>	  (</a:t>
              </a:r>
              <a:r>
                <a:rPr lang="en-US" sz="2400" i="1"/>
                <a:t>x</a:t>
              </a:r>
              <a:r>
                <a:rPr lang="en-US" sz="2400"/>
                <a:t> – 7)(6</a:t>
              </a:r>
              <a:r>
                <a:rPr lang="en-US" sz="2400" i="1"/>
                <a:t>x</a:t>
              </a:r>
              <a:r>
                <a:rPr lang="en-US" sz="2400"/>
                <a:t> + 4) and 3</a:t>
              </a:r>
              <a:r>
                <a:rPr lang="en-US" sz="2400" i="1"/>
                <a:t>x</a:t>
              </a:r>
              <a:r>
                <a:rPr lang="en-US" sz="2400" baseline="40000"/>
                <a:t>2</a:t>
              </a:r>
              <a:r>
                <a:rPr lang="en-US" sz="2400"/>
                <a:t> – 19</a:t>
              </a:r>
              <a:r>
                <a:rPr lang="en-US" sz="2400" i="1"/>
                <a:t>x</a:t>
              </a:r>
              <a:r>
                <a:rPr lang="en-US" sz="2400"/>
                <a:t> – 14. If the result is the same for both expressions, then they are equivalent.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3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3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3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4" grpId="0" build="p" autoUpdateAnimBg="0" advAuto="0"/>
      <p:bldP spid="133125" grpId="0" build="p" autoUpdateAnimBg="0"/>
      <p:bldP spid="133126" grpId="0" build="p" autoUpdateAnimBg="0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3</a:t>
            </a:r>
          </a:p>
        </p:txBody>
      </p:sp>
      <p:sp>
        <p:nvSpPr>
          <p:cNvPr id="115719" name="Oval 7"/>
          <p:cNvSpPr>
            <a:spLocks noChangeArrowheads="1"/>
          </p:cNvSpPr>
          <p:nvPr/>
        </p:nvSpPr>
        <p:spPr bwMode="auto">
          <a:xfrm>
            <a:off x="876300" y="37973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5720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2613" y="712788"/>
            <a:ext cx="2846387" cy="511175"/>
          </a:xfrm>
          <a:prstGeom prst="rect">
            <a:avLst/>
          </a:prstGeom>
          <a:noFill/>
        </p:spPr>
      </p:pic>
      <p:pic>
        <p:nvPicPr>
          <p:cNvPr id="115721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5722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263900"/>
            <a:ext cx="4125913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7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+ 3 units</a:t>
            </a:r>
            <a:r>
              <a:rPr lang="pt-BR" sz="2400" b="1" baseline="40000">
                <a:sym typeface="Symbol" pitchFamily="18" charset="2"/>
              </a:rPr>
              <a:t>2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12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+ 11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+ 2 units</a:t>
            </a:r>
            <a:r>
              <a:rPr lang="pt-BR" sz="2400" b="1" baseline="40000">
                <a:sym typeface="Symbol" pitchFamily="18" charset="2"/>
              </a:rPr>
              <a:t>2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12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+ 8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+ 2 units</a:t>
            </a:r>
            <a:r>
              <a:rPr lang="pt-BR" sz="2400" b="1" baseline="40000">
                <a:sym typeface="Symbol" pitchFamily="18" charset="2"/>
              </a:rPr>
              <a:t>2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7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+ 11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+ 3 units</a:t>
            </a:r>
            <a:r>
              <a:rPr lang="pt-BR" sz="2400" b="1" baseline="40000">
                <a:sym typeface="Symbol" pitchFamily="18" charset="2"/>
              </a:rPr>
              <a:t>2</a:t>
            </a:r>
          </a:p>
        </p:txBody>
      </p:sp>
      <p:sp>
        <p:nvSpPr>
          <p:cNvPr id="115723" name="TPQuestion"/>
          <p:cNvSpPr>
            <a:spLocks noChangeArrowheads="1"/>
          </p:cNvSpPr>
          <p:nvPr/>
        </p:nvSpPr>
        <p:spPr bwMode="auto">
          <a:xfrm>
            <a:off x="503238" y="1449388"/>
            <a:ext cx="4938712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</a:rPr>
              <a:t>GEOMETRY</a:t>
            </a:r>
            <a:r>
              <a:rPr lang="en-US" sz="2800" b="1">
                <a:solidFill>
                  <a:srgbClr val="E01B22"/>
                </a:solidFill>
              </a:rPr>
              <a:t> </a:t>
            </a:r>
            <a:r>
              <a:rPr lang="en-US" sz="2400" b="1">
                <a:solidFill>
                  <a:srgbClr val="FFEB55"/>
                </a:solidFill>
              </a:rPr>
              <a:t> </a:t>
            </a:r>
            <a:r>
              <a:rPr lang="en-US" sz="2400" b="1">
                <a:solidFill>
                  <a:srgbClr val="00539D"/>
                </a:solidFill>
              </a:rPr>
              <a:t>The area of a rectangle is the measure of the base times the height. Write an expression for the area of the rectangle.</a:t>
            </a:r>
            <a:r>
              <a:rPr lang="en-US" sz="2400" b="1">
                <a:solidFill>
                  <a:srgbClr val="FFEB55"/>
                </a:solidFill>
              </a:rPr>
              <a:t> </a:t>
            </a:r>
          </a:p>
        </p:txBody>
      </p:sp>
      <p:pic>
        <p:nvPicPr>
          <p:cNvPr id="115724" name="Picture 12" descr="ALG07-06-03-Y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9700" y="1520825"/>
            <a:ext cx="3529013" cy="158273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9" grpId="0" animBg="1"/>
      <p:bldP spid="115722" grpId="0" autoUpdateAnimBg="0"/>
      <p:bldP spid="115723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The Distributive Property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876300" y="151447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Find (3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+ 4)(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12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+ 1).</a:t>
            </a:r>
            <a:endParaRPr lang="en-US" sz="2400" i="1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533400" y="2179638"/>
            <a:ext cx="8286750" cy="3232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l"/>
                <a:tab pos="64008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(3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+ 4)(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12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+ 1)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l"/>
                <a:tab pos="64008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12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+ 1) + 4(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12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+ 1)	Distributive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		Property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l"/>
                <a:tab pos="64008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36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+ 4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48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+ 4	Distributive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		Property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914400" algn="l"/>
                <a:tab pos="64008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32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45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+ 4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	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Combine 		like terms.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l"/>
                <a:tab pos="6400800" algn="l"/>
              </a:tabLst>
            </a:pPr>
            <a:endParaRPr lang="en-US" sz="2400"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533400" y="5270500"/>
            <a:ext cx="8229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12913" indent="-1368425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  <a:tab pos="64008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</a:t>
            </a:r>
            <a:r>
              <a:rPr lang="en-US" sz="2400">
                <a:solidFill>
                  <a:srgbClr val="E01B22"/>
                </a:solidFill>
              </a:rPr>
              <a:t> 	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– 32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– 45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+ 4</a:t>
            </a:r>
            <a:endParaRPr lang="en-US" sz="2400">
              <a:ea typeface="Times New Roman" pitchFamily="18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3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3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build="p" autoUpdateAnimBg="0" advAuto="0"/>
      <p:bldP spid="93189" grpId="0" uiExpand="1" build="p" autoUpdateAnimBg="0"/>
      <p:bldP spid="93190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2628900" y="771525"/>
            <a:ext cx="5981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EC1D24"/>
                </a:solidFill>
              </a:rPr>
              <a:t>The Distributive Property</a:t>
            </a: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876300" y="1514475"/>
            <a:ext cx="77057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Find (2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+ 7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+ 9)(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1) .</a:t>
            </a:r>
          </a:p>
        </p:txBody>
      </p:sp>
      <p:sp>
        <p:nvSpPr>
          <p:cNvPr id="94214" name="Text Box 6"/>
          <p:cNvSpPr txBox="1">
            <a:spLocks noChangeArrowheads="1"/>
          </p:cNvSpPr>
          <p:nvPr/>
        </p:nvSpPr>
        <p:spPr bwMode="auto">
          <a:xfrm>
            <a:off x="533400" y="2149475"/>
            <a:ext cx="8286750" cy="34877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l"/>
                <a:tab pos="62865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(2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+ 7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+ 9)(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1) 	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l"/>
                <a:tab pos="62865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(2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)(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1) + 7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1) + 9(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1)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		Distributive 		Property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l"/>
                <a:tab pos="62865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+ 6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+ 7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+ 21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7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+ 9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+ 27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9</a:t>
            </a:r>
            <a:br>
              <a:rPr lang="en-US" sz="2400">
                <a:ea typeface="Times New Roman" pitchFamily="18" charset="0"/>
                <a:cs typeface="Arial" pitchFamily="34" charset="0"/>
              </a:rPr>
            </a:br>
            <a:r>
              <a:rPr lang="en-US" sz="2400">
                <a:ea typeface="Times New Roman" pitchFamily="18" charset="0"/>
                <a:cs typeface="Arial" pitchFamily="34" charset="0"/>
              </a:rPr>
              <a:t>		Distributive 		Property</a:t>
            </a:r>
          </a:p>
          <a:p>
            <a:pPr marL="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tabLst>
                <a:tab pos="914400" algn="l"/>
                <a:tab pos="6286500" algn="l"/>
              </a:tabLst>
            </a:pPr>
            <a:r>
              <a:rPr lang="en-US" sz="2400">
                <a:ea typeface="Times New Roman" pitchFamily="18" charset="0"/>
                <a:cs typeface="Arial" pitchFamily="34" charset="0"/>
              </a:rPr>
              <a:t>	= 2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4 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+ 13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+ 28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+ 20</a:t>
            </a:r>
            <a:r>
              <a:rPr lang="en-US" sz="2400" i="1"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ea typeface="Times New Roman" pitchFamily="18" charset="0"/>
                <a:cs typeface="Arial" pitchFamily="34" charset="0"/>
              </a:rPr>
              <a:t> – 9	Combine like 		terms.</a:t>
            </a:r>
          </a:p>
        </p:txBody>
      </p:sp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533400" y="5675313"/>
            <a:ext cx="82296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400800" indent="-6056313">
              <a:lnSpc>
                <a:spcPct val="90000"/>
              </a:lnSpc>
              <a:spcBef>
                <a:spcPct val="20000"/>
              </a:spcBef>
              <a:buClr>
                <a:srgbClr val="FFFFFF"/>
              </a:buClr>
              <a:tabLst>
                <a:tab pos="1943100" algn="l"/>
              </a:tabLst>
            </a:pPr>
            <a:r>
              <a:rPr lang="en-US" sz="2400" b="1">
                <a:solidFill>
                  <a:srgbClr val="00539D"/>
                </a:solidFill>
              </a:rPr>
              <a:t>Answer: </a:t>
            </a:r>
            <a:r>
              <a:rPr lang="en-US" sz="2400">
                <a:solidFill>
                  <a:srgbClr val="E01B22"/>
                </a:solidFill>
              </a:rPr>
              <a:t>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4 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+ 13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+ 28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 baseline="400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+ 20</a:t>
            </a:r>
            <a:r>
              <a:rPr lang="en-US" sz="2400" i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en-US" sz="2400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 – 9</a:t>
            </a:r>
            <a:endParaRPr lang="en-US" sz="2400">
              <a:ea typeface="Times New Roman" pitchFamily="18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4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4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4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3" grpId="0" build="p" autoUpdateAnimBg="0" advAuto="0"/>
      <p:bldP spid="94214" grpId="0" build="p" autoUpdateAnimBg="0"/>
      <p:bldP spid="94215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16743" name="Oval 7"/>
          <p:cNvSpPr>
            <a:spLocks noChangeArrowheads="1"/>
          </p:cNvSpPr>
          <p:nvPr/>
        </p:nvSpPr>
        <p:spPr bwMode="auto">
          <a:xfrm>
            <a:off x="876300" y="49911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6744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16745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16746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513397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12</a:t>
            </a:r>
            <a:r>
              <a:rPr lang="pt-BR" sz="2400" b="1" i="1">
                <a:sym typeface="Symbol" pitchFamily="18" charset="2"/>
              </a:rPr>
              <a:t>z</a:t>
            </a:r>
            <a:r>
              <a:rPr lang="pt-BR" sz="2400" b="1" baseline="40000">
                <a:sym typeface="Symbol" pitchFamily="18" charset="2"/>
              </a:rPr>
              <a:t>3</a:t>
            </a:r>
            <a:r>
              <a:rPr lang="pt-BR" sz="2400" b="1">
                <a:sym typeface="Symbol" pitchFamily="18" charset="2"/>
              </a:rPr>
              <a:t> + 9</a:t>
            </a:r>
            <a:r>
              <a:rPr lang="pt-BR" sz="2400" b="1" i="1">
                <a:sym typeface="Symbol" pitchFamily="18" charset="2"/>
              </a:rPr>
              <a:t>z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+ 15</a:t>
            </a:r>
            <a:r>
              <a:rPr lang="pt-BR" sz="2400" b="1" i="1">
                <a:sym typeface="Symbol" pitchFamily="18" charset="2"/>
              </a:rPr>
              <a:t>z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8</a:t>
            </a:r>
            <a:r>
              <a:rPr lang="pt-BR" sz="2400" b="1" i="1">
                <a:sym typeface="Symbol" pitchFamily="18" charset="2"/>
              </a:rPr>
              <a:t>z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+ 6</a:t>
            </a:r>
            <a:r>
              <a:rPr lang="pt-BR" sz="2400" b="1" i="1">
                <a:sym typeface="Symbol" pitchFamily="18" charset="2"/>
              </a:rPr>
              <a:t>z </a:t>
            </a:r>
            <a:r>
              <a:rPr lang="pt-BR" sz="2400" b="1">
                <a:sym typeface="Symbol" pitchFamily="18" charset="2"/>
              </a:rPr>
              <a:t>+ 10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12</a:t>
            </a:r>
            <a:r>
              <a:rPr lang="pt-BR" sz="2400" b="1" i="1">
                <a:sym typeface="Symbol" pitchFamily="18" charset="2"/>
              </a:rPr>
              <a:t>z</a:t>
            </a:r>
            <a:r>
              <a:rPr lang="pt-BR" sz="2400" b="1" baseline="40000">
                <a:sym typeface="Symbol" pitchFamily="18" charset="2"/>
              </a:rPr>
              <a:t>3</a:t>
            </a:r>
            <a:r>
              <a:rPr lang="pt-BR" sz="2400" b="1">
                <a:sym typeface="Symbol" pitchFamily="18" charset="2"/>
              </a:rPr>
              <a:t> + </a:t>
            </a:r>
            <a:r>
              <a:rPr lang="pt-BR" sz="2400" b="1" i="1">
                <a:sym typeface="Symbol" pitchFamily="18" charset="2"/>
              </a:rPr>
              <a:t>z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+ 9</a:t>
            </a:r>
            <a:r>
              <a:rPr lang="pt-BR" sz="2400" b="1" i="1">
                <a:sym typeface="Symbol" pitchFamily="18" charset="2"/>
              </a:rPr>
              <a:t>z</a:t>
            </a:r>
            <a:r>
              <a:rPr lang="pt-BR" sz="2400" b="1">
                <a:sym typeface="Symbol" pitchFamily="18" charset="2"/>
              </a:rPr>
              <a:t> + 10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12</a:t>
            </a:r>
            <a:r>
              <a:rPr lang="pt-BR" sz="2400" b="1" i="1">
                <a:sym typeface="Symbol" pitchFamily="18" charset="2"/>
              </a:rPr>
              <a:t>z</a:t>
            </a:r>
            <a:r>
              <a:rPr lang="pt-BR" sz="2400" b="1" baseline="40000">
                <a:sym typeface="Symbol" pitchFamily="18" charset="2"/>
              </a:rPr>
              <a:t>3</a:t>
            </a:r>
            <a:r>
              <a:rPr lang="pt-BR" sz="2400" b="1">
                <a:sym typeface="Symbol" pitchFamily="18" charset="2"/>
              </a:rPr>
              <a:t> + 17</a:t>
            </a:r>
            <a:r>
              <a:rPr lang="pt-BR" sz="2400" b="1" i="1">
                <a:sym typeface="Symbol" pitchFamily="18" charset="2"/>
              </a:rPr>
              <a:t>z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+ 21</a:t>
            </a:r>
            <a:r>
              <a:rPr lang="pt-BR" sz="2400" b="1" i="1">
                <a:sym typeface="Symbol" pitchFamily="18" charset="2"/>
              </a:rPr>
              <a:t>z</a:t>
            </a:r>
            <a:r>
              <a:rPr lang="pt-BR" sz="2400" b="1">
                <a:sym typeface="Symbol" pitchFamily="18" charset="2"/>
              </a:rPr>
              <a:t> + 10</a:t>
            </a:r>
            <a:endParaRPr lang="pt-BR" sz="2400" b="1" i="1">
              <a:sym typeface="Symbol" pitchFamily="18" charset="2"/>
            </a:endParaRPr>
          </a:p>
        </p:txBody>
      </p:sp>
      <p:sp>
        <p:nvSpPr>
          <p:cNvPr id="116747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A.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Find (3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+ 2)(4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z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+ 5).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46" grpId="0" autoUpdateAnimBg="0"/>
      <p:bldP spid="116747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TPQuestion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4</a:t>
            </a:r>
          </a:p>
        </p:txBody>
      </p:sp>
      <p:sp>
        <p:nvSpPr>
          <p:cNvPr id="134151" name="Oval 7"/>
          <p:cNvSpPr>
            <a:spLocks noChangeArrowheads="1"/>
          </p:cNvSpPr>
          <p:nvPr/>
        </p:nvSpPr>
        <p:spPr bwMode="auto">
          <a:xfrm>
            <a:off x="876300" y="4102100"/>
            <a:ext cx="457200" cy="457200"/>
          </a:xfrm>
          <a:prstGeom prst="ellipse">
            <a:avLst/>
          </a:prstGeom>
          <a:noFill/>
          <a:ln w="57150">
            <a:solidFill>
              <a:srgbClr val="EC1D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4152" name="Picture 8" descr="Check Prog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6213" y="712788"/>
            <a:ext cx="2846387" cy="511175"/>
          </a:xfrm>
          <a:prstGeom prst="rect">
            <a:avLst/>
          </a:prstGeom>
          <a:noFill/>
        </p:spPr>
      </p:pic>
      <p:pic>
        <p:nvPicPr>
          <p:cNvPr id="134153" name="Picture 9" descr="CheckPoint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747713"/>
            <a:ext cx="1222375" cy="376237"/>
          </a:xfrm>
          <a:prstGeom prst="rect">
            <a:avLst/>
          </a:prstGeom>
          <a:noFill/>
        </p:spPr>
      </p:pic>
      <p:sp>
        <p:nvSpPr>
          <p:cNvPr id="134154" name="TPAnswers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2209800"/>
            <a:ext cx="448627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A.</a:t>
            </a:r>
            <a:r>
              <a:rPr lang="pt-BR" sz="2400" b="1">
                <a:sym typeface="Symbol" pitchFamily="18" charset="2"/>
              </a:rPr>
              <a:t>	12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4</a:t>
            </a:r>
            <a:r>
              <a:rPr lang="pt-BR" sz="2400" b="1">
                <a:sym typeface="Symbol" pitchFamily="18" charset="2"/>
              </a:rPr>
              <a:t> – 9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3</a:t>
            </a:r>
            <a:r>
              <a:rPr lang="pt-BR" sz="2400" b="1">
                <a:sym typeface="Symbol" pitchFamily="18" charset="2"/>
              </a:rPr>
              <a:t> – 6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endParaRPr lang="pt-BR" sz="2400" b="1">
              <a:sym typeface="Symbol" pitchFamily="18" charset="2"/>
            </a:endParaRP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B.</a:t>
            </a:r>
            <a:r>
              <a:rPr lang="pt-BR" sz="2400" b="1">
                <a:sym typeface="Symbol" pitchFamily="18" charset="2"/>
              </a:rPr>
              <a:t>	7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3</a:t>
            </a:r>
            <a:r>
              <a:rPr lang="pt-BR" sz="2400" b="1">
                <a:sym typeface="Symbol" pitchFamily="18" charset="2"/>
              </a:rPr>
              <a:t> – </a:t>
            </a:r>
            <a:r>
              <a:rPr lang="pt-BR" sz="2400" b="1" i="1">
                <a:sym typeface="Symbol" pitchFamily="18" charset="2"/>
              </a:rPr>
              <a:t>x </a:t>
            </a:r>
            <a:r>
              <a:rPr lang="pt-BR" sz="2400" b="1">
                <a:sym typeface="Symbol" pitchFamily="18" charset="2"/>
              </a:rPr>
              <a:t> – 1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C.</a:t>
            </a:r>
            <a:r>
              <a:rPr lang="pt-BR" sz="2400" b="1">
                <a:sym typeface="Symbol" pitchFamily="18" charset="2"/>
              </a:rPr>
              <a:t>	12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4</a:t>
            </a:r>
            <a:r>
              <a:rPr lang="pt-BR" sz="2400" b="1">
                <a:sym typeface="Symbol" pitchFamily="18" charset="2"/>
              </a:rPr>
              <a:t> – 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3</a:t>
            </a:r>
            <a:r>
              <a:rPr lang="pt-BR" sz="2400" b="1">
                <a:sym typeface="Symbol" pitchFamily="18" charset="2"/>
              </a:rPr>
              <a:t> – 8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 i="1" baseline="40000">
                <a:sym typeface="Symbol" pitchFamily="18" charset="2"/>
              </a:rPr>
              <a:t> </a:t>
            </a:r>
            <a:r>
              <a:rPr lang="pt-BR" sz="2400" b="1" i="1">
                <a:sym typeface="Symbol" pitchFamily="18" charset="2"/>
              </a:rPr>
              <a:t>– </a:t>
            </a:r>
            <a:r>
              <a:rPr lang="pt-BR" sz="2400" b="1">
                <a:sym typeface="Symbol" pitchFamily="18" charset="2"/>
              </a:rPr>
              <a:t>7</a:t>
            </a:r>
            <a:r>
              <a:rPr lang="pt-BR" sz="2400" b="1" i="1">
                <a:sym typeface="Symbol" pitchFamily="18" charset="2"/>
              </a:rPr>
              <a:t>x – </a:t>
            </a:r>
            <a:r>
              <a:rPr lang="pt-BR" sz="2400" b="1">
                <a:sym typeface="Symbol" pitchFamily="18" charset="2"/>
              </a:rPr>
              <a:t>2</a:t>
            </a:r>
          </a:p>
          <a:p>
            <a:pPr marL="533400" indent="-533400">
              <a:lnSpc>
                <a:spcPct val="90000"/>
              </a:lnSpc>
              <a:spcBef>
                <a:spcPct val="83000"/>
              </a:spcBef>
              <a:spcAft>
                <a:spcPct val="83000"/>
              </a:spcAft>
              <a:buClr>
                <a:srgbClr val="00539D"/>
              </a:buClr>
            </a:pPr>
            <a:r>
              <a:rPr lang="pt-BR" sz="2400" b="1">
                <a:solidFill>
                  <a:srgbClr val="00539D"/>
                </a:solidFill>
                <a:sym typeface="Symbol" pitchFamily="18" charset="2"/>
              </a:rPr>
              <a:t>D.</a:t>
            </a:r>
            <a:r>
              <a:rPr lang="pt-BR" sz="2400" b="1">
                <a:sym typeface="Symbol" pitchFamily="18" charset="2"/>
              </a:rPr>
              <a:t>	–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 baseline="40000">
                <a:sym typeface="Symbol" pitchFamily="18" charset="2"/>
              </a:rPr>
              <a:t>2</a:t>
            </a:r>
            <a:r>
              <a:rPr lang="pt-BR" sz="2400" b="1">
                <a:sym typeface="Symbol" pitchFamily="18" charset="2"/>
              </a:rPr>
              <a:t> + 5</a:t>
            </a:r>
            <a:r>
              <a:rPr lang="pt-BR" sz="2400" b="1" i="1">
                <a:sym typeface="Symbol" pitchFamily="18" charset="2"/>
              </a:rPr>
              <a:t>x</a:t>
            </a:r>
            <a:r>
              <a:rPr lang="pt-BR" sz="2400" b="1">
                <a:sym typeface="Symbol" pitchFamily="18" charset="2"/>
              </a:rPr>
              <a:t> + 3</a:t>
            </a:r>
            <a:endParaRPr lang="pt-BR" sz="2400" b="1" baseline="40000">
              <a:sym typeface="Symbol" pitchFamily="18" charset="2"/>
            </a:endParaRPr>
          </a:p>
        </p:txBody>
      </p:sp>
      <p:sp>
        <p:nvSpPr>
          <p:cNvPr id="134155" name="TPQuestion"/>
          <p:cNvSpPr>
            <a:spLocks noChangeArrowheads="1"/>
          </p:cNvSpPr>
          <p:nvPr/>
        </p:nvSpPr>
        <p:spPr bwMode="auto">
          <a:xfrm>
            <a:off x="533400" y="1504950"/>
            <a:ext cx="8305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lnSpc>
                <a:spcPct val="90000"/>
              </a:lnSpc>
            </a:pPr>
            <a:r>
              <a:rPr lang="en-US" sz="2400" b="1">
                <a:solidFill>
                  <a:srgbClr val="E01B22"/>
                </a:solidFill>
                <a:ea typeface="Times New Roman" pitchFamily="18" charset="0"/>
                <a:cs typeface="Arial" pitchFamily="34" charset="0"/>
              </a:rPr>
              <a:t>B.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Find (3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+ 2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+ 1)(4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 baseline="40000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2 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– 3</a:t>
            </a:r>
            <a:r>
              <a:rPr lang="en-US" sz="2400" b="1" i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US" sz="2400" b="1">
                <a:solidFill>
                  <a:srgbClr val="00539D"/>
                </a:solidFill>
                <a:ea typeface="Times New Roman" pitchFamily="18" charset="0"/>
                <a:cs typeface="Arial" pitchFamily="34" charset="0"/>
              </a:rPr>
              <a:t> – 2).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4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51" grpId="0" animBg="1"/>
      <p:bldP spid="134154" grpId="0" autoUpdateAnimBg="0"/>
      <p:bldP spid="134155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the Lesson</a:t>
            </a:r>
          </a:p>
        </p:txBody>
      </p:sp>
    </p:spTree>
    <p:custDataLst>
      <p:tags r:id="rId1"/>
    </p:custData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SECONDARYMONITOR" val="True"/>
  <p:tag name="BULLETTYPE" val="1"/>
  <p:tag name="RESPCOUNTERSTYLE" val="-1"/>
  <p:tag name="INPUTSOURCE" val="1"/>
  <p:tag name="BACKUPSESSIONS" val="True"/>
  <p:tag name="REVIEWONLY" val="False"/>
  <p:tag name="PARTICIPANTSINLEADERBOARD" val="5"/>
  <p:tag name="BUBBLESIZEVISIBLE" val="True"/>
  <p:tag name="CUSTOMGRIDBACKCOLOR" val="-2830136"/>
  <p:tag name="CUSTOMCELLBACKCOLOR3" val="-268652"/>
  <p:tag name="DISPLAYDEVICENUMBER" val="True"/>
  <p:tag name="AUTOSIZEGRID" val="True"/>
  <p:tag name="CHARTCOLORS" val="1"/>
  <p:tag name="MULTIRESPDIVISOR" val="1"/>
  <p:tag name="CORRECTPOINTVALUE" val="100"/>
  <p:tag name="ZEROBASED" val="False"/>
  <p:tag name="SHOWBARVISIBLE" val="True"/>
  <p:tag name="REQUIREPASSWORD" val="False"/>
  <p:tag name="RESPCOUNTERFORMAT" val="0"/>
  <p:tag name="NUMRESPONSES" val="1"/>
  <p:tag name="AUTOADVANCE" val="False"/>
  <p:tag name="TEAMSINLEADERBOARD" val="5"/>
  <p:tag name="BUBBLEGROUPING" val="3"/>
  <p:tag name="CUSTOMCELLBACKCOLOR2" val="-13395457"/>
  <p:tag name="DISPLAYDEVICEID" val="True"/>
  <p:tag name="GRIDPOSITION" val="1"/>
  <p:tag name="INCLUDENONRESPONDERS" val="False"/>
  <p:tag name="INCORRECTPOINTVALUE" val="0"/>
  <p:tag name="CHARTSCALE" val="True"/>
  <p:tag name="DEFAULTPORT" val="1001"/>
  <p:tag name="RESPTABLESTYLE" val="-1"/>
  <p:tag name="BACKUPMAINTENANCE" val="7"/>
  <p:tag name="STDCHART" val="1"/>
  <p:tag name="DEFAULTNUMTEAMS" val="5"/>
  <p:tag name="USESCHEMECOLORS" val="True"/>
  <p:tag name="GRIDSIZE" val="{Width=800, Height=600}"/>
  <p:tag name="PARTLISTDEFAULT" val="0"/>
  <p:tag name="ADDINALWAYSLOADED" val="False"/>
  <p:tag name="ENABLEPRESENTERVPAD" val="False"/>
  <p:tag name="COUNTDOWNSECONDS" val="10"/>
  <p:tag name="ROTATIONINTERVAL" val="2"/>
  <p:tag name="BUBBLEVALUEFORMAT" val="0.0"/>
  <p:tag name="DISPLAYNAME" val="True"/>
  <p:tag name="CHARTLABELS" val="0"/>
  <p:tag name="REALTIMEBACKUP" val="False"/>
  <p:tag name="ANSWERNOWSTYLE" val="-1"/>
  <p:tag name="ALLOWDUPLICATES" val="False"/>
  <p:tag name="BUBBLENAMEVISIBLE" val="True"/>
  <p:tag name="GRIDOPACITY" val="90"/>
  <p:tag name="INCLUDEPPT" val="True"/>
  <p:tag name="EXPANDSHOWBAR" val="True"/>
  <p:tag name="CHARTVALUEFORMAT" val="0%"/>
  <p:tag name="CUSTOMCELLBACKCOLOR1" val="-657956"/>
  <p:tag name="RESETCHARTS" val="True"/>
  <p:tag name="ANSWERNOWTEXT" val="Answer Now"/>
  <p:tag name="MAXRESPONDERS" val="5"/>
  <p:tag name="POLLINGCYCLE" val="2"/>
  <p:tag name="COUNTDOWNSTYLE" val="-1"/>
  <p:tag name="CUSTOMCELLBACKCOLOR4" val="-8355712"/>
  <p:tag name="TPVERSION" val="2006"/>
  <p:tag name="GRIDROTATIONINTERVAL" val="2"/>
  <p:tag name="AUTOUPDATEALIASES" val="True"/>
  <p:tag name="USEENTERPRISEMANAGER" val="False"/>
  <p:tag name="CUSTOMCELLFORECOLOR" val="-16777216"/>
  <p:tag name="AUTOADJUSTPARTRANGE" val="True"/>
  <p:tag name="ALLOWUSERFEEDBACK" val="Tru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3D59312F1C974886B2A6CB789348A99A"/>
  <p:tag name="SLIDEID" val="3D59312F1C974886B2A6CB789348A99A"/>
  <p:tag name="SLIDEORDER" val="1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VALUES" val="Incorrect¤Incorrect¤Incorrect¤Correct"/>
  <p:tag name="TOTALRESPONSES" val="5"/>
  <p:tag name="SLICED" val="False"/>
  <p:tag name="RESPONSES" val="NA,1,5,1;1;1;2;2;"/>
  <p:tag name="CHARTSTRINGSTD" val="3 2 0 0"/>
  <p:tag name="CHARTSTRINGREV" val="0 0 2 3"/>
  <p:tag name="CHARTSTRINGSTDPER" val="0.6 0.4 0 0"/>
  <p:tag name="CHARTSTRINGREVPER" val="0 0 0.4 0.6"/>
  <p:tag name="QUESTIONALIAS" val="5-Minute Check 1"/>
  <p:tag name="ANSWERSALIAS" val="A¤B¤C¤D"/>
  <p:tag name="RESPONSESGATHER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2"/>
  <p:tag name="SLIDEGUID" val="F98663D27C4C4D02A75C7DD64C04FBC7"/>
  <p:tag name="VALUES" val="Incorrect¤Correct¤Incorrect¤Incorrect"/>
  <p:tag name="TOTALRESPONSES" val="5"/>
  <p:tag name="SLICED" val="False"/>
  <p:tag name="RESPONSES" val="NA,1,5,1;2;4;2;1;"/>
  <p:tag name="CHARTSTRINGSTD" val="2 2 0 1"/>
  <p:tag name="CHARTSTRINGREV" val="1 0 2 2"/>
  <p:tag name="CHARTSTRINGSTDPER" val="0.4 0.4 0 0.2"/>
  <p:tag name="CHARTSTRINGREVPER" val="0.2 0 0.4 0.4"/>
  <p:tag name="QUESTIONALIAS" val="5-Minute Check 2"/>
  <p:tag name="ANSWERSALIAS" val="A¤B¤C¤D"/>
  <p:tag name="RESPONSESGATHER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3"/>
  <p:tag name="SLIDEGUID" val="0F4D12760163481484E7D16911DB5168"/>
  <p:tag name="VALUES" val="Correct¤Incorrect¤Incorrect¤Incorrect"/>
  <p:tag name="TOTALRESPONSES" val="5"/>
  <p:tag name="SLICED" val="False"/>
  <p:tag name="RESPONSES" val="NA,1,5,4;4;2;4;3;"/>
  <p:tag name="CHARTSTRINGSTD" val="0 1 1 3"/>
  <p:tag name="CHARTSTRINGREV" val="3 1 1 0"/>
  <p:tag name="CHARTSTRINGSTDPER" val="0 0.2 0.2 0.6"/>
  <p:tag name="CHARTSTRINGREVPER" val="0.6 0.2 0.2 0"/>
  <p:tag name="QUESTIONALIAS" val="5-Minute Check 3"/>
  <p:tag name="ANSWERSALIAS" val="A¤B¤C¤D"/>
  <p:tag name="RESPONSESGATHERED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4"/>
  <p:tag name="SLIDEGUID" val="B118CCF1E7ED49C5B4EB7FC77E344CD3"/>
  <p:tag name="VALUES" val="Incorrect¤Incorrect¤Correct¤Incorrect"/>
  <p:tag name="TOTALRESPONSES" val="5"/>
  <p:tag name="SLICED" val="False"/>
  <p:tag name="RESPONSES" val="NA,1,5,1;4;4;3;4;"/>
  <p:tag name="CHARTSTRINGSTD" val="1 0 1 3"/>
  <p:tag name="CHARTSTRINGREV" val="3 1 0 1"/>
  <p:tag name="CHARTSTRINGSTDPER" val="0.2 0 0.2 0.6"/>
  <p:tag name="CHARTSTRINGREVPER" val="0.6 0.2 0 0.2"/>
  <p:tag name="QUESTIONALIAS" val="5-Minute Check 4"/>
  <p:tag name="ANSWERSALIAS" val="A¤B¤C¤D"/>
  <p:tag name="RESPONSESGATHERED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5"/>
  <p:tag name="SLIDEGUID" val="850FC0573EE544698790B5583350D9D9"/>
  <p:tag name="VALUES" val="Incorrect¤Incorrect¤Incorrect¤Correct"/>
  <p:tag name="RESPONSESGATHERED" val="False"/>
  <p:tag name="QUESTIONALIAS" val="5-Minute Check 5"/>
  <p:tag name="ANSWERSALIAS" val="A¤B¤C¤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056A758828F54DCB9FC33D93956592AE"/>
  <p:tag name="VALUES" val="Incorrect¤Incorrect¤Incorrect¤Correct"/>
  <p:tag name="TOTALRESPONSES" val="5"/>
  <p:tag name="SLICED" val="False"/>
  <p:tag name="RESPONSES" val="NA,1,5,4;4;4;2;4;"/>
  <p:tag name="CHARTSTRINGSTD" val="0 1 0 4"/>
  <p:tag name="CHARTSTRINGREV" val="4 0 1 0"/>
  <p:tag name="CHARTSTRINGSTDPER" val="0 0.2 0 0.8"/>
  <p:tag name="CHARTSTRINGREVPER" val="0.8 0 0.2 0"/>
  <p:tag name="QUESTIONALIAS" val="5-Minute Check 6"/>
  <p:tag name="ANSWERSALIAS" val="A¤B¤C¤D"/>
  <p:tag name="RESPONSESGATHERED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6"/>
  <p:tag name="SLIDEGUID" val="10402C18D5024B34B2D5723FE403CB47"/>
  <p:tag name="VALUES" val="Incorrect¤Incorrect¤Incorrect¤Correct"/>
  <p:tag name="TOTALRESPONSES" val="5"/>
  <p:tag name="SLICED" val="False"/>
  <p:tag name="RESPONSES" val="NA,1,5,4;3;2;3;4;"/>
  <p:tag name="CHARTSTRINGSTD" val="0 1 2 2"/>
  <p:tag name="CHARTSTRINGREV" val="2 2 1 0"/>
  <p:tag name="CHARTSTRINGSTDPER" val="0 0.2 0.4 0.4"/>
  <p:tag name="CHARTSTRINGREVPER" val="0.4 0.4 0.2 0"/>
  <p:tag name="QUESTIONALIAS" val="Example 1"/>
  <p:tag name="ANSWERSALIAS" val="A¤B¤C¤D"/>
  <p:tag name="RESPONSESGATHER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682463A117945DE8D2F1B197D17D981"/>
  <p:tag name="VALUES" val="Incorrect¤Correct¤Incorrect¤Incorrect"/>
  <p:tag name="QUESTIONALIAS" val="Example 1"/>
  <p:tag name="ANSWERSALIAS" val="A¤B¤C¤D"/>
  <p:tag name="RESPONSESGATHER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763036F1F41841B5A1B0F85EC6EBD574"/>
  <p:tag name="VALUES" val="Incorrect¤Correct¤Incorrect¤Incorrect"/>
  <p:tag name="TOTALRESPONSES" val="5"/>
  <p:tag name="SLICED" val="False"/>
  <p:tag name="RESPONSES" val="NA,1,5,4;3;3;3;1;"/>
  <p:tag name="CHARTSTRINGSTD" val="1 0 3 1"/>
  <p:tag name="CHARTSTRINGREV" val="1 3 0 1"/>
  <p:tag name="CHARTSTRINGSTDPER" val="0.2 0 0.6 0.2"/>
  <p:tag name="CHARTSTRINGREVPER" val="0.2 0.6 0 0.2"/>
  <p:tag name="QUESTIONALIAS" val="Example 2"/>
  <p:tag name="ANSWERSALIAS" val="A¤B¤C¤D"/>
  <p:tag name="RESPONSESGATHER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AA8353623CC446D7A384A1AB337F612E"/>
  <p:tag name="VALUES" val="Incorrect¤Incorrect¤Correct¤Incorrect"/>
  <p:tag name="TOTALRESPONSES" val="5"/>
  <p:tag name="SLICED" val="False"/>
  <p:tag name="RESPONSES" val="NA,1,5,3;3;4;1;1;"/>
  <p:tag name="CHARTSTRINGSTD" val="2 0 2 1"/>
  <p:tag name="CHARTSTRINGREV" val="1 2 0 2"/>
  <p:tag name="CHARTSTRINGSTDPER" val="0.4 0 0.4 0.2"/>
  <p:tag name="CHARTSTRINGREVPER" val="0.2 0.4 0 0.4"/>
  <p:tag name="QUESTIONALIAS" val="Example 2"/>
  <p:tag name="ANSWERSALIAS" val="A¤B¤C¤D"/>
  <p:tag name="RESPONSESGATHERED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A374C315D0D94FC1A78229D8376ED540"/>
  <p:tag name="TOTALRESPONSES" val="5"/>
  <p:tag name="SLICED" val="False"/>
  <p:tag name="RESPONSES" val="NA,1,5,1;1;4;2;4;"/>
  <p:tag name="CHARTSTRINGSTD" val="2 1 0 2"/>
  <p:tag name="CHARTSTRINGREV" val="2 0 1 2"/>
  <p:tag name="CHARTSTRINGSTDPER" val="0.4 0.2 0 0.4"/>
  <p:tag name="CHARTSTRINGREVPER" val="0.4 0 0.2 0.4"/>
  <p:tag name="VALUES" val="Incorrect¤Correct¤Incorrect¤Incorrect"/>
  <p:tag name="QUESTIONALIAS" val="Example 3"/>
  <p:tag name="ANSWERSALIAS" val="A¤B¤C¤D"/>
  <p:tag name="RESPONSESGATHERED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7"/>
  <p:tag name="SLIDEGUID" val="05E72300D2AA48239E797BC23141D212"/>
  <p:tag name="VALUES" val="Incorrect¤Incorrect¤Incorrect¤Correct"/>
  <p:tag name="TOTALRESPONSES" val="5"/>
  <p:tag name="SLICED" val="False"/>
  <p:tag name="RESPONSES" val="NA,1,5,1;3;2;2;1;"/>
  <p:tag name="CHARTSTRINGSTD" val="2 2 1 0"/>
  <p:tag name="CHARTSTRINGREV" val="0 1 2 2"/>
  <p:tag name="CHARTSTRINGSTDPER" val="0.4 0.4 0.2 0"/>
  <p:tag name="CHARTSTRINGREVPER" val="0 0.2 0.4 0.4"/>
  <p:tag name="QUESTIONALIAS" val="Example 4"/>
  <p:tag name="ANSWERSALIAS" val="A¤B¤C¤D"/>
  <p:tag name="RESPONSESGATHERED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D59312F1C974886B2A6CB789348A99A"/>
  <p:tag name="SLIDETYPE" val="Q"/>
  <p:tag name="DEMOGRAPHIC" val="False"/>
  <p:tag name="TEAMASSIGN" val="False"/>
  <p:tag name="SPEEDSCORING" val="False"/>
  <p:tag name="CORRECTPOINTVALUE" val="100"/>
  <p:tag name="INCORRECTPOINTVALUE" val="0"/>
  <p:tag name="ZEROBASED" val="False"/>
  <p:tag name="DELIMITERS" val="3.1"/>
  <p:tag name="SLIDEORDER" val="8"/>
  <p:tag name="SLIDEGUID" val="CBC469AFDD0B47138D8BF12501920C25"/>
  <p:tag name="TOTALRESPONSES" val="5"/>
  <p:tag name="SLICED" val="False"/>
  <p:tag name="RESPONSES" val="NA,1,5,2;4;1;4;2;"/>
  <p:tag name="CHARTSTRINGSTD" val="1 2 0 2"/>
  <p:tag name="CHARTSTRINGREV" val="2 0 2 1"/>
  <p:tag name="CHARTSTRINGSTDPER" val="0.2 0.4 0 0.4"/>
  <p:tag name="CHARTSTRINGREVPER" val="0.4 0 0.4 0.2"/>
  <p:tag name="VALUES" val="Incorrect¤Incorrect¤Correct¤Incorrect"/>
  <p:tag name="QUESTIONALIAS" val="Example 4"/>
  <p:tag name="ANSWERSALIAS" val="A¤B¤C¤D"/>
  <p:tag name="RESPONSESGATHERED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LENGTH" val="37"/>
  <p:tag name="FONTSIZE" val="24"/>
  <p:tag name="BULLETTYPE" val="ppBulletAlphaUCPeriod"/>
  <p:tag name="ANSWERTEXT" val="b = 11 &#10;b = –37&#10;b = –11&#10;b = 3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3_Default Design">
  <a:themeElements>
    <a:clrScheme name="3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E01B18"/>
      </a:hlink>
      <a:folHlink>
        <a:srgbClr val="E01B22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0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E01B18"/>
        </a:hlink>
        <a:folHlink>
          <a:srgbClr val="E0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1410</TotalTime>
  <Words>709</Words>
  <Application>Microsoft Office PowerPoint</Application>
  <PresentationFormat>On-screen Show (4:3)</PresentationFormat>
  <Paragraphs>216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31</vt:i4>
      </vt:variant>
    </vt:vector>
  </HeadingPairs>
  <TitlesOfParts>
    <vt:vector size="45" baseType="lpstr">
      <vt:lpstr>Arial</vt:lpstr>
      <vt:lpstr>Symbol</vt:lpstr>
      <vt:lpstr>Times New Roman</vt:lpstr>
      <vt:lpstr>FormataOTFCn</vt:lpstr>
      <vt:lpstr>3_Default Design</vt:lpstr>
      <vt:lpstr>4_Default Design</vt:lpstr>
      <vt:lpstr>2_Default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Splash Screen</vt:lpstr>
      <vt:lpstr>Lesson Menu</vt:lpstr>
      <vt:lpstr>5-Minute Check 1</vt:lpstr>
      <vt:lpstr>5-Minute Check 2</vt:lpstr>
      <vt:lpstr>5-Minute Check 3</vt:lpstr>
      <vt:lpstr>5-Minute Check 4</vt:lpstr>
      <vt:lpstr>5-Minute Check 5</vt:lpstr>
      <vt:lpstr>5-Minute Check 6</vt:lpstr>
      <vt:lpstr>CCSS</vt:lpstr>
      <vt:lpstr>Then/Now</vt:lpstr>
      <vt:lpstr>Vocabulary</vt:lpstr>
      <vt:lpstr>Example 1</vt:lpstr>
      <vt:lpstr>Example 1</vt:lpstr>
      <vt:lpstr>Example 1</vt:lpstr>
      <vt:lpstr>Example 1</vt:lpstr>
      <vt:lpstr>Example 1</vt:lpstr>
      <vt:lpstr>Example 1</vt:lpstr>
      <vt:lpstr>Concept</vt:lpstr>
      <vt:lpstr>Example 2</vt:lpstr>
      <vt:lpstr>Example 2</vt:lpstr>
      <vt:lpstr>Example 2</vt:lpstr>
      <vt:lpstr>Example 2</vt:lpstr>
      <vt:lpstr>Example 3</vt:lpstr>
      <vt:lpstr>Example 3</vt:lpstr>
      <vt:lpstr>Example 3</vt:lpstr>
      <vt:lpstr>Example 3</vt:lpstr>
      <vt:lpstr>Example 4</vt:lpstr>
      <vt:lpstr>Example 4</vt:lpstr>
      <vt:lpstr>Example 4</vt:lpstr>
      <vt:lpstr>Example 4</vt:lpstr>
      <vt:lpstr>End of the Lesson</vt:lpstr>
    </vt:vector>
  </TitlesOfParts>
  <Company>Madeira Station LLC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Glencoe Algebra 1</dc:title>
  <dc:creator>Tim Chavel</dc:creator>
  <cp:lastModifiedBy>tchavel</cp:lastModifiedBy>
  <cp:revision>83</cp:revision>
  <dcterms:created xsi:type="dcterms:W3CDTF">2007-12-06T14:31:51Z</dcterms:created>
  <dcterms:modified xsi:type="dcterms:W3CDTF">2015-10-05T14:59:22Z</dcterms:modified>
</cp:coreProperties>
</file>