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302" r:id="rId21"/>
    <p:sldId id="259" r:id="rId22"/>
    <p:sldId id="308" r:id="rId23"/>
    <p:sldId id="316" r:id="rId24"/>
    <p:sldId id="260" r:id="rId25"/>
    <p:sldId id="309" r:id="rId26"/>
    <p:sldId id="263" r:id="rId27"/>
    <p:sldId id="310" r:id="rId28"/>
    <p:sldId id="317" r:id="rId29"/>
    <p:sldId id="293" r:id="rId30"/>
    <p:sldId id="311" r:id="rId31"/>
    <p:sldId id="275" r:id="rId32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0000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1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8–3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8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0.xml"/><Relationship Id="rId5" Type="http://schemas.openxmlformats.org/officeDocument/2006/relationships/slide" Target="slide11.xml"/><Relationship Id="rId10" Type="http://schemas.openxmlformats.org/officeDocument/2006/relationships/slide" Target="slide19.xml"/><Relationship Id="rId4" Type="http://schemas.openxmlformats.org/officeDocument/2006/relationships/slide" Target="slide10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20" name="SplashHeader" descr="12_ALG1_Header_08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8–3)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Square of a Sum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Square of a Sum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Square of a Difference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Square of a Difference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Real-World Example: Square of a Difference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Key Concept: Product of a Sum and a Difference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4:	Product of a Sum and a Difference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product of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+ 6)(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39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3352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+ 35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+ 35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+ 35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product of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+ 7)(2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+ 5).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19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product of 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879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4572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4343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expression represents the area of the figure?</a:t>
            </a:r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0603" name="AutoShape 11"/>
          <p:cNvSpPr>
            <a:spLocks noChangeArrowheads="1"/>
          </p:cNvSpPr>
          <p:nvPr/>
        </p:nvSpPr>
        <p:spPr bwMode="auto">
          <a:xfrm>
            <a:off x="533400" y="3048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4" name="Picture 12" descr="7-8-4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446213"/>
            <a:ext cx="3505200" cy="19827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6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5334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k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 units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464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expression represents the area of the figure?</a:t>
            </a:r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1628" name="AutoShape 12"/>
          <p:cNvSpPr>
            <a:spLocks noChangeArrowheads="1"/>
          </p:cNvSpPr>
          <p:nvPr/>
        </p:nvSpPr>
        <p:spPr bwMode="auto">
          <a:xfrm>
            <a:off x="533400" y="4887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9" name="Picture 13" descr="7-8-5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524000"/>
            <a:ext cx="3238500" cy="1905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355975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4038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expression describes the area of the shaded region in square units?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191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44" name="Picture 12" descr="7-8-6-5m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590675"/>
            <a:ext cx="3086100" cy="1838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A.APR.1 Understand that polynomials form a system analogous to the integers, namely, they are closed under the operations of addition, subtraction, and multiplication; add, subtract, and multiply polynomials.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multiplied binomials by using the FOIL method.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squares of sums and differences.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the product of a sum and a difference.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8" name="Picture 12" descr="KC_alg_L08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082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Sum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214563"/>
            <a:ext cx="80772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>
                <a:solidFill>
                  <a:srgbClr val="000000"/>
                </a:solidFill>
              </a:rPr>
              <a:t>	(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en-US" sz="2400" b="1" baseline="40000"/>
              <a:t>2</a:t>
            </a:r>
            <a:r>
              <a:rPr lang="en-US" sz="2400">
                <a:solidFill>
                  <a:srgbClr val="000000"/>
                </a:solidFill>
              </a:rPr>
              <a:t> 	=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b="1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+ 2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 b="1" baseline="40000"/>
              <a:t>2			</a:t>
            </a:r>
            <a:r>
              <a:rPr lang="en-US" sz="2400"/>
              <a:t>Square of a sum</a:t>
            </a:r>
            <a:endParaRPr lang="en-US" sz="2400" b="1" baseline="40000"/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/>
              <a:t>(</a:t>
            </a:r>
            <a:r>
              <a:rPr lang="en-US" sz="2400">
                <a:solidFill>
                  <a:srgbClr val="E01B22"/>
                </a:solidFill>
              </a:rPr>
              <a:t>7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/>
              <a:t> + </a:t>
            </a:r>
            <a:r>
              <a:rPr lang="en-US" sz="2400">
                <a:solidFill>
                  <a:srgbClr val="339966"/>
                </a:solidFill>
              </a:rPr>
              <a:t>2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= (</a:t>
            </a:r>
            <a:r>
              <a:rPr lang="en-US" sz="2400">
                <a:solidFill>
                  <a:srgbClr val="E01B22"/>
                </a:solidFill>
              </a:rPr>
              <a:t>7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+ 2(</a:t>
            </a:r>
            <a:r>
              <a:rPr lang="en-US" sz="2400">
                <a:solidFill>
                  <a:srgbClr val="E01B22"/>
                </a:solidFill>
              </a:rPr>
              <a:t>7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/>
              <a:t>)(</a:t>
            </a:r>
            <a:r>
              <a:rPr lang="en-US" sz="2400">
                <a:solidFill>
                  <a:srgbClr val="339966"/>
                </a:solidFill>
              </a:rPr>
              <a:t>2</a:t>
            </a:r>
            <a:r>
              <a:rPr lang="en-US" sz="2400"/>
              <a:t>) + (</a:t>
            </a:r>
            <a:r>
              <a:rPr lang="en-US" sz="2400">
                <a:solidFill>
                  <a:srgbClr val="339966"/>
                </a:solidFill>
              </a:rPr>
              <a:t>2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	</a:t>
            </a:r>
            <a:r>
              <a:rPr lang="en-US" sz="2400" i="1"/>
              <a:t>a</a:t>
            </a:r>
            <a:r>
              <a:rPr lang="en-US" sz="2400"/>
              <a:t> = 7</a:t>
            </a:r>
            <a:r>
              <a:rPr lang="en-US" sz="2400" i="1"/>
              <a:t>z</a:t>
            </a:r>
            <a:r>
              <a:rPr lang="en-US" sz="2400"/>
              <a:t> and </a:t>
            </a:r>
            <a:r>
              <a:rPr lang="en-US" sz="2400" i="1"/>
              <a:t>b</a:t>
            </a:r>
            <a:r>
              <a:rPr lang="en-US" sz="2400"/>
              <a:t> = 2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</a:tabLst>
            </a:pPr>
            <a:r>
              <a:rPr lang="en-US" sz="2400"/>
              <a:t>		= 49</a:t>
            </a:r>
            <a:r>
              <a:rPr lang="en-US" sz="2400" i="1"/>
              <a:t>z</a:t>
            </a:r>
            <a:r>
              <a:rPr lang="en-US" sz="2400" baseline="40000"/>
              <a:t>2</a:t>
            </a:r>
            <a:r>
              <a:rPr lang="en-US" sz="2400"/>
              <a:t> + 28</a:t>
            </a:r>
            <a:r>
              <a:rPr lang="en-US" sz="2400" i="1"/>
              <a:t>z</a:t>
            </a:r>
            <a:r>
              <a:rPr lang="en-US" sz="2400"/>
              <a:t> + 4		Simplify.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49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+ 28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>
                <a:solidFill>
                  <a:srgbClr val="E01B22"/>
                </a:solidFill>
              </a:rPr>
              <a:t> + 4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+ 12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+ 4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0055" name="Picture 7" descr="KC_alg_L08-0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1574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205038"/>
            <a:ext cx="80772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  <a:tab pos="5314950" algn="l"/>
              </a:tabLst>
            </a:pPr>
            <a:r>
              <a:rPr lang="en-US" sz="2400">
                <a:solidFill>
                  <a:srgbClr val="000000"/>
                </a:solidFill>
              </a:rPr>
              <a:t>	(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en-US" sz="2400" b="1" baseline="40000"/>
              <a:t>2</a:t>
            </a:r>
            <a:r>
              <a:rPr lang="en-US" sz="2400">
                <a:solidFill>
                  <a:srgbClr val="000000"/>
                </a:solidFill>
              </a:rPr>
              <a:t> 	=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="1" baseline="40000"/>
              <a:t>2</a:t>
            </a:r>
            <a:r>
              <a:rPr lang="en-US" sz="2400">
                <a:solidFill>
                  <a:srgbClr val="000000"/>
                </a:solidFill>
              </a:rPr>
              <a:t> – 2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 b="1" baseline="40000"/>
              <a:t>2	</a:t>
            </a:r>
            <a:r>
              <a:rPr lang="en-US" sz="2400"/>
              <a:t>Square of a 				difference</a:t>
            </a:r>
            <a:endParaRPr lang="en-US" sz="2400" b="1" baseline="40000"/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  <a:tab pos="5314950" algn="l"/>
              </a:tabLst>
            </a:pPr>
            <a:r>
              <a:rPr lang="en-US" sz="2400"/>
              <a:t>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/>
              <a:t> – 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	= 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– 2(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/>
              <a:t>)(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 + (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	</a:t>
            </a:r>
            <a:r>
              <a:rPr lang="en-US" sz="2400" i="1"/>
              <a:t>a</a:t>
            </a:r>
            <a:r>
              <a:rPr lang="en-US" sz="2400"/>
              <a:t> = 3</a:t>
            </a:r>
            <a:r>
              <a:rPr lang="en-US" sz="2400" i="1"/>
              <a:t>c</a:t>
            </a:r>
            <a:r>
              <a:rPr lang="en-US" sz="2400"/>
              <a:t> and </a:t>
            </a:r>
            <a:r>
              <a:rPr lang="en-US" sz="2400" i="1"/>
              <a:t>b</a:t>
            </a:r>
            <a:r>
              <a:rPr lang="en-US" sz="2400"/>
              <a:t> = 4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r"/>
                <a:tab pos="1600200" algn="l"/>
                <a:tab pos="5314950" algn="l"/>
              </a:tabLst>
            </a:pPr>
            <a:r>
              <a:rPr lang="en-US" sz="2400"/>
              <a:t>		= 9</a:t>
            </a:r>
            <a:r>
              <a:rPr lang="en-US" sz="2400" i="1"/>
              <a:t>c</a:t>
            </a:r>
            <a:r>
              <a:rPr lang="en-US" sz="2400" baseline="40000"/>
              <a:t>2</a:t>
            </a:r>
            <a:r>
              <a:rPr lang="en-US" sz="2400"/>
              <a:t> – 24</a:t>
            </a:r>
            <a:r>
              <a:rPr lang="en-US" sz="2400" i="1"/>
              <a:t>c</a:t>
            </a:r>
            <a:r>
              <a:rPr lang="en-US" sz="2400"/>
              <a:t> + 16	Simplify.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9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24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+ 16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5029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i="1">
                <a:sym typeface="Symbol" pitchFamily="18" charset="2"/>
              </a:rPr>
              <a:t>m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i="1">
                <a:sym typeface="Symbol" pitchFamily="18" charset="2"/>
              </a:rPr>
              <a:t>m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i="1">
                <a:sym typeface="Symbol" pitchFamily="18" charset="2"/>
              </a:rPr>
              <a:t>m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6</a:t>
            </a:r>
            <a:r>
              <a:rPr lang="pt-BR" sz="2400" b="1" i="1">
                <a:sym typeface="Symbol" pitchFamily="18" charset="2"/>
              </a:rPr>
              <a:t>m</a:t>
            </a:r>
            <a:r>
              <a:rPr lang="pt-BR" sz="2400" b="1">
                <a:sym typeface="Symbol" pitchFamily="18" charset="2"/>
              </a:rPr>
              <a:t> + 9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i="1">
                <a:sym typeface="Symbol" pitchFamily="18" charset="2"/>
              </a:rPr>
              <a:t>m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12</a:t>
            </a:r>
            <a:r>
              <a:rPr lang="pt-BR" sz="2400" b="1" i="1">
                <a:sym typeface="Symbol" pitchFamily="18" charset="2"/>
              </a:rPr>
              <a:t>m </a:t>
            </a:r>
            <a:r>
              <a:rPr lang="pt-BR" sz="2400" b="1">
                <a:sym typeface="Symbol" pitchFamily="18" charset="2"/>
              </a:rPr>
              <a:t>+ 9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GEOMETRY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Write an expression that represents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area of a square that has a side length of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+ 12 units. 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7209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The formula for the area of a square is</a:t>
            </a:r>
            <a:r>
              <a:rPr lang="en-US" sz="2400" i="1">
                <a:solidFill>
                  <a:srgbClr val="000000"/>
                </a:solidFill>
              </a:rPr>
              <a:t> A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507047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area of the square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+ 72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+ 144 square units.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3400" y="3176588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 baseline="40000">
                <a:solidFill>
                  <a:srgbClr val="000000"/>
                </a:solidFill>
              </a:rPr>
              <a:t>2	</a:t>
            </a:r>
            <a:r>
              <a:rPr lang="en-US" sz="2400">
                <a:solidFill>
                  <a:srgbClr val="000000"/>
                </a:solidFill>
              </a:rPr>
              <a:t>Area of a square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+ 12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en-US" sz="2400" baseline="40000">
                <a:solidFill>
                  <a:srgbClr val="000000"/>
                </a:solidFill>
              </a:rPr>
              <a:t>2	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= (3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+ 12)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en-US" sz="2400" baseline="40000">
                <a:solidFill>
                  <a:srgbClr val="000000"/>
                </a:solidFill>
              </a:rPr>
              <a:t>2  </a:t>
            </a:r>
            <a:r>
              <a:rPr lang="en-US" sz="2400">
                <a:solidFill>
                  <a:srgbClr val="000000"/>
                </a:solidFill>
              </a:rPr>
              <a:t>+ 2(</a:t>
            </a:r>
            <a:r>
              <a:rPr lang="en-US" sz="24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)(</a:t>
            </a:r>
            <a:r>
              <a:rPr lang="en-US" sz="2400">
                <a:solidFill>
                  <a:srgbClr val="339966"/>
                </a:solidFill>
              </a:rPr>
              <a:t>12</a:t>
            </a:r>
            <a:r>
              <a:rPr lang="en-US" sz="2400">
                <a:solidFill>
                  <a:srgbClr val="000000"/>
                </a:solidFill>
              </a:rPr>
              <a:t>) + (</a:t>
            </a:r>
            <a:r>
              <a:rPr lang="en-US" sz="2400">
                <a:solidFill>
                  <a:srgbClr val="339966"/>
                </a:solidFill>
              </a:rPr>
              <a:t>12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en-US" sz="2400" baseline="40000">
                <a:solidFill>
                  <a:srgbClr val="000000"/>
                </a:solidFill>
              </a:rPr>
              <a:t>2	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3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= 12	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= 9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+ 72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+ 144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04006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712788"/>
            <a:ext cx="2846388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022600"/>
            <a:ext cx="477361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24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+ 16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+ 16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16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12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+ 16 units</a:t>
            </a:r>
            <a:r>
              <a:rPr lang="pt-BR" sz="2400" b="1" baseline="40000">
                <a:sym typeface="Symbol" pitchFamily="18" charset="2"/>
              </a:rPr>
              <a:t>2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876300" y="150336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GEOMETRY</a:t>
            </a:r>
            <a:r>
              <a:rPr lang="en-US" sz="2800" b="1">
                <a:solidFill>
                  <a:srgbClr val="FFEB55"/>
                </a:solidFill>
              </a:rPr>
              <a:t> </a:t>
            </a:r>
            <a:r>
              <a:rPr lang="en-US" sz="2400" b="1">
                <a:solidFill>
                  <a:srgbClr val="FFEB55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Write an expression that represents the area of a square that has a side length of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4) units.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1080" name="Picture 8" descr="KC_alg_L08-04C"/>
          <p:cNvPicPr>
            <a:picLocks noChangeAspect="1" noChangeArrowheads="1"/>
          </p:cNvPicPr>
          <p:nvPr/>
        </p:nvPicPr>
        <p:blipFill>
          <a:blip r:embed="rId3" cstate="print"/>
          <a:srcRect l="771"/>
          <a:stretch>
            <a:fillRect/>
          </a:stretch>
        </p:blipFill>
        <p:spPr bwMode="auto">
          <a:xfrm>
            <a:off x="501650" y="1495425"/>
            <a:ext cx="8175625" cy="2346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Product of a Sum and a Difference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+ 4)(9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232025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805363" algn="l"/>
              </a:tabLst>
            </a:pPr>
            <a:r>
              <a:rPr lang="en-US" sz="2400">
                <a:solidFill>
                  <a:srgbClr val="000000"/>
                </a:solidFill>
              </a:rPr>
              <a:t>	(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)(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)	=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b="1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 i="1">
                <a:solidFill>
                  <a:srgbClr val="339966"/>
                </a:solidFill>
              </a:rPr>
              <a:t>b</a:t>
            </a:r>
            <a:r>
              <a:rPr lang="en-US" sz="2400" b="1" baseline="40000"/>
              <a:t>2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805363" algn="l"/>
              </a:tabLst>
            </a:pPr>
            <a:r>
              <a:rPr lang="en-US" sz="2400"/>
              <a:t>	(</a:t>
            </a: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/>
              <a:t> + 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)(</a:t>
            </a: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/>
              <a:t> – 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	= (</a:t>
            </a: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 – (</a:t>
            </a:r>
            <a:r>
              <a:rPr lang="en-US" sz="2400">
                <a:solidFill>
                  <a:srgbClr val="339966"/>
                </a:solidFill>
              </a:rPr>
              <a:t>4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/>
              <a:t>	</a:t>
            </a:r>
            <a:r>
              <a:rPr lang="en-US" sz="2400" i="1"/>
              <a:t>a</a:t>
            </a:r>
            <a:r>
              <a:rPr lang="en-US" sz="2400"/>
              <a:t> = 9</a:t>
            </a:r>
            <a:r>
              <a:rPr lang="en-US" sz="2400" i="1"/>
              <a:t>d</a:t>
            </a:r>
            <a:r>
              <a:rPr lang="en-US" sz="2400"/>
              <a:t> and </a:t>
            </a:r>
            <a:r>
              <a:rPr lang="en-US" sz="2400" i="1"/>
              <a:t>b</a:t>
            </a:r>
            <a:r>
              <a:rPr lang="en-US" sz="2400"/>
              <a:t> = 4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r"/>
                <a:tab pos="2628900" algn="l"/>
                <a:tab pos="4805363" algn="l"/>
              </a:tabLst>
            </a:pPr>
            <a:r>
              <a:rPr lang="en-US" sz="2400"/>
              <a:t>		= 81</a:t>
            </a:r>
            <a:r>
              <a:rPr lang="en-US" sz="2400" i="1"/>
              <a:t>d</a:t>
            </a:r>
            <a:r>
              <a:rPr lang="en-US" sz="2400" baseline="40000"/>
              <a:t>2</a:t>
            </a:r>
            <a:r>
              <a:rPr lang="en-US" sz="2400"/>
              <a:t> – 16	Simplify.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45720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81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16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4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2;3;3;2;3;"/>
  <p:tag name="CHARTSTRINGSTD" val="0 2 3 0"/>
  <p:tag name="CHARTSTRINGREV" val="0 3 2 0"/>
  <p:tag name="CHARTSTRINGSTDPER" val="0 0.4 0.6 0"/>
  <p:tag name="CHARTSTRINGREVPER" val="0 0.6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3;1;4;3;2;"/>
  <p:tag name="CHARTSTRINGSTD" val="1 1 2 1"/>
  <p:tag name="CHARTSTRINGREV" val="1 2 1 1"/>
  <p:tag name="CHARTSTRINGSTDPER" val="0.2 0.2 0.4 0.2"/>
  <p:tag name="CHARTSTRINGREVPER" val="0.2 0.4 0.2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2;4;1;3;4;"/>
  <p:tag name="CHARTSTRINGSTD" val="1 1 1 2"/>
  <p:tag name="CHARTSTRINGREV" val="2 1 1 1"/>
  <p:tag name="CHARTSTRINGSTDPER" val="0.2 0.2 0.2 0.4"/>
  <p:tag name="CHARTSTRINGREVPER" val="0.4 0.2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2;2;3;3;3;"/>
  <p:tag name="CHARTSTRINGSTD" val="0 2 3 0"/>
  <p:tag name="CHARTSTRINGREV" val="0 3 2 0"/>
  <p:tag name="CHARTSTRINGSTDPER" val="0 0.4 0.6 0"/>
  <p:tag name="CHARTSTRINGREVPER" val="0 0.6 0.4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4;4;1;2;1;"/>
  <p:tag name="CHARTSTRINGSTD" val="2 1 0 2"/>
  <p:tag name="CHARTSTRINGREV" val="2 0 1 2"/>
  <p:tag name="CHARTSTRINGSTDPER" val="0.4 0.2 0 0.4"/>
  <p:tag name="CHARTSTRINGREVPER" val="0.4 0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6A5887309DC54ECAA31BEBB03FB72572"/>
  <p:tag name="VALUES" val="Incorrect¤Correct¤Incorrect¤Incorrect"/>
  <p:tag name="TOTALRESPONSES" val="5"/>
  <p:tag name="SLICED" val="False"/>
  <p:tag name="RESPONSES" val="NA,1,5,1;3;3;4;2;"/>
  <p:tag name="CHARTSTRINGSTD" val="1 1 2 1"/>
  <p:tag name="CHARTSTRINGREV" val="1 2 1 1"/>
  <p:tag name="CHARTSTRINGSTDPER" val="0.2 0.2 0.4 0.2"/>
  <p:tag name="CHARTSTRINGREVPER" val="0.2 0.4 0.2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3;3;3;3;4;"/>
  <p:tag name="CHARTSTRINGSTD" val="0 0 4 1"/>
  <p:tag name="CHARTSTRINGREV" val="1 4 0 0"/>
  <p:tag name="CHARTSTRINGSTDPER" val="0 0 0.8 0.2"/>
  <p:tag name="CHARTSTRINGREVPER" val="0.2 0.8 0 0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TOTALRESPONSES" val="5"/>
  <p:tag name="SLICED" val="False"/>
  <p:tag name="RESPONSES" val="NA,1,5,4;3;1;4;1;"/>
  <p:tag name="CHARTSTRINGSTD" val="2 0 1 2"/>
  <p:tag name="CHARTSTRINGREV" val="2 1 0 2"/>
  <p:tag name="CHARTSTRINGSTDPER" val="0.4 0 0.2 0.4"/>
  <p:tag name="CHARTSTRINGREVPER" val="0.4 0.2 0 0.4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1;1;1;3;2;"/>
  <p:tag name="CHARTSTRINGSTD" val="3 1 1 0"/>
  <p:tag name="CHARTSTRINGREV" val="0 1 1 3"/>
  <p:tag name="CHARTSTRINGSTDPER" val="0.6 0.2 0.2 0"/>
  <p:tag name="CHARTSTRINGREVPER" val="0 0.2 0.2 0.6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TOTALRESPONSES" val="5"/>
  <p:tag name="SLICED" val="False"/>
  <p:tag name="RESPONSES" val="NA,1,5,1;2;3;2;1;"/>
  <p:tag name="CHARTSTRINGSTD" val="2 2 1 0"/>
  <p:tag name="CHARTSTRINGREV" val="0 1 2 2"/>
  <p:tag name="CHARTSTRINGSTDPER" val="0.4 0.4 0.2 0"/>
  <p:tag name="CHARTSTRINGREVPER" val="0 0.2 0.4 0.4"/>
  <p:tag name="QUESTIONALIAS" val="Example 4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</TotalTime>
  <Words>369</Words>
  <Application>Microsoft Office PowerPoint</Application>
  <PresentationFormat>On-screen Show (4:3)</PresentationFormat>
  <Paragraphs>116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Concept</vt:lpstr>
      <vt:lpstr>Example 2</vt:lpstr>
      <vt:lpstr>Example 2</vt:lpstr>
      <vt:lpstr>Example 3</vt:lpstr>
      <vt:lpstr>Example 3</vt:lpstr>
      <vt:lpstr>Concept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82</cp:revision>
  <dcterms:created xsi:type="dcterms:W3CDTF">2007-12-06T14:31:51Z</dcterms:created>
  <dcterms:modified xsi:type="dcterms:W3CDTF">2015-10-05T15:00:04Z</dcterms:modified>
</cp:coreProperties>
</file>