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259" r:id="rId21"/>
    <p:sldId id="288" r:id="rId22"/>
    <p:sldId id="317" r:id="rId23"/>
    <p:sldId id="319" r:id="rId24"/>
    <p:sldId id="308" r:id="rId25"/>
    <p:sldId id="318" r:id="rId26"/>
    <p:sldId id="302" r:id="rId27"/>
    <p:sldId id="260" r:id="rId28"/>
    <p:sldId id="309" r:id="rId29"/>
    <p:sldId id="263" r:id="rId30"/>
    <p:sldId id="310" r:id="rId31"/>
    <p:sldId id="316" r:id="rId32"/>
    <p:sldId id="293" r:id="rId33"/>
    <p:sldId id="294" r:id="rId34"/>
    <p:sldId id="320" r:id="rId35"/>
    <p:sldId id="321" r:id="rId36"/>
    <p:sldId id="311" r:id="rId37"/>
    <p:sldId id="322" r:id="rId38"/>
    <p:sldId id="296" r:id="rId39"/>
    <p:sldId id="312" r:id="rId40"/>
    <p:sldId id="275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8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8–4</a:t>
            </a:r>
          </a:p>
        </p:txBody>
      </p:sp>
      <p:pic>
        <p:nvPicPr>
          <p:cNvPr id="4201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0" name="Header" descr="12_ALG1_Header_08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8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8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8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8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8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46" name="Picture 18" descr="Real World Ex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Header" descr="12_ALG1_Header_08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8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8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8.xml"/><Relationship Id="rId7" Type="http://schemas.openxmlformats.org/officeDocument/2006/relationships/slide" Target="slide17.xml"/><Relationship Id="rId12" Type="http://schemas.openxmlformats.org/officeDocument/2006/relationships/slide" Target="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3.xml"/><Relationship Id="rId5" Type="http://schemas.openxmlformats.org/officeDocument/2006/relationships/slide" Target="slide10.xml"/><Relationship Id="rId10" Type="http://schemas.openxmlformats.org/officeDocument/2006/relationships/slide" Target="slide22.xml"/><Relationship Id="rId4" Type="http://schemas.openxmlformats.org/officeDocument/2006/relationships/slide" Target="slide9.xml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42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41.png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image" Target="../media/image9.jpe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8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8–4)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Use the Distributive Property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 Factoring by Grouping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Factor by Grouping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Factor by Grouping with Additive Inverses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Key Concept:  Zero Product Property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4:	Solve Equations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Example 5:	Real-World Example: Use Factoring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362200"/>
            <a:ext cx="5334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+ 25</a:t>
            </a:r>
            <a:endParaRPr lang="pt-BR" sz="2400" b="1" i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16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+ 25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16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+ 25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3068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5105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15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– 30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+ 15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9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– 30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+ 25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9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– 15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+ 25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– 15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+ 5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416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5105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9</a:t>
            </a:r>
            <a:r>
              <a:rPr lang="pt-BR" sz="2400" b="1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lang="pt-BR" sz="2400" b="1" baseline="300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+ 24</a:t>
            </a:r>
            <a:r>
              <a:rPr lang="pt-BR" sz="2400" b="1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– 16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pt-BR" sz="2400" b="1" i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9</a:t>
            </a:r>
            <a:r>
              <a:rPr lang="pt-BR" sz="2400" b="1" i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x</a:t>
            </a:r>
            <a:r>
              <a:rPr lang="pt-BR" sz="2400" b="1" baseline="3000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– 24</a:t>
            </a:r>
            <a:r>
              <a:rPr lang="pt-BR" sz="2400" b="1" i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– 16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9</a:t>
            </a:r>
            <a:r>
              <a:rPr lang="pt-BR" sz="2400" b="1" i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x</a:t>
            </a:r>
            <a:r>
              <a:rPr lang="pt-BR" sz="2400" b="1" baseline="3000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+ 16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9</a:t>
            </a:r>
            <a:r>
              <a:rPr lang="pt-BR" sz="2400" b="1" i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x</a:t>
            </a:r>
            <a:r>
              <a:rPr lang="pt-BR" sz="2400" b="1" baseline="3000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– 16</a:t>
            </a:r>
            <a:r>
              <a:rPr lang="en-US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+ 4)(3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4).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267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cd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cd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476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98800"/>
            <a:ext cx="4495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+ 3)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6)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+ 45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+ 3)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6)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+ 45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 polynomial that represents the area of the figure at the right.</a:t>
            </a:r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11627" name="AutoShape 11"/>
          <p:cNvSpPr>
            <a:spLocks noChangeArrowheads="1"/>
          </p:cNvSpPr>
          <p:nvPr/>
        </p:nvSpPr>
        <p:spPr bwMode="auto">
          <a:xfrm>
            <a:off x="533400" y="41068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9" name="Picture 13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30" name="Picture 14" descr="08-05-05-5M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392363"/>
            <a:ext cx="4067175" cy="20716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ea typeface="Times New Roman" pitchFamily="18" charset="0"/>
                <a:cs typeface="FormataOTFCnMd" charset="0"/>
              </a:rPr>
              <a:t>A.SSE.2 Use the structure of an expression to identify ways to rewrite 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ea typeface="Times New Roman" pitchFamily="18" charset="0"/>
                <a:cs typeface="FormataOTFCnMd" charset="0"/>
              </a:rPr>
              <a:t>A.SSE.3a Factor a quadratic expression to reveal the zeros of the function it defines.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ea typeface="Times New Roman" pitchFamily="18" charset="0"/>
                <a:cs typeface="FormataOTFCnMd" charset="0"/>
              </a:rPr>
              <a:t>2 Reason abstractly and quantitatively.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Used the Distributive Property to evaluate expressions.</a:t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Use the Distributive Property to factor polynomials.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quadratic equations of the form </a:t>
            </a:r>
            <a:br>
              <a:rPr lang="en-US" sz="2800"/>
            </a:br>
            <a:r>
              <a:rPr lang="en-US" sz="2800" i="1"/>
              <a:t>ax</a:t>
            </a:r>
            <a:r>
              <a:rPr lang="en-US" sz="2400" baseline="40000"/>
              <a:t>2</a:t>
            </a:r>
            <a:r>
              <a:rPr lang="en-US" sz="2800"/>
              <a:t> + </a:t>
            </a:r>
            <a:r>
              <a:rPr lang="en-US" sz="2800" i="1"/>
              <a:t>bx </a:t>
            </a:r>
            <a:r>
              <a:rPr lang="en-US" sz="2800"/>
              <a:t>= 0.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factoring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factoring by grouping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Zero Product Property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Distributive Property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80391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Use the Distributive Property to factor 15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+ 25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19812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First, find the GCF of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15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5905" name="Text Box 785"/>
          <p:cNvSpPr txBox="1">
            <a:spLocks noChangeArrowheads="1"/>
          </p:cNvSpPr>
          <p:nvPr/>
        </p:nvSpPr>
        <p:spPr bwMode="auto">
          <a:xfrm>
            <a:off x="533400" y="2560638"/>
            <a:ext cx="83820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15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3 ● 5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Factor each monomial.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6" name="Text Box 786"/>
          <p:cNvSpPr txBox="1">
            <a:spLocks noChangeArrowheads="1"/>
          </p:cNvSpPr>
          <p:nvPr/>
        </p:nvSpPr>
        <p:spPr bwMode="auto">
          <a:xfrm>
            <a:off x="533400" y="3136900"/>
            <a:ext cx="8382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Circle the common prime factors.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5907" name="Group 787"/>
          <p:cNvGrpSpPr>
            <a:grpSpLocks/>
          </p:cNvGrpSpPr>
          <p:nvPr/>
        </p:nvGrpSpPr>
        <p:grpSpPr bwMode="auto">
          <a:xfrm>
            <a:off x="1857375" y="2598738"/>
            <a:ext cx="704850" cy="882650"/>
            <a:chOff x="1170" y="1637"/>
            <a:chExt cx="444" cy="556"/>
          </a:xfrm>
        </p:grpSpPr>
        <p:sp>
          <p:nvSpPr>
            <p:cNvPr id="5908" name="Oval 788"/>
            <p:cNvSpPr>
              <a:spLocks noChangeArrowheads="1"/>
            </p:cNvSpPr>
            <p:nvPr/>
          </p:nvSpPr>
          <p:spPr bwMode="auto">
            <a:xfrm>
              <a:off x="1421" y="1637"/>
              <a:ext cx="193" cy="200"/>
            </a:xfrm>
            <a:prstGeom prst="ellipse">
              <a:avLst/>
            </a:prstGeom>
            <a:noFill/>
            <a:ln w="25400" algn="ctr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909" name="Oval 789"/>
            <p:cNvSpPr>
              <a:spLocks noChangeArrowheads="1"/>
            </p:cNvSpPr>
            <p:nvPr/>
          </p:nvSpPr>
          <p:spPr bwMode="auto">
            <a:xfrm>
              <a:off x="1170" y="2014"/>
              <a:ext cx="193" cy="179"/>
            </a:xfrm>
            <a:prstGeom prst="ellipse">
              <a:avLst/>
            </a:prstGeom>
            <a:noFill/>
            <a:ln w="25400" algn="ctr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10" name="Line 790"/>
            <p:cNvSpPr>
              <a:spLocks noChangeShapeType="1"/>
            </p:cNvSpPr>
            <p:nvPr/>
          </p:nvSpPr>
          <p:spPr bwMode="auto">
            <a:xfrm flipV="1">
              <a:off x="1314" y="1824"/>
              <a:ext cx="144" cy="192"/>
            </a:xfrm>
            <a:prstGeom prst="line">
              <a:avLst/>
            </a:prstGeom>
            <a:noFill/>
            <a:ln w="28575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5911" name="Group 791"/>
          <p:cNvGrpSpPr>
            <a:grpSpLocks/>
          </p:cNvGrpSpPr>
          <p:nvPr/>
        </p:nvGrpSpPr>
        <p:grpSpPr bwMode="auto">
          <a:xfrm>
            <a:off x="2809875" y="2646363"/>
            <a:ext cx="392113" cy="854075"/>
            <a:chOff x="1770" y="1667"/>
            <a:chExt cx="247" cy="538"/>
          </a:xfrm>
        </p:grpSpPr>
        <p:sp>
          <p:nvSpPr>
            <p:cNvPr id="5912" name="Oval 792"/>
            <p:cNvSpPr>
              <a:spLocks noChangeArrowheads="1"/>
            </p:cNvSpPr>
            <p:nvPr/>
          </p:nvSpPr>
          <p:spPr bwMode="auto">
            <a:xfrm>
              <a:off x="1770" y="1667"/>
              <a:ext cx="193" cy="200"/>
            </a:xfrm>
            <a:prstGeom prst="ellipse">
              <a:avLst/>
            </a:prstGeom>
            <a:noFill/>
            <a:ln w="25400" algn="ctr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913" name="Oval 793"/>
            <p:cNvSpPr>
              <a:spLocks noChangeArrowheads="1"/>
            </p:cNvSpPr>
            <p:nvPr/>
          </p:nvSpPr>
          <p:spPr bwMode="auto">
            <a:xfrm>
              <a:off x="1824" y="2026"/>
              <a:ext cx="193" cy="179"/>
            </a:xfrm>
            <a:prstGeom prst="ellipse">
              <a:avLst/>
            </a:prstGeom>
            <a:noFill/>
            <a:ln w="25400" algn="ctr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14" name="Line 794"/>
            <p:cNvSpPr>
              <a:spLocks noChangeShapeType="1"/>
            </p:cNvSpPr>
            <p:nvPr/>
          </p:nvSpPr>
          <p:spPr bwMode="auto">
            <a:xfrm>
              <a:off x="1860" y="1872"/>
              <a:ext cx="48" cy="144"/>
            </a:xfrm>
            <a:prstGeom prst="line">
              <a:avLst/>
            </a:prstGeom>
            <a:noFill/>
            <a:ln w="28575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5915" name="Text Box 795"/>
          <p:cNvSpPr txBox="1">
            <a:spLocks noChangeArrowheads="1"/>
          </p:cNvSpPr>
          <p:nvPr/>
        </p:nvSpPr>
        <p:spPr bwMode="auto">
          <a:xfrm>
            <a:off x="533400" y="3771900"/>
            <a:ext cx="8382000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GCF = 5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●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or 5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Write each term as the product of the GCF and its remaining factors. Then use the Distributive Property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to factor out the GCF.</a:t>
            </a: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17" name="Text Box 797"/>
          <p:cNvSpPr txBox="1">
            <a:spLocks noChangeArrowheads="1"/>
          </p:cNvSpPr>
          <p:nvPr/>
        </p:nvSpPr>
        <p:spPr bwMode="auto">
          <a:xfrm>
            <a:off x="533400" y="3136900"/>
            <a:ext cx="8382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25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5 ● 5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6" grpId="0" build="p" autoUpdateAnimBg="0"/>
      <p:bldP spid="5915" grpId="0" build="p" autoUpdateAnimBg="0"/>
      <p:bldP spid="591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Distributive Property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533400" y="260032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        =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(3 + 5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Distributive Property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4267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completely factored form of 15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+ 25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is 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(3 + 5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).</a:t>
            </a:r>
          </a:p>
        </p:txBody>
      </p:sp>
      <p:sp>
        <p:nvSpPr>
          <p:cNvPr id="86028" name="Text Box 12"/>
          <p:cNvSpPr txBox="1">
            <a:spLocks noChangeArrowheads="1"/>
          </p:cNvSpPr>
          <p:nvPr/>
        </p:nvSpPr>
        <p:spPr bwMode="auto">
          <a:xfrm>
            <a:off x="533400" y="1600200"/>
            <a:ext cx="8382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15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(3) + 5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(5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	Rewrite each term using the GCF.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 build="p" autoUpdateAnimBg="0"/>
      <p:bldP spid="86027" grpId="0" build="p" autoUpdateAnimBg="0"/>
      <p:bldP spid="8602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Distributive Property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876300" y="1503363"/>
            <a:ext cx="80391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Use the Distributive Property to factor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12</a:t>
            </a:r>
            <a:r>
              <a:rPr lang="en-US" sz="2400" b="1" i="1">
                <a:solidFill>
                  <a:srgbClr val="00539D"/>
                </a:solidFill>
              </a:rPr>
              <a:t>xy</a:t>
            </a:r>
            <a:r>
              <a:rPr lang="en-US" sz="2400" b="1">
                <a:solidFill>
                  <a:srgbClr val="00539D"/>
                </a:solidFill>
              </a:rPr>
              <a:t> + 24</a:t>
            </a:r>
            <a:r>
              <a:rPr lang="en-US" sz="2400" b="1" i="1">
                <a:solidFill>
                  <a:srgbClr val="00539D"/>
                </a:solidFill>
              </a:rPr>
              <a:t>xy</a:t>
            </a:r>
            <a:r>
              <a:rPr lang="en-US" sz="2400" b="1" baseline="40000">
                <a:solidFill>
                  <a:srgbClr val="00539D"/>
                </a:solidFill>
              </a:rPr>
              <a:t>2 </a:t>
            </a:r>
            <a:r>
              <a:rPr lang="en-US" sz="2400" b="1">
                <a:solidFill>
                  <a:srgbClr val="00539D"/>
                </a:solidFill>
              </a:rPr>
              <a:t>– 30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 baseline="40000">
                <a:solidFill>
                  <a:srgbClr val="00539D"/>
                </a:solidFill>
              </a:rPr>
              <a:t>4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533400" y="2438400"/>
            <a:ext cx="8382000" cy="1573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343650" indent="-6343650">
              <a:lnSpc>
                <a:spcPct val="90000"/>
              </a:lnSpc>
              <a:tabLst>
                <a:tab pos="1257300" algn="r"/>
                <a:tab pos="1371600" algn="l"/>
                <a:tab pos="1660525" algn="l"/>
              </a:tabLst>
            </a:pPr>
            <a:r>
              <a:rPr lang="en-US" sz="2400"/>
              <a:t>	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	2 ● 2 ● 3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endParaRPr lang="en-US" sz="2400">
              <a:ea typeface="Times New Roman" pitchFamily="18" charset="0"/>
              <a:cs typeface="Arial" pitchFamily="34" charset="0"/>
            </a:endParaRPr>
          </a:p>
          <a:p>
            <a:pPr marL="6343650" indent="-6343650">
              <a:lnSpc>
                <a:spcPct val="90000"/>
              </a:lnSpc>
              <a:tabLst>
                <a:tab pos="1257300" algn="r"/>
                <a:tab pos="1371600" algn="l"/>
                <a:tab pos="1660525" algn="l"/>
              </a:tabLst>
            </a:pPr>
            <a:endParaRPr lang="en-US">
              <a:ea typeface="Times New Roman" pitchFamily="18" charset="0"/>
              <a:cs typeface="Arial" pitchFamily="34" charset="0"/>
            </a:endParaRPr>
          </a:p>
          <a:p>
            <a:pPr marL="6343650" indent="-6343650">
              <a:lnSpc>
                <a:spcPct val="90000"/>
              </a:lnSpc>
              <a:tabLst>
                <a:tab pos="1257300" algn="r"/>
                <a:tab pos="1371600" algn="l"/>
                <a:tab pos="1660525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24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	2 ● 2 ● 2 ● 3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</a:p>
          <a:p>
            <a:pPr marL="6343650" indent="-6343650">
              <a:lnSpc>
                <a:spcPct val="90000"/>
              </a:lnSpc>
              <a:tabLst>
                <a:tab pos="1257300" algn="r"/>
                <a:tab pos="1371600" algn="l"/>
                <a:tab pos="1660525" algn="l"/>
              </a:tabLst>
            </a:pPr>
            <a:endParaRPr lang="en-US">
              <a:ea typeface="Times New Roman" pitchFamily="18" charset="0"/>
              <a:cs typeface="Arial" pitchFamily="34" charset="0"/>
            </a:endParaRPr>
          </a:p>
          <a:p>
            <a:pPr marL="6343650" indent="-6343650">
              <a:lnSpc>
                <a:spcPct val="90000"/>
              </a:lnSpc>
              <a:tabLst>
                <a:tab pos="1257300" algn="r"/>
                <a:tab pos="1371600" algn="l"/>
                <a:tab pos="1660525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–30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	–1 ● 2 ● 3 ● 5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</a:p>
        </p:txBody>
      </p:sp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533400" y="5486400"/>
            <a:ext cx="8382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GCF = 2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●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 ●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or 6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xy</a:t>
            </a:r>
          </a:p>
        </p:txBody>
      </p:sp>
      <p:sp>
        <p:nvSpPr>
          <p:cNvPr id="122893" name="Line 13"/>
          <p:cNvSpPr>
            <a:spLocks noChangeShapeType="1"/>
          </p:cNvSpPr>
          <p:nvPr/>
        </p:nvSpPr>
        <p:spPr bwMode="auto">
          <a:xfrm flipV="1">
            <a:off x="3605213" y="3367088"/>
            <a:ext cx="309562" cy="271462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895" name="Line 15"/>
          <p:cNvSpPr>
            <a:spLocks noChangeShapeType="1"/>
          </p:cNvSpPr>
          <p:nvPr/>
        </p:nvSpPr>
        <p:spPr bwMode="auto">
          <a:xfrm>
            <a:off x="3509963" y="2762250"/>
            <a:ext cx="323850" cy="323850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896" name="Oval 16"/>
          <p:cNvSpPr>
            <a:spLocks noChangeArrowheads="1"/>
          </p:cNvSpPr>
          <p:nvPr/>
        </p:nvSpPr>
        <p:spPr bwMode="auto">
          <a:xfrm>
            <a:off x="2217738" y="2478088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899" name="Line 19"/>
          <p:cNvSpPr>
            <a:spLocks noChangeShapeType="1"/>
          </p:cNvSpPr>
          <p:nvPr/>
        </p:nvSpPr>
        <p:spPr bwMode="auto">
          <a:xfrm>
            <a:off x="2366963" y="2786063"/>
            <a:ext cx="3175" cy="261937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03" name="Line 23"/>
          <p:cNvSpPr>
            <a:spLocks noChangeShapeType="1"/>
          </p:cNvSpPr>
          <p:nvPr/>
        </p:nvSpPr>
        <p:spPr bwMode="auto">
          <a:xfrm>
            <a:off x="4062413" y="2738438"/>
            <a:ext cx="319087" cy="342900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04" name="Line 24"/>
          <p:cNvSpPr>
            <a:spLocks noChangeShapeType="1"/>
          </p:cNvSpPr>
          <p:nvPr/>
        </p:nvSpPr>
        <p:spPr bwMode="auto">
          <a:xfrm>
            <a:off x="4471988" y="3376613"/>
            <a:ext cx="161925" cy="266700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08" name="Line 28"/>
          <p:cNvSpPr>
            <a:spLocks noChangeShapeType="1"/>
          </p:cNvSpPr>
          <p:nvPr/>
        </p:nvSpPr>
        <p:spPr bwMode="auto">
          <a:xfrm>
            <a:off x="4586288" y="2733675"/>
            <a:ext cx="280987" cy="342900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09" name="Line 29"/>
          <p:cNvSpPr>
            <a:spLocks noChangeShapeType="1"/>
          </p:cNvSpPr>
          <p:nvPr/>
        </p:nvSpPr>
        <p:spPr bwMode="auto">
          <a:xfrm>
            <a:off x="5091113" y="3314700"/>
            <a:ext cx="490537" cy="333375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10" name="Line 30"/>
          <p:cNvSpPr>
            <a:spLocks noChangeShapeType="1"/>
          </p:cNvSpPr>
          <p:nvPr/>
        </p:nvSpPr>
        <p:spPr bwMode="auto">
          <a:xfrm>
            <a:off x="2395538" y="3371850"/>
            <a:ext cx="546100" cy="323850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11" name="Text Box 31"/>
          <p:cNvSpPr txBox="1">
            <a:spLocks noChangeArrowheads="1"/>
          </p:cNvSpPr>
          <p:nvPr/>
        </p:nvSpPr>
        <p:spPr bwMode="auto">
          <a:xfrm>
            <a:off x="6934200" y="4179888"/>
            <a:ext cx="1447800" cy="10779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Circle common factors.</a:t>
            </a:r>
          </a:p>
        </p:txBody>
      </p:sp>
      <p:sp>
        <p:nvSpPr>
          <p:cNvPr id="122918" name="Oval 38"/>
          <p:cNvSpPr>
            <a:spLocks noChangeArrowheads="1"/>
          </p:cNvSpPr>
          <p:nvPr/>
        </p:nvSpPr>
        <p:spPr bwMode="auto">
          <a:xfrm>
            <a:off x="3265488" y="2478088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19" name="Oval 39"/>
          <p:cNvSpPr>
            <a:spLocks noChangeArrowheads="1"/>
          </p:cNvSpPr>
          <p:nvPr/>
        </p:nvSpPr>
        <p:spPr bwMode="auto">
          <a:xfrm>
            <a:off x="3789363" y="2478088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0" name="Oval 40"/>
          <p:cNvSpPr>
            <a:spLocks noChangeArrowheads="1"/>
          </p:cNvSpPr>
          <p:nvPr/>
        </p:nvSpPr>
        <p:spPr bwMode="auto">
          <a:xfrm>
            <a:off x="4303713" y="2478088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1" name="Oval 41"/>
          <p:cNvSpPr>
            <a:spLocks noChangeArrowheads="1"/>
          </p:cNvSpPr>
          <p:nvPr/>
        </p:nvSpPr>
        <p:spPr bwMode="auto">
          <a:xfrm>
            <a:off x="2219325" y="3054350"/>
            <a:ext cx="306388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2" name="Oval 42"/>
          <p:cNvSpPr>
            <a:spLocks noChangeArrowheads="1"/>
          </p:cNvSpPr>
          <p:nvPr/>
        </p:nvSpPr>
        <p:spPr bwMode="auto">
          <a:xfrm>
            <a:off x="3779838" y="3054350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3" name="Oval 43"/>
          <p:cNvSpPr>
            <a:spLocks noChangeArrowheads="1"/>
          </p:cNvSpPr>
          <p:nvPr/>
        </p:nvSpPr>
        <p:spPr bwMode="auto">
          <a:xfrm>
            <a:off x="4313238" y="3054350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4" name="Oval 44"/>
          <p:cNvSpPr>
            <a:spLocks noChangeArrowheads="1"/>
          </p:cNvSpPr>
          <p:nvPr/>
        </p:nvSpPr>
        <p:spPr bwMode="auto">
          <a:xfrm>
            <a:off x="4813300" y="3054350"/>
            <a:ext cx="306388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5" name="Oval 45"/>
          <p:cNvSpPr>
            <a:spLocks noChangeArrowheads="1"/>
          </p:cNvSpPr>
          <p:nvPr/>
        </p:nvSpPr>
        <p:spPr bwMode="auto">
          <a:xfrm>
            <a:off x="2922588" y="3635375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6" name="Oval 46"/>
          <p:cNvSpPr>
            <a:spLocks noChangeArrowheads="1"/>
          </p:cNvSpPr>
          <p:nvPr/>
        </p:nvSpPr>
        <p:spPr bwMode="auto">
          <a:xfrm>
            <a:off x="3436938" y="3635375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7" name="Oval 47"/>
          <p:cNvSpPr>
            <a:spLocks noChangeArrowheads="1"/>
          </p:cNvSpPr>
          <p:nvPr/>
        </p:nvSpPr>
        <p:spPr bwMode="auto">
          <a:xfrm>
            <a:off x="4494213" y="3635375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8" name="Oval 48"/>
          <p:cNvSpPr>
            <a:spLocks noChangeArrowheads="1"/>
          </p:cNvSpPr>
          <p:nvPr/>
        </p:nvSpPr>
        <p:spPr bwMode="auto">
          <a:xfrm>
            <a:off x="5503863" y="3635375"/>
            <a:ext cx="306387" cy="317500"/>
          </a:xfrm>
          <a:prstGeom prst="ellipse">
            <a:avLst/>
          </a:prstGeom>
          <a:noFill/>
          <a:ln w="25400" algn="ctr">
            <a:solidFill>
              <a:srgbClr val="E01B22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2929" name="Text Box 49"/>
          <p:cNvSpPr txBox="1">
            <a:spLocks noChangeArrowheads="1"/>
          </p:cNvSpPr>
          <p:nvPr/>
        </p:nvSpPr>
        <p:spPr bwMode="auto">
          <a:xfrm>
            <a:off x="6934200" y="2409825"/>
            <a:ext cx="1905000" cy="7493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Factor each term.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28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2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2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2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2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2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22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22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22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2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autoUpdateAnimBg="0" advAuto="0"/>
      <p:bldP spid="122886" grpId="0" uiExpand="1" build="p"/>
      <p:bldP spid="122889" grpId="0" build="p" autoUpdateAnimBg="0"/>
      <p:bldP spid="122893" grpId="0" animBg="1"/>
      <p:bldP spid="122895" grpId="0" animBg="1"/>
      <p:bldP spid="122896" grpId="0" animBg="1"/>
      <p:bldP spid="122899" grpId="0" animBg="1"/>
      <p:bldP spid="122903" grpId="0" animBg="1"/>
      <p:bldP spid="122904" grpId="0" animBg="1"/>
      <p:bldP spid="122908" grpId="0" animBg="1"/>
      <p:bldP spid="122909" grpId="0" animBg="1"/>
      <p:bldP spid="122910" grpId="0" animBg="1"/>
      <p:bldP spid="122911" grpId="0" autoUpdateAnimBg="0"/>
      <p:bldP spid="122918" grpId="0" animBg="1"/>
      <p:bldP spid="122919" grpId="0" animBg="1"/>
      <p:bldP spid="122920" grpId="0" animBg="1"/>
      <p:bldP spid="122921" grpId="0" animBg="1"/>
      <p:bldP spid="122922" grpId="0" animBg="1"/>
      <p:bldP spid="122923" grpId="0" animBg="1"/>
      <p:bldP spid="122924" grpId="0" animBg="1"/>
      <p:bldP spid="122925" grpId="0" animBg="1"/>
      <p:bldP spid="122926" grpId="0" animBg="1"/>
      <p:bldP spid="122927" grpId="0" animBg="1"/>
      <p:bldP spid="122928" grpId="0" animBg="1"/>
      <p:bldP spid="12292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Distributive Property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4960" name="Rectangle 32"/>
          <p:cNvSpPr>
            <a:spLocks noChangeArrowheads="1"/>
          </p:cNvSpPr>
          <p:nvPr/>
        </p:nvSpPr>
        <p:spPr bwMode="auto">
          <a:xfrm>
            <a:off x="876300" y="2832100"/>
            <a:ext cx="80391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2291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289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                           	=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(2 + 4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Distributive Property</a:t>
            </a:r>
          </a:p>
        </p:txBody>
      </p:sp>
      <p:sp>
        <p:nvSpPr>
          <p:cNvPr id="124961" name="Rectangle 33"/>
          <p:cNvSpPr>
            <a:spLocks noChangeArrowheads="1"/>
          </p:cNvSpPr>
          <p:nvPr/>
        </p:nvSpPr>
        <p:spPr bwMode="auto">
          <a:xfrm>
            <a:off x="533400" y="47815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factored form of 12</a:t>
            </a:r>
            <a:r>
              <a:rPr lang="en-US" sz="2400" i="1">
                <a:solidFill>
                  <a:srgbClr val="E01B22"/>
                </a:solidFill>
              </a:rPr>
              <a:t>xy</a:t>
            </a:r>
            <a:r>
              <a:rPr lang="en-US" sz="2400">
                <a:solidFill>
                  <a:srgbClr val="E01B22"/>
                </a:solidFill>
              </a:rPr>
              <a:t> + 24</a:t>
            </a:r>
            <a:r>
              <a:rPr lang="en-US" sz="2400" i="1">
                <a:solidFill>
                  <a:srgbClr val="E01B22"/>
                </a:solidFill>
              </a:rPr>
              <a:t>xy</a:t>
            </a:r>
            <a:r>
              <a:rPr lang="en-US" sz="2400" baseline="40000">
                <a:solidFill>
                  <a:srgbClr val="E01B22"/>
                </a:solidFill>
              </a:rPr>
              <a:t>2 </a:t>
            </a:r>
            <a:r>
              <a:rPr lang="en-US" sz="2400">
                <a:solidFill>
                  <a:srgbClr val="E01B22"/>
                </a:solidFill>
              </a:rPr>
              <a:t>– 30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4</a:t>
            </a:r>
            <a:r>
              <a:rPr lang="en-US" sz="2400">
                <a:solidFill>
                  <a:srgbClr val="E01B22"/>
                </a:solidFill>
              </a:rPr>
              <a:t> is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6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(2 + 4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– 5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>
                <a:solidFill>
                  <a:srgbClr val="E01B22"/>
                </a:solidFill>
              </a:rPr>
              <a:t>.</a:t>
            </a:r>
          </a:p>
        </p:txBody>
      </p:sp>
      <p:sp>
        <p:nvSpPr>
          <p:cNvPr id="124962" name="Text Box 34"/>
          <p:cNvSpPr txBox="1">
            <a:spLocks noChangeArrowheads="1"/>
          </p:cNvSpPr>
          <p:nvPr/>
        </p:nvSpPr>
        <p:spPr bwMode="auto">
          <a:xfrm>
            <a:off x="533400" y="1514475"/>
            <a:ext cx="83820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30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(2) + 6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Rewrite each term using the GCF.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60" grpId="0" build="p" autoUpdateAnimBg="0" advAuto="0"/>
      <p:bldP spid="124961" grpId="0" build="p" autoUpdateAnimBg="0"/>
      <p:bldP spid="124962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2514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89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3</a:t>
            </a:r>
            <a:r>
              <a:rPr lang="pt-BR" sz="2400" b="1" i="1">
                <a:sym typeface="Symbol" pitchFamily="18" charset="2"/>
              </a:rPr>
              <a:t>xy</a:t>
            </a:r>
            <a:r>
              <a:rPr lang="pt-BR" sz="2400" b="1">
                <a:sym typeface="Symbol" pitchFamily="18" charset="2"/>
              </a:rPr>
              <a:t>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3(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+ 4</a:t>
            </a:r>
            <a:r>
              <a:rPr lang="pt-BR" sz="2400" b="1" i="1">
                <a:sym typeface="Symbol" pitchFamily="18" charset="2"/>
              </a:rPr>
              <a:t>xy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(</a:t>
            </a:r>
            <a:r>
              <a:rPr lang="pt-BR" sz="2400" b="1" i="1">
                <a:sym typeface="Symbol" pitchFamily="18" charset="2"/>
              </a:rPr>
              <a:t>xy</a:t>
            </a:r>
            <a:r>
              <a:rPr lang="pt-BR" sz="2400" b="1">
                <a:sym typeface="Symbol" pitchFamily="18" charset="2"/>
              </a:rPr>
              <a:t> + 4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xy</a:t>
            </a:r>
            <a:r>
              <a:rPr lang="pt-BR" sz="2400" b="1">
                <a:sym typeface="Symbol" pitchFamily="18" charset="2"/>
              </a:rPr>
              <a:t>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+ 2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)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Use the Distributive Property to factor the polynomial 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+ 12</a:t>
            </a:r>
            <a:r>
              <a:rPr lang="en-US" sz="2400" b="1" i="1">
                <a:solidFill>
                  <a:srgbClr val="00539D"/>
                </a:solidFill>
              </a:rPr>
              <a:t>xy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876300" y="5257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391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89200"/>
            <a:ext cx="4314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3(</a:t>
            </a:r>
            <a:r>
              <a:rPr lang="pt-BR" sz="2400" b="1" i="1">
                <a:sym typeface="Symbol" pitchFamily="18" charset="2"/>
              </a:rPr>
              <a:t>ab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ab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3</a:t>
            </a:r>
            <a:r>
              <a:rPr lang="pt-BR" sz="2400" b="1" i="1">
                <a:sym typeface="Symbol" pitchFamily="18" charset="2"/>
              </a:rPr>
              <a:t>ab</a:t>
            </a:r>
            <a:r>
              <a:rPr lang="pt-BR" sz="2400" b="1">
                <a:sym typeface="Symbol" pitchFamily="18" charset="2"/>
              </a:rPr>
              <a:t>(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ab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ab</a:t>
            </a:r>
            <a:r>
              <a:rPr lang="pt-BR" sz="2400" b="1">
                <a:sym typeface="Symbol" pitchFamily="18" charset="2"/>
              </a:rPr>
              <a:t>(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ab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3</a:t>
            </a:r>
            <a:r>
              <a:rPr lang="pt-BR" sz="2400" b="1" i="1">
                <a:sym typeface="Symbol" pitchFamily="18" charset="2"/>
              </a:rPr>
              <a:t>ab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(1 + 5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)</a:t>
            </a:r>
          </a:p>
        </p:txBody>
      </p:sp>
      <p:sp>
        <p:nvSpPr>
          <p:cNvPr id="123915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Use the Distributive Property to factor the polynomial 3</a:t>
            </a:r>
            <a:r>
              <a:rPr lang="en-US" sz="2400" b="1" i="1">
                <a:solidFill>
                  <a:srgbClr val="00539D"/>
                </a:solidFill>
              </a:rPr>
              <a:t>ab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+ 15</a:t>
            </a: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 i="1">
                <a:solidFill>
                  <a:srgbClr val="00539D"/>
                </a:solidFill>
              </a:rPr>
              <a:t>b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+ 27</a:t>
            </a:r>
            <a:r>
              <a:rPr lang="en-US" sz="2400" b="1" i="1">
                <a:solidFill>
                  <a:srgbClr val="00539D"/>
                </a:solidFill>
              </a:rPr>
              <a:t>ab</a:t>
            </a:r>
            <a:r>
              <a:rPr lang="en-US" sz="2400" b="1" baseline="40000">
                <a:solidFill>
                  <a:srgbClr val="00539D"/>
                </a:solidFill>
              </a:rPr>
              <a:t>3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1" grpId="0" animBg="1"/>
      <p:bldP spid="123914" grpId="0" autoUpdateAnimBg="0"/>
      <p:bldP spid="12391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10" name="Picture 14" descr="KC_alg_L08-0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2496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Factor by Grouping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Factor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7.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057400"/>
            <a:ext cx="8420100" cy="2027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       	= 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(7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7)	Group terms with 	common factors.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solidFill>
                  <a:srgbClr val="339933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339933"/>
                </a:solidFill>
                <a:ea typeface="Times New Roman" pitchFamily="18" charset="0"/>
                <a:cs typeface="Arial" pitchFamily="34" charset="0"/>
              </a:rPr>
              <a:t> – 1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solidFill>
                  <a:srgbClr val="339933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339933"/>
                </a:solidFill>
                <a:ea typeface="Times New Roman" pitchFamily="18" charset="0"/>
                <a:cs typeface="Arial" pitchFamily="34" charset="0"/>
              </a:rPr>
              <a:t> – 1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Factor the GCF 	from each group.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4279900"/>
            <a:ext cx="84105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828800" algn="l"/>
                <a:tab pos="5486400" algn="l"/>
              </a:tabLst>
            </a:pPr>
            <a:r>
              <a:rPr lang="en-US" sz="2400"/>
              <a:t>	= (2</a:t>
            </a:r>
            <a:r>
              <a:rPr lang="en-US" sz="2400" i="1"/>
              <a:t>y</a:t>
            </a:r>
            <a:r>
              <a:rPr lang="en-US" sz="2400"/>
              <a:t> + 7)(</a:t>
            </a:r>
            <a:r>
              <a:rPr lang="en-US" sz="2400" i="1"/>
              <a:t>x</a:t>
            </a:r>
            <a:r>
              <a:rPr lang="en-US" sz="2400"/>
              <a:t> – 1)	Distributive 			Property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33400" y="5270500"/>
            <a:ext cx="84105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828800" algn="l"/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(2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+ 7)(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1) or 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1)(2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+ 7)	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  <p:bldP spid="6152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3733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(4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5)(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+ 3)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(7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+ 5)(2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–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 (4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+ 3)(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–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 (4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3)(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+ 5)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Factor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20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15.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Factor by Grouping with Additive Inverses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4351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Factor 15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20.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1881188"/>
            <a:ext cx="8382000" cy="3451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15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20 </a:t>
            </a:r>
          </a:p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(15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(4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20)	Group terms with common factors.</a:t>
            </a:r>
          </a:p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(5 –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+ 4(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5)	Factor the GCF from each group.</a:t>
            </a:r>
          </a:p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(–1)(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5) + 4(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5)	5 –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–1(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5)</a:t>
            </a:r>
          </a:p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–3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5) + 4(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5)	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(–1) = –3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</a:p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 (–3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+ 4)(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5) 	Distributive Property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559117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(–3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E01B22"/>
                </a:solidFill>
              </a:rPr>
              <a:t> + 4)(</a:t>
            </a:r>
            <a:r>
              <a:rPr lang="en-US" sz="2400" i="1">
                <a:solidFill>
                  <a:srgbClr val="E01B22"/>
                </a:solidFill>
              </a:rPr>
              <a:t>b</a:t>
            </a:r>
            <a:r>
              <a:rPr lang="en-US" sz="2400">
                <a:solidFill>
                  <a:srgbClr val="E01B22"/>
                </a:solidFill>
              </a:rPr>
              <a:t> – 5) or (3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E01B22"/>
                </a:solidFill>
              </a:rPr>
              <a:t> – 4)(5 – </a:t>
            </a:r>
            <a:r>
              <a:rPr lang="en-US" sz="2400" i="1">
                <a:solidFill>
                  <a:srgbClr val="E01B22"/>
                </a:solidFill>
              </a:rPr>
              <a:t>b</a:t>
            </a:r>
            <a:r>
              <a:rPr lang="en-US" sz="2400">
                <a:solidFill>
                  <a:srgbClr val="E01B22"/>
                </a:solidFill>
              </a:rPr>
              <a:t>)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uiExpand="1" build="p" autoUpdateAnimBg="0"/>
      <p:bldP spid="922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38671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(2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3)(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–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(–2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+ 3)(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+ 5)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(3 + 2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)(5 + 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(–2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+ 5)(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+ 3)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Factor –2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10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+ 15.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4" name="Picture 8" descr="KC_alg_L08-0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6541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Equations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224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2)(4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1) = 0. Check the solution.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017713"/>
            <a:ext cx="8382000" cy="217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0" algn="l"/>
                <a:tab pos="4800600" algn="l"/>
              </a:tabLst>
            </a:pPr>
            <a:r>
              <a:rPr lang="en-US" sz="2400">
                <a:solidFill>
                  <a:srgbClr val="000000"/>
                </a:solidFill>
              </a:rPr>
              <a:t>If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2)(4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1) = 0, then according to the Zero Product Property, either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2 = 0 or 4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1 = 0.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0" algn="l"/>
                <a:tab pos="4800600" algn="l"/>
              </a:tabLst>
            </a:pP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2)(4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1) = 0		Original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0" algn="l"/>
                <a:tab pos="48006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2 = 0    or    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1	= 0 	Zero Product 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0" algn="l"/>
                <a:tab pos="48006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    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2                 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1	Solve each equation.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3190" name="Picture 6" descr="eq001"/>
          <p:cNvPicPr>
            <a:picLocks noChangeAspect="1" noChangeArrowheads="1"/>
          </p:cNvPicPr>
          <p:nvPr/>
        </p:nvPicPr>
        <p:blipFill>
          <a:blip r:embed="rId3" cstate="print"/>
          <a:srcRect t="52122"/>
          <a:stretch>
            <a:fillRect/>
          </a:stretch>
        </p:blipFill>
        <p:spPr bwMode="auto">
          <a:xfrm>
            <a:off x="942975" y="5334000"/>
            <a:ext cx="4606925" cy="769938"/>
          </a:xfrm>
          <a:prstGeom prst="rect">
            <a:avLst/>
          </a:prstGeom>
          <a:noFill/>
        </p:spPr>
      </p:pic>
      <p:pic>
        <p:nvPicPr>
          <p:cNvPr id="93191" name="Picture 7" descr="eq001"/>
          <p:cNvPicPr>
            <a:picLocks noChangeAspect="1" noChangeArrowheads="1"/>
          </p:cNvPicPr>
          <p:nvPr/>
        </p:nvPicPr>
        <p:blipFill>
          <a:blip r:embed="rId4" cstate="print"/>
          <a:srcRect r="82414" b="49925"/>
          <a:stretch>
            <a:fillRect/>
          </a:stretch>
        </p:blipFill>
        <p:spPr bwMode="auto">
          <a:xfrm>
            <a:off x="3776663" y="4343400"/>
            <a:ext cx="823912" cy="819150"/>
          </a:xfrm>
          <a:prstGeom prst="rect">
            <a:avLst/>
          </a:prstGeom>
          <a:noFill/>
        </p:spPr>
      </p:pic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5311775" y="4505325"/>
            <a:ext cx="111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</a:rPr>
              <a:t>Divide.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uiExpand="1" build="p" autoUpdateAnimBg="0"/>
      <p:bldP spid="931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Equations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533400" y="22860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71750" algn="r"/>
                <a:tab pos="2686050" algn="l"/>
                <a:tab pos="2971800" algn="l"/>
              </a:tabLst>
            </a:pPr>
            <a:r>
              <a:rPr lang="en-US" sz="2400">
                <a:solidFill>
                  <a:srgbClr val="000000"/>
                </a:solidFill>
              </a:rPr>
              <a:t>	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2)(4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1)	=	0	    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2)(4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1) = 0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876300" y="1323975"/>
            <a:ext cx="8039100" cy="819150"/>
            <a:chOff x="552" y="834"/>
            <a:chExt cx="5064" cy="516"/>
          </a:xfrm>
        </p:grpSpPr>
        <p:sp>
          <p:nvSpPr>
            <p:cNvPr id="94214" name="Rectangle 6"/>
            <p:cNvSpPr>
              <a:spLocks noChangeArrowheads="1"/>
            </p:cNvSpPr>
            <p:nvPr/>
          </p:nvSpPr>
          <p:spPr bwMode="auto">
            <a:xfrm>
              <a:off x="552" y="959"/>
              <a:ext cx="506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Check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 Substitute 2 and     for </a:t>
              </a:r>
              <a:r>
                <a:rPr lang="en-US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in the original equation.</a:t>
              </a:r>
            </a:p>
          </p:txBody>
        </p:sp>
        <p:pic>
          <p:nvPicPr>
            <p:cNvPr id="94215" name="Picture 7" descr="eq001"/>
            <p:cNvPicPr>
              <a:picLocks noChangeAspect="1" noChangeArrowheads="1"/>
            </p:cNvPicPr>
            <p:nvPr/>
          </p:nvPicPr>
          <p:blipFill>
            <a:blip r:embed="rId3" cstate="print"/>
            <a:srcRect l="10368" r="82414" b="49925"/>
            <a:stretch>
              <a:fillRect/>
            </a:stretch>
          </p:blipFill>
          <p:spPr bwMode="auto">
            <a:xfrm>
              <a:off x="2688" y="834"/>
              <a:ext cx="213" cy="516"/>
            </a:xfrm>
            <a:prstGeom prst="rect">
              <a:avLst/>
            </a:prstGeom>
            <a:noFill/>
          </p:spPr>
        </p:pic>
      </p:grpSp>
      <p:grpSp>
        <p:nvGrpSpPr>
          <p:cNvPr id="94216" name="Group 8"/>
          <p:cNvGrpSpPr>
            <a:grpSpLocks/>
          </p:cNvGrpSpPr>
          <p:nvPr/>
        </p:nvGrpSpPr>
        <p:grpSpPr bwMode="auto">
          <a:xfrm>
            <a:off x="533400" y="2886075"/>
            <a:ext cx="8077200" cy="865188"/>
            <a:chOff x="336" y="1818"/>
            <a:chExt cx="5088" cy="545"/>
          </a:xfrm>
        </p:grpSpPr>
        <p:grpSp>
          <p:nvGrpSpPr>
            <p:cNvPr id="94217" name="Group 9"/>
            <p:cNvGrpSpPr>
              <a:grpSpLocks/>
            </p:cNvGrpSpPr>
            <p:nvPr/>
          </p:nvGrpSpPr>
          <p:grpSpPr bwMode="auto">
            <a:xfrm>
              <a:off x="336" y="1818"/>
              <a:ext cx="5088" cy="545"/>
              <a:chOff x="336" y="1818"/>
              <a:chExt cx="5088" cy="545"/>
            </a:xfrm>
          </p:grpSpPr>
          <p:pic>
            <p:nvPicPr>
              <p:cNvPr id="94218" name="Picture 10" descr="eq_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33104" r="56392" b="32727"/>
              <a:stretch>
                <a:fillRect/>
              </a:stretch>
            </p:blipFill>
            <p:spPr bwMode="auto">
              <a:xfrm>
                <a:off x="2976" y="1818"/>
                <a:ext cx="1818" cy="545"/>
              </a:xfrm>
              <a:prstGeom prst="rect">
                <a:avLst/>
              </a:prstGeom>
              <a:noFill/>
            </p:spPr>
          </p:pic>
          <p:sp>
            <p:nvSpPr>
              <p:cNvPr id="94219" name="Text Box 11"/>
              <p:cNvSpPr txBox="1">
                <a:spLocks noChangeArrowheads="1"/>
              </p:cNvSpPr>
              <p:nvPr/>
            </p:nvSpPr>
            <p:spPr bwMode="auto">
              <a:xfrm>
                <a:off x="336" y="1943"/>
                <a:ext cx="5088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4114800" indent="-3771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(</a:t>
                </a:r>
                <a:r>
                  <a:rPr lang="en-US" sz="2400">
                    <a:solidFill>
                      <a:srgbClr val="339933"/>
                    </a:solidFill>
                  </a:rPr>
                  <a:t>2</a:t>
                </a:r>
                <a:r>
                  <a:rPr lang="en-US" sz="2400">
                    <a:solidFill>
                      <a:srgbClr val="000000"/>
                    </a:solidFill>
                  </a:rPr>
                  <a:t> – 2)(4 </a:t>
                </a: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● </a:t>
                </a:r>
                <a:r>
                  <a:rPr lang="en-US" sz="2400">
                    <a:solidFill>
                      <a:srgbClr val="339933"/>
                    </a:solidFill>
                    <a:cs typeface="Arial" pitchFamily="34" charset="0"/>
                  </a:rPr>
                  <a:t>2</a:t>
                </a:r>
                <a:r>
                  <a:rPr lang="en-US" sz="2400">
                    <a:solidFill>
                      <a:srgbClr val="000000"/>
                    </a:solidFill>
                  </a:rPr>
                  <a:t> – 1) = 0	</a:t>
                </a:r>
                <a:endPara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4220" name="Text Box 12"/>
              <p:cNvSpPr txBox="1">
                <a:spLocks noChangeArrowheads="1"/>
              </p:cNvSpPr>
              <p:nvPr/>
            </p:nvSpPr>
            <p:spPr bwMode="auto">
              <a:xfrm>
                <a:off x="2016" y="1872"/>
                <a:ext cx="288" cy="179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</a:pPr>
                <a:r>
                  <a:rPr lang="en-US" sz="1400">
                    <a:solidFill>
                      <a:srgbClr val="000000"/>
                    </a:solidFill>
                    <a:ea typeface="Times New Roman" pitchFamily="18" charset="0"/>
                    <a:cs typeface="Arial" pitchFamily="34" charset="0"/>
                  </a:rPr>
                  <a:t>?</a:t>
                </a:r>
              </a:p>
            </p:txBody>
          </p:sp>
        </p:grpSp>
        <p:sp>
          <p:nvSpPr>
            <p:cNvPr id="94221" name="Text Box 13"/>
            <p:cNvSpPr txBox="1">
              <a:spLocks noChangeArrowheads="1"/>
            </p:cNvSpPr>
            <p:nvPr/>
          </p:nvSpPr>
          <p:spPr bwMode="auto">
            <a:xfrm>
              <a:off x="4416" y="1914"/>
              <a:ext cx="288" cy="17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94222" name="Group 14"/>
          <p:cNvGrpSpPr>
            <a:grpSpLocks/>
          </p:cNvGrpSpPr>
          <p:nvPr/>
        </p:nvGrpSpPr>
        <p:grpSpPr bwMode="auto">
          <a:xfrm>
            <a:off x="533400" y="3876675"/>
            <a:ext cx="8077200" cy="788988"/>
            <a:chOff x="336" y="2442"/>
            <a:chExt cx="5088" cy="497"/>
          </a:xfrm>
        </p:grpSpPr>
        <p:pic>
          <p:nvPicPr>
            <p:cNvPr id="94223" name="Picture 15" descr="eq_1"/>
            <p:cNvPicPr>
              <a:picLocks noChangeAspect="1" noChangeArrowheads="1"/>
            </p:cNvPicPr>
            <p:nvPr/>
          </p:nvPicPr>
          <p:blipFill>
            <a:blip r:embed="rId4" cstate="print"/>
            <a:srcRect t="68840" r="77692"/>
            <a:stretch>
              <a:fillRect/>
            </a:stretch>
          </p:blipFill>
          <p:spPr bwMode="auto">
            <a:xfrm>
              <a:off x="3888" y="2442"/>
              <a:ext cx="930" cy="497"/>
            </a:xfrm>
            <a:prstGeom prst="rect">
              <a:avLst/>
            </a:prstGeom>
            <a:noFill/>
          </p:spPr>
        </p:pic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36" y="2556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114800" indent="-3771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                  (0)(7) = 0	</a:t>
              </a:r>
              <a:endPara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94225" name="Text Box 17"/>
            <p:cNvSpPr txBox="1">
              <a:spLocks noChangeArrowheads="1"/>
            </p:cNvSpPr>
            <p:nvPr/>
          </p:nvSpPr>
          <p:spPr bwMode="auto">
            <a:xfrm>
              <a:off x="2010" y="2485"/>
              <a:ext cx="288" cy="17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94226" name="Text Box 18"/>
            <p:cNvSpPr txBox="1">
              <a:spLocks noChangeArrowheads="1"/>
            </p:cNvSpPr>
            <p:nvPr/>
          </p:nvSpPr>
          <p:spPr bwMode="auto">
            <a:xfrm>
              <a:off x="4416" y="2485"/>
              <a:ext cx="288" cy="17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94227" name="Text Box 19"/>
          <p:cNvSpPr txBox="1">
            <a:spLocks noChangeArrowheads="1"/>
          </p:cNvSpPr>
          <p:nvPr/>
        </p:nvSpPr>
        <p:spPr bwMode="auto">
          <a:xfrm>
            <a:off x="685800" y="49530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           0 = 0	                       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0 = 0</a:t>
            </a:r>
          </a:p>
        </p:txBody>
      </p:sp>
      <p:sp>
        <p:nvSpPr>
          <p:cNvPr id="94228" name="Rectangle 20"/>
          <p:cNvSpPr>
            <a:spLocks noChangeArrowheads="1"/>
          </p:cNvSpPr>
          <p:nvPr/>
        </p:nvSpPr>
        <p:spPr bwMode="auto">
          <a:xfrm>
            <a:off x="3733800" y="4992688"/>
            <a:ext cx="4238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7577138" y="4992688"/>
            <a:ext cx="4238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/>
      <p:bldP spid="94227" grpId="0" build="p" autoUpdateAnimBg="0"/>
      <p:bldP spid="94228" grpId="0" autoUpdateAnimBg="0"/>
      <p:bldP spid="9422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Equations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876300" y="15224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12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Check the solution.</a:t>
            </a:r>
            <a:endParaRPr lang="en-US" sz="2400">
              <a:solidFill>
                <a:srgbClr val="00539D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533400" y="2017713"/>
            <a:ext cx="8382000" cy="3122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628900" algn="r"/>
                <a:tab pos="2743200" algn="l"/>
                <a:tab pos="3028950" algn="l"/>
                <a:tab pos="4114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Write the equation so that it is of the form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0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628900" algn="r"/>
                <a:tab pos="2743200" algn="l"/>
                <a:tab pos="30289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	=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Original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628900" algn="r"/>
                <a:tab pos="2743200" algn="l"/>
                <a:tab pos="30289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 –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=	0	Subtract 12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from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628900" algn="r"/>
                <a:tab pos="2743200" algn="l"/>
                <a:tab pos="30289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(1 – 3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)	=	0	Factor the GCF of 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and 					12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which is 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628900" algn="r"/>
                <a:tab pos="2743200" algn="l"/>
                <a:tab pos="30289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0  or  1 – 3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=	0	Zero Product 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628900" algn="r"/>
                <a:tab pos="2743200" algn="l"/>
                <a:tab pos="30289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 =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0	–3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=	–1	Solve each equation.</a:t>
            </a:r>
          </a:p>
        </p:txBody>
      </p:sp>
      <p:pic>
        <p:nvPicPr>
          <p:cNvPr id="125959" name="Picture 7" descr="eq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7050" y="5097463"/>
            <a:ext cx="812800" cy="788987"/>
          </a:xfrm>
          <a:prstGeom prst="rect">
            <a:avLst/>
          </a:prstGeom>
          <a:noFill/>
        </p:spPr>
      </p:pic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4648200" y="5276850"/>
            <a:ext cx="3886200" cy="4206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Divide.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59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9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59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5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build="p" autoUpdateAnimBg="0" advAuto="0"/>
      <p:bldP spid="125957" grpId="0" build="p" autoUpdateAnimBg="0"/>
      <p:bldP spid="125961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Equations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26998" name="Group 22"/>
          <p:cNvGrpSpPr>
            <a:grpSpLocks/>
          </p:cNvGrpSpPr>
          <p:nvPr/>
        </p:nvGrpSpPr>
        <p:grpSpPr bwMode="auto">
          <a:xfrm>
            <a:off x="533400" y="1362075"/>
            <a:ext cx="8229600" cy="1390650"/>
            <a:chOff x="336" y="858"/>
            <a:chExt cx="5184" cy="876"/>
          </a:xfrm>
        </p:grpSpPr>
        <p:sp>
          <p:nvSpPr>
            <p:cNvPr id="126986" name="Rectangle 10"/>
            <p:cNvSpPr>
              <a:spLocks noChangeArrowheads="1"/>
            </p:cNvSpPr>
            <p:nvPr/>
          </p:nvSpPr>
          <p:spPr bwMode="auto">
            <a:xfrm>
              <a:off x="336" y="942"/>
              <a:ext cx="5184" cy="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roots are 0 and    . Check by substituting</a:t>
              </a:r>
              <a:endParaRPr lang="en-US" sz="1600">
                <a:solidFill>
                  <a:srgbClr val="E01B22"/>
                </a:solidFill>
              </a:endParaRPr>
            </a:p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1600">
                  <a:solidFill>
                    <a:srgbClr val="E01B22"/>
                  </a:solidFill>
                </a:rPr>
                <a:t>	 </a:t>
              </a:r>
            </a:p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0 and      for </a:t>
              </a:r>
              <a:r>
                <a:rPr lang="en-US" sz="2400" i="1">
                  <a:solidFill>
                    <a:srgbClr val="E01B22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 in the original equation.</a:t>
              </a:r>
            </a:p>
          </p:txBody>
        </p:sp>
        <p:grpSp>
          <p:nvGrpSpPr>
            <p:cNvPr id="126990" name="Group 14"/>
            <p:cNvGrpSpPr>
              <a:grpSpLocks/>
            </p:cNvGrpSpPr>
            <p:nvPr/>
          </p:nvGrpSpPr>
          <p:grpSpPr bwMode="auto">
            <a:xfrm>
              <a:off x="3096" y="858"/>
              <a:ext cx="336" cy="468"/>
              <a:chOff x="4494" y="2370"/>
              <a:chExt cx="336" cy="468"/>
            </a:xfrm>
          </p:grpSpPr>
          <p:sp>
            <p:nvSpPr>
              <p:cNvPr id="126991" name="Text Box 15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>
                    <a:solidFill>
                      <a:srgbClr val="E01B22"/>
                    </a:solidFill>
                  </a:rPr>
                  <a:t>__</a:t>
                </a:r>
              </a:p>
            </p:txBody>
          </p:sp>
          <p:sp>
            <p:nvSpPr>
              <p:cNvPr id="126992" name="Text Box 16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1</a:t>
                </a:r>
              </a:p>
            </p:txBody>
          </p:sp>
          <p:sp>
            <p:nvSpPr>
              <p:cNvPr id="126993" name="Text Box 17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3</a:t>
                </a:r>
              </a:p>
            </p:txBody>
          </p:sp>
        </p:grpSp>
        <p:grpSp>
          <p:nvGrpSpPr>
            <p:cNvPr id="126994" name="Group 18"/>
            <p:cNvGrpSpPr>
              <a:grpSpLocks/>
            </p:cNvGrpSpPr>
            <p:nvPr/>
          </p:nvGrpSpPr>
          <p:grpSpPr bwMode="auto">
            <a:xfrm>
              <a:off x="1944" y="1266"/>
              <a:ext cx="336" cy="468"/>
              <a:chOff x="4494" y="2370"/>
              <a:chExt cx="336" cy="468"/>
            </a:xfrm>
          </p:grpSpPr>
          <p:sp>
            <p:nvSpPr>
              <p:cNvPr id="126995" name="Text Box 19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>
                    <a:solidFill>
                      <a:srgbClr val="E01B22"/>
                    </a:solidFill>
                  </a:rPr>
                  <a:t>__</a:t>
                </a:r>
              </a:p>
            </p:txBody>
          </p:sp>
          <p:sp>
            <p:nvSpPr>
              <p:cNvPr id="126996" name="Text Box 20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1</a:t>
                </a:r>
              </a:p>
            </p:txBody>
          </p:sp>
          <p:sp>
            <p:nvSpPr>
              <p:cNvPr id="126997" name="Text Box 21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E01B22"/>
                    </a:solidFill>
                  </a:rPr>
                  <a:t>3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{3, –2}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{–3, 2}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{0, 2}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{3, 0}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Solve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s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3)(3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s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+ 6) = 0. Then check the solution.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8007" name="Oval 7"/>
          <p:cNvSpPr>
            <a:spLocks noChangeArrowheads="1"/>
          </p:cNvSpPr>
          <p:nvPr/>
        </p:nvSpPr>
        <p:spPr bwMode="auto">
          <a:xfrm>
            <a:off x="876300" y="50006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800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800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8010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40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0. Then check the solution.</a:t>
            </a:r>
          </a:p>
        </p:txBody>
      </p:sp>
      <p:grpSp>
        <p:nvGrpSpPr>
          <p:cNvPr id="128011" name="Group 11"/>
          <p:cNvGrpSpPr>
            <a:grpSpLocks/>
          </p:cNvGrpSpPr>
          <p:nvPr/>
        </p:nvGrpSpPr>
        <p:grpSpPr bwMode="auto">
          <a:xfrm>
            <a:off x="914400" y="2209800"/>
            <a:ext cx="2790825" cy="3470275"/>
            <a:chOff x="576" y="1392"/>
            <a:chExt cx="1758" cy="2186"/>
          </a:xfrm>
        </p:grpSpPr>
        <p:sp>
          <p:nvSpPr>
            <p:cNvPr id="128012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{0, 8}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{0}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28013" name="Picture 13" descr="eq_3"/>
            <p:cNvPicPr>
              <a:picLocks noChangeAspect="1" noChangeArrowheads="1"/>
            </p:cNvPicPr>
            <p:nvPr/>
          </p:nvPicPr>
          <p:blipFill>
            <a:blip r:embed="rId6" cstate="print"/>
            <a:srcRect t="31416" r="24828" b="37253"/>
            <a:stretch>
              <a:fillRect/>
            </a:stretch>
          </p:blipFill>
          <p:spPr bwMode="auto">
            <a:xfrm>
              <a:off x="936" y="1836"/>
              <a:ext cx="416" cy="556"/>
            </a:xfrm>
            <a:prstGeom prst="rect">
              <a:avLst/>
            </a:prstGeom>
            <a:noFill/>
          </p:spPr>
        </p:pic>
        <p:pic>
          <p:nvPicPr>
            <p:cNvPr id="128014" name="Picture 14" descr="2palg_4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36" y="3000"/>
              <a:ext cx="639" cy="57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7" grpId="0" animBg="1"/>
      <p:bldP spid="12801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Factoring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2241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FOOTBALL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football is kicked into the air. The height of the football can be modeled by the equation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–16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, where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is the height reached by the ball after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seconds. Find the values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0.</a:t>
            </a:r>
            <a:endParaRPr lang="en-US" sz="2400">
              <a:solidFill>
                <a:srgbClr val="00539D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533400" y="3363913"/>
            <a:ext cx="8382000" cy="2319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  <a:tab pos="3086100" algn="l"/>
                <a:tab pos="45720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h	= –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+ 48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	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Original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  <a:tab pos="3086100" algn="l"/>
                <a:tab pos="45720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0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= –16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+ 48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0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  <a:tab pos="3086100" algn="l"/>
                <a:tab pos="45720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0	= 16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(–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+ 3)		Factor by using the GCF.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  <a:tab pos="3086100" algn="l"/>
                <a:tab pos="45720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16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0   or  –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+ 3	= 0	Zero Product 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  <a:tab pos="3086100" algn="l"/>
                <a:tab pos="45720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0               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3	Solve each equation.</a:t>
            </a:r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533400" y="58277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0 seconds, 3 seconds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1" grpId="0" build="p" autoUpdateAnimBg="0"/>
      <p:bldP spid="96262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527425"/>
            <a:ext cx="363855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 or 1.5 seconds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 or 7 seconds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 or 2.66 seconds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 or 1.25 seconds</a:t>
            </a:r>
          </a:p>
        </p:txBody>
      </p:sp>
      <p:sp>
        <p:nvSpPr>
          <p:cNvPr id="117766" name="TPQuestion"/>
          <p:cNvSpPr>
            <a:spLocks noChangeArrowheads="1"/>
          </p:cNvSpPr>
          <p:nvPr/>
        </p:nvSpPr>
        <p:spPr bwMode="auto">
          <a:xfrm>
            <a:off x="476250" y="152400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Juanita is jumping on a trampoline in her back yard. Juanita’s jump can be modeled by the equation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h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–14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+ 21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where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h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the height of the jump in feet at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seconds. Find the values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when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h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0.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38200" y="3524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712788"/>
            <a:ext cx="2846388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utoUpdateAnimBg="0"/>
      <p:bldP spid="117766" grpId="0" autoUpdateAnimBg="0"/>
      <p:bldP spid="11776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TOTALRESPONSES" val="5"/>
  <p:tag name="SLICED" val="False"/>
  <p:tag name="RESPONSES" val="NA,1,5,3;1;3;1;1;"/>
  <p:tag name="CHARTSTRINGSTD" val="3 0 2 0"/>
  <p:tag name="CHARTSTRINGREV" val="0 2 0 3"/>
  <p:tag name="CHARTSTRINGSTDPER" val="0.6 0 0.4 0"/>
  <p:tag name="CHARTSTRINGREVPER" val="0 0.4 0 0.6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4;3;2;4;3;"/>
  <p:tag name="CHARTSTRINGSTD" val="0 1 2 2"/>
  <p:tag name="CHARTSTRINGREV" val="2 2 1 0"/>
  <p:tag name="CHARTSTRINGSTDPER" val="0 0.2 0.4 0.4"/>
  <p:tag name="CHARTSTRINGREVPER" val="0.4 0.4 0.2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1;3;4;3;3;"/>
  <p:tag name="CHARTSTRINGSTD" val="1 0 3 1"/>
  <p:tag name="CHARTSTRINGREV" val="1 3 0 1"/>
  <p:tag name="CHARTSTRINGSTDPER" val="0.2 0 0.6 0.2"/>
  <p:tag name="CHARTSTRINGREVPER" val="0.2 0.6 0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2;3;4;4;4;"/>
  <p:tag name="CHARTSTRINGSTD" val="0 1 1 3"/>
  <p:tag name="CHARTSTRINGREV" val="3 1 1 0"/>
  <p:tag name="CHARTSTRINGSTDPER" val="0 0.2 0.2 0.6"/>
  <p:tag name="CHARTSTRINGREVPER" val="0.6 0.2 0.2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TOTALRESPONSES" val="5"/>
  <p:tag name="SLICED" val="False"/>
  <p:tag name="RESPONSES" val="NA,1,5,1;2;3;1;2;"/>
  <p:tag name="CHARTSTRINGSTD" val="2 2 1 0"/>
  <p:tag name="CHARTSTRINGREV" val="0 1 2 2"/>
  <p:tag name="CHARTSTRINGSTDPER" val="0.4 0.4 0.2 0"/>
  <p:tag name="CHARTSTRINGREVPER" val="0 0.2 0.4 0.4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TOTALRESPONSES" val="5"/>
  <p:tag name="SLICED" val="False"/>
  <p:tag name="RESPONSES" val="NA,1,5,4;4;3;3;1;"/>
  <p:tag name="CHARTSTRINGSTD" val="1 0 2 2"/>
  <p:tag name="CHARTSTRINGREV" val="2 2 0 1"/>
  <p:tag name="CHARTSTRINGSTDPER" val="0.2 0 0.4 0.4"/>
  <p:tag name="CHARTSTRINGREVPER" val="0.4 0.4 0 0.2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DE2BA31F9024443CADA8D0B68A4D1D24"/>
  <p:tag name="VALUES" val="Incorrect¤Incorrect¤Incorrect¤Correct"/>
  <p:tag name="TOTALRESPONSES" val="5"/>
  <p:tag name="SLICED" val="False"/>
  <p:tag name="RESPONSES" val="NA,1,5,1;1;1;4;4;"/>
  <p:tag name="CHARTSTRINGSTD" val="3 0 0 2"/>
  <p:tag name="CHARTSTRINGREV" val="2 0 0 3"/>
  <p:tag name="CHARTSTRINGSTDPER" val="0.6 0 0 0.4"/>
  <p:tag name="CHARTSTRINGREVPER" val="0.4 0 0 0.6"/>
  <p:tag name="QUESTIONALIAS" val="Example 1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Correct¤Incorrect"/>
  <p:tag name="TOTALRESPONSES" val="5"/>
  <p:tag name="SLICED" val="False"/>
  <p:tag name="RESPONSES" val="NA,1,5,1;2;1;1;3;"/>
  <p:tag name="CHARTSTRINGSTD" val="3 1 1 0"/>
  <p:tag name="CHARTSTRINGREV" val="0 1 1 3"/>
  <p:tag name="CHARTSTRINGSTDPER" val="0.6 0.2 0.2 0"/>
  <p:tag name="CHARTSTRINGREVPER" val="0 0.2 0.2 0.6"/>
  <p:tag name="QUESTIONALIAS" val="Example 2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¤Incorrect¤Incorrect"/>
  <p:tag name="TOTALRESPONSES" val="5"/>
  <p:tag name="SLICED" val="False"/>
  <p:tag name="RESPONSES" val="NA,1,5,3;4;1;1;3;"/>
  <p:tag name="CHARTSTRINGSTD" val="2 0 2 1"/>
  <p:tag name="CHARTSTRINGREV" val="1 2 0 2"/>
  <p:tag name="CHARTSTRINGSTDPER" val="0.4 0 0.4 0.2"/>
  <p:tag name="CHARTSTRINGREVPER" val="0.2 0.4 0 0.4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TOTALRESPONSES" val="5"/>
  <p:tag name="SLICED" val="False"/>
  <p:tag name="RESPONSES" val="NA,1,5,1;3;3;1;2;"/>
  <p:tag name="CHARTSTRINGSTD" val="2 1 2 0"/>
  <p:tag name="CHARTSTRINGREV" val="0 2 1 2"/>
  <p:tag name="CHARTSTRINGSTDPER" val="0.4 0.2 0.4 0"/>
  <p:tag name="CHARTSTRINGREVPER" val="0 0.4 0.2 0.4"/>
  <p:tag name="QUESTIONALIAS" val="Example 4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653186FB86CE4578911793AFB164AC33"/>
  <p:tag name="VALUES" val="Incorrect¤Incorrect¤Incorrect¤Correct"/>
  <p:tag name="TOTALRESPONSES" val="5"/>
  <p:tag name="SLICED" val="False"/>
  <p:tag name="RESPONSES" val="NA,1,5,2;1;4;4;2;"/>
  <p:tag name="CHARTSTRINGSTD" val="1 2 0 2"/>
  <p:tag name="CHARTSTRINGREV" val="2 0 2 1"/>
  <p:tag name="CHARTSTRINGSTDPER" val="0.2 0.4 0 0.4"/>
  <p:tag name="CHARTSTRINGREVPER" val="0.4 0 0.4 0.2"/>
  <p:tag name="QUESTIONALIAS" val="Example 4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Correct¤Incorrect¤Incorrect¤Incorrect"/>
  <p:tag name="TOTALRESPONSES" val="5"/>
  <p:tag name="SLICED" val="False"/>
  <p:tag name="RESPONSES" val="NA,1,5,2;2;2;1;3;"/>
  <p:tag name="CHARTSTRINGSTD" val="1 3 1 0"/>
  <p:tag name="CHARTSTRINGREV" val="0 1 3 1"/>
  <p:tag name="CHARTSTRINGSTDPER" val="0.2 0.6 0.2 0"/>
  <p:tag name="CHARTSTRINGREVPER" val="0 0.2 0.6 0.2"/>
  <p:tag name="QUESTIONALIAS" val="Example 5"/>
  <p:tag name="ANSWERSALIAS" val="A¤B¤C¤D"/>
  <p:tag name="RESPONSESGATHER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1471</TotalTime>
  <Words>779</Words>
  <Application>Microsoft Office PowerPoint</Application>
  <PresentationFormat>On-screen Show (4:3)</PresentationFormat>
  <Paragraphs>202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Arial</vt:lpstr>
      <vt:lpstr>Symbol</vt:lpstr>
      <vt:lpstr>Times New Roman</vt:lpstr>
      <vt:lpstr>FormataOTFCnMd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Example 1</vt:lpstr>
      <vt:lpstr>Example 1</vt:lpstr>
      <vt:lpstr>Example 1</vt:lpstr>
      <vt:lpstr>Concept</vt:lpstr>
      <vt:lpstr>Example 2</vt:lpstr>
      <vt:lpstr>Example 2</vt:lpstr>
      <vt:lpstr>Example 3</vt:lpstr>
      <vt:lpstr>Example 3</vt:lpstr>
      <vt:lpstr>Concept</vt:lpstr>
      <vt:lpstr>Example 4</vt:lpstr>
      <vt:lpstr>Example 4</vt:lpstr>
      <vt:lpstr>Example 4</vt:lpstr>
      <vt:lpstr>Example 4</vt:lpstr>
      <vt:lpstr>Example 4</vt:lpstr>
      <vt:lpstr>Example 4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82</cp:revision>
  <dcterms:created xsi:type="dcterms:W3CDTF">2007-12-06T14:31:51Z</dcterms:created>
  <dcterms:modified xsi:type="dcterms:W3CDTF">2015-10-05T15:00:50Z</dcterms:modified>
</cp:coreProperties>
</file>