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tags/tag8.xml" ContentType="application/vnd.openxmlformats-officedocument.presentationml.tags+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ags/tag38.xml" ContentType="application/vnd.openxmlformats-officedocument.presentationml.tags+xml"/>
  <Override PartName="/ppt/tableStyles.xml" ContentType="application/vnd.openxmlformats-officedocument.presentationml.tableStyles+xml"/>
  <Override PartName="/ppt/slideLayouts/slideLayout102.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slideMasters/slideMaster8.xml" ContentType="application/vnd.openxmlformats-officedocument.presentationml.slideMaster+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tags/tag39.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tags/tag17.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tags/tag24.xml" ContentType="application/vnd.openxmlformats-officedocument.presentationml.tags+xml"/>
  <Override PartName="/ppt/slideLayouts/slideLayout99.xml" ContentType="application/vnd.openxmlformats-officedocument.presentationml.slideLayout+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tags/tag29.xml" ContentType="application/vnd.openxmlformats-officedocument.presentationml.tags+xml"/>
  <Override PartName="/ppt/tags/tag47.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slideLayouts/slideLayout100.xml" ContentType="application/vnd.openxmlformats-officedocument.presentationml.slideLayout+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tags/tag3.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tags/tag26.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ags/tag22.xml" ContentType="application/vnd.openxmlformats-officedocument.presentationml.tags+xml"/>
  <Override PartName="/ppt/tags/tag40.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tags/tag11.xml" ContentType="application/vnd.openxmlformats-officedocument.presentationml.tags+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tags/tag45.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50" r:id="rId3"/>
    <p:sldMasterId id="2147483653" r:id="rId4"/>
    <p:sldMasterId id="2147483654" r:id="rId5"/>
    <p:sldMasterId id="2147483655" r:id="rId6"/>
    <p:sldMasterId id="2147483656" r:id="rId7"/>
    <p:sldMasterId id="2147483657" r:id="rId8"/>
    <p:sldMasterId id="2147483658" r:id="rId9"/>
    <p:sldMasterId id="2147483659" r:id="rId10"/>
  </p:sldMasterIdLst>
  <p:sldIdLst>
    <p:sldId id="282" r:id="rId11"/>
    <p:sldId id="257" r:id="rId12"/>
    <p:sldId id="303" r:id="rId13"/>
    <p:sldId id="304" r:id="rId14"/>
    <p:sldId id="305" r:id="rId15"/>
    <p:sldId id="306" r:id="rId16"/>
    <p:sldId id="307" r:id="rId17"/>
    <p:sldId id="315" r:id="rId18"/>
    <p:sldId id="314" r:id="rId19"/>
    <p:sldId id="258" r:id="rId20"/>
    <p:sldId id="290" r:id="rId21"/>
    <p:sldId id="302" r:id="rId22"/>
    <p:sldId id="259" r:id="rId23"/>
    <p:sldId id="288" r:id="rId24"/>
    <p:sldId id="308" r:id="rId25"/>
    <p:sldId id="260" r:id="rId26"/>
    <p:sldId id="261" r:id="rId27"/>
    <p:sldId id="309" r:id="rId28"/>
    <p:sldId id="263" r:id="rId29"/>
    <p:sldId id="291" r:id="rId30"/>
    <p:sldId id="320" r:id="rId31"/>
    <p:sldId id="316" r:id="rId32"/>
    <p:sldId id="317" r:id="rId33"/>
    <p:sldId id="310" r:id="rId34"/>
    <p:sldId id="318" r:id="rId35"/>
    <p:sldId id="293" r:id="rId36"/>
    <p:sldId id="294" r:id="rId37"/>
    <p:sldId id="311" r:id="rId38"/>
    <p:sldId id="296" r:id="rId39"/>
    <p:sldId id="297" r:id="rId40"/>
    <p:sldId id="319" r:id="rId41"/>
    <p:sldId id="321" r:id="rId42"/>
    <p:sldId id="312" r:id="rId43"/>
    <p:sldId id="275" r:id="rId44"/>
  </p:sldIdLst>
  <p:sldSz cx="9144000" cy="6858000" type="screen4x3"/>
  <p:notesSz cx="6858000" cy="9144000"/>
  <p:custDataLst>
    <p:tags r:id="rId45"/>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39D"/>
    <a:srgbClr val="F8FAA4"/>
    <a:srgbClr val="EC1D24"/>
    <a:srgbClr val="5B57A6"/>
    <a:srgbClr val="18984C"/>
    <a:srgbClr val="13773B"/>
    <a:srgbClr val="1BAE5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74" autoAdjust="0"/>
    <p:restoredTop sz="99042" autoAdjust="0"/>
  </p:normalViewPr>
  <p:slideViewPr>
    <p:cSldViewPr>
      <p:cViewPr>
        <p:scale>
          <a:sx n="50" d="100"/>
          <a:sy n="50" d="100"/>
        </p:scale>
        <p:origin x="-1182" y="-576"/>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tags" Target="tags/tag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theme" Target="theme/theme1.xml"/><Relationship Id="rId8" Type="http://schemas.openxmlformats.org/officeDocument/2006/relationships/slideMaster" Target="slideMasters/slideMaster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8.png"/><Relationship Id="rId18" Type="http://schemas.openxmlformats.org/officeDocument/2006/relationships/slide" Target="../slides/slide2.xml"/><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10.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image" Target="../media/image1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11.png"/><Relationship Id="rId2" Type="http://schemas.openxmlformats.org/officeDocument/2006/relationships/slideLayout" Target="../slideLayouts/slideLayout24.xml"/><Relationship Id="rId16" Type="http://schemas.openxmlformats.org/officeDocument/2006/relationships/slide" Target="../slides/slid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0.png"/><Relationship Id="rId10" Type="http://schemas.openxmlformats.org/officeDocument/2006/relationships/slideLayout" Target="../slideLayouts/slideLayout32.xml"/><Relationship Id="rId19"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2.png"/><Relationship Id="rId18" Type="http://schemas.openxmlformats.org/officeDocument/2006/relationships/image" Target="../media/image1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slide" Target="../slides/slide2.xml"/><Relationship Id="rId2" Type="http://schemas.openxmlformats.org/officeDocument/2006/relationships/slideLayout" Target="../slideLayouts/slideLayout35.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19" Type="http://schemas.openxmlformats.org/officeDocument/2006/relationships/image" Target="../media/image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3.png"/><Relationship Id="rId18" Type="http://schemas.openxmlformats.org/officeDocument/2006/relationships/image" Target="../media/image1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slide" Target="../slides/slide2.xml"/><Relationship Id="rId2" Type="http://schemas.openxmlformats.org/officeDocument/2006/relationships/slideLayout" Target="../slideLayouts/slideLayout46.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4.png"/><Relationship Id="rId18" Type="http://schemas.openxmlformats.org/officeDocument/2006/relationships/image" Target="../media/image1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slide" Target="../slides/slide2.xml"/><Relationship Id="rId2" Type="http://schemas.openxmlformats.org/officeDocument/2006/relationships/slideLayout" Target="../slideLayouts/slideLayout57.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png"/><Relationship Id="rId10" Type="http://schemas.openxmlformats.org/officeDocument/2006/relationships/slideLayout" Target="../slideLayouts/slideLayout65.xml"/><Relationship Id="rId19" Type="http://schemas.openxmlformats.org/officeDocument/2006/relationships/image" Target="../media/image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5.png"/><Relationship Id="rId1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slide" Target="../slides/slide2.xml"/><Relationship Id="rId2" Type="http://schemas.openxmlformats.org/officeDocument/2006/relationships/slideLayout" Target="../slideLayouts/slideLayout68.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png"/><Relationship Id="rId10" Type="http://schemas.openxmlformats.org/officeDocument/2006/relationships/slideLayout" Target="../slideLayouts/slideLayout76.xml"/><Relationship Id="rId19" Type="http://schemas.openxmlformats.org/officeDocument/2006/relationships/image" Target="../media/image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6.png"/><Relationship Id="rId18" Type="http://schemas.openxmlformats.org/officeDocument/2006/relationships/image" Target="../media/image1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slide" Target="../slides/slide2.xml"/><Relationship Id="rId2" Type="http://schemas.openxmlformats.org/officeDocument/2006/relationships/slideLayout" Target="../slideLayouts/slideLayout79.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image" Target="../media/image3.png"/><Relationship Id="rId10" Type="http://schemas.openxmlformats.org/officeDocument/2006/relationships/slideLayout" Target="../slideLayouts/slideLayout87.xml"/><Relationship Id="rId19" Type="http://schemas.openxmlformats.org/officeDocument/2006/relationships/image" Target="../media/image6.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7.png"/><Relationship Id="rId18" Type="http://schemas.openxmlformats.org/officeDocument/2006/relationships/image" Target="../media/image1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17" Type="http://schemas.openxmlformats.org/officeDocument/2006/relationships/slide" Target="../slides/slide2.xml"/><Relationship Id="rId2" Type="http://schemas.openxmlformats.org/officeDocument/2006/relationships/slideLayout" Target="../slideLayouts/slideLayout90.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image" Target="../media/image3.png"/><Relationship Id="rId10" Type="http://schemas.openxmlformats.org/officeDocument/2006/relationships/slideLayout" Target="../slideLayouts/slideLayout98.xml"/><Relationship Id="rId19" Type="http://schemas.openxmlformats.org/officeDocument/2006/relationships/image" Target="../media/image6.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8.jpeg"/><Relationship Id="rId18" Type="http://schemas.openxmlformats.org/officeDocument/2006/relationships/image" Target="../media/image1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17" Type="http://schemas.openxmlformats.org/officeDocument/2006/relationships/image" Target="../media/image10.png"/><Relationship Id="rId2" Type="http://schemas.openxmlformats.org/officeDocument/2006/relationships/slideLayout" Target="../slideLayouts/slideLayout101.xml"/><Relationship Id="rId16" Type="http://schemas.openxmlformats.org/officeDocument/2006/relationships/image" Target="../media/image19.png"/><Relationship Id="rId20" Type="http://schemas.openxmlformats.org/officeDocument/2006/relationships/image" Target="../media/image7.pn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1.png"/><Relationship Id="rId10" Type="http://schemas.openxmlformats.org/officeDocument/2006/relationships/slideLayout" Target="../slideLayouts/slideLayout109.xml"/><Relationship Id="rId19" Type="http://schemas.openxmlformats.org/officeDocument/2006/relationships/image" Target="../media/image6.png"/><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923"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sp>
        <p:nvSpPr>
          <p:cNvPr id="3789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7915" name="Next_btn" descr="12_ALG1_LessonMenu"/>
          <p:cNvPicPr>
            <a:picLocks noChangeAspect="1" noChangeArrowheads="1"/>
          </p:cNvPicPr>
          <p:nvPr userDrawn="1"/>
        </p:nvPicPr>
        <p:blipFill>
          <a:blip r:embed="rId14" cstate="print"/>
          <a:srcRect/>
          <a:stretch>
            <a:fillRect/>
          </a:stretch>
        </p:blipFill>
        <p:spPr bwMode="auto">
          <a:xfrm>
            <a:off x="790575" y="809625"/>
            <a:ext cx="3581400" cy="944563"/>
          </a:xfrm>
          <a:prstGeom prst="rect">
            <a:avLst/>
          </a:prstGeom>
          <a:noFill/>
          <a:ln w="9525">
            <a:noFill/>
            <a:miter lim="800000"/>
            <a:headEnd/>
            <a:tailEnd/>
          </a:ln>
          <a:effectLst/>
        </p:spPr>
      </p:pic>
      <p:pic>
        <p:nvPicPr>
          <p:cNvPr id="3791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7918" name="Back_btn" descr="12_ALG1_Back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7919" name="Menu_btn" descr="12_ALG1_MenuButton_DEAD">
            <a:hlinkClick r:id="" action="ppaction://noaction"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7920"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7925" name="Header" descr="12_ALG1_Header_08_06"/>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2005" name="Picture 21" descr="5Min Check"/>
          <p:cNvPicPr>
            <a:picLocks noChangeAspect="1" noChangeArrowheads="1"/>
          </p:cNvPicPr>
          <p:nvPr userDrawn="1"/>
        </p:nvPicPr>
        <p:blipFill>
          <a:blip r:embed="rId13" cstate="print"/>
          <a:srcRect/>
          <a:stretch>
            <a:fillRect/>
          </a:stretch>
        </p:blipFill>
        <p:spPr bwMode="auto">
          <a:xfrm>
            <a:off x="598488" y="657225"/>
            <a:ext cx="6792912" cy="625475"/>
          </a:xfrm>
          <a:prstGeom prst="rect">
            <a:avLst/>
          </a:prstGeom>
          <a:noFill/>
        </p:spPr>
      </p:pic>
      <p:sp>
        <p:nvSpPr>
          <p:cNvPr id="41986"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41989" name="Picture 5" descr="CheckPointICON"/>
          <p:cNvPicPr>
            <a:picLocks noChangeAspect="1" noChangeArrowheads="1"/>
          </p:cNvPicPr>
          <p:nvPr userDrawn="1"/>
        </p:nvPicPr>
        <p:blipFill>
          <a:blip r:embed="rId14" cstate="print"/>
          <a:srcRect/>
          <a:stretch>
            <a:fillRect/>
          </a:stretch>
        </p:blipFill>
        <p:spPr bwMode="auto">
          <a:xfrm>
            <a:off x="7467600" y="776288"/>
            <a:ext cx="1222375" cy="376237"/>
          </a:xfrm>
          <a:prstGeom prst="rect">
            <a:avLst/>
          </a:prstGeom>
          <a:noFill/>
        </p:spPr>
      </p:pic>
      <p:sp>
        <p:nvSpPr>
          <p:cNvPr id="42003" name="Text Box 19"/>
          <p:cNvSpPr txBox="1">
            <a:spLocks noChangeArrowheads="1"/>
          </p:cNvSpPr>
          <p:nvPr userDrawn="1"/>
        </p:nvSpPr>
        <p:spPr bwMode="auto">
          <a:xfrm>
            <a:off x="3886200" y="800100"/>
            <a:ext cx="3124200" cy="366713"/>
          </a:xfrm>
          <a:prstGeom prst="rect">
            <a:avLst/>
          </a:prstGeom>
          <a:noFill/>
          <a:ln w="9525">
            <a:noFill/>
            <a:miter lim="800000"/>
            <a:headEnd/>
            <a:tailEnd/>
          </a:ln>
          <a:effectLst/>
        </p:spPr>
        <p:txBody>
          <a:bodyPr>
            <a:spAutoFit/>
          </a:bodyPr>
          <a:lstStyle/>
          <a:p>
            <a:pPr>
              <a:spcBef>
                <a:spcPct val="50000"/>
              </a:spcBef>
            </a:pPr>
            <a:r>
              <a:rPr lang="en-US" b="1">
                <a:solidFill>
                  <a:srgbClr val="18984C"/>
                </a:solidFill>
              </a:rPr>
              <a:t>Over Lesson 8–5</a:t>
            </a:r>
          </a:p>
        </p:txBody>
      </p:sp>
      <p:pic>
        <p:nvPicPr>
          <p:cNvPr id="42013" name="InterfaceBorder" descr="12_ALG1_MasterBKG_Transparent"/>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42015" name="Next_Button" descr="12_ALG1_ForwardButton">
            <a:hlinkClick r:id="" action="ppaction://hlinkshowjump?jump=nextslide"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42016"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42017" name="Menu_btn" descr="12_ALG1_MenuButton">
            <a:hlinkClick r:id="rId18" action="ppaction://hlinksldjump" highlightClick="1"/>
          </p:cNvPr>
          <p:cNvPicPr>
            <a:picLocks noChangeAspect="1" noChangeArrowheads="1"/>
          </p:cNvPicPr>
          <p:nvPr userDrawn="1"/>
        </p:nvPicPr>
        <p:blipFill>
          <a:blip r:embed="rId19"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42018" name="Exit_btn" descr="12_ALG1_ExitButton">
            <a:hlinkClick r:id="" action="ppaction://hlinkshowjump?jump=endshow" highlightClick="1"/>
          </p:cNvPr>
          <p:cNvPicPr>
            <a:picLocks noChangeAspect="1" noChangeArrowheads="1"/>
          </p:cNvPicPr>
          <p:nvPr userDrawn="1"/>
        </p:nvPicPr>
        <p:blipFill>
          <a:blip r:embed="rId20"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42019" name="Header" descr="12_ALG1_Header_08_06"/>
          <p:cNvPicPr>
            <a:picLocks noChangeAspect="1" noChangeArrowheads="1"/>
          </p:cNvPicPr>
          <p:nvPr userDrawn="1"/>
        </p:nvPicPr>
        <p:blipFill>
          <a:blip r:embed="rId21"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2796"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pic>
        <p:nvPicPr>
          <p:cNvPr id="32798" name="Next_Button" descr="12_ALG1_ForwardButton">
            <a:hlinkClick r:id="" action="ppaction://hlinkshowjump?jump=nextslide" highlightClick="1"/>
          </p:cNvPr>
          <p:cNvPicPr>
            <a:picLocks noChangeAspect="1" noChangeArrowheads="1"/>
          </p:cNvPicPr>
          <p:nvPr userDrawn="1"/>
        </p:nvPicPr>
        <p:blipFill>
          <a:blip r:embed="rId14"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2799" name="Back_btn" descr="12_ALG1_BackButton">
            <a:hlinkClick r:id="" action="ppaction://hlinkshowjump?jump=previousslide" highlightClick="1"/>
          </p:cNvPr>
          <p:cNvPicPr>
            <a:picLocks noChangeAspect="1" noChangeArrowheads="1"/>
          </p:cNvPicPr>
          <p:nvPr userDrawn="1"/>
        </p:nvPicPr>
        <p:blipFill>
          <a:blip r:embed="rId15"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2800" name="Menu_btn" descr="12_ALG1_MenuButton">
            <a:hlinkClick r:id="rId16" action="ppaction://hlinksldjump"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2801"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2802" name="Header" descr="12_ALG1_Header_08_06"/>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963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69642" name="Picture 10" descr="Example_1"/>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69650"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69652"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69653"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69654"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69655"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69656" name="Header" descr="12_ALG1_Header_08_06"/>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0667" name="Picture 11" descr="Example_2"/>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0675"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067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0678"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0679"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0680"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0681" name="Header" descr="12_ALG1_Header_08_06"/>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1691" name="Picture 11" descr="Example_3"/>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1699"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1701"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1702"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1703"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1704"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1705" name="Header" descr="12_ALG1_Header_08_06"/>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271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2715" name="Picture 11" descr="Example_4"/>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2723"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2725"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2726"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2727"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2728"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2729" name="Header" descr="12_ALG1_Header_08_06"/>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3734"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3746" name="Picture 18" descr="Real World Ex_5"/>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3748"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3750"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3751"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3752"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3753"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3754" name="Header" descr="12_ALG1_Header_08_06"/>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4763" name="Picture 11" descr="Example_6"/>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477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477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477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477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477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4777" name="Header" descr="12_ALG1_Header_08_06"/>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446" name="EndOfBackground" descr="12_ALG1_Cover_EndOf"/>
          <p:cNvPicPr>
            <a:picLocks noChangeAspect="1" noChangeArrowheads="1"/>
          </p:cNvPicPr>
          <p:nvPr userDrawn="1"/>
        </p:nvPicPr>
        <p:blipFill>
          <a:blip r:embed="rId13" cstate="print"/>
          <a:srcRect/>
          <a:stretch>
            <a:fillRect/>
          </a:stretch>
        </p:blipFill>
        <p:spPr bwMode="auto">
          <a:xfrm>
            <a:off x="144463" y="358775"/>
            <a:ext cx="8891587" cy="6202363"/>
          </a:xfrm>
          <a:prstGeom prst="rect">
            <a:avLst/>
          </a:prstGeom>
          <a:noFill/>
          <a:ln w="9525">
            <a:noFill/>
            <a:miter lim="800000"/>
            <a:headEnd/>
            <a:tailEnd/>
          </a:ln>
          <a:effectLst/>
        </p:spPr>
      </p:pic>
      <p:sp>
        <p:nvSpPr>
          <p:cNvPr id="10343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103447" name="InterfaceBorder" descr="12_ALG1_MasterBKG_Transparent">
            <a:hlinkClick r:id="rId14" action="ppaction://hlinksldjump"/>
          </p:cNvPr>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103449" name="Next_Button" descr="12_ALG1_Forward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103450"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103451" name="Menu_btn" descr="12_ALG1_MenuButton">
            <a:hlinkClick r:id="rId14"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1034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103453" name="Header" descr="12_ALG1_Header_08_06">
            <a:hlinkClick r:id="rId14" action="ppaction://hlinksldjump"/>
          </p:cNvPr>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9.xml"/><Relationship Id="rId7" Type="http://schemas.openxmlformats.org/officeDocument/2006/relationships/slide" Target="slide13.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slide" Target="slide12.xml"/><Relationship Id="rId11" Type="http://schemas.openxmlformats.org/officeDocument/2006/relationships/slide" Target="slide29.xml"/><Relationship Id="rId5" Type="http://schemas.openxmlformats.org/officeDocument/2006/relationships/slide" Target="slide11.xml"/><Relationship Id="rId10" Type="http://schemas.openxmlformats.org/officeDocument/2006/relationships/slide" Target="slide26.xml"/><Relationship Id="rId4" Type="http://schemas.openxmlformats.org/officeDocument/2006/relationships/slide" Target="slide10.xml"/><Relationship Id="rId9" Type="http://schemas.openxmlformats.org/officeDocument/2006/relationships/slide" Target="slide19.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26.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28.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4.xml"/><Relationship Id="rId1" Type="http://schemas.openxmlformats.org/officeDocument/2006/relationships/tags" Target="../tags/tag16.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24.xml"/><Relationship Id="rId1" Type="http://schemas.openxmlformats.org/officeDocument/2006/relationships/tags" Target="../tags/tag17.xml"/><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4.xml"/><Relationship Id="rId1" Type="http://schemas.openxmlformats.org/officeDocument/2006/relationships/tags" Target="../tags/tag18.xml"/></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24.xml"/><Relationship Id="rId1" Type="http://schemas.openxmlformats.org/officeDocument/2006/relationships/tags" Target="../tags/tag19.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20.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2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9.jpe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24.xml"/></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46.xml"/><Relationship Id="rId1" Type="http://schemas.openxmlformats.org/officeDocument/2006/relationships/tags" Target="../tags/tag2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image" Target="../media/image9.jpe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28.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29.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30.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3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3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image" Target="../media/image9.jpe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image" Target="../media/image9.jpe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3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38.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image" Target="../media/image9.jpe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79.xml"/><Relationship Id="rId1" Type="http://schemas.openxmlformats.org/officeDocument/2006/relationships/tags" Target="../tags/tag41.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9.xml"/><Relationship Id="rId1" Type="http://schemas.openxmlformats.org/officeDocument/2006/relationships/tags" Target="../tags/tag4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9.xml"/><Relationship Id="rId1" Type="http://schemas.openxmlformats.org/officeDocument/2006/relationships/tags" Target="../tags/tag43.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9.xml"/><Relationship Id="rId1" Type="http://schemas.openxmlformats.org/officeDocument/2006/relationships/tags" Target="../tags/tag44.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9.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image" Target="../media/image9.jpe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01.xml"/><Relationship Id="rId1" Type="http://schemas.openxmlformats.org/officeDocument/2006/relationships/tags" Target="../tags/tag4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6907" name="SplashImage" descr="12_ALG1_Cover_Splash"/>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6866" name="Rectangle 2"/>
          <p:cNvSpPr>
            <a:spLocks noGrp="1" noChangeArrowheads="1"/>
          </p:cNvSpPr>
          <p:nvPr>
            <p:ph type="title"/>
          </p:nvPr>
        </p:nvSpPr>
        <p:spPr/>
        <p:txBody>
          <a:bodyPr/>
          <a:lstStyle/>
          <a:p>
            <a:r>
              <a:rPr lang="en-US"/>
              <a:t>Splash Screen</a:t>
            </a:r>
          </a:p>
        </p:txBody>
      </p:sp>
      <p:pic>
        <p:nvPicPr>
          <p:cNvPr id="36909" name="Forward_btn" descr="12_ALG1_ForwardButton">
            <a:hlinkClick r:id="rId4" action="ppaction://hlinksldjump" highlightClick="1"/>
          </p:cNvPr>
          <p:cNvPicPr>
            <a:picLocks noChangeAspect="1" noChangeArrowheads="1"/>
          </p:cNvPicPr>
          <p:nvPr/>
        </p:nvPicPr>
        <p:blipFill>
          <a:blip r:embed="rId5" cstate="print"/>
          <a:srcRect/>
          <a:stretch>
            <a:fillRect/>
          </a:stretch>
        </p:blipFill>
        <p:spPr bwMode="auto">
          <a:xfrm>
            <a:off x="7677150" y="6029325"/>
            <a:ext cx="561975" cy="561975"/>
          </a:xfrm>
          <a:prstGeom prst="rect">
            <a:avLst/>
          </a:prstGeom>
          <a:noFill/>
          <a:ln w="9525">
            <a:noFill/>
            <a:miter lim="800000"/>
            <a:headEnd/>
            <a:tailEnd/>
          </a:ln>
          <a:effectLst/>
        </p:spPr>
      </p:pic>
      <p:pic>
        <p:nvPicPr>
          <p:cNvPr id="36910" name="SplashHeader" descr="12_ALG1_Header_08_06 copy"/>
          <p:cNvPicPr>
            <a:picLocks noChangeAspect="1" noChangeArrowheads="1"/>
          </p:cNvPicPr>
          <p:nvPr/>
        </p:nvPicPr>
        <p:blipFill>
          <a:blip r:embed="rId6" cstate="print"/>
          <a:srcRect/>
          <a:stretch>
            <a:fillRect/>
          </a:stretch>
        </p:blipFill>
        <p:spPr bwMode="auto">
          <a:xfrm>
            <a:off x="8562975" y="1123950"/>
            <a:ext cx="412750" cy="5756275"/>
          </a:xfrm>
          <a:prstGeom prst="rect">
            <a:avLst/>
          </a:prstGeom>
          <a:noFill/>
          <a:ln w="9525">
            <a:noFill/>
            <a:miter lim="800000"/>
            <a:headEnd/>
            <a:tailEnd/>
          </a:ln>
          <a:effectLst/>
        </p:spPr>
      </p:pic>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Lesson Menu</a:t>
            </a:r>
          </a:p>
        </p:txBody>
      </p:sp>
      <p:sp>
        <p:nvSpPr>
          <p:cNvPr id="3077" name="Lessonmenutext"/>
          <p:cNvSpPr txBox="1">
            <a:spLocks noChangeArrowheads="1"/>
          </p:cNvSpPr>
          <p:nvPr/>
        </p:nvSpPr>
        <p:spPr bwMode="auto">
          <a:xfrm>
            <a:off x="1066800" y="1855788"/>
            <a:ext cx="7583488" cy="3706812"/>
          </a:xfrm>
          <a:prstGeom prst="rect">
            <a:avLst/>
          </a:prstGeom>
          <a:noFill/>
          <a:ln w="9525">
            <a:noFill/>
            <a:miter lim="800000"/>
            <a:headEnd/>
            <a:tailEnd/>
          </a:ln>
          <a:effectLst/>
        </p:spPr>
        <p:txBody>
          <a:bodyPr/>
          <a:lstStyle/>
          <a:p>
            <a:pPr marL="1485900" indent="-1485900">
              <a:lnSpc>
                <a:spcPct val="90000"/>
              </a:lnSpc>
              <a:spcBef>
                <a:spcPct val="20000"/>
              </a:spcBef>
              <a:spcAft>
                <a:spcPct val="20000"/>
              </a:spcAft>
            </a:pPr>
            <a:r>
              <a:rPr lang="en-US" sz="2000" b="1">
                <a:solidFill>
                  <a:srgbClr val="E01B22"/>
                </a:solidFill>
                <a:hlinkClick r:id="" action="ppaction://hlinkshowjump?jump=nextslide"/>
              </a:rPr>
              <a:t>Five-Minute Check (over Lesson 8–5)</a:t>
            </a:r>
            <a:endParaRPr lang="en-US" sz="2000" b="1">
              <a:solidFill>
                <a:srgbClr val="E01B22"/>
              </a:solidFill>
            </a:endParaRPr>
          </a:p>
          <a:p>
            <a:pPr marL="1485900" indent="-1485900">
              <a:lnSpc>
                <a:spcPct val="90000"/>
              </a:lnSpc>
              <a:spcBef>
                <a:spcPct val="20000"/>
              </a:spcBef>
              <a:spcAft>
                <a:spcPct val="20000"/>
              </a:spcAft>
            </a:pPr>
            <a:r>
              <a:rPr lang="en-US" sz="2000" b="1">
                <a:solidFill>
                  <a:srgbClr val="000000"/>
                </a:solidFill>
                <a:cs typeface="Arial" pitchFamily="34" charset="0"/>
                <a:hlinkClick r:id="rId3" action="ppaction://hlinksldjump"/>
              </a:rPr>
              <a:t>CCSS</a:t>
            </a:r>
            <a:endParaRPr lang="en-US" sz="2000" b="1">
              <a:solidFill>
                <a:srgbClr val="E01B22"/>
              </a:solidFill>
              <a:cs typeface="Arial" pitchFamily="34" charset="0"/>
            </a:endParaRPr>
          </a:p>
          <a:p>
            <a:pPr marL="1485900" indent="-1485900">
              <a:lnSpc>
                <a:spcPct val="90000"/>
              </a:lnSpc>
              <a:spcBef>
                <a:spcPct val="20000"/>
              </a:spcBef>
              <a:spcAft>
                <a:spcPct val="20000"/>
              </a:spcAft>
            </a:pPr>
            <a:r>
              <a:rPr lang="en-US" sz="2000" b="1">
                <a:solidFill>
                  <a:srgbClr val="E01B22"/>
                </a:solidFill>
                <a:hlinkClick r:id="rId4" action="ppaction://hlinksldjump"/>
              </a:rPr>
              <a:t>Then/Now</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5" action="ppaction://hlinksldjump"/>
              </a:rPr>
              <a:t>New Vocabulary</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6" action="ppaction://hlinksldjump"/>
              </a:rPr>
              <a:t>Key Concept:  Factoring </a:t>
            </a:r>
            <a:r>
              <a:rPr lang="en-US" sz="2000" b="1" i="1">
                <a:solidFill>
                  <a:srgbClr val="E01B22"/>
                </a:solidFill>
                <a:hlinkClick r:id="rId6" action="ppaction://hlinksldjump"/>
              </a:rPr>
              <a:t>x</a:t>
            </a:r>
            <a:r>
              <a:rPr lang="en-US" sz="2000" b="1" baseline="30000">
                <a:solidFill>
                  <a:srgbClr val="E01B22"/>
                </a:solidFill>
                <a:hlinkClick r:id="rId6" action="ppaction://hlinksldjump"/>
              </a:rPr>
              <a:t>2</a:t>
            </a:r>
            <a:r>
              <a:rPr lang="en-US" sz="2000" b="1">
                <a:solidFill>
                  <a:srgbClr val="E01B22"/>
                </a:solidFill>
                <a:hlinkClick r:id="rId6" action="ppaction://hlinksldjump"/>
              </a:rPr>
              <a:t> + </a:t>
            </a:r>
            <a:r>
              <a:rPr lang="en-US" sz="2000" b="1" i="1">
                <a:solidFill>
                  <a:srgbClr val="E01B22"/>
                </a:solidFill>
                <a:hlinkClick r:id="rId6" action="ppaction://hlinksldjump"/>
              </a:rPr>
              <a:t>bx</a:t>
            </a:r>
            <a:r>
              <a:rPr lang="en-US" sz="2000" b="1">
                <a:solidFill>
                  <a:srgbClr val="E01B22"/>
                </a:solidFill>
                <a:hlinkClick r:id="rId6" action="ppaction://hlinksldjump"/>
              </a:rPr>
              <a:t> + </a:t>
            </a:r>
            <a:r>
              <a:rPr lang="en-US" sz="2000" b="1" i="1">
                <a:solidFill>
                  <a:srgbClr val="E01B22"/>
                </a:solidFill>
                <a:hlinkClick r:id="rId6" action="ppaction://hlinksldjump"/>
              </a:rPr>
              <a:t>c</a:t>
            </a:r>
            <a:endParaRPr lang="en-US" sz="2000" b="1" i="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7" action="ppaction://hlinksldjump"/>
              </a:rPr>
              <a:t>Example 1:	</a:t>
            </a:r>
            <a:r>
              <a:rPr lang="en-US" sz="2000" b="1" i="1">
                <a:solidFill>
                  <a:srgbClr val="E01B22"/>
                </a:solidFill>
                <a:hlinkClick r:id="rId7" action="ppaction://hlinksldjump"/>
              </a:rPr>
              <a:t>b</a:t>
            </a:r>
            <a:r>
              <a:rPr lang="en-US" sz="2000" b="1">
                <a:solidFill>
                  <a:srgbClr val="E01B22"/>
                </a:solidFill>
                <a:hlinkClick r:id="rId7" action="ppaction://hlinksldjump"/>
              </a:rPr>
              <a:t> and </a:t>
            </a:r>
            <a:r>
              <a:rPr lang="en-US" sz="2000" b="1" i="1">
                <a:solidFill>
                  <a:srgbClr val="E01B22"/>
                </a:solidFill>
                <a:hlinkClick r:id="rId7" action="ppaction://hlinksldjump"/>
              </a:rPr>
              <a:t>c</a:t>
            </a:r>
            <a:r>
              <a:rPr lang="en-US" sz="2000" b="1">
                <a:solidFill>
                  <a:srgbClr val="E01B22"/>
                </a:solidFill>
                <a:hlinkClick r:id="rId7" action="ppaction://hlinksldjump"/>
              </a:rPr>
              <a:t> are Positive</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8" action="ppaction://hlinksldjump"/>
              </a:rPr>
              <a:t>Example 2:	</a:t>
            </a:r>
            <a:r>
              <a:rPr lang="en-US" sz="2000" b="1" i="1">
                <a:solidFill>
                  <a:srgbClr val="E01B22"/>
                </a:solidFill>
                <a:hlinkClick r:id="rId8" action="ppaction://hlinksldjump"/>
              </a:rPr>
              <a:t>b</a:t>
            </a:r>
            <a:r>
              <a:rPr lang="en-US" sz="2000" b="1">
                <a:solidFill>
                  <a:srgbClr val="E01B22"/>
                </a:solidFill>
                <a:hlinkClick r:id="rId8" action="ppaction://hlinksldjump"/>
              </a:rPr>
              <a:t> is Negative and </a:t>
            </a:r>
            <a:r>
              <a:rPr lang="en-US" sz="2000" b="1" i="1">
                <a:solidFill>
                  <a:srgbClr val="E01B22"/>
                </a:solidFill>
                <a:hlinkClick r:id="rId8" action="ppaction://hlinksldjump"/>
              </a:rPr>
              <a:t>c</a:t>
            </a:r>
            <a:r>
              <a:rPr lang="en-US" sz="2000" b="1">
                <a:solidFill>
                  <a:srgbClr val="E01B22"/>
                </a:solidFill>
                <a:hlinkClick r:id="rId8" action="ppaction://hlinksldjump"/>
              </a:rPr>
              <a:t> is Positive</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9" action="ppaction://hlinksldjump"/>
              </a:rPr>
              <a:t>Example 3:	</a:t>
            </a:r>
            <a:r>
              <a:rPr lang="en-US" sz="2000" b="1" i="1">
                <a:solidFill>
                  <a:srgbClr val="E01B22"/>
                </a:solidFill>
                <a:hlinkClick r:id="rId9" action="ppaction://hlinksldjump"/>
              </a:rPr>
              <a:t>c</a:t>
            </a:r>
            <a:r>
              <a:rPr lang="en-US" sz="2000" b="1">
                <a:solidFill>
                  <a:srgbClr val="E01B22"/>
                </a:solidFill>
                <a:hlinkClick r:id="rId9" action="ppaction://hlinksldjump"/>
              </a:rPr>
              <a:t> is Negative</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10" action="ppaction://hlinksldjump"/>
              </a:rPr>
              <a:t>Example 4:	Solve an Equation by Factoring</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11" action="ppaction://hlinksldjump"/>
              </a:rPr>
              <a:t>Example 5:	Real-World Example: Solve a Problem by Factoring</a:t>
            </a:r>
            <a:endParaRPr lang="en-US" sz="2000" b="1">
              <a:solidFill>
                <a:srgbClr val="E01B22"/>
              </a:solidFill>
            </a:endParaRPr>
          </a:p>
        </p:txBody>
      </p:sp>
    </p:spTree>
    <p:custDataLst>
      <p:tags r:id="rId1"/>
    </p:custDataLst>
  </p:cSld>
  <p:clrMapOvr>
    <a:masterClrMapping/>
  </p:clrMapOvr>
  <p:transition advClick="0">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PQuestion"/>
          <p:cNvSpPr>
            <a:spLocks noGrp="1" noChangeArrowheads="1"/>
          </p:cNvSpPr>
          <p:nvPr>
            <p:ph type="title"/>
          </p:nvPr>
        </p:nvSpPr>
        <p:spPr>
          <a:xfrm>
            <a:off x="5486400" y="6980238"/>
            <a:ext cx="3657600" cy="182562"/>
          </a:xfrm>
        </p:spPr>
        <p:txBody>
          <a:bodyPr/>
          <a:lstStyle/>
          <a:p>
            <a:r>
              <a:rPr lang="en-US"/>
              <a:t>5-Minute Check 1</a:t>
            </a:r>
          </a:p>
        </p:txBody>
      </p:sp>
      <p:sp>
        <p:nvSpPr>
          <p:cNvPr id="107526" name="TPAnswers"/>
          <p:cNvSpPr>
            <a:spLocks noChangeArrowheads="1"/>
          </p:cNvSpPr>
          <p:nvPr>
            <p:custDataLst>
              <p:tags r:id="rId2"/>
            </p:custDataLst>
          </p:nvPr>
        </p:nvSpPr>
        <p:spPr bwMode="auto">
          <a:xfrm>
            <a:off x="1066800" y="28702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15(</a:t>
            </a:r>
            <a:r>
              <a:rPr lang="pt-BR" sz="2400" b="1" i="1">
                <a:solidFill>
                  <a:srgbClr val="000000"/>
                </a:solidFill>
                <a:sym typeface="Symbol" pitchFamily="18" charset="2"/>
              </a:rPr>
              <a:t>xy</a:t>
            </a:r>
            <a:r>
              <a:rPr lang="pt-BR" sz="2400" b="1">
                <a:solidFill>
                  <a:srgbClr val="000000"/>
                </a:solidFill>
                <a:sym typeface="Symbol" pitchFamily="18" charset="2"/>
              </a:rPr>
              <a:t>)</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10</a:t>
            </a:r>
            <a:r>
              <a:rPr lang="pt-BR" sz="2400" b="1" i="1">
                <a:solidFill>
                  <a:srgbClr val="000000"/>
                </a:solidFill>
                <a:sym typeface="Symbol" pitchFamily="18" charset="2"/>
              </a:rPr>
              <a:t>x</a:t>
            </a:r>
            <a:r>
              <a:rPr lang="pt-BR" sz="2400" b="1">
                <a:solidFill>
                  <a:srgbClr val="000000"/>
                </a:solidFill>
                <a:sym typeface="Symbol" pitchFamily="18" charset="2"/>
              </a:rPr>
              <a:t>(</a:t>
            </a:r>
            <a:r>
              <a:rPr lang="pt-BR" sz="2400" b="1" i="1">
                <a:solidFill>
                  <a:srgbClr val="000000"/>
                </a:solidFill>
                <a:sym typeface="Symbol" pitchFamily="18" charset="2"/>
              </a:rPr>
              <a:t>xy</a:t>
            </a:r>
            <a:r>
              <a:rPr lang="pt-BR" sz="2400" b="1">
                <a:solidFill>
                  <a:srgbClr val="000000"/>
                </a:solidFill>
                <a:sym typeface="Symbol" pitchFamily="18" charset="2"/>
              </a:rPr>
              <a:t>)</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5</a:t>
            </a:r>
            <a:r>
              <a:rPr lang="pt-BR" sz="2400" b="1" i="1">
                <a:solidFill>
                  <a:srgbClr val="000000"/>
                </a:solidFill>
                <a:sym typeface="Symbol" pitchFamily="18" charset="2"/>
              </a:rPr>
              <a:t>xy</a:t>
            </a:r>
            <a:r>
              <a:rPr lang="pt-BR" sz="2400" b="1">
                <a:solidFill>
                  <a:srgbClr val="000000"/>
                </a:solidFill>
                <a:sym typeface="Symbol" pitchFamily="18" charset="2"/>
              </a:rPr>
              <a:t>(</a:t>
            </a:r>
            <a:r>
              <a:rPr lang="pt-BR" sz="2400" b="1" i="1">
                <a:solidFill>
                  <a:srgbClr val="000000"/>
                </a:solidFill>
                <a:sym typeface="Symbol" pitchFamily="18" charset="2"/>
              </a:rPr>
              <a:t>x</a:t>
            </a:r>
            <a:r>
              <a:rPr lang="pt-BR" sz="2400" b="1">
                <a:solidFill>
                  <a:srgbClr val="000000"/>
                </a:solidFill>
                <a:sym typeface="Symbol" pitchFamily="18" charset="2"/>
              </a:rPr>
              <a:t>)</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5</a:t>
            </a:r>
            <a:r>
              <a:rPr lang="pt-BR" sz="2400" b="1" i="1">
                <a:solidFill>
                  <a:srgbClr val="000000"/>
                </a:solidFill>
                <a:sym typeface="Symbol" pitchFamily="18" charset="2"/>
              </a:rPr>
              <a:t>xy</a:t>
            </a:r>
            <a:r>
              <a:rPr lang="pt-BR" sz="2400" b="1">
                <a:solidFill>
                  <a:srgbClr val="000000"/>
                </a:solidFill>
                <a:sym typeface="Symbol" pitchFamily="18" charset="2"/>
              </a:rPr>
              <a:t>(4</a:t>
            </a:r>
            <a:r>
              <a:rPr lang="pt-BR" sz="2400" b="1" i="1">
                <a:solidFill>
                  <a:srgbClr val="000000"/>
                </a:solidFill>
                <a:sym typeface="Symbol" pitchFamily="18" charset="2"/>
              </a:rPr>
              <a:t>x + </a:t>
            </a:r>
            <a:r>
              <a:rPr lang="pt-BR" sz="2400" b="1">
                <a:solidFill>
                  <a:srgbClr val="000000"/>
                </a:solidFill>
                <a:sym typeface="Symbol" pitchFamily="18" charset="2"/>
              </a:rPr>
              <a:t>3)</a:t>
            </a:r>
          </a:p>
        </p:txBody>
      </p:sp>
      <p:sp>
        <p:nvSpPr>
          <p:cNvPr id="107527" name="TPQuestion"/>
          <p:cNvSpPr>
            <a:spLocks noChangeArrowheads="1"/>
          </p:cNvSpPr>
          <p:nvPr/>
        </p:nvSpPr>
        <p:spPr bwMode="auto">
          <a:xfrm>
            <a:off x="685800" y="16573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Use the Distributive Property to factor </a:t>
            </a:r>
            <a:br>
              <a:rPr lang="en-US" sz="2400" b="1">
                <a:solidFill>
                  <a:srgbClr val="00539D"/>
                </a:solidFill>
                <a:cs typeface="Times New Roman" pitchFamily="18" charset="0"/>
              </a:rPr>
            </a:br>
            <a:r>
              <a:rPr lang="en-US" sz="2400" b="1">
                <a:solidFill>
                  <a:srgbClr val="00539D"/>
                </a:solidFill>
                <a:cs typeface="Times New Roman" pitchFamily="18" charset="0"/>
              </a:rPr>
              <a:t>20</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i="1">
                <a:solidFill>
                  <a:srgbClr val="00539D"/>
                </a:solidFill>
                <a:cs typeface="Times New Roman" pitchFamily="18" charset="0"/>
              </a:rPr>
              <a:t>y</a:t>
            </a:r>
            <a:r>
              <a:rPr lang="en-US" sz="2400" b="1">
                <a:solidFill>
                  <a:srgbClr val="00539D"/>
                </a:solidFill>
                <a:cs typeface="Times New Roman" pitchFamily="18" charset="0"/>
              </a:rPr>
              <a:t> + 15</a:t>
            </a:r>
            <a:r>
              <a:rPr lang="en-US" sz="2400" b="1" i="1">
                <a:solidFill>
                  <a:srgbClr val="00539D"/>
                </a:solidFill>
                <a:cs typeface="Times New Roman" pitchFamily="18" charset="0"/>
              </a:rPr>
              <a:t>xy</a:t>
            </a:r>
            <a:r>
              <a:rPr lang="en-US" sz="2400" b="1">
                <a:solidFill>
                  <a:srgbClr val="00539D"/>
                </a:solidFill>
                <a:cs typeface="Times New Roman" pitchFamily="18" charset="0"/>
              </a:rPr>
              <a:t>.</a:t>
            </a:r>
          </a:p>
        </p:txBody>
      </p:sp>
      <p:sp>
        <p:nvSpPr>
          <p:cNvPr id="107529" name="AutoShape 9"/>
          <p:cNvSpPr>
            <a:spLocks noChangeArrowheads="1"/>
          </p:cNvSpPr>
          <p:nvPr/>
        </p:nvSpPr>
        <p:spPr bwMode="auto">
          <a:xfrm>
            <a:off x="533400" y="573563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7531" name="Picture 11" descr="5Min Num_1"/>
          <p:cNvPicPr>
            <a:picLocks noChangeAspect="1" noChangeArrowheads="1"/>
          </p:cNvPicPr>
          <p:nvPr/>
        </p:nvPicPr>
        <p:blipFill>
          <a:blip r:embed="rId4" cstate="print"/>
          <a:srcRect/>
          <a:stretch>
            <a:fillRect/>
          </a:stretch>
        </p:blipFill>
        <p:spPr bwMode="auto">
          <a:xfrm>
            <a:off x="614363" y="1647825"/>
            <a:ext cx="457200" cy="422275"/>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7531"/>
                                        </p:tgtEl>
                                        <p:attrNameLst>
                                          <p:attrName>style.visibility</p:attrName>
                                        </p:attrNameLst>
                                      </p:cBhvr>
                                      <p:to>
                                        <p:strVal val="visible"/>
                                      </p:to>
                                    </p:set>
                                    <p:animEffect transition="in" filter="dissolve">
                                      <p:cBhvr>
                                        <p:cTn id="7" dur="500"/>
                                        <p:tgtEl>
                                          <p:spTgt spid="1075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7527"/>
                                        </p:tgtEl>
                                        <p:attrNameLst>
                                          <p:attrName>style.visibility</p:attrName>
                                        </p:attrNameLst>
                                      </p:cBhvr>
                                      <p:to>
                                        <p:strVal val="visible"/>
                                      </p:to>
                                    </p:set>
                                    <p:animEffect transition="in" filter="wipe(left)">
                                      <p:cBhvr>
                                        <p:cTn id="11" dur="500"/>
                                        <p:tgtEl>
                                          <p:spTgt spid="1075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7526"/>
                                        </p:tgtEl>
                                        <p:attrNameLst>
                                          <p:attrName>style.visibility</p:attrName>
                                        </p:attrNameLst>
                                      </p:cBhvr>
                                      <p:to>
                                        <p:strVal val="visible"/>
                                      </p:to>
                                    </p:set>
                                    <p:animEffect transition="in" filter="wipe(left)">
                                      <p:cBhvr>
                                        <p:cTn id="15" dur="500"/>
                                        <p:tgtEl>
                                          <p:spTgt spid="10752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7529"/>
                                        </p:tgtEl>
                                        <p:attrNameLst>
                                          <p:attrName>style.visibility</p:attrName>
                                        </p:attrNameLst>
                                      </p:cBhvr>
                                      <p:to>
                                        <p:strVal val="visible"/>
                                      </p:to>
                                    </p:set>
                                    <p:anim calcmode="lin" valueType="num">
                                      <p:cBhvr additive="base">
                                        <p:cTn id="20" dur="500" fill="hold"/>
                                        <p:tgtEl>
                                          <p:spTgt spid="107529"/>
                                        </p:tgtEl>
                                        <p:attrNameLst>
                                          <p:attrName>ppt_x</p:attrName>
                                        </p:attrNameLst>
                                      </p:cBhvr>
                                      <p:tavLst>
                                        <p:tav tm="0">
                                          <p:val>
                                            <p:strVal val="0-#ppt_w/2"/>
                                          </p:val>
                                        </p:tav>
                                        <p:tav tm="100000">
                                          <p:val>
                                            <p:strVal val="#ppt_x"/>
                                          </p:val>
                                        </p:tav>
                                      </p:tavLst>
                                    </p:anim>
                                    <p:anim calcmode="lin" valueType="num">
                                      <p:cBhvr additive="base">
                                        <p:cTn id="21" dur="500" fill="hold"/>
                                        <p:tgtEl>
                                          <p:spTgt spid="107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6" grpId="0" autoUpdateAnimBg="0"/>
      <p:bldP spid="107527" grpId="0" autoUpdateAnimBg="0"/>
      <p:bldP spid="1075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PQuestion"/>
          <p:cNvSpPr>
            <a:spLocks noGrp="1" noChangeArrowheads="1"/>
          </p:cNvSpPr>
          <p:nvPr>
            <p:ph type="title"/>
          </p:nvPr>
        </p:nvSpPr>
        <p:spPr>
          <a:xfrm>
            <a:off x="5486400" y="6980238"/>
            <a:ext cx="3657600" cy="182562"/>
          </a:xfrm>
        </p:spPr>
        <p:txBody>
          <a:bodyPr/>
          <a:lstStyle/>
          <a:p>
            <a:r>
              <a:rPr lang="en-US"/>
              <a:t>5-Minute Check 2</a:t>
            </a:r>
          </a:p>
        </p:txBody>
      </p:sp>
      <p:sp>
        <p:nvSpPr>
          <p:cNvPr id="108549" name="TPAnswers"/>
          <p:cNvSpPr>
            <a:spLocks noChangeArrowheads="1"/>
          </p:cNvSpPr>
          <p:nvPr>
            <p:custDataLst>
              <p:tags r:id="rId2"/>
            </p:custDataLst>
          </p:nvPr>
        </p:nvSpPr>
        <p:spPr bwMode="auto">
          <a:xfrm>
            <a:off x="1066800" y="28702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(3</a:t>
            </a:r>
            <a:r>
              <a:rPr lang="pt-BR" sz="2400" b="1" i="1">
                <a:solidFill>
                  <a:srgbClr val="000000"/>
                </a:solidFill>
                <a:sym typeface="Symbol" pitchFamily="18" charset="2"/>
              </a:rPr>
              <a:t>rt</a:t>
            </a:r>
            <a:r>
              <a:rPr lang="pt-BR" sz="2400" b="1">
                <a:solidFill>
                  <a:srgbClr val="000000"/>
                </a:solidFill>
                <a:sym typeface="Symbol" pitchFamily="18" charset="2"/>
              </a:rPr>
              <a:t> + 2)(</a:t>
            </a:r>
            <a:r>
              <a:rPr lang="pt-BR" sz="2400" b="1" i="1">
                <a:solidFill>
                  <a:srgbClr val="000000"/>
                </a:solidFill>
                <a:sym typeface="Symbol" pitchFamily="18" charset="2"/>
              </a:rPr>
              <a:t>r</a:t>
            </a:r>
            <a:r>
              <a:rPr lang="pt-BR" sz="2400" b="1">
                <a:solidFill>
                  <a:srgbClr val="000000"/>
                </a:solidFill>
                <a:sym typeface="Symbol" pitchFamily="18" charset="2"/>
              </a:rPr>
              <a:t> – 7)</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(3</a:t>
            </a:r>
            <a:r>
              <a:rPr lang="pt-BR" sz="2400" b="1" i="1">
                <a:solidFill>
                  <a:srgbClr val="000000"/>
                </a:solidFill>
                <a:sym typeface="Symbol" pitchFamily="18" charset="2"/>
              </a:rPr>
              <a:t>rt</a:t>
            </a:r>
            <a:r>
              <a:rPr lang="pt-BR" sz="2400" b="1">
                <a:solidFill>
                  <a:srgbClr val="000000"/>
                </a:solidFill>
                <a:sym typeface="Symbol" pitchFamily="18" charset="2"/>
              </a:rPr>
              <a:t> – 7)(</a:t>
            </a:r>
            <a:r>
              <a:rPr lang="pt-BR" sz="2400" b="1" i="1">
                <a:solidFill>
                  <a:srgbClr val="000000"/>
                </a:solidFill>
                <a:sym typeface="Symbol" pitchFamily="18" charset="2"/>
              </a:rPr>
              <a:t>r</a:t>
            </a:r>
            <a:r>
              <a:rPr lang="pt-BR" sz="2400" b="1">
                <a:solidFill>
                  <a:srgbClr val="000000"/>
                </a:solidFill>
                <a:sym typeface="Symbol" pitchFamily="18" charset="2"/>
              </a:rPr>
              <a:t> + 2)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(3</a:t>
            </a:r>
            <a:r>
              <a:rPr lang="pt-BR" sz="2400" b="1" i="1">
                <a:solidFill>
                  <a:srgbClr val="000000"/>
                </a:solidFill>
                <a:sym typeface="Symbol" pitchFamily="18" charset="2"/>
              </a:rPr>
              <a:t>r</a:t>
            </a:r>
            <a:r>
              <a:rPr lang="pt-BR" sz="2400" b="1">
                <a:solidFill>
                  <a:srgbClr val="000000"/>
                </a:solidFill>
                <a:sym typeface="Symbol" pitchFamily="18" charset="2"/>
              </a:rPr>
              <a:t> + 7</a:t>
            </a:r>
            <a:r>
              <a:rPr lang="pt-BR" sz="2400" b="1" i="1">
                <a:solidFill>
                  <a:srgbClr val="000000"/>
                </a:solidFill>
                <a:sym typeface="Symbol" pitchFamily="18" charset="2"/>
              </a:rPr>
              <a:t>t</a:t>
            </a:r>
            <a:r>
              <a:rPr lang="pt-BR" sz="2400" b="1">
                <a:solidFill>
                  <a:srgbClr val="000000"/>
                </a:solidFill>
                <a:sym typeface="Symbol" pitchFamily="18" charset="2"/>
              </a:rPr>
              <a:t>)(</a:t>
            </a:r>
            <a:r>
              <a:rPr lang="pt-BR" sz="2400" b="1" i="1">
                <a:solidFill>
                  <a:srgbClr val="000000"/>
                </a:solidFill>
                <a:sym typeface="Symbol" pitchFamily="18" charset="2"/>
              </a:rPr>
              <a:t>r</a:t>
            </a:r>
            <a:r>
              <a:rPr lang="pt-BR" sz="2400" b="1">
                <a:solidFill>
                  <a:srgbClr val="000000"/>
                </a:solidFill>
                <a:sym typeface="Symbol" pitchFamily="18" charset="2"/>
              </a:rPr>
              <a:t> + 2)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(3</a:t>
            </a:r>
            <a:r>
              <a:rPr lang="pt-BR" sz="2400" b="1" i="1">
                <a:solidFill>
                  <a:srgbClr val="000000"/>
                </a:solidFill>
                <a:sym typeface="Symbol" pitchFamily="18" charset="2"/>
              </a:rPr>
              <a:t>r</a:t>
            </a:r>
            <a:r>
              <a:rPr lang="pt-BR" sz="2400" b="1">
                <a:solidFill>
                  <a:srgbClr val="000000"/>
                </a:solidFill>
                <a:sym typeface="Symbol" pitchFamily="18" charset="2"/>
              </a:rPr>
              <a:t> + 2</a:t>
            </a:r>
            <a:r>
              <a:rPr lang="pt-BR" sz="2400" b="1" i="1">
                <a:solidFill>
                  <a:srgbClr val="000000"/>
                </a:solidFill>
                <a:sym typeface="Symbol" pitchFamily="18" charset="2"/>
              </a:rPr>
              <a:t>t</a:t>
            </a:r>
            <a:r>
              <a:rPr lang="pt-BR" sz="2400" b="1">
                <a:solidFill>
                  <a:srgbClr val="000000"/>
                </a:solidFill>
                <a:sym typeface="Symbol" pitchFamily="18" charset="2"/>
              </a:rPr>
              <a:t>)(</a:t>
            </a:r>
            <a:r>
              <a:rPr lang="pt-BR" sz="2400" b="1" i="1">
                <a:solidFill>
                  <a:srgbClr val="000000"/>
                </a:solidFill>
                <a:sym typeface="Symbol" pitchFamily="18" charset="2"/>
              </a:rPr>
              <a:t>r</a:t>
            </a:r>
            <a:r>
              <a:rPr lang="pt-BR" sz="2400" b="1">
                <a:solidFill>
                  <a:srgbClr val="000000"/>
                </a:solidFill>
                <a:sym typeface="Symbol" pitchFamily="18" charset="2"/>
              </a:rPr>
              <a:t> – 7)</a:t>
            </a:r>
          </a:p>
        </p:txBody>
      </p:sp>
      <p:sp>
        <p:nvSpPr>
          <p:cNvPr id="108550" name="TPQuestion"/>
          <p:cNvSpPr>
            <a:spLocks noChangeArrowheads="1"/>
          </p:cNvSpPr>
          <p:nvPr/>
        </p:nvSpPr>
        <p:spPr bwMode="auto">
          <a:xfrm>
            <a:off x="685800" y="16573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Use the Distributive Property to factor </a:t>
            </a:r>
            <a:br>
              <a:rPr lang="en-US" sz="2400" b="1">
                <a:solidFill>
                  <a:srgbClr val="00539D"/>
                </a:solidFill>
                <a:cs typeface="Times New Roman" pitchFamily="18" charset="0"/>
              </a:rPr>
            </a:br>
            <a:r>
              <a:rPr lang="en-US" sz="2400" b="1">
                <a:solidFill>
                  <a:srgbClr val="00539D"/>
                </a:solidFill>
                <a:cs typeface="Times New Roman" pitchFamily="18" charset="0"/>
              </a:rPr>
              <a:t>3</a:t>
            </a:r>
            <a:r>
              <a:rPr lang="en-US" sz="2400" b="1" i="1">
                <a:solidFill>
                  <a:srgbClr val="00539D"/>
                </a:solidFill>
                <a:cs typeface="Times New Roman" pitchFamily="18" charset="0"/>
              </a:rPr>
              <a:t>r</a:t>
            </a:r>
            <a:r>
              <a:rPr lang="en-US" sz="2400" b="1" baseline="40000">
                <a:solidFill>
                  <a:srgbClr val="00539D"/>
                </a:solidFill>
                <a:cs typeface="Times New Roman" pitchFamily="18" charset="0"/>
              </a:rPr>
              <a:t>2</a:t>
            </a:r>
            <a:r>
              <a:rPr lang="en-US" sz="2400" b="1" i="1">
                <a:solidFill>
                  <a:srgbClr val="00539D"/>
                </a:solidFill>
                <a:cs typeface="Times New Roman" pitchFamily="18" charset="0"/>
              </a:rPr>
              <a:t>t</a:t>
            </a:r>
            <a:r>
              <a:rPr lang="en-US" sz="2400" b="1">
                <a:solidFill>
                  <a:srgbClr val="00539D"/>
                </a:solidFill>
                <a:cs typeface="Times New Roman" pitchFamily="18" charset="0"/>
              </a:rPr>
              <a:t> + 6</a:t>
            </a:r>
            <a:r>
              <a:rPr lang="en-US" sz="2400" b="1" i="1">
                <a:solidFill>
                  <a:srgbClr val="00539D"/>
                </a:solidFill>
                <a:cs typeface="Times New Roman" pitchFamily="18" charset="0"/>
              </a:rPr>
              <a:t>rt – </a:t>
            </a:r>
            <a:r>
              <a:rPr lang="en-US" sz="2400" b="1">
                <a:solidFill>
                  <a:srgbClr val="00539D"/>
                </a:solidFill>
                <a:cs typeface="Times New Roman" pitchFamily="18" charset="0"/>
              </a:rPr>
              <a:t>7</a:t>
            </a:r>
            <a:r>
              <a:rPr lang="en-US" sz="2400" b="1" i="1">
                <a:solidFill>
                  <a:srgbClr val="00539D"/>
                </a:solidFill>
                <a:cs typeface="Times New Roman" pitchFamily="18" charset="0"/>
              </a:rPr>
              <a:t>r – </a:t>
            </a:r>
            <a:r>
              <a:rPr lang="en-US" sz="2400" b="1">
                <a:solidFill>
                  <a:srgbClr val="00539D"/>
                </a:solidFill>
                <a:cs typeface="Times New Roman" pitchFamily="18" charset="0"/>
              </a:rPr>
              <a:t>14.</a:t>
            </a:r>
          </a:p>
        </p:txBody>
      </p:sp>
      <p:sp>
        <p:nvSpPr>
          <p:cNvPr id="108551" name="AutoShape 7"/>
          <p:cNvSpPr>
            <a:spLocks noChangeArrowheads="1"/>
          </p:cNvSpPr>
          <p:nvPr/>
        </p:nvSpPr>
        <p:spPr bwMode="auto">
          <a:xfrm>
            <a:off x="533400" y="38862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8552" name="Picture 8" descr="5Min Num_2"/>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8552"/>
                                        </p:tgtEl>
                                        <p:attrNameLst>
                                          <p:attrName>style.visibility</p:attrName>
                                        </p:attrNameLst>
                                      </p:cBhvr>
                                      <p:to>
                                        <p:strVal val="visible"/>
                                      </p:to>
                                    </p:set>
                                    <p:animEffect transition="in" filter="dissolve">
                                      <p:cBhvr>
                                        <p:cTn id="7" dur="500"/>
                                        <p:tgtEl>
                                          <p:spTgt spid="1085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8550"/>
                                        </p:tgtEl>
                                        <p:attrNameLst>
                                          <p:attrName>style.visibility</p:attrName>
                                        </p:attrNameLst>
                                      </p:cBhvr>
                                      <p:to>
                                        <p:strVal val="visible"/>
                                      </p:to>
                                    </p:set>
                                    <p:animEffect transition="in" filter="wipe(left)">
                                      <p:cBhvr>
                                        <p:cTn id="11" dur="500"/>
                                        <p:tgtEl>
                                          <p:spTgt spid="10855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8549"/>
                                        </p:tgtEl>
                                        <p:attrNameLst>
                                          <p:attrName>style.visibility</p:attrName>
                                        </p:attrNameLst>
                                      </p:cBhvr>
                                      <p:to>
                                        <p:strVal val="visible"/>
                                      </p:to>
                                    </p:set>
                                    <p:animEffect transition="in" filter="wipe(left)">
                                      <p:cBhvr>
                                        <p:cTn id="15" dur="500"/>
                                        <p:tgtEl>
                                          <p:spTgt spid="10854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8551"/>
                                        </p:tgtEl>
                                        <p:attrNameLst>
                                          <p:attrName>style.visibility</p:attrName>
                                        </p:attrNameLst>
                                      </p:cBhvr>
                                      <p:to>
                                        <p:strVal val="visible"/>
                                      </p:to>
                                    </p:set>
                                    <p:anim calcmode="lin" valueType="num">
                                      <p:cBhvr additive="base">
                                        <p:cTn id="20" dur="500" fill="hold"/>
                                        <p:tgtEl>
                                          <p:spTgt spid="108551"/>
                                        </p:tgtEl>
                                        <p:attrNameLst>
                                          <p:attrName>ppt_x</p:attrName>
                                        </p:attrNameLst>
                                      </p:cBhvr>
                                      <p:tavLst>
                                        <p:tav tm="0">
                                          <p:val>
                                            <p:strVal val="0-#ppt_w/2"/>
                                          </p:val>
                                        </p:tav>
                                        <p:tav tm="100000">
                                          <p:val>
                                            <p:strVal val="#ppt_x"/>
                                          </p:val>
                                        </p:tav>
                                      </p:tavLst>
                                    </p:anim>
                                    <p:anim calcmode="lin" valueType="num">
                                      <p:cBhvr additive="base">
                                        <p:cTn id="21" dur="500" fill="hold"/>
                                        <p:tgtEl>
                                          <p:spTgt spid="1085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9" grpId="0" autoUpdateAnimBg="0"/>
      <p:bldP spid="108550" grpId="0" autoUpdateAnimBg="0"/>
      <p:bldP spid="1085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PQuestion"/>
          <p:cNvSpPr>
            <a:spLocks noGrp="1" noChangeArrowheads="1"/>
          </p:cNvSpPr>
          <p:nvPr>
            <p:ph type="title"/>
          </p:nvPr>
        </p:nvSpPr>
        <p:spPr>
          <a:xfrm>
            <a:off x="5486400" y="6980238"/>
            <a:ext cx="3657600" cy="182562"/>
          </a:xfrm>
        </p:spPr>
        <p:txBody>
          <a:bodyPr/>
          <a:lstStyle/>
          <a:p>
            <a:r>
              <a:rPr lang="en-US"/>
              <a:t>5-Minute Check 3</a:t>
            </a:r>
          </a:p>
        </p:txBody>
      </p:sp>
      <p:sp>
        <p:nvSpPr>
          <p:cNvPr id="109574"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(4</a:t>
            </a:r>
            <a:r>
              <a:rPr lang="en-US" sz="2400" b="1" i="1">
                <a:solidFill>
                  <a:srgbClr val="00539D"/>
                </a:solidFill>
                <a:cs typeface="Times New Roman" pitchFamily="18" charset="0"/>
              </a:rPr>
              <a:t>d</a:t>
            </a:r>
            <a:r>
              <a:rPr lang="en-US" sz="2400" b="1">
                <a:solidFill>
                  <a:srgbClr val="00539D"/>
                </a:solidFill>
                <a:cs typeface="Times New Roman" pitchFamily="18" charset="0"/>
              </a:rPr>
              <a:t> – 3)(</a:t>
            </a:r>
            <a:r>
              <a:rPr lang="en-US" sz="2400" b="1" i="1">
                <a:solidFill>
                  <a:srgbClr val="00539D"/>
                </a:solidFill>
                <a:cs typeface="Times New Roman" pitchFamily="18" charset="0"/>
              </a:rPr>
              <a:t>d</a:t>
            </a:r>
            <a:r>
              <a:rPr lang="en-US" sz="2400" b="1">
                <a:solidFill>
                  <a:srgbClr val="00539D"/>
                </a:solidFill>
                <a:cs typeface="Times New Roman" pitchFamily="18" charset="0"/>
              </a:rPr>
              <a:t> + 6) = 0.</a:t>
            </a:r>
          </a:p>
        </p:txBody>
      </p:sp>
      <p:sp>
        <p:nvSpPr>
          <p:cNvPr id="109575" name="AutoShape 7"/>
          <p:cNvSpPr>
            <a:spLocks noChangeArrowheads="1"/>
          </p:cNvSpPr>
          <p:nvPr/>
        </p:nvSpPr>
        <p:spPr bwMode="auto">
          <a:xfrm>
            <a:off x="533400" y="43434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9576" name="Picture 8" descr="5Min Num_3"/>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grpSp>
        <p:nvGrpSpPr>
          <p:cNvPr id="109579" name="Group 11"/>
          <p:cNvGrpSpPr>
            <a:grpSpLocks/>
          </p:cNvGrpSpPr>
          <p:nvPr/>
        </p:nvGrpSpPr>
        <p:grpSpPr bwMode="auto">
          <a:xfrm>
            <a:off x="1066800" y="2400300"/>
            <a:ext cx="2790825" cy="3225800"/>
            <a:chOff x="672" y="1512"/>
            <a:chExt cx="1758" cy="2032"/>
          </a:xfrm>
        </p:grpSpPr>
        <p:sp>
          <p:nvSpPr>
            <p:cNvPr id="109573" name="TPAnswers"/>
            <p:cNvSpPr>
              <a:spLocks noChangeArrowheads="1"/>
            </p:cNvSpPr>
            <p:nvPr>
              <p:custDataLst>
                <p:tags r:id="rId2"/>
              </p:custDataLst>
            </p:nvPr>
          </p:nvSpPr>
          <p:spPr bwMode="auto">
            <a:xfrm>
              <a:off x="672" y="1512"/>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a:solidFill>
                    <a:srgbClr val="000000"/>
                  </a:solidFill>
                  <a:sym typeface="Symbol" pitchFamily="18" charset="2"/>
                </a:rPr>
                <a:t>{0, 3}</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a:solidFill>
                    <a:srgbClr val="000000"/>
                  </a:solidFill>
                  <a:sym typeface="Symbol" pitchFamily="18" charset="2"/>
                </a:rPr>
                <a:t>{1, 4}</a:t>
              </a:r>
            </a:p>
          </p:txBody>
        </p:sp>
        <p:pic>
          <p:nvPicPr>
            <p:cNvPr id="109578" name="Picture 10" descr="8-3-3"/>
            <p:cNvPicPr>
              <a:picLocks noChangeAspect="1" noChangeArrowheads="1"/>
            </p:cNvPicPr>
            <p:nvPr/>
          </p:nvPicPr>
          <p:blipFill>
            <a:blip r:embed="rId5" cstate="print"/>
            <a:srcRect/>
            <a:stretch>
              <a:fillRect/>
            </a:stretch>
          </p:blipFill>
          <p:spPr bwMode="auto">
            <a:xfrm>
              <a:off x="1008" y="1984"/>
              <a:ext cx="714" cy="1136"/>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9576"/>
                                        </p:tgtEl>
                                        <p:attrNameLst>
                                          <p:attrName>style.visibility</p:attrName>
                                        </p:attrNameLst>
                                      </p:cBhvr>
                                      <p:to>
                                        <p:strVal val="visible"/>
                                      </p:to>
                                    </p:set>
                                    <p:animEffect transition="in" filter="dissolve">
                                      <p:cBhvr>
                                        <p:cTn id="7" dur="500"/>
                                        <p:tgtEl>
                                          <p:spTgt spid="1095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9574"/>
                                        </p:tgtEl>
                                        <p:attrNameLst>
                                          <p:attrName>style.visibility</p:attrName>
                                        </p:attrNameLst>
                                      </p:cBhvr>
                                      <p:to>
                                        <p:strVal val="visible"/>
                                      </p:to>
                                    </p:set>
                                    <p:animEffect transition="in" filter="wipe(left)">
                                      <p:cBhvr>
                                        <p:cTn id="11" dur="500"/>
                                        <p:tgtEl>
                                          <p:spTgt spid="10957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9579"/>
                                        </p:tgtEl>
                                        <p:attrNameLst>
                                          <p:attrName>style.visibility</p:attrName>
                                        </p:attrNameLst>
                                      </p:cBhvr>
                                      <p:to>
                                        <p:strVal val="visible"/>
                                      </p:to>
                                    </p:set>
                                    <p:animEffect transition="in" filter="wipe(left)">
                                      <p:cBhvr>
                                        <p:cTn id="15" dur="500"/>
                                        <p:tgtEl>
                                          <p:spTgt spid="10957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9575"/>
                                        </p:tgtEl>
                                        <p:attrNameLst>
                                          <p:attrName>style.visibility</p:attrName>
                                        </p:attrNameLst>
                                      </p:cBhvr>
                                      <p:to>
                                        <p:strVal val="visible"/>
                                      </p:to>
                                    </p:set>
                                    <p:anim calcmode="lin" valueType="num">
                                      <p:cBhvr additive="base">
                                        <p:cTn id="20" dur="500" fill="hold"/>
                                        <p:tgtEl>
                                          <p:spTgt spid="109575"/>
                                        </p:tgtEl>
                                        <p:attrNameLst>
                                          <p:attrName>ppt_x</p:attrName>
                                        </p:attrNameLst>
                                      </p:cBhvr>
                                      <p:tavLst>
                                        <p:tav tm="0">
                                          <p:val>
                                            <p:strVal val="0-#ppt_w/2"/>
                                          </p:val>
                                        </p:tav>
                                        <p:tav tm="100000">
                                          <p:val>
                                            <p:strVal val="#ppt_x"/>
                                          </p:val>
                                        </p:tav>
                                      </p:tavLst>
                                    </p:anim>
                                    <p:anim calcmode="lin" valueType="num">
                                      <p:cBhvr additive="base">
                                        <p:cTn id="21" dur="500" fill="hold"/>
                                        <p:tgtEl>
                                          <p:spTgt spid="1095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4" grpId="0" autoUpdateAnimBg="0"/>
      <p:bldP spid="10957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PQuestion"/>
          <p:cNvSpPr>
            <a:spLocks noGrp="1" noChangeArrowheads="1"/>
          </p:cNvSpPr>
          <p:nvPr>
            <p:ph type="title"/>
          </p:nvPr>
        </p:nvSpPr>
        <p:spPr>
          <a:xfrm>
            <a:off x="5486400" y="6980238"/>
            <a:ext cx="3657600" cy="182562"/>
          </a:xfrm>
        </p:spPr>
        <p:txBody>
          <a:bodyPr/>
          <a:lstStyle/>
          <a:p>
            <a:r>
              <a:rPr lang="en-US"/>
              <a:t>5-Minute Check 4</a:t>
            </a:r>
          </a:p>
        </p:txBody>
      </p:sp>
      <p:sp>
        <p:nvSpPr>
          <p:cNvPr id="110598"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5</a:t>
            </a:r>
            <a:r>
              <a:rPr lang="en-US" sz="2400" b="1" i="1">
                <a:solidFill>
                  <a:srgbClr val="00539D"/>
                </a:solidFill>
                <a:cs typeface="Times New Roman" pitchFamily="18" charset="0"/>
              </a:rPr>
              <a:t>y</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6</a:t>
            </a:r>
            <a:r>
              <a:rPr lang="en-US" sz="2400" b="1" i="1">
                <a:solidFill>
                  <a:srgbClr val="00539D"/>
                </a:solidFill>
                <a:cs typeface="Times New Roman" pitchFamily="18" charset="0"/>
              </a:rPr>
              <a:t>y</a:t>
            </a:r>
            <a:r>
              <a:rPr lang="en-US" sz="2400" b="1">
                <a:solidFill>
                  <a:srgbClr val="00539D"/>
                </a:solidFill>
                <a:cs typeface="Times New Roman" pitchFamily="18" charset="0"/>
              </a:rPr>
              <a:t>.</a:t>
            </a:r>
          </a:p>
        </p:txBody>
      </p:sp>
      <p:sp>
        <p:nvSpPr>
          <p:cNvPr id="110599" name="AutoShape 7"/>
          <p:cNvSpPr>
            <a:spLocks noChangeArrowheads="1"/>
          </p:cNvSpPr>
          <p:nvPr/>
        </p:nvSpPr>
        <p:spPr bwMode="auto">
          <a:xfrm>
            <a:off x="533400" y="35814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0600" name="Picture 8" descr="5Min Num_4"/>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grpSp>
        <p:nvGrpSpPr>
          <p:cNvPr id="110605" name="Group 13"/>
          <p:cNvGrpSpPr>
            <a:grpSpLocks/>
          </p:cNvGrpSpPr>
          <p:nvPr/>
        </p:nvGrpSpPr>
        <p:grpSpPr bwMode="auto">
          <a:xfrm>
            <a:off x="1066800" y="2381250"/>
            <a:ext cx="2790825" cy="3714750"/>
            <a:chOff x="672" y="1392"/>
            <a:chExt cx="1758" cy="2340"/>
          </a:xfrm>
        </p:grpSpPr>
        <p:sp>
          <p:nvSpPr>
            <p:cNvPr id="110597" name="TPAnswers"/>
            <p:cNvSpPr>
              <a:spLocks noChangeArrowheads="1"/>
            </p:cNvSpPr>
            <p:nvPr>
              <p:custDataLst>
                <p:tags r:id="rId2"/>
              </p:custDataLst>
            </p:nvPr>
          </p:nvSpPr>
          <p:spPr bwMode="auto">
            <a:xfrm>
              <a:off x="672" y="1512"/>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a:solidFill>
                    <a:srgbClr val="000000"/>
                  </a:solidFill>
                  <a:sym typeface="Symbol" pitchFamily="18" charset="2"/>
                </a:rPr>
                <a:t>{1,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10602" name="Picture 10" descr="8-3-4"/>
            <p:cNvPicPr>
              <a:picLocks noChangeAspect="1" noChangeArrowheads="1"/>
            </p:cNvPicPr>
            <p:nvPr/>
          </p:nvPicPr>
          <p:blipFill>
            <a:blip r:embed="rId5" cstate="print"/>
            <a:srcRect b="66258"/>
            <a:stretch>
              <a:fillRect/>
            </a:stretch>
          </p:blipFill>
          <p:spPr bwMode="auto">
            <a:xfrm>
              <a:off x="1018" y="1392"/>
              <a:ext cx="662" cy="579"/>
            </a:xfrm>
            <a:prstGeom prst="rect">
              <a:avLst/>
            </a:prstGeom>
            <a:noFill/>
          </p:spPr>
        </p:pic>
        <p:pic>
          <p:nvPicPr>
            <p:cNvPr id="110603" name="Picture 11" descr="8-3-4"/>
            <p:cNvPicPr>
              <a:picLocks noChangeAspect="1" noChangeArrowheads="1"/>
            </p:cNvPicPr>
            <p:nvPr/>
          </p:nvPicPr>
          <p:blipFill>
            <a:blip r:embed="rId5" cstate="print"/>
            <a:srcRect t="30943" b="32692"/>
            <a:stretch>
              <a:fillRect/>
            </a:stretch>
          </p:blipFill>
          <p:spPr bwMode="auto">
            <a:xfrm>
              <a:off x="1018" y="1932"/>
              <a:ext cx="662" cy="624"/>
            </a:xfrm>
            <a:prstGeom prst="rect">
              <a:avLst/>
            </a:prstGeom>
            <a:noFill/>
          </p:spPr>
        </p:pic>
        <p:pic>
          <p:nvPicPr>
            <p:cNvPr id="110604" name="Picture 12" descr="8-3-4"/>
            <p:cNvPicPr>
              <a:picLocks noChangeAspect="1" noChangeArrowheads="1"/>
            </p:cNvPicPr>
            <p:nvPr/>
          </p:nvPicPr>
          <p:blipFill>
            <a:blip r:embed="rId5" cstate="print"/>
            <a:srcRect t="67133"/>
            <a:stretch>
              <a:fillRect/>
            </a:stretch>
          </p:blipFill>
          <p:spPr bwMode="auto">
            <a:xfrm>
              <a:off x="1018" y="3168"/>
              <a:ext cx="662" cy="564"/>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0600"/>
                                        </p:tgtEl>
                                        <p:attrNameLst>
                                          <p:attrName>style.visibility</p:attrName>
                                        </p:attrNameLst>
                                      </p:cBhvr>
                                      <p:to>
                                        <p:strVal val="visible"/>
                                      </p:to>
                                    </p:set>
                                    <p:animEffect transition="in" filter="dissolve">
                                      <p:cBhvr>
                                        <p:cTn id="7" dur="500"/>
                                        <p:tgtEl>
                                          <p:spTgt spid="11060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0598"/>
                                        </p:tgtEl>
                                        <p:attrNameLst>
                                          <p:attrName>style.visibility</p:attrName>
                                        </p:attrNameLst>
                                      </p:cBhvr>
                                      <p:to>
                                        <p:strVal val="visible"/>
                                      </p:to>
                                    </p:set>
                                    <p:animEffect transition="in" filter="wipe(left)">
                                      <p:cBhvr>
                                        <p:cTn id="11" dur="500"/>
                                        <p:tgtEl>
                                          <p:spTgt spid="11059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0605"/>
                                        </p:tgtEl>
                                        <p:attrNameLst>
                                          <p:attrName>style.visibility</p:attrName>
                                        </p:attrNameLst>
                                      </p:cBhvr>
                                      <p:to>
                                        <p:strVal val="visible"/>
                                      </p:to>
                                    </p:set>
                                    <p:animEffect transition="in" filter="wipe(left)">
                                      <p:cBhvr>
                                        <p:cTn id="15" dur="500"/>
                                        <p:tgtEl>
                                          <p:spTgt spid="110605"/>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0599"/>
                                        </p:tgtEl>
                                        <p:attrNameLst>
                                          <p:attrName>style.visibility</p:attrName>
                                        </p:attrNameLst>
                                      </p:cBhvr>
                                      <p:to>
                                        <p:strVal val="visible"/>
                                      </p:to>
                                    </p:set>
                                    <p:anim calcmode="lin" valueType="num">
                                      <p:cBhvr additive="base">
                                        <p:cTn id="20" dur="500" fill="hold"/>
                                        <p:tgtEl>
                                          <p:spTgt spid="110599"/>
                                        </p:tgtEl>
                                        <p:attrNameLst>
                                          <p:attrName>ppt_x</p:attrName>
                                        </p:attrNameLst>
                                      </p:cBhvr>
                                      <p:tavLst>
                                        <p:tav tm="0">
                                          <p:val>
                                            <p:strVal val="0-#ppt_w/2"/>
                                          </p:val>
                                        </p:tav>
                                        <p:tav tm="100000">
                                          <p:val>
                                            <p:strVal val="#ppt_x"/>
                                          </p:val>
                                        </p:tav>
                                      </p:tavLst>
                                    </p:anim>
                                    <p:anim calcmode="lin" valueType="num">
                                      <p:cBhvr additive="base">
                                        <p:cTn id="21" dur="500" fill="hold"/>
                                        <p:tgtEl>
                                          <p:spTgt spid="1105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8" grpId="0" autoUpdateAnimBg="0"/>
      <p:bldP spid="11059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TPQuestion"/>
          <p:cNvSpPr>
            <a:spLocks noGrp="1" noChangeArrowheads="1"/>
          </p:cNvSpPr>
          <p:nvPr>
            <p:ph type="title"/>
          </p:nvPr>
        </p:nvSpPr>
        <p:spPr>
          <a:xfrm>
            <a:off x="5486400" y="6980238"/>
            <a:ext cx="3657600" cy="182562"/>
          </a:xfrm>
        </p:spPr>
        <p:txBody>
          <a:bodyPr/>
          <a:lstStyle/>
          <a:p>
            <a:r>
              <a:rPr lang="en-US"/>
              <a:t>5-Minute Check 5</a:t>
            </a:r>
          </a:p>
        </p:txBody>
      </p:sp>
      <p:sp>
        <p:nvSpPr>
          <p:cNvPr id="111621" name="TPAnswers"/>
          <p:cNvSpPr>
            <a:spLocks noChangeArrowheads="1"/>
          </p:cNvSpPr>
          <p:nvPr>
            <p:custDataLst>
              <p:tags r:id="rId2"/>
            </p:custDataLst>
          </p:nvPr>
        </p:nvSpPr>
        <p:spPr bwMode="auto">
          <a:xfrm>
            <a:off x="1066800" y="31750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2 seconds</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1.75 seconds</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1.5 seconds</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1.0 second</a:t>
            </a:r>
          </a:p>
        </p:txBody>
      </p:sp>
      <p:sp>
        <p:nvSpPr>
          <p:cNvPr id="111622" name="TPQuestion"/>
          <p:cNvSpPr>
            <a:spLocks noChangeArrowheads="1"/>
          </p:cNvSpPr>
          <p:nvPr/>
        </p:nvSpPr>
        <p:spPr bwMode="auto">
          <a:xfrm>
            <a:off x="685800" y="1657350"/>
            <a:ext cx="8020050" cy="1406525"/>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The height </a:t>
            </a:r>
            <a:r>
              <a:rPr lang="en-US" sz="2400" b="1" i="1">
                <a:solidFill>
                  <a:srgbClr val="00539D"/>
                </a:solidFill>
                <a:cs typeface="Times New Roman" pitchFamily="18" charset="0"/>
              </a:rPr>
              <a:t>h</a:t>
            </a:r>
            <a:r>
              <a:rPr lang="en-US" sz="2400" b="1">
                <a:solidFill>
                  <a:srgbClr val="00539D"/>
                </a:solidFill>
                <a:cs typeface="Times New Roman" pitchFamily="18" charset="0"/>
              </a:rPr>
              <a:t> of a ball thrown upward at a speed of 24 feet per second can be modeled by </a:t>
            </a:r>
            <a:br>
              <a:rPr lang="en-US" sz="2400" b="1">
                <a:solidFill>
                  <a:srgbClr val="00539D"/>
                </a:solidFill>
                <a:cs typeface="Times New Roman" pitchFamily="18" charset="0"/>
              </a:rPr>
            </a:br>
            <a:r>
              <a:rPr lang="en-US" sz="2400" b="1" i="1">
                <a:solidFill>
                  <a:srgbClr val="00539D"/>
                </a:solidFill>
                <a:cs typeface="Times New Roman" pitchFamily="18" charset="0"/>
              </a:rPr>
              <a:t>h</a:t>
            </a:r>
            <a:r>
              <a:rPr lang="en-US" sz="2400" b="1">
                <a:solidFill>
                  <a:srgbClr val="00539D"/>
                </a:solidFill>
                <a:cs typeface="Times New Roman" pitchFamily="18" charset="0"/>
              </a:rPr>
              <a:t> = 24</a:t>
            </a:r>
            <a:r>
              <a:rPr lang="en-US" sz="2400" b="1" i="1">
                <a:solidFill>
                  <a:srgbClr val="00539D"/>
                </a:solidFill>
                <a:cs typeface="Times New Roman" pitchFamily="18" charset="0"/>
              </a:rPr>
              <a:t>t</a:t>
            </a:r>
            <a:r>
              <a:rPr lang="en-US" sz="2400" b="1">
                <a:solidFill>
                  <a:srgbClr val="00539D"/>
                </a:solidFill>
                <a:cs typeface="Times New Roman" pitchFamily="18" charset="0"/>
              </a:rPr>
              <a:t> – 16</a:t>
            </a:r>
            <a:r>
              <a:rPr lang="en-US" sz="2400" b="1" i="1">
                <a:solidFill>
                  <a:srgbClr val="00539D"/>
                </a:solidFill>
                <a:cs typeface="Times New Roman" pitchFamily="18" charset="0"/>
              </a:rPr>
              <a:t>t</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where </a:t>
            </a:r>
            <a:r>
              <a:rPr lang="en-US" sz="2400" b="1" i="1">
                <a:solidFill>
                  <a:srgbClr val="00539D"/>
                </a:solidFill>
                <a:cs typeface="Times New Roman" pitchFamily="18" charset="0"/>
              </a:rPr>
              <a:t>t</a:t>
            </a:r>
            <a:r>
              <a:rPr lang="en-US" sz="2400" b="1">
                <a:solidFill>
                  <a:srgbClr val="00539D"/>
                </a:solidFill>
                <a:cs typeface="Times New Roman" pitchFamily="18" charset="0"/>
              </a:rPr>
              <a:t> is time in seconds. How long will this ball remain in the air before bouncing?</a:t>
            </a:r>
          </a:p>
        </p:txBody>
      </p:sp>
      <p:sp>
        <p:nvSpPr>
          <p:cNvPr id="111623" name="AutoShape 7"/>
          <p:cNvSpPr>
            <a:spLocks noChangeArrowheads="1"/>
          </p:cNvSpPr>
          <p:nvPr/>
        </p:nvSpPr>
        <p:spPr bwMode="auto">
          <a:xfrm>
            <a:off x="533400" y="51181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1624" name="Picture 8" descr="5Min Num_5"/>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1624"/>
                                        </p:tgtEl>
                                        <p:attrNameLst>
                                          <p:attrName>style.visibility</p:attrName>
                                        </p:attrNameLst>
                                      </p:cBhvr>
                                      <p:to>
                                        <p:strVal val="visible"/>
                                      </p:to>
                                    </p:set>
                                    <p:animEffect transition="in" filter="dissolve">
                                      <p:cBhvr>
                                        <p:cTn id="7" dur="500"/>
                                        <p:tgtEl>
                                          <p:spTgt spid="11162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1622"/>
                                        </p:tgtEl>
                                        <p:attrNameLst>
                                          <p:attrName>style.visibility</p:attrName>
                                        </p:attrNameLst>
                                      </p:cBhvr>
                                      <p:to>
                                        <p:strVal val="visible"/>
                                      </p:to>
                                    </p:set>
                                    <p:animEffect transition="in" filter="wipe(left)">
                                      <p:cBhvr>
                                        <p:cTn id="11" dur="500"/>
                                        <p:tgtEl>
                                          <p:spTgt spid="11162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1621"/>
                                        </p:tgtEl>
                                        <p:attrNameLst>
                                          <p:attrName>style.visibility</p:attrName>
                                        </p:attrNameLst>
                                      </p:cBhvr>
                                      <p:to>
                                        <p:strVal val="visible"/>
                                      </p:to>
                                    </p:set>
                                    <p:animEffect transition="in" filter="wipe(left)">
                                      <p:cBhvr>
                                        <p:cTn id="15" dur="500"/>
                                        <p:tgtEl>
                                          <p:spTgt spid="111621"/>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1623"/>
                                        </p:tgtEl>
                                        <p:attrNameLst>
                                          <p:attrName>style.visibility</p:attrName>
                                        </p:attrNameLst>
                                      </p:cBhvr>
                                      <p:to>
                                        <p:strVal val="visible"/>
                                      </p:to>
                                    </p:set>
                                    <p:anim calcmode="lin" valueType="num">
                                      <p:cBhvr additive="base">
                                        <p:cTn id="20" dur="500" fill="hold"/>
                                        <p:tgtEl>
                                          <p:spTgt spid="111623"/>
                                        </p:tgtEl>
                                        <p:attrNameLst>
                                          <p:attrName>ppt_x</p:attrName>
                                        </p:attrNameLst>
                                      </p:cBhvr>
                                      <p:tavLst>
                                        <p:tav tm="0">
                                          <p:val>
                                            <p:strVal val="0-#ppt_w/2"/>
                                          </p:val>
                                        </p:tav>
                                        <p:tav tm="100000">
                                          <p:val>
                                            <p:strVal val="#ppt_x"/>
                                          </p:val>
                                        </p:tav>
                                      </p:tavLst>
                                    </p:anim>
                                    <p:anim calcmode="lin" valueType="num">
                                      <p:cBhvr additive="base">
                                        <p:cTn id="21" dur="500" fill="hold"/>
                                        <p:tgtEl>
                                          <p:spTgt spid="1116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1" grpId="0" autoUpdateAnimBg="0"/>
      <p:bldP spid="111622" grpId="0" autoUpdateAnimBg="0"/>
      <p:bldP spid="1116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TPQuestion"/>
          <p:cNvSpPr>
            <a:spLocks noGrp="1" noChangeArrowheads="1"/>
          </p:cNvSpPr>
          <p:nvPr>
            <p:ph type="title"/>
          </p:nvPr>
        </p:nvSpPr>
        <p:spPr>
          <a:xfrm>
            <a:off x="5486400" y="6980238"/>
            <a:ext cx="3657600" cy="182562"/>
          </a:xfrm>
        </p:spPr>
        <p:txBody>
          <a:bodyPr/>
          <a:lstStyle/>
          <a:p>
            <a:r>
              <a:rPr lang="en-US"/>
              <a:t>5-Minute Check 6</a:t>
            </a:r>
          </a:p>
        </p:txBody>
      </p:sp>
      <p:sp>
        <p:nvSpPr>
          <p:cNvPr id="120837" name="TPAnswers"/>
          <p:cNvSpPr>
            <a:spLocks noChangeArrowheads="1"/>
          </p:cNvSpPr>
          <p:nvPr>
            <p:custDataLst>
              <p:tags r:id="rId2"/>
            </p:custDataLst>
          </p:nvPr>
        </p:nvSpPr>
        <p:spPr bwMode="auto">
          <a:xfrm>
            <a:off x="1066800" y="2641600"/>
            <a:ext cx="48006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20</a:t>
            </a:r>
            <a:r>
              <a:rPr lang="pt-BR" sz="2400" b="1" i="1">
                <a:solidFill>
                  <a:srgbClr val="000000"/>
                </a:solidFill>
                <a:sym typeface="Symbol" pitchFamily="18" charset="2"/>
              </a:rPr>
              <a:t>y</a:t>
            </a:r>
            <a:r>
              <a:rPr lang="pt-BR" sz="2400" b="1" baseline="40000">
                <a:solidFill>
                  <a:srgbClr val="000000"/>
                </a:solidFill>
                <a:sym typeface="Symbol" pitchFamily="18" charset="2"/>
              </a:rPr>
              <a:t>4</a:t>
            </a:r>
            <a:r>
              <a:rPr lang="pt-BR" sz="2400" b="1">
                <a:solidFill>
                  <a:srgbClr val="000000"/>
                </a:solidFill>
                <a:sym typeface="Symbol" pitchFamily="18" charset="2"/>
              </a:rPr>
              <a:t> + 23</a:t>
            </a:r>
            <a:r>
              <a:rPr lang="pt-BR" sz="2400" b="1" i="1">
                <a:solidFill>
                  <a:srgbClr val="000000"/>
                </a:solidFill>
                <a:sym typeface="Symbol" pitchFamily="18" charset="2"/>
              </a:rPr>
              <a:t>y</a:t>
            </a:r>
            <a:r>
              <a:rPr lang="pt-BR" sz="2400" b="1" baseline="40000">
                <a:solidFill>
                  <a:srgbClr val="000000"/>
                </a:solidFill>
                <a:sym typeface="Symbol" pitchFamily="18" charset="2"/>
              </a:rPr>
              <a:t>3</a:t>
            </a:r>
            <a:r>
              <a:rPr lang="pt-BR" sz="2400" b="1">
                <a:solidFill>
                  <a:srgbClr val="000000"/>
                </a:solidFill>
                <a:sym typeface="Symbol" pitchFamily="18" charset="2"/>
              </a:rPr>
              <a:t> – 61</a:t>
            </a:r>
            <a:r>
              <a:rPr lang="pt-BR" sz="2400" b="1" i="1">
                <a:solidFill>
                  <a:srgbClr val="000000"/>
                </a:solidFill>
                <a:sym typeface="Symbol" pitchFamily="18" charset="2"/>
              </a:rPr>
              <a:t>y</a:t>
            </a:r>
            <a:r>
              <a:rPr lang="pt-BR" sz="2400" b="1" baseline="40000">
                <a:solidFill>
                  <a:srgbClr val="000000"/>
                </a:solidFill>
                <a:sym typeface="Symbol" pitchFamily="18" charset="2"/>
              </a:rPr>
              <a:t>2</a:t>
            </a:r>
            <a:r>
              <a:rPr lang="pt-BR" sz="2400" b="1">
                <a:solidFill>
                  <a:srgbClr val="000000"/>
                </a:solidFill>
                <a:sym typeface="Symbol" pitchFamily="18" charset="2"/>
              </a:rPr>
              <a:t> – 24</a:t>
            </a:r>
            <a:r>
              <a:rPr lang="pt-BR" sz="2400" b="1" i="1">
                <a:solidFill>
                  <a:srgbClr val="000000"/>
                </a:solidFill>
                <a:sym typeface="Symbol" pitchFamily="18" charset="2"/>
              </a:rPr>
              <a:t>y</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20</a:t>
            </a:r>
            <a:r>
              <a:rPr lang="pt-BR" sz="2400" b="1" i="1">
                <a:solidFill>
                  <a:srgbClr val="000000"/>
                </a:solidFill>
                <a:sym typeface="Symbol" pitchFamily="18" charset="2"/>
              </a:rPr>
              <a:t>y</a:t>
            </a:r>
            <a:r>
              <a:rPr lang="pt-BR" sz="2400" b="1" baseline="40000">
                <a:solidFill>
                  <a:srgbClr val="000000"/>
                </a:solidFill>
                <a:sym typeface="Symbol" pitchFamily="18" charset="2"/>
              </a:rPr>
              <a:t>4</a:t>
            </a:r>
            <a:r>
              <a:rPr lang="pt-BR" sz="2400" b="1">
                <a:solidFill>
                  <a:srgbClr val="000000"/>
                </a:solidFill>
                <a:sym typeface="Symbol" pitchFamily="18" charset="2"/>
              </a:rPr>
              <a:t> + 23</a:t>
            </a:r>
            <a:r>
              <a:rPr lang="pt-BR" sz="2400" b="1" i="1">
                <a:solidFill>
                  <a:srgbClr val="000000"/>
                </a:solidFill>
                <a:sym typeface="Symbol" pitchFamily="18" charset="2"/>
              </a:rPr>
              <a:t>y</a:t>
            </a:r>
            <a:r>
              <a:rPr lang="pt-BR" sz="2400" b="1" baseline="40000">
                <a:solidFill>
                  <a:srgbClr val="000000"/>
                </a:solidFill>
                <a:sym typeface="Symbol" pitchFamily="18" charset="2"/>
              </a:rPr>
              <a:t>3</a:t>
            </a:r>
            <a:r>
              <a:rPr lang="pt-BR" sz="2400" b="1">
                <a:solidFill>
                  <a:srgbClr val="000000"/>
                </a:solidFill>
                <a:sym typeface="Symbol" pitchFamily="18" charset="2"/>
              </a:rPr>
              <a:t> – 61</a:t>
            </a:r>
            <a:r>
              <a:rPr lang="pt-BR" sz="2400" b="1" i="1">
                <a:solidFill>
                  <a:srgbClr val="000000"/>
                </a:solidFill>
                <a:sym typeface="Symbol" pitchFamily="18" charset="2"/>
              </a:rPr>
              <a:t>y</a:t>
            </a:r>
            <a:r>
              <a:rPr lang="pt-BR" sz="2400" b="1" baseline="40000">
                <a:solidFill>
                  <a:srgbClr val="000000"/>
                </a:solidFill>
                <a:sym typeface="Symbol" pitchFamily="18" charset="2"/>
              </a:rPr>
              <a:t>2</a:t>
            </a:r>
            <a:r>
              <a:rPr lang="pt-BR" sz="2400" b="1">
                <a:solidFill>
                  <a:srgbClr val="000000"/>
                </a:solidFill>
                <a:sym typeface="Symbol" pitchFamily="18" charset="2"/>
              </a:rPr>
              <a:t> + 24</a:t>
            </a:r>
            <a:r>
              <a:rPr lang="pt-BR" sz="2400" b="1" i="1">
                <a:solidFill>
                  <a:srgbClr val="000000"/>
                </a:solidFill>
                <a:sym typeface="Symbol" pitchFamily="18" charset="2"/>
              </a:rPr>
              <a:t>y</a:t>
            </a:r>
            <a:endParaRPr lang="pt-BR" sz="2400" b="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20</a:t>
            </a:r>
            <a:r>
              <a:rPr lang="pt-BR" sz="2400" b="1" i="1">
                <a:solidFill>
                  <a:srgbClr val="000000"/>
                </a:solidFill>
                <a:sym typeface="Symbol" pitchFamily="18" charset="2"/>
              </a:rPr>
              <a:t>y</a:t>
            </a:r>
            <a:r>
              <a:rPr lang="pt-BR" sz="2400" b="1" baseline="40000">
                <a:solidFill>
                  <a:srgbClr val="000000"/>
                </a:solidFill>
                <a:sym typeface="Symbol" pitchFamily="18" charset="2"/>
              </a:rPr>
              <a:t>4</a:t>
            </a:r>
            <a:r>
              <a:rPr lang="pt-BR" sz="2400" b="1">
                <a:solidFill>
                  <a:srgbClr val="000000"/>
                </a:solidFill>
                <a:sym typeface="Symbol" pitchFamily="18" charset="2"/>
              </a:rPr>
              <a:t> + 12</a:t>
            </a:r>
            <a:r>
              <a:rPr lang="pt-BR" sz="2400" b="1" i="1">
                <a:solidFill>
                  <a:srgbClr val="000000"/>
                </a:solidFill>
                <a:sym typeface="Symbol" pitchFamily="18" charset="2"/>
              </a:rPr>
              <a:t>y</a:t>
            </a:r>
            <a:r>
              <a:rPr lang="pt-BR" sz="2400" b="1" baseline="40000">
                <a:solidFill>
                  <a:srgbClr val="000000"/>
                </a:solidFill>
                <a:sym typeface="Symbol" pitchFamily="18" charset="2"/>
              </a:rPr>
              <a:t>3</a:t>
            </a:r>
            <a:r>
              <a:rPr lang="pt-BR" sz="2400" b="1">
                <a:solidFill>
                  <a:srgbClr val="000000"/>
                </a:solidFill>
                <a:sym typeface="Symbol" pitchFamily="18" charset="2"/>
              </a:rPr>
              <a:t> – 21</a:t>
            </a:r>
            <a:r>
              <a:rPr lang="pt-BR" sz="2400" b="1" i="1">
                <a:solidFill>
                  <a:srgbClr val="000000"/>
                </a:solidFill>
                <a:sym typeface="Symbol" pitchFamily="18" charset="2"/>
              </a:rPr>
              <a:t>y</a:t>
            </a:r>
            <a:r>
              <a:rPr lang="pt-BR" sz="2400" b="1" baseline="40000">
                <a:solidFill>
                  <a:srgbClr val="000000"/>
                </a:solidFill>
                <a:sym typeface="Symbol" pitchFamily="18" charset="2"/>
              </a:rPr>
              <a:t>2</a:t>
            </a:r>
            <a:r>
              <a:rPr lang="pt-BR" sz="2400" b="1">
                <a:solidFill>
                  <a:srgbClr val="000000"/>
                </a:solidFill>
                <a:sym typeface="Symbol" pitchFamily="18" charset="2"/>
              </a:rPr>
              <a:t> + 24</a:t>
            </a:r>
            <a:r>
              <a:rPr lang="pt-BR" sz="2400" b="1" i="1">
                <a:solidFill>
                  <a:srgbClr val="000000"/>
                </a:solidFill>
                <a:sym typeface="Symbol" pitchFamily="18" charset="2"/>
              </a:rPr>
              <a:t>y</a:t>
            </a:r>
            <a:endParaRPr lang="pt-BR" sz="2400" b="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20</a:t>
            </a:r>
            <a:r>
              <a:rPr lang="pt-BR" sz="2400" b="1" i="1">
                <a:solidFill>
                  <a:srgbClr val="000000"/>
                </a:solidFill>
                <a:sym typeface="Symbol" pitchFamily="18" charset="2"/>
              </a:rPr>
              <a:t>y</a:t>
            </a:r>
            <a:r>
              <a:rPr lang="pt-BR" sz="2400" b="1" baseline="40000">
                <a:solidFill>
                  <a:srgbClr val="000000"/>
                </a:solidFill>
                <a:sym typeface="Symbol" pitchFamily="18" charset="2"/>
              </a:rPr>
              <a:t>4</a:t>
            </a:r>
            <a:r>
              <a:rPr lang="pt-BR" sz="2400" b="1">
                <a:solidFill>
                  <a:srgbClr val="000000"/>
                </a:solidFill>
                <a:sym typeface="Symbol" pitchFamily="18" charset="2"/>
              </a:rPr>
              <a:t> + 12</a:t>
            </a:r>
            <a:r>
              <a:rPr lang="pt-BR" sz="2400" b="1" i="1">
                <a:solidFill>
                  <a:srgbClr val="000000"/>
                </a:solidFill>
                <a:sym typeface="Symbol" pitchFamily="18" charset="2"/>
              </a:rPr>
              <a:t>y</a:t>
            </a:r>
            <a:r>
              <a:rPr lang="pt-BR" sz="2400" b="1" baseline="40000">
                <a:solidFill>
                  <a:srgbClr val="000000"/>
                </a:solidFill>
                <a:sym typeface="Symbol" pitchFamily="18" charset="2"/>
              </a:rPr>
              <a:t>3</a:t>
            </a:r>
            <a:r>
              <a:rPr lang="pt-BR" sz="2400" b="1">
                <a:solidFill>
                  <a:srgbClr val="000000"/>
                </a:solidFill>
                <a:sym typeface="Symbol" pitchFamily="18" charset="2"/>
              </a:rPr>
              <a:t> – 21</a:t>
            </a:r>
            <a:r>
              <a:rPr lang="pt-BR" sz="2400" b="1" i="1">
                <a:solidFill>
                  <a:srgbClr val="000000"/>
                </a:solidFill>
                <a:sym typeface="Symbol" pitchFamily="18" charset="2"/>
              </a:rPr>
              <a:t>y</a:t>
            </a:r>
            <a:r>
              <a:rPr lang="pt-BR" sz="2400" b="1" baseline="40000">
                <a:solidFill>
                  <a:srgbClr val="000000"/>
                </a:solidFill>
                <a:sym typeface="Symbol" pitchFamily="18" charset="2"/>
              </a:rPr>
              <a:t>2</a:t>
            </a:r>
            <a:r>
              <a:rPr lang="pt-BR" sz="2400" b="1">
                <a:solidFill>
                  <a:srgbClr val="000000"/>
                </a:solidFill>
                <a:sym typeface="Symbol" pitchFamily="18" charset="2"/>
              </a:rPr>
              <a:t> – 24</a:t>
            </a:r>
            <a:r>
              <a:rPr lang="pt-BR" sz="2400" b="1" i="1">
                <a:solidFill>
                  <a:srgbClr val="000000"/>
                </a:solidFill>
                <a:sym typeface="Symbol" pitchFamily="18" charset="2"/>
              </a:rPr>
              <a:t>y</a:t>
            </a:r>
          </a:p>
        </p:txBody>
      </p:sp>
      <p:sp>
        <p:nvSpPr>
          <p:cNvPr id="120838" name="TPQuestion"/>
          <p:cNvSpPr>
            <a:spLocks noChangeArrowheads="1"/>
          </p:cNvSpPr>
          <p:nvPr/>
        </p:nvSpPr>
        <p:spPr bwMode="auto">
          <a:xfrm>
            <a:off x="685800" y="16573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Simplify (5</a:t>
            </a:r>
            <a:r>
              <a:rPr lang="en-US" sz="2400" b="1" i="1">
                <a:solidFill>
                  <a:srgbClr val="00539D"/>
                </a:solidFill>
                <a:cs typeface="Times New Roman" pitchFamily="18" charset="0"/>
              </a:rPr>
              <a:t>y</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3</a:t>
            </a:r>
            <a:r>
              <a:rPr lang="en-US" sz="2400" b="1" i="1">
                <a:solidFill>
                  <a:srgbClr val="00539D"/>
                </a:solidFill>
                <a:cs typeface="Times New Roman" pitchFamily="18" charset="0"/>
              </a:rPr>
              <a:t>y</a:t>
            </a:r>
            <a:r>
              <a:rPr lang="en-US" sz="2400" b="1">
                <a:solidFill>
                  <a:srgbClr val="00539D"/>
                </a:solidFill>
                <a:cs typeface="Times New Roman" pitchFamily="18" charset="0"/>
              </a:rPr>
              <a:t>)(4</a:t>
            </a:r>
            <a:r>
              <a:rPr lang="en-US" sz="2400" b="1" i="1">
                <a:solidFill>
                  <a:srgbClr val="00539D"/>
                </a:solidFill>
                <a:cs typeface="Times New Roman" pitchFamily="18" charset="0"/>
              </a:rPr>
              <a:t>y</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+ 7</a:t>
            </a:r>
            <a:r>
              <a:rPr lang="en-US" sz="2400" b="1" i="1">
                <a:solidFill>
                  <a:srgbClr val="00539D"/>
                </a:solidFill>
                <a:cs typeface="Times New Roman" pitchFamily="18" charset="0"/>
              </a:rPr>
              <a:t>y</a:t>
            </a:r>
            <a:r>
              <a:rPr lang="en-US" sz="2400" b="1">
                <a:solidFill>
                  <a:srgbClr val="00539D"/>
                </a:solidFill>
                <a:cs typeface="Times New Roman" pitchFamily="18" charset="0"/>
              </a:rPr>
              <a:t> – 8) using the Distributive Property.</a:t>
            </a:r>
          </a:p>
        </p:txBody>
      </p:sp>
      <p:sp>
        <p:nvSpPr>
          <p:cNvPr id="120839" name="AutoShape 7"/>
          <p:cNvSpPr>
            <a:spLocks noChangeArrowheads="1"/>
          </p:cNvSpPr>
          <p:nvPr/>
        </p:nvSpPr>
        <p:spPr bwMode="auto">
          <a:xfrm>
            <a:off x="533400" y="363378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20841" name="Picture 9" descr="Std Test Prac"/>
          <p:cNvPicPr>
            <a:picLocks noChangeAspect="1" noChangeArrowheads="1"/>
          </p:cNvPicPr>
          <p:nvPr/>
        </p:nvPicPr>
        <p:blipFill>
          <a:blip r:embed="rId4" cstate="print"/>
          <a:srcRect/>
          <a:stretch>
            <a:fillRect/>
          </a:stretch>
        </p:blipFill>
        <p:spPr bwMode="auto">
          <a:xfrm>
            <a:off x="647700" y="1295400"/>
            <a:ext cx="3373438" cy="311150"/>
          </a:xfrm>
          <a:prstGeom prst="rect">
            <a:avLst/>
          </a:prstGeom>
          <a:noFill/>
        </p:spPr>
      </p:pic>
      <p:pic>
        <p:nvPicPr>
          <p:cNvPr id="120843" name="Picture 11" descr="5Min Num_6"/>
          <p:cNvPicPr>
            <a:picLocks noChangeAspect="1" noChangeArrowheads="1"/>
          </p:cNvPicPr>
          <p:nvPr/>
        </p:nvPicPr>
        <p:blipFill>
          <a:blip r:embed="rId5"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0841"/>
                                        </p:tgtEl>
                                        <p:attrNameLst>
                                          <p:attrName>style.visibility</p:attrName>
                                        </p:attrNameLst>
                                      </p:cBhvr>
                                      <p:to>
                                        <p:strVal val="visible"/>
                                      </p:to>
                                    </p:set>
                                    <p:animEffect transition="in" filter="wipe(left)">
                                      <p:cBhvr>
                                        <p:cTn id="7" dur="500"/>
                                        <p:tgtEl>
                                          <p:spTgt spid="12084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0843"/>
                                        </p:tgtEl>
                                        <p:attrNameLst>
                                          <p:attrName>style.visibility</p:attrName>
                                        </p:attrNameLst>
                                      </p:cBhvr>
                                      <p:to>
                                        <p:strVal val="visible"/>
                                      </p:to>
                                    </p:set>
                                    <p:animEffect transition="in" filter="wipe(left)">
                                      <p:cBhvr>
                                        <p:cTn id="11" dur="500"/>
                                        <p:tgtEl>
                                          <p:spTgt spid="12084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0838"/>
                                        </p:tgtEl>
                                        <p:attrNameLst>
                                          <p:attrName>style.visibility</p:attrName>
                                        </p:attrNameLst>
                                      </p:cBhvr>
                                      <p:to>
                                        <p:strVal val="visible"/>
                                      </p:to>
                                    </p:set>
                                    <p:animEffect transition="in" filter="wipe(left)">
                                      <p:cBhvr>
                                        <p:cTn id="15" dur="500"/>
                                        <p:tgtEl>
                                          <p:spTgt spid="12083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0837"/>
                                        </p:tgtEl>
                                        <p:attrNameLst>
                                          <p:attrName>style.visibility</p:attrName>
                                        </p:attrNameLst>
                                      </p:cBhvr>
                                      <p:to>
                                        <p:strVal val="visible"/>
                                      </p:to>
                                    </p:set>
                                    <p:animEffect transition="in" filter="wipe(left)">
                                      <p:cBhvr>
                                        <p:cTn id="19" dur="500"/>
                                        <p:tgtEl>
                                          <p:spTgt spid="12083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20839"/>
                                        </p:tgtEl>
                                        <p:attrNameLst>
                                          <p:attrName>style.visibility</p:attrName>
                                        </p:attrNameLst>
                                      </p:cBhvr>
                                      <p:to>
                                        <p:strVal val="visible"/>
                                      </p:to>
                                    </p:set>
                                    <p:anim calcmode="lin" valueType="num">
                                      <p:cBhvr additive="base">
                                        <p:cTn id="24" dur="500" fill="hold"/>
                                        <p:tgtEl>
                                          <p:spTgt spid="120839"/>
                                        </p:tgtEl>
                                        <p:attrNameLst>
                                          <p:attrName>ppt_x</p:attrName>
                                        </p:attrNameLst>
                                      </p:cBhvr>
                                      <p:tavLst>
                                        <p:tav tm="0">
                                          <p:val>
                                            <p:strVal val="0-#ppt_w/2"/>
                                          </p:val>
                                        </p:tav>
                                        <p:tav tm="100000">
                                          <p:val>
                                            <p:strVal val="#ppt_x"/>
                                          </p:val>
                                        </p:tav>
                                      </p:tavLst>
                                    </p:anim>
                                    <p:anim calcmode="lin" valueType="num">
                                      <p:cBhvr additive="base">
                                        <p:cTn id="25" dur="500" fill="hold"/>
                                        <p:tgtEl>
                                          <p:spTgt spid="1208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7" grpId="0" autoUpdateAnimBg="0"/>
      <p:bldP spid="120838" grpId="0" autoUpdateAnimBg="0"/>
      <p:bldP spid="12083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CCSS</a:t>
            </a:r>
            <a:endParaRPr lang="en-US" b="1">
              <a:solidFill>
                <a:srgbClr val="E01B22"/>
              </a:solidFill>
            </a:endParaRPr>
          </a:p>
        </p:txBody>
      </p:sp>
      <p:sp>
        <p:nvSpPr>
          <p:cNvPr id="119818" name="Fl_text"/>
          <p:cNvSpPr txBox="1">
            <a:spLocks noChangeArrowheads="1"/>
          </p:cNvSpPr>
          <p:nvPr/>
        </p:nvSpPr>
        <p:spPr bwMode="auto">
          <a:xfrm>
            <a:off x="1143000" y="1844675"/>
            <a:ext cx="7620000" cy="4033838"/>
          </a:xfrm>
          <a:prstGeom prst="rect">
            <a:avLst/>
          </a:prstGeom>
          <a:noFill/>
          <a:ln w="9525">
            <a:noFill/>
            <a:miter lim="800000"/>
            <a:headEnd/>
            <a:tailEnd/>
          </a:ln>
          <a:effectLst/>
        </p:spPr>
        <p:txBody>
          <a:bodyPr>
            <a:spAutoFit/>
          </a:bodyPr>
          <a:lstStyle/>
          <a:p>
            <a:pPr>
              <a:lnSpc>
                <a:spcPct val="90000"/>
              </a:lnSpc>
              <a:spcBef>
                <a:spcPct val="30000"/>
              </a:spcBef>
              <a:spcAft>
                <a:spcPct val="30000"/>
              </a:spcAft>
            </a:pPr>
            <a:r>
              <a:rPr lang="en-US" sz="2000" b="1">
                <a:ea typeface="Times New Roman" pitchFamily="18" charset="0"/>
                <a:cs typeface="FormataOTFCnMd" charset="0"/>
              </a:rPr>
              <a:t>Content Standards</a:t>
            </a:r>
          </a:p>
          <a:p>
            <a:pPr>
              <a:lnSpc>
                <a:spcPct val="90000"/>
              </a:lnSpc>
              <a:spcBef>
                <a:spcPct val="30000"/>
              </a:spcBef>
              <a:spcAft>
                <a:spcPct val="30000"/>
              </a:spcAft>
            </a:pPr>
            <a:r>
              <a:rPr lang="en-US" sz="2000">
                <a:ea typeface="Times New Roman" pitchFamily="18" charset="0"/>
                <a:cs typeface="FormataOTFCnMd" charset="0"/>
              </a:rPr>
              <a:t>A.SSE.3a Factor a quadratic expression to reveal the zeros of the function it defines.</a:t>
            </a:r>
          </a:p>
          <a:p>
            <a:pPr>
              <a:lnSpc>
                <a:spcPct val="90000"/>
              </a:lnSpc>
              <a:spcBef>
                <a:spcPct val="30000"/>
              </a:spcBef>
              <a:spcAft>
                <a:spcPct val="30000"/>
              </a:spcAft>
            </a:pPr>
            <a:r>
              <a:rPr lang="en-US" sz="2000">
                <a:ea typeface="Times New Roman" pitchFamily="18" charset="0"/>
                <a:cs typeface="FormataOTFCnMd" charset="0"/>
              </a:rPr>
              <a:t>A.REI.4b Solve quadratic equations by inspection (e.g., for </a:t>
            </a:r>
            <a:br>
              <a:rPr lang="en-US" sz="2000">
                <a:ea typeface="Times New Roman" pitchFamily="18" charset="0"/>
                <a:cs typeface="FormataOTFCnMd" charset="0"/>
              </a:rPr>
            </a:br>
            <a:r>
              <a:rPr lang="en-US" sz="2000" i="1">
                <a:ea typeface="Times New Roman" pitchFamily="18" charset="0"/>
                <a:cs typeface="FormataOTFCnMd" charset="0"/>
              </a:rPr>
              <a:t>x</a:t>
            </a:r>
            <a:r>
              <a:rPr lang="en-US" sz="2000" baseline="40000">
                <a:ea typeface="Times New Roman" pitchFamily="18" charset="0"/>
                <a:cs typeface="FormataOTFCnMd" charset="0"/>
              </a:rPr>
              <a:t>2</a:t>
            </a:r>
            <a:r>
              <a:rPr lang="en-US" sz="2000">
                <a:ea typeface="Times New Roman" pitchFamily="18" charset="0"/>
                <a:cs typeface="FormataOTFCnMd" charset="0"/>
              </a:rPr>
              <a:t> = 49), taking square roots, completing the square, the quadratic formula and factoring, as appropriate to the initial form of the equation. Recognize when the quadratic formula gives complex solutions and write them as </a:t>
            </a:r>
            <a:r>
              <a:rPr lang="en-US" sz="2000" i="1">
                <a:ea typeface="Times New Roman" pitchFamily="18" charset="0"/>
                <a:cs typeface="FormataOTFCnMd" charset="0"/>
              </a:rPr>
              <a:t>a</a:t>
            </a:r>
            <a:r>
              <a:rPr lang="en-US" sz="2000">
                <a:ea typeface="Times New Roman" pitchFamily="18" charset="0"/>
                <a:cs typeface="FormataOTFCnMd" charset="0"/>
              </a:rPr>
              <a:t> ± </a:t>
            </a:r>
            <a:r>
              <a:rPr lang="en-US" sz="2000" i="1">
                <a:ea typeface="Times New Roman" pitchFamily="18" charset="0"/>
                <a:cs typeface="FormataOTFCnMd" charset="0"/>
              </a:rPr>
              <a:t>bi </a:t>
            </a:r>
            <a:r>
              <a:rPr lang="en-US" sz="2000">
                <a:ea typeface="Times New Roman" pitchFamily="18" charset="0"/>
                <a:cs typeface="FormataOTFCnMd" charset="0"/>
              </a:rPr>
              <a:t>for real numbers </a:t>
            </a:r>
            <a:r>
              <a:rPr lang="en-US" sz="2000" i="1">
                <a:ea typeface="Times New Roman" pitchFamily="18" charset="0"/>
                <a:cs typeface="FormataOTFCnMd" charset="0"/>
              </a:rPr>
              <a:t>a</a:t>
            </a:r>
            <a:r>
              <a:rPr lang="en-US" sz="2000">
                <a:ea typeface="Times New Roman" pitchFamily="18" charset="0"/>
                <a:cs typeface="FormataOTFCnMd" charset="0"/>
              </a:rPr>
              <a:t> and</a:t>
            </a:r>
            <a:r>
              <a:rPr lang="en-US" sz="2000" i="1">
                <a:ea typeface="Times New Roman" pitchFamily="18" charset="0"/>
                <a:cs typeface="FormataOTFCnMd" charset="0"/>
              </a:rPr>
              <a:t> b</a:t>
            </a:r>
            <a:r>
              <a:rPr lang="en-US" sz="2000">
                <a:ea typeface="Times New Roman" pitchFamily="18" charset="0"/>
                <a:cs typeface="FormataOTFCnMd" charset="0"/>
              </a:rPr>
              <a:t>.</a:t>
            </a:r>
          </a:p>
          <a:p>
            <a:pPr>
              <a:lnSpc>
                <a:spcPct val="90000"/>
              </a:lnSpc>
              <a:spcBef>
                <a:spcPct val="30000"/>
              </a:spcBef>
              <a:spcAft>
                <a:spcPct val="30000"/>
              </a:spcAft>
            </a:pPr>
            <a:r>
              <a:rPr lang="en-US" sz="2000" b="1">
                <a:ea typeface="Times New Roman" pitchFamily="18" charset="0"/>
                <a:cs typeface="FormataOTFCnMd" charset="0"/>
              </a:rPr>
              <a:t>Mathematical Practices</a:t>
            </a:r>
          </a:p>
          <a:p>
            <a:pPr>
              <a:lnSpc>
                <a:spcPct val="90000"/>
              </a:lnSpc>
              <a:spcBef>
                <a:spcPct val="30000"/>
              </a:spcBef>
              <a:spcAft>
                <a:spcPct val="30000"/>
              </a:spcAft>
            </a:pPr>
            <a:r>
              <a:rPr lang="en-US" sz="2000">
                <a:ea typeface="Times New Roman" pitchFamily="18" charset="0"/>
                <a:cs typeface="FormataOTFCnMd" charset="0"/>
              </a:rPr>
              <a:t>7 Look for and make use of structure. </a:t>
            </a:r>
          </a:p>
          <a:p>
            <a:pPr>
              <a:lnSpc>
                <a:spcPct val="90000"/>
              </a:lnSpc>
              <a:spcBef>
                <a:spcPct val="30000"/>
              </a:spcBef>
              <a:spcAft>
                <a:spcPct val="30000"/>
              </a:spcAft>
            </a:pPr>
            <a:r>
              <a:rPr lang="en-US" sz="2000">
                <a:ea typeface="Times New Roman" pitchFamily="18" charset="0"/>
                <a:cs typeface="FormataOTFCnMd" charset="0"/>
              </a:rPr>
              <a:t>8 Look for and express regularity in repeated reasoning.</a:t>
            </a:r>
          </a:p>
        </p:txBody>
      </p:sp>
      <p:pic>
        <p:nvPicPr>
          <p:cNvPr id="119819" name="CCSS_Logo" descr="CCSS_Logo"/>
          <p:cNvPicPr>
            <a:picLocks noChangeAspect="1" noChangeArrowheads="1"/>
          </p:cNvPicPr>
          <p:nvPr/>
        </p:nvPicPr>
        <p:blipFill>
          <a:blip r:embed="rId3" cstate="print"/>
          <a:srcRect/>
          <a:stretch>
            <a:fillRect/>
          </a:stretch>
        </p:blipFill>
        <p:spPr bwMode="auto">
          <a:xfrm>
            <a:off x="1085850" y="566738"/>
            <a:ext cx="1276350" cy="1276350"/>
          </a:xfrm>
          <a:prstGeom prst="rect">
            <a:avLst/>
          </a:prstGeom>
          <a:noFill/>
          <a:ln w="9525">
            <a:noFill/>
            <a:miter lim="800000"/>
            <a:headEnd/>
            <a:tailEnd/>
          </a:ln>
          <a:effectLst/>
        </p:spPr>
      </p:pic>
      <p:sp>
        <p:nvSpPr>
          <p:cNvPr id="119821" name="CCSS Copyright"/>
          <p:cNvSpPr txBox="1">
            <a:spLocks noChangeArrowheads="1"/>
          </p:cNvSpPr>
          <p:nvPr/>
        </p:nvSpPr>
        <p:spPr bwMode="auto">
          <a:xfrm>
            <a:off x="152400" y="6556375"/>
            <a:ext cx="6629400" cy="311150"/>
          </a:xfrm>
          <a:prstGeom prst="rect">
            <a:avLst/>
          </a:prstGeom>
          <a:noFill/>
          <a:ln w="9525">
            <a:noFill/>
            <a:miter lim="800000"/>
            <a:headEnd/>
            <a:tailEnd/>
          </a:ln>
          <a:effectLst/>
        </p:spPr>
        <p:txBody>
          <a:bodyPr>
            <a:spAutoFit/>
          </a:bodyPr>
          <a:lstStyle/>
          <a:p>
            <a:pPr>
              <a:lnSpc>
                <a:spcPct val="90000"/>
              </a:lnSpc>
              <a:spcBef>
                <a:spcPct val="50000"/>
              </a:spcBef>
            </a:pPr>
            <a:r>
              <a:rPr lang="en-US" sz="800">
                <a:solidFill>
                  <a:schemeClr val="bg1"/>
                </a:solidFill>
              </a:rPr>
              <a:t>Common Core State Standards © Copyright 2010. National Governors Association Center for Best Practices and Council of Chief State School Officers. All rights reserved.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9818"/>
                                        </p:tgtEl>
                                        <p:attrNameLst>
                                          <p:attrName>style.visibility</p:attrName>
                                        </p:attrNameLst>
                                      </p:cBhvr>
                                      <p:to>
                                        <p:strVal val="visible"/>
                                      </p:to>
                                    </p:set>
                                    <p:animEffect transition="in" filter="wipe(left)">
                                      <p:cBhvr>
                                        <p:cTn id="7" dur="500"/>
                                        <p:tgtEl>
                                          <p:spTgt spid="119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8"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Then/Now</a:t>
            </a:r>
          </a:p>
        </p:txBody>
      </p:sp>
      <p:sp>
        <p:nvSpPr>
          <p:cNvPr id="4105" name="Text Box 9"/>
          <p:cNvSpPr txBox="1">
            <a:spLocks noChangeArrowheads="1"/>
          </p:cNvSpPr>
          <p:nvPr/>
        </p:nvSpPr>
        <p:spPr bwMode="auto">
          <a:xfrm>
            <a:off x="812800" y="1828800"/>
            <a:ext cx="7620000" cy="1066800"/>
          </a:xfrm>
          <a:prstGeom prst="rect">
            <a:avLst/>
          </a:prstGeom>
          <a:noFill/>
          <a:ln w="9525">
            <a:noFill/>
            <a:miter lim="800000"/>
            <a:headEnd/>
            <a:tailEnd/>
          </a:ln>
          <a:effectLst/>
        </p:spPr>
        <p:txBody>
          <a:bodyPr/>
          <a:lstStyle/>
          <a:p>
            <a:pPr>
              <a:lnSpc>
                <a:spcPct val="90000"/>
              </a:lnSpc>
              <a:spcBef>
                <a:spcPct val="20000"/>
              </a:spcBef>
              <a:spcAft>
                <a:spcPct val="20000"/>
              </a:spcAft>
            </a:pPr>
            <a:r>
              <a:rPr lang="en-US" sz="2800">
                <a:solidFill>
                  <a:srgbClr val="000000"/>
                </a:solidFill>
              </a:rPr>
              <a:t>You multiplied binomials by using the FOIL method.</a:t>
            </a:r>
            <a:endParaRPr lang="en-US" sz="2800"/>
          </a:p>
          <a:p>
            <a:pPr>
              <a:lnSpc>
                <a:spcPct val="90000"/>
              </a:lnSpc>
              <a:spcBef>
                <a:spcPct val="20000"/>
              </a:spcBef>
              <a:spcAft>
                <a:spcPct val="20000"/>
              </a:spcAft>
            </a:pPr>
            <a:r>
              <a:rPr lang="en-US" sz="2800"/>
              <a:t/>
            </a:r>
            <a:br>
              <a:rPr lang="en-US" sz="2800"/>
            </a:br>
            <a:endParaRPr lang="en-US" sz="2800"/>
          </a:p>
        </p:txBody>
      </p:sp>
      <p:sp>
        <p:nvSpPr>
          <p:cNvPr id="4109" name="Text Box 13"/>
          <p:cNvSpPr txBox="1">
            <a:spLocks noChangeArrowheads="1"/>
          </p:cNvSpPr>
          <p:nvPr/>
        </p:nvSpPr>
        <p:spPr bwMode="auto">
          <a:xfrm>
            <a:off x="812800" y="4057650"/>
            <a:ext cx="7620000" cy="4762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Factor trinomials of the form </a:t>
            </a:r>
            <a:r>
              <a:rPr lang="en-US" sz="2800" i="1"/>
              <a:t>x</a:t>
            </a:r>
            <a:r>
              <a:rPr lang="en-US" sz="2400" baseline="40000"/>
              <a:t>2</a:t>
            </a:r>
            <a:r>
              <a:rPr lang="en-US" sz="2800"/>
              <a:t> +</a:t>
            </a:r>
            <a:r>
              <a:rPr lang="en-US" sz="2800" b="1"/>
              <a:t> </a:t>
            </a:r>
            <a:r>
              <a:rPr lang="en-US" sz="2800" i="1"/>
              <a:t>bx </a:t>
            </a:r>
            <a:r>
              <a:rPr lang="en-US" sz="2800"/>
              <a:t>+</a:t>
            </a:r>
            <a:r>
              <a:rPr lang="en-US" sz="2800" b="1"/>
              <a:t> </a:t>
            </a:r>
            <a:r>
              <a:rPr lang="en-US" sz="2800" i="1"/>
              <a:t>c</a:t>
            </a:r>
            <a:r>
              <a:rPr lang="en-US" sz="2800"/>
              <a:t>.</a:t>
            </a:r>
          </a:p>
        </p:txBody>
      </p:sp>
      <p:sp>
        <p:nvSpPr>
          <p:cNvPr id="4110" name="Text Box 14"/>
          <p:cNvSpPr txBox="1">
            <a:spLocks noChangeArrowheads="1"/>
          </p:cNvSpPr>
          <p:nvPr/>
        </p:nvSpPr>
        <p:spPr bwMode="auto">
          <a:xfrm>
            <a:off x="812800" y="4673600"/>
            <a:ext cx="7620000" cy="4762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Solve equations of the form </a:t>
            </a:r>
            <a:r>
              <a:rPr lang="en-US" sz="2800" i="1"/>
              <a:t>x</a:t>
            </a:r>
            <a:r>
              <a:rPr lang="en-US" sz="2400" baseline="40000"/>
              <a:t>2</a:t>
            </a:r>
            <a:r>
              <a:rPr lang="en-US" sz="2800"/>
              <a:t> +</a:t>
            </a:r>
            <a:r>
              <a:rPr lang="en-US" sz="2800" b="1"/>
              <a:t> </a:t>
            </a:r>
            <a:r>
              <a:rPr lang="en-US" sz="2800" i="1"/>
              <a:t>bx </a:t>
            </a:r>
            <a:r>
              <a:rPr lang="en-US" sz="2800"/>
              <a:t>+</a:t>
            </a:r>
            <a:r>
              <a:rPr lang="en-US" sz="2800" b="1"/>
              <a:t> </a:t>
            </a:r>
            <a:r>
              <a:rPr lang="en-US" sz="2800" i="1"/>
              <a:t>c </a:t>
            </a:r>
            <a:r>
              <a:rPr lang="en-US" sz="2800"/>
              <a:t>=</a:t>
            </a:r>
            <a:r>
              <a:rPr lang="en-US" sz="2800" b="1"/>
              <a:t> </a:t>
            </a:r>
            <a:r>
              <a:rPr lang="en-US" sz="2800"/>
              <a:t>0.</a:t>
            </a:r>
          </a:p>
        </p:txBody>
      </p:sp>
      <p:pic>
        <p:nvPicPr>
          <p:cNvPr id="4111" name="Then_img" descr="12_ALG1_ThenGraphic"/>
          <p:cNvPicPr>
            <a:picLocks noChangeAspect="1" noChangeArrowheads="1"/>
          </p:cNvPicPr>
          <p:nvPr/>
        </p:nvPicPr>
        <p:blipFill>
          <a:blip r:embed="rId3" cstate="print"/>
          <a:srcRect/>
          <a:stretch>
            <a:fillRect/>
          </a:stretch>
        </p:blipFill>
        <p:spPr bwMode="auto">
          <a:xfrm>
            <a:off x="787400" y="1108075"/>
            <a:ext cx="3327400" cy="549275"/>
          </a:xfrm>
          <a:prstGeom prst="rect">
            <a:avLst/>
          </a:prstGeom>
          <a:noFill/>
          <a:ln w="9525">
            <a:noFill/>
            <a:miter lim="800000"/>
            <a:headEnd/>
            <a:tailEnd/>
          </a:ln>
          <a:effectLst/>
        </p:spPr>
      </p:pic>
      <p:pic>
        <p:nvPicPr>
          <p:cNvPr id="4112" name="Now_img" descr="12_ALG1_NowGraphic"/>
          <p:cNvPicPr>
            <a:picLocks noChangeAspect="1" noChangeArrowheads="1"/>
          </p:cNvPicPr>
          <p:nvPr/>
        </p:nvPicPr>
        <p:blipFill>
          <a:blip r:embed="rId4" cstate="print"/>
          <a:srcRect/>
          <a:stretch>
            <a:fillRect/>
          </a:stretch>
        </p:blipFill>
        <p:spPr bwMode="auto">
          <a:xfrm>
            <a:off x="787400" y="3413125"/>
            <a:ext cx="3327400" cy="54927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11"/>
                                        </p:tgtEl>
                                        <p:attrNameLst>
                                          <p:attrName>style.visibility</p:attrName>
                                        </p:attrNameLst>
                                      </p:cBhvr>
                                      <p:to>
                                        <p:strVal val="visible"/>
                                      </p:to>
                                    </p:set>
                                    <p:animEffect transition="in" filter="wipe(left)">
                                      <p:cBhvr>
                                        <p:cTn id="7" dur="500"/>
                                        <p:tgtEl>
                                          <p:spTgt spid="41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105">
                                            <p:txEl>
                                              <p:charRg st="4294967295" end="4294967295"/>
                                            </p:txEl>
                                          </p:spTgt>
                                        </p:tgtEl>
                                        <p:attrNameLst>
                                          <p:attrName>style.visibility</p:attrName>
                                        </p:attrNameLst>
                                      </p:cBhvr>
                                      <p:to>
                                        <p:strVal val="visible"/>
                                      </p:to>
                                    </p:set>
                                    <p:animEffect transition="in" filter="wipe(left)">
                                      <p:cBhvr>
                                        <p:cTn id="11" dur="500"/>
                                        <p:tgtEl>
                                          <p:spTgt spid="4105">
                                            <p:txEl>
                                              <p:charRg st="4294967295" end="429496729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112"/>
                                        </p:tgtEl>
                                        <p:attrNameLst>
                                          <p:attrName>style.visibility</p:attrName>
                                        </p:attrNameLst>
                                      </p:cBhvr>
                                      <p:to>
                                        <p:strVal val="visible"/>
                                      </p:to>
                                    </p:set>
                                    <p:animEffect transition="in" filter="wipe(left)">
                                      <p:cBhvr>
                                        <p:cTn id="16" dur="500"/>
                                        <p:tgtEl>
                                          <p:spTgt spid="411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4109">
                                            <p:txEl>
                                              <p:charRg st="4294967295" end="4294967295"/>
                                            </p:txEl>
                                          </p:spTgt>
                                        </p:tgtEl>
                                        <p:attrNameLst>
                                          <p:attrName>style.visibility</p:attrName>
                                        </p:attrNameLst>
                                      </p:cBhvr>
                                      <p:to>
                                        <p:strVal val="visible"/>
                                      </p:to>
                                    </p:set>
                                    <p:animEffect transition="in" filter="wipe(left)">
                                      <p:cBhvr>
                                        <p:cTn id="20" dur="500"/>
                                        <p:tgtEl>
                                          <p:spTgt spid="4109">
                                            <p:txEl>
                                              <p:charRg st="4294967295" end="429496729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110">
                                            <p:txEl>
                                              <p:pRg st="0" end="0"/>
                                            </p:txEl>
                                          </p:spTgt>
                                        </p:tgtEl>
                                        <p:attrNameLst>
                                          <p:attrName>style.visibility</p:attrName>
                                        </p:attrNameLst>
                                      </p:cBhvr>
                                      <p:to>
                                        <p:strVal val="visible"/>
                                      </p:to>
                                    </p:set>
                                    <p:animEffect transition="in" filter="wipe(left)">
                                      <p:cBhvr>
                                        <p:cTn id="25" dur="500"/>
                                        <p:tgtEl>
                                          <p:spTgt spid="41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Vocabulary</a:t>
            </a:r>
          </a:p>
        </p:txBody>
      </p:sp>
      <p:sp>
        <p:nvSpPr>
          <p:cNvPr id="88072" name="Text Box 8"/>
          <p:cNvSpPr txBox="1">
            <a:spLocks noChangeArrowheads="1"/>
          </p:cNvSpPr>
          <p:nvPr/>
        </p:nvSpPr>
        <p:spPr bwMode="auto">
          <a:xfrm>
            <a:off x="812800" y="1828800"/>
            <a:ext cx="7620000" cy="111760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quadratic equation</a:t>
            </a:r>
          </a:p>
          <a:p>
            <a:pPr marL="346075" indent="-346075">
              <a:lnSpc>
                <a:spcPct val="90000"/>
              </a:lnSpc>
              <a:spcBef>
                <a:spcPct val="30000"/>
              </a:spcBef>
              <a:spcAft>
                <a:spcPct val="30000"/>
              </a:spcAft>
              <a:buFontTx/>
              <a:buChar char="•"/>
            </a:pPr>
            <a:endParaRPr lang="en-US" sz="2800"/>
          </a:p>
        </p:txBody>
      </p:sp>
      <p:pic>
        <p:nvPicPr>
          <p:cNvPr id="88075" name="Vocab_img" descr="12_ALG1_NewVocabulary"/>
          <p:cNvPicPr>
            <a:picLocks noChangeAspect="1" noChangeArrowheads="1"/>
          </p:cNvPicPr>
          <p:nvPr/>
        </p:nvPicPr>
        <p:blipFill>
          <a:blip r:embed="rId3" cstate="print"/>
          <a:srcRect/>
          <a:stretch>
            <a:fillRect/>
          </a:stretch>
        </p:blipFill>
        <p:spPr bwMode="auto">
          <a:xfrm>
            <a:off x="720725" y="1108075"/>
            <a:ext cx="3775075" cy="58102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8072">
                                            <p:txEl>
                                              <p:charRg st="4294967295" end="4294967295"/>
                                            </p:txEl>
                                          </p:spTgt>
                                        </p:tgtEl>
                                        <p:attrNameLst>
                                          <p:attrName>style.visibility</p:attrName>
                                        </p:attrNameLst>
                                      </p:cBhvr>
                                      <p:to>
                                        <p:strVal val="visible"/>
                                      </p:to>
                                    </p:set>
                                    <p:animEffect transition="in" filter="wipe(left)">
                                      <p:cBhvr>
                                        <p:cTn id="7" dur="500"/>
                                        <p:tgtEl>
                                          <p:spTgt spid="88072">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Concept</a:t>
            </a:r>
          </a:p>
        </p:txBody>
      </p:sp>
      <p:pic>
        <p:nvPicPr>
          <p:cNvPr id="106508" name="Picture 12" descr="KC_alg_L08-06A"/>
          <p:cNvPicPr>
            <a:picLocks noChangeAspect="1" noChangeArrowheads="1"/>
          </p:cNvPicPr>
          <p:nvPr/>
        </p:nvPicPr>
        <p:blipFill>
          <a:blip r:embed="rId3" cstate="print"/>
          <a:srcRect/>
          <a:stretch>
            <a:fillRect/>
          </a:stretch>
        </p:blipFill>
        <p:spPr bwMode="auto">
          <a:xfrm>
            <a:off x="438150" y="1495425"/>
            <a:ext cx="8239125" cy="2273300"/>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Example 1</a:t>
            </a:r>
          </a:p>
        </p:txBody>
      </p:sp>
      <p:sp>
        <p:nvSpPr>
          <p:cNvPr id="5131" name="Text Box 11"/>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i="1">
                <a:solidFill>
                  <a:srgbClr val="CD0000"/>
                </a:solidFill>
              </a:rPr>
              <a:t>b </a:t>
            </a:r>
            <a:r>
              <a:rPr lang="en-US" sz="2000" b="1">
                <a:solidFill>
                  <a:srgbClr val="CD0000"/>
                </a:solidFill>
              </a:rPr>
              <a:t>and </a:t>
            </a:r>
            <a:r>
              <a:rPr lang="en-US" sz="2000" b="1" i="1">
                <a:solidFill>
                  <a:srgbClr val="CD0000"/>
                </a:solidFill>
              </a:rPr>
              <a:t>c </a:t>
            </a:r>
            <a:r>
              <a:rPr lang="en-US" sz="2000" b="1">
                <a:solidFill>
                  <a:srgbClr val="CD0000"/>
                </a:solidFill>
              </a:rPr>
              <a:t>are Positive</a:t>
            </a:r>
            <a:endParaRPr lang="en-US" sz="2000">
              <a:solidFill>
                <a:srgbClr val="000000"/>
              </a:solidFill>
            </a:endParaRPr>
          </a:p>
          <a:p>
            <a:pPr>
              <a:spcBef>
                <a:spcPct val="50000"/>
              </a:spcBef>
            </a:pPr>
            <a:endParaRPr lang="en-US" sz="2000" b="1">
              <a:solidFill>
                <a:srgbClr val="EC1D24"/>
              </a:solidFill>
            </a:endParaRPr>
          </a:p>
        </p:txBody>
      </p:sp>
      <p:sp>
        <p:nvSpPr>
          <p:cNvPr id="5903" name="Rectangle 783"/>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ea typeface="Times New Roman" pitchFamily="18" charset="0"/>
                <a:cs typeface="Arial" pitchFamily="34" charset="0"/>
              </a:rPr>
              <a:t>Factor </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+ 7</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+ 12.</a:t>
            </a:r>
            <a:endParaRPr lang="en-US" sz="2400" i="1">
              <a:solidFill>
                <a:srgbClr val="000000"/>
              </a:solidFill>
              <a:ea typeface="Times New Roman" pitchFamily="18" charset="0"/>
              <a:cs typeface="Arial" pitchFamily="34" charset="0"/>
            </a:endParaRPr>
          </a:p>
        </p:txBody>
      </p:sp>
      <p:sp>
        <p:nvSpPr>
          <p:cNvPr id="5904" name="Text Box 784"/>
          <p:cNvSpPr txBox="1">
            <a:spLocks noChangeArrowheads="1"/>
          </p:cNvSpPr>
          <p:nvPr/>
        </p:nvSpPr>
        <p:spPr bwMode="auto">
          <a:xfrm>
            <a:off x="533400" y="1981200"/>
            <a:ext cx="8077200" cy="140652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ea typeface="Times New Roman" pitchFamily="18" charset="0"/>
                <a:cs typeface="Arial" pitchFamily="34" charset="0"/>
              </a:rPr>
              <a:t>In this trinomial, </a:t>
            </a:r>
            <a:r>
              <a:rPr lang="en-US" sz="2400" i="1">
                <a:ea typeface="Times New Roman" pitchFamily="18" charset="0"/>
                <a:cs typeface="Arial" pitchFamily="34" charset="0"/>
              </a:rPr>
              <a:t>b</a:t>
            </a:r>
            <a:r>
              <a:rPr lang="en-US" sz="2400">
                <a:ea typeface="Times New Roman" pitchFamily="18" charset="0"/>
                <a:cs typeface="Arial" pitchFamily="34" charset="0"/>
              </a:rPr>
              <a:t> = 7 and </a:t>
            </a:r>
            <a:r>
              <a:rPr lang="en-US" sz="2400" i="1">
                <a:ea typeface="Times New Roman" pitchFamily="18" charset="0"/>
                <a:cs typeface="Arial" pitchFamily="34" charset="0"/>
              </a:rPr>
              <a:t>c</a:t>
            </a:r>
            <a:r>
              <a:rPr lang="en-US" sz="2400">
                <a:ea typeface="Times New Roman" pitchFamily="18" charset="0"/>
                <a:cs typeface="Arial" pitchFamily="34" charset="0"/>
              </a:rPr>
              <a:t> = 12. You need to find two positive factors with a sum of 7 and a product of 12. Make an organized list of the factors of 12, and look for the pair of factors with a sum of 7.</a:t>
            </a:r>
            <a:r>
              <a:rPr lang="en-US" sz="2400">
                <a:solidFill>
                  <a:srgbClr val="000000"/>
                </a:solidFill>
                <a:ea typeface="Times New Roman" pitchFamily="18" charset="0"/>
                <a:cs typeface="Arial" pitchFamily="34" charset="0"/>
              </a:rPr>
              <a:t> </a:t>
            </a:r>
          </a:p>
        </p:txBody>
      </p:sp>
      <p:sp>
        <p:nvSpPr>
          <p:cNvPr id="5905" name="Text Box 785"/>
          <p:cNvSpPr txBox="1">
            <a:spLocks noChangeArrowheads="1"/>
          </p:cNvSpPr>
          <p:nvPr/>
        </p:nvSpPr>
        <p:spPr bwMode="auto">
          <a:xfrm>
            <a:off x="1000125" y="3962400"/>
            <a:ext cx="7915275" cy="1698625"/>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buClr>
                <a:srgbClr val="FFFFFF"/>
              </a:buClr>
              <a:tabLst>
                <a:tab pos="457200" algn="l"/>
              </a:tabLst>
            </a:pPr>
            <a:r>
              <a:rPr lang="en-US" sz="2400">
                <a:ea typeface="Times New Roman" pitchFamily="18" charset="0"/>
                <a:cs typeface="Arial" pitchFamily="34" charset="0"/>
              </a:rPr>
              <a:t>     1, 12		13</a:t>
            </a:r>
          </a:p>
          <a:p>
            <a:pPr>
              <a:lnSpc>
                <a:spcPct val="90000"/>
              </a:lnSpc>
              <a:spcBef>
                <a:spcPct val="20000"/>
              </a:spcBef>
              <a:spcAft>
                <a:spcPct val="20000"/>
              </a:spcAft>
              <a:buClr>
                <a:srgbClr val="FFFFFF"/>
              </a:buClr>
              <a:tabLst>
                <a:tab pos="457200" algn="l"/>
              </a:tabLst>
            </a:pPr>
            <a:r>
              <a:rPr lang="en-US" sz="2400">
                <a:solidFill>
                  <a:srgbClr val="000000"/>
                </a:solidFill>
                <a:ea typeface="Times New Roman" pitchFamily="18" charset="0"/>
                <a:cs typeface="Arial" pitchFamily="34" charset="0"/>
              </a:rPr>
              <a:t>	2, 6		 8</a:t>
            </a:r>
          </a:p>
          <a:p>
            <a:pPr>
              <a:lnSpc>
                <a:spcPct val="90000"/>
              </a:lnSpc>
              <a:spcBef>
                <a:spcPct val="20000"/>
              </a:spcBef>
              <a:spcAft>
                <a:spcPct val="20000"/>
              </a:spcAft>
              <a:buClr>
                <a:srgbClr val="FFFFFF"/>
              </a:buClr>
              <a:tabLst>
                <a:tab pos="457200" algn="l"/>
              </a:tabLst>
            </a:pPr>
            <a:r>
              <a:rPr lang="en-US" sz="2400">
                <a:solidFill>
                  <a:srgbClr val="000000"/>
                </a:solidFill>
                <a:ea typeface="Times New Roman" pitchFamily="18" charset="0"/>
                <a:cs typeface="Arial" pitchFamily="34" charset="0"/>
              </a:rPr>
              <a:t>	3, 4		 7		The correct factors </a:t>
            </a:r>
            <a:br>
              <a:rPr lang="en-US" sz="2400">
                <a:solidFill>
                  <a:srgbClr val="000000"/>
                </a:solidFill>
                <a:ea typeface="Times New Roman" pitchFamily="18" charset="0"/>
                <a:cs typeface="Arial" pitchFamily="34" charset="0"/>
              </a:rPr>
            </a:br>
            <a:r>
              <a:rPr lang="en-US" sz="2400">
                <a:solidFill>
                  <a:srgbClr val="000000"/>
                </a:solidFill>
                <a:ea typeface="Times New Roman" pitchFamily="18" charset="0"/>
                <a:cs typeface="Arial" pitchFamily="34" charset="0"/>
              </a:rPr>
              <a:t>						are 3 and 4.</a:t>
            </a:r>
          </a:p>
        </p:txBody>
      </p:sp>
      <p:grpSp>
        <p:nvGrpSpPr>
          <p:cNvPr id="5906" name="Group 786"/>
          <p:cNvGrpSpPr>
            <a:grpSpLocks/>
          </p:cNvGrpSpPr>
          <p:nvPr/>
        </p:nvGrpSpPr>
        <p:grpSpPr bwMode="auto">
          <a:xfrm>
            <a:off x="533400" y="3457575"/>
            <a:ext cx="8077200" cy="1866900"/>
            <a:chOff x="336" y="2178"/>
            <a:chExt cx="5088" cy="1176"/>
          </a:xfrm>
        </p:grpSpPr>
        <p:sp>
          <p:nvSpPr>
            <p:cNvPr id="5907" name="Text Box 787"/>
            <p:cNvSpPr txBox="1">
              <a:spLocks noChangeArrowheads="1"/>
            </p:cNvSpPr>
            <p:nvPr/>
          </p:nvSpPr>
          <p:spPr bwMode="auto">
            <a:xfrm>
              <a:off x="336" y="2186"/>
              <a:ext cx="5088"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ea typeface="Times New Roman" pitchFamily="18" charset="0"/>
                  <a:cs typeface="Arial" pitchFamily="34" charset="0"/>
                </a:rPr>
                <a:t>Factors of 12     Sum of Factors</a:t>
              </a:r>
              <a:endParaRPr lang="en-US" sz="2400">
                <a:solidFill>
                  <a:srgbClr val="000000"/>
                </a:solidFill>
                <a:ea typeface="Times New Roman" pitchFamily="18" charset="0"/>
                <a:cs typeface="Arial" pitchFamily="34" charset="0"/>
              </a:endParaRPr>
            </a:p>
          </p:txBody>
        </p:sp>
        <p:sp>
          <p:nvSpPr>
            <p:cNvPr id="5908" name="Line 788"/>
            <p:cNvSpPr>
              <a:spLocks noChangeShapeType="1"/>
            </p:cNvSpPr>
            <p:nvPr/>
          </p:nvSpPr>
          <p:spPr bwMode="auto">
            <a:xfrm>
              <a:off x="606" y="2448"/>
              <a:ext cx="2664" cy="0"/>
            </a:xfrm>
            <a:prstGeom prst="line">
              <a:avLst/>
            </a:prstGeom>
            <a:noFill/>
            <a:ln w="28575">
              <a:solidFill>
                <a:srgbClr val="E01B22"/>
              </a:solidFill>
              <a:round/>
              <a:headEnd/>
              <a:tailEnd/>
            </a:ln>
            <a:effectLst/>
          </p:spPr>
          <p:txBody>
            <a:bodyPr>
              <a:spAutoFit/>
            </a:bodyPr>
            <a:lstStyle/>
            <a:p>
              <a:endParaRPr lang="en-US"/>
            </a:p>
          </p:txBody>
        </p:sp>
        <p:sp>
          <p:nvSpPr>
            <p:cNvPr id="5909" name="Line 789"/>
            <p:cNvSpPr>
              <a:spLocks noChangeShapeType="1"/>
            </p:cNvSpPr>
            <p:nvPr/>
          </p:nvSpPr>
          <p:spPr bwMode="auto">
            <a:xfrm>
              <a:off x="1872" y="2178"/>
              <a:ext cx="0" cy="1176"/>
            </a:xfrm>
            <a:prstGeom prst="line">
              <a:avLst/>
            </a:prstGeom>
            <a:noFill/>
            <a:ln w="28575">
              <a:solidFill>
                <a:srgbClr val="E01B22"/>
              </a:solidFill>
              <a:round/>
              <a:headEnd/>
              <a:tailEnd/>
            </a:ln>
            <a:effectLst/>
          </p:spPr>
          <p:txBody>
            <a:bodyPr>
              <a:spAutoFit/>
            </a:bodyPr>
            <a:lstStyle/>
            <a:p>
              <a:endParaRPr lang="en-US"/>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03">
                                            <p:txEl>
                                              <p:pRg st="0" end="0"/>
                                            </p:txEl>
                                          </p:spTgt>
                                        </p:tgtEl>
                                        <p:attrNameLst>
                                          <p:attrName>style.visibility</p:attrName>
                                        </p:attrNameLst>
                                      </p:cBhvr>
                                      <p:to>
                                        <p:strVal val="visible"/>
                                      </p:to>
                                    </p:set>
                                    <p:animEffect transition="in" filter="wipe(left)">
                                      <p:cBhvr>
                                        <p:cTn id="7" dur="500"/>
                                        <p:tgtEl>
                                          <p:spTgt spid="59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04">
                                            <p:txEl>
                                              <p:pRg st="0" end="0"/>
                                            </p:txEl>
                                          </p:spTgt>
                                        </p:tgtEl>
                                        <p:attrNameLst>
                                          <p:attrName>style.visibility</p:attrName>
                                        </p:attrNameLst>
                                      </p:cBhvr>
                                      <p:to>
                                        <p:strVal val="visible"/>
                                      </p:to>
                                    </p:set>
                                    <p:animEffect transition="in" filter="wipe(left)">
                                      <p:cBhvr>
                                        <p:cTn id="12" dur="500"/>
                                        <p:tgtEl>
                                          <p:spTgt spid="590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906"/>
                                        </p:tgtEl>
                                        <p:attrNameLst>
                                          <p:attrName>style.visibility</p:attrName>
                                        </p:attrNameLst>
                                      </p:cBhvr>
                                      <p:to>
                                        <p:strVal val="visible"/>
                                      </p:to>
                                    </p:set>
                                    <p:animEffect transition="in" filter="wipe(left)">
                                      <p:cBhvr>
                                        <p:cTn id="17" dur="500"/>
                                        <p:tgtEl>
                                          <p:spTgt spid="590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905">
                                            <p:txEl>
                                              <p:pRg st="0" end="0"/>
                                            </p:txEl>
                                          </p:spTgt>
                                        </p:tgtEl>
                                        <p:attrNameLst>
                                          <p:attrName>style.visibility</p:attrName>
                                        </p:attrNameLst>
                                      </p:cBhvr>
                                      <p:to>
                                        <p:strVal val="visible"/>
                                      </p:to>
                                    </p:set>
                                    <p:animEffect transition="in" filter="wipe(left)">
                                      <p:cBhvr>
                                        <p:cTn id="22" dur="500"/>
                                        <p:tgtEl>
                                          <p:spTgt spid="590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905">
                                            <p:txEl>
                                              <p:pRg st="1" end="1"/>
                                            </p:txEl>
                                          </p:spTgt>
                                        </p:tgtEl>
                                        <p:attrNameLst>
                                          <p:attrName>style.visibility</p:attrName>
                                        </p:attrNameLst>
                                      </p:cBhvr>
                                      <p:to>
                                        <p:strVal val="visible"/>
                                      </p:to>
                                    </p:set>
                                    <p:animEffect transition="in" filter="wipe(left)">
                                      <p:cBhvr>
                                        <p:cTn id="27" dur="500"/>
                                        <p:tgtEl>
                                          <p:spTgt spid="590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905">
                                            <p:txEl>
                                              <p:pRg st="2" end="2"/>
                                            </p:txEl>
                                          </p:spTgt>
                                        </p:tgtEl>
                                        <p:attrNameLst>
                                          <p:attrName>style.visibility</p:attrName>
                                        </p:attrNameLst>
                                      </p:cBhvr>
                                      <p:to>
                                        <p:strVal val="visible"/>
                                      </p:to>
                                    </p:set>
                                    <p:animEffect transition="in" filter="wipe(left)">
                                      <p:cBhvr>
                                        <p:cTn id="32" dur="500"/>
                                        <p:tgtEl>
                                          <p:spTgt spid="590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3" grpId="0" build="p" autoUpdateAnimBg="0" advAuto="0"/>
      <p:bldP spid="5904" grpId="0" build="p" autoUpdateAnimBg="0"/>
      <p:bldP spid="5905"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Example 1</a:t>
            </a:r>
          </a:p>
        </p:txBody>
      </p:sp>
      <p:sp>
        <p:nvSpPr>
          <p:cNvPr id="86024" name="Text Box 8"/>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i="1">
                <a:solidFill>
                  <a:srgbClr val="CD0000"/>
                </a:solidFill>
              </a:rPr>
              <a:t>b </a:t>
            </a:r>
            <a:r>
              <a:rPr lang="en-US" sz="2000" b="1">
                <a:solidFill>
                  <a:srgbClr val="CD0000"/>
                </a:solidFill>
              </a:rPr>
              <a:t>and </a:t>
            </a:r>
            <a:r>
              <a:rPr lang="en-US" sz="2000" b="1" i="1">
                <a:solidFill>
                  <a:srgbClr val="CD0000"/>
                </a:solidFill>
              </a:rPr>
              <a:t>c </a:t>
            </a:r>
            <a:r>
              <a:rPr lang="en-US" sz="2000" b="1">
                <a:solidFill>
                  <a:srgbClr val="CD0000"/>
                </a:solidFill>
              </a:rPr>
              <a:t>are Positive</a:t>
            </a:r>
            <a:endParaRPr lang="en-US" sz="2000">
              <a:solidFill>
                <a:srgbClr val="000000"/>
              </a:solidFill>
            </a:endParaRPr>
          </a:p>
          <a:p>
            <a:pPr>
              <a:spcBef>
                <a:spcPct val="50000"/>
              </a:spcBef>
            </a:pPr>
            <a:endParaRPr lang="en-US" sz="2000" b="1">
              <a:solidFill>
                <a:srgbClr val="EC1D24"/>
              </a:solidFill>
            </a:endParaRPr>
          </a:p>
        </p:txBody>
      </p:sp>
      <p:sp>
        <p:nvSpPr>
          <p:cNvPr id="86025" name="Rectangle 9"/>
          <p:cNvSpPr>
            <a:spLocks noChangeArrowheads="1"/>
          </p:cNvSpPr>
          <p:nvPr/>
        </p:nvSpPr>
        <p:spPr bwMode="auto">
          <a:xfrm>
            <a:off x="533400" y="2244725"/>
            <a:ext cx="8229600" cy="420688"/>
          </a:xfrm>
          <a:prstGeom prst="rect">
            <a:avLst/>
          </a:prstGeom>
          <a:noFill/>
          <a:ln w="9525">
            <a:noFill/>
            <a:miter lim="800000"/>
            <a:headEnd/>
            <a:tailEnd/>
          </a:ln>
          <a:effectLst/>
        </p:spPr>
        <p:txBody>
          <a:bodyPr>
            <a:spAutoFit/>
          </a:bodyPr>
          <a:lstStyle/>
          <a:p>
            <a:pPr marL="2057400" indent="-1712913">
              <a:lnSpc>
                <a:spcPct val="90000"/>
              </a:lnSpc>
              <a:spcBef>
                <a:spcPct val="20000"/>
              </a:spcBef>
              <a:buClr>
                <a:srgbClr val="FFFFFF"/>
              </a:buClr>
              <a:tabLst>
                <a:tab pos="5029200" algn="l"/>
              </a:tabLst>
            </a:pPr>
            <a:r>
              <a:rPr lang="en-US" sz="2400"/>
              <a:t>	= (</a:t>
            </a:r>
            <a:r>
              <a:rPr lang="en-US" sz="2400" i="1"/>
              <a:t>x</a:t>
            </a:r>
            <a:r>
              <a:rPr lang="en-US" sz="2400"/>
              <a:t> + 3)(</a:t>
            </a:r>
            <a:r>
              <a:rPr lang="en-US" sz="2400" i="1"/>
              <a:t>x</a:t>
            </a:r>
            <a:r>
              <a:rPr lang="en-US" sz="2400"/>
              <a:t> + 4)	</a:t>
            </a:r>
            <a:r>
              <a:rPr lang="en-US" sz="2400" i="1"/>
              <a:t>m</a:t>
            </a:r>
            <a:r>
              <a:rPr lang="en-US" sz="2400"/>
              <a:t> = 3 and </a:t>
            </a:r>
            <a:r>
              <a:rPr lang="en-US" sz="2400" i="1"/>
              <a:t>p</a:t>
            </a:r>
            <a:r>
              <a:rPr lang="en-US" sz="2400"/>
              <a:t> = 4</a:t>
            </a:r>
          </a:p>
        </p:txBody>
      </p:sp>
      <p:sp>
        <p:nvSpPr>
          <p:cNvPr id="86026" name="Text Box 10"/>
          <p:cNvSpPr txBox="1">
            <a:spLocks noChangeArrowheads="1"/>
          </p:cNvSpPr>
          <p:nvPr/>
        </p:nvSpPr>
        <p:spPr bwMode="auto">
          <a:xfrm>
            <a:off x="533400" y="3236913"/>
            <a:ext cx="8077200" cy="749300"/>
          </a:xfrm>
          <a:prstGeom prst="rect">
            <a:avLst/>
          </a:prstGeom>
          <a:noFill/>
          <a:ln w="9525" algn="ctr">
            <a:noFill/>
            <a:miter lim="800000"/>
            <a:headEnd/>
            <a:tailEnd/>
          </a:ln>
          <a:effectLst/>
        </p:spPr>
        <p:txBody>
          <a:bodyPr>
            <a:spAutoFit/>
          </a:bodyPr>
          <a:lstStyle/>
          <a:p>
            <a:pPr marL="1371600" indent="-1028700">
              <a:lnSpc>
                <a:spcPct val="90000"/>
              </a:lnSpc>
              <a:spcBef>
                <a:spcPct val="20000"/>
              </a:spcBef>
              <a:spcAft>
                <a:spcPct val="20000"/>
              </a:spcAft>
            </a:pPr>
            <a:r>
              <a:rPr lang="en-US" sz="2400" b="1">
                <a:solidFill>
                  <a:srgbClr val="00539D"/>
                </a:solidFill>
              </a:rPr>
              <a:t>Check</a:t>
            </a:r>
            <a:r>
              <a:rPr lang="en-US" sz="2400">
                <a:solidFill>
                  <a:srgbClr val="000000"/>
                </a:solidFill>
              </a:rPr>
              <a:t>	You can check the result by multiplying the two factors.</a:t>
            </a:r>
          </a:p>
        </p:txBody>
      </p:sp>
      <p:sp>
        <p:nvSpPr>
          <p:cNvPr id="86027" name="Text Box 11"/>
          <p:cNvSpPr txBox="1">
            <a:spLocks noChangeArrowheads="1"/>
          </p:cNvSpPr>
          <p:nvPr/>
        </p:nvSpPr>
        <p:spPr bwMode="auto">
          <a:xfrm>
            <a:off x="533400" y="4075113"/>
            <a:ext cx="8382000" cy="1223962"/>
          </a:xfrm>
          <a:prstGeom prst="rect">
            <a:avLst/>
          </a:prstGeom>
          <a:noFill/>
          <a:ln w="9525" algn="ctr">
            <a:noFill/>
            <a:miter lim="800000"/>
            <a:headEnd/>
            <a:tailEnd/>
          </a:ln>
          <a:effectLst/>
        </p:spPr>
        <p:txBody>
          <a:bodyPr>
            <a:spAutoFit/>
          </a:bodyPr>
          <a:lstStyle/>
          <a:p>
            <a:pPr marL="1371600">
              <a:lnSpc>
                <a:spcPct val="90000"/>
              </a:lnSpc>
              <a:spcBef>
                <a:spcPct val="20000"/>
              </a:spcBef>
              <a:spcAft>
                <a:spcPct val="20000"/>
              </a:spcAft>
              <a:tabLst>
                <a:tab pos="6229350" algn="l"/>
              </a:tabLst>
            </a:pPr>
            <a:r>
              <a:rPr lang="en-US" sz="2400">
                <a:ea typeface="Times New Roman" pitchFamily="18" charset="0"/>
                <a:cs typeface="Arial" pitchFamily="34" charset="0"/>
              </a:rPr>
              <a:t>                          </a:t>
            </a:r>
            <a:r>
              <a:rPr lang="en-US" sz="2400" b="1">
                <a:solidFill>
                  <a:srgbClr val="E01B22"/>
                </a:solidFill>
                <a:ea typeface="Times New Roman" pitchFamily="18" charset="0"/>
                <a:cs typeface="Arial" pitchFamily="34" charset="0"/>
              </a:rPr>
              <a:t>F     O      I       L</a:t>
            </a:r>
            <a:br>
              <a:rPr lang="en-US" sz="2400" b="1">
                <a:solidFill>
                  <a:srgbClr val="E01B22"/>
                </a:solidFill>
                <a:ea typeface="Times New Roman" pitchFamily="18" charset="0"/>
                <a:cs typeface="Arial" pitchFamily="34" charset="0"/>
              </a:rPr>
            </a:br>
            <a:r>
              <a:rPr lang="en-US" sz="2400">
                <a:ea typeface="Times New Roman" pitchFamily="18" charset="0"/>
                <a:cs typeface="Arial" pitchFamily="34" charset="0"/>
              </a:rPr>
              <a:t>(</a:t>
            </a:r>
            <a:r>
              <a:rPr lang="en-US" sz="2400" i="1">
                <a:ea typeface="Times New Roman" pitchFamily="18" charset="0"/>
                <a:cs typeface="Arial" pitchFamily="34" charset="0"/>
              </a:rPr>
              <a:t>x</a:t>
            </a:r>
            <a:r>
              <a:rPr lang="en-US" sz="2400">
                <a:ea typeface="Times New Roman" pitchFamily="18" charset="0"/>
                <a:cs typeface="Arial" pitchFamily="34" charset="0"/>
              </a:rPr>
              <a:t> + 3)(</a:t>
            </a:r>
            <a:r>
              <a:rPr lang="en-US" sz="2400" i="1">
                <a:ea typeface="Times New Roman" pitchFamily="18" charset="0"/>
                <a:cs typeface="Arial" pitchFamily="34" charset="0"/>
              </a:rPr>
              <a:t>x</a:t>
            </a:r>
            <a:r>
              <a:rPr lang="en-US" sz="2400">
                <a:ea typeface="Times New Roman" pitchFamily="18" charset="0"/>
                <a:cs typeface="Arial" pitchFamily="34" charset="0"/>
              </a:rPr>
              <a:t> + 4) = </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+ 4</a:t>
            </a:r>
            <a:r>
              <a:rPr lang="en-US" sz="2400" i="1">
                <a:ea typeface="Times New Roman" pitchFamily="18" charset="0"/>
                <a:cs typeface="Arial" pitchFamily="34" charset="0"/>
              </a:rPr>
              <a:t>x</a:t>
            </a:r>
            <a:r>
              <a:rPr lang="en-US" sz="2400">
                <a:ea typeface="Times New Roman" pitchFamily="18" charset="0"/>
                <a:cs typeface="Arial" pitchFamily="34" charset="0"/>
              </a:rPr>
              <a:t> + 3</a:t>
            </a:r>
            <a:r>
              <a:rPr lang="en-US" sz="2400" i="1">
                <a:ea typeface="Times New Roman" pitchFamily="18" charset="0"/>
                <a:cs typeface="Arial" pitchFamily="34" charset="0"/>
              </a:rPr>
              <a:t>x</a:t>
            </a:r>
            <a:r>
              <a:rPr lang="en-US" sz="2400">
                <a:ea typeface="Times New Roman" pitchFamily="18" charset="0"/>
                <a:cs typeface="Arial" pitchFamily="34" charset="0"/>
              </a:rPr>
              <a:t> + 12	FOIL method</a:t>
            </a:r>
          </a:p>
          <a:p>
            <a:pPr marL="1371600">
              <a:lnSpc>
                <a:spcPct val="90000"/>
              </a:lnSpc>
              <a:spcBef>
                <a:spcPct val="20000"/>
              </a:spcBef>
              <a:spcAft>
                <a:spcPct val="20000"/>
              </a:spcAft>
              <a:tabLst>
                <a:tab pos="6229350" algn="l"/>
              </a:tabLst>
            </a:pPr>
            <a:r>
              <a:rPr lang="en-US" sz="2400">
                <a:ea typeface="Times New Roman" pitchFamily="18" charset="0"/>
                <a:cs typeface="Arial" pitchFamily="34" charset="0"/>
              </a:rPr>
              <a:t>                      = </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+ 7</a:t>
            </a:r>
            <a:r>
              <a:rPr lang="en-US" sz="2400" i="1">
                <a:ea typeface="Times New Roman" pitchFamily="18" charset="0"/>
                <a:cs typeface="Arial" pitchFamily="34" charset="0"/>
              </a:rPr>
              <a:t>x</a:t>
            </a:r>
            <a:r>
              <a:rPr lang="en-US" sz="2400">
                <a:ea typeface="Times New Roman" pitchFamily="18" charset="0"/>
                <a:cs typeface="Arial" pitchFamily="34" charset="0"/>
              </a:rPr>
              <a:t> + 12	Simplify.</a:t>
            </a:r>
          </a:p>
        </p:txBody>
      </p:sp>
      <p:sp>
        <p:nvSpPr>
          <p:cNvPr id="86028" name="Rectangle 12"/>
          <p:cNvSpPr>
            <a:spLocks noChangeArrowheads="1"/>
          </p:cNvSpPr>
          <p:nvPr/>
        </p:nvSpPr>
        <p:spPr bwMode="auto">
          <a:xfrm>
            <a:off x="5676900" y="4913313"/>
            <a:ext cx="423863" cy="420687"/>
          </a:xfrm>
          <a:prstGeom prst="rect">
            <a:avLst/>
          </a:prstGeom>
          <a:noFill/>
          <a:ln w="9525" algn="ctr">
            <a:noFill/>
            <a:miter lim="800000"/>
            <a:headEnd/>
            <a:tailEnd/>
          </a:ln>
          <a:effectLst/>
        </p:spPr>
        <p:txBody>
          <a:bodyPr wrap="none">
            <a:spAutoFit/>
          </a:bodyPr>
          <a:lstStyle/>
          <a:p>
            <a:pPr>
              <a:lnSpc>
                <a:spcPct val="90000"/>
              </a:lnSpc>
              <a:spcBef>
                <a:spcPct val="50000"/>
              </a:spcBef>
              <a:spcAft>
                <a:spcPct val="20000"/>
              </a:spcAft>
              <a:buClr>
                <a:srgbClr val="FFFFFF"/>
              </a:buClr>
            </a:pPr>
            <a:r>
              <a:rPr lang="en-US" sz="2400">
                <a:solidFill>
                  <a:srgbClr val="E01B22"/>
                </a:solidFill>
                <a:sym typeface="Wingdings" pitchFamily="2" charset="2"/>
              </a:rPr>
              <a:t></a:t>
            </a:r>
          </a:p>
        </p:txBody>
      </p:sp>
      <p:sp>
        <p:nvSpPr>
          <p:cNvPr id="86029" name="Rectangle 13"/>
          <p:cNvSpPr>
            <a:spLocks noChangeArrowheads="1"/>
          </p:cNvSpPr>
          <p:nvPr/>
        </p:nvSpPr>
        <p:spPr bwMode="auto">
          <a:xfrm>
            <a:off x="533400" y="2779713"/>
            <a:ext cx="8229600" cy="420687"/>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a:t>
            </a:r>
            <a:r>
              <a:rPr lang="en-US" sz="2400" i="1">
                <a:solidFill>
                  <a:srgbClr val="E01B22"/>
                </a:solidFill>
              </a:rPr>
              <a:t>x</a:t>
            </a:r>
            <a:r>
              <a:rPr lang="en-US" sz="2400">
                <a:solidFill>
                  <a:srgbClr val="E01B22"/>
                </a:solidFill>
              </a:rPr>
              <a:t> + 3)(</a:t>
            </a:r>
            <a:r>
              <a:rPr lang="en-US" sz="2400" i="1">
                <a:solidFill>
                  <a:srgbClr val="E01B22"/>
                </a:solidFill>
              </a:rPr>
              <a:t>x</a:t>
            </a:r>
            <a:r>
              <a:rPr lang="en-US" sz="2400">
                <a:solidFill>
                  <a:srgbClr val="E01B22"/>
                </a:solidFill>
              </a:rPr>
              <a:t> + 4)</a:t>
            </a:r>
          </a:p>
        </p:txBody>
      </p:sp>
      <p:sp>
        <p:nvSpPr>
          <p:cNvPr id="86030" name="Text Box 14"/>
          <p:cNvSpPr txBox="1">
            <a:spLocks noChangeArrowheads="1"/>
          </p:cNvSpPr>
          <p:nvPr/>
        </p:nvSpPr>
        <p:spPr bwMode="auto">
          <a:xfrm>
            <a:off x="533400" y="1524000"/>
            <a:ext cx="8077200" cy="420688"/>
          </a:xfrm>
          <a:prstGeom prst="rect">
            <a:avLst/>
          </a:prstGeom>
          <a:noFill/>
          <a:ln w="9525" algn="ctr">
            <a:noFill/>
            <a:miter lim="800000"/>
            <a:headEnd/>
            <a:tailEnd/>
          </a:ln>
          <a:effectLst/>
        </p:spPr>
        <p:txBody>
          <a:bodyPr>
            <a:spAutoFit/>
          </a:bodyPr>
          <a:lstStyle/>
          <a:p>
            <a:pPr marL="5029200" indent="-4686300">
              <a:lnSpc>
                <a:spcPct val="90000"/>
              </a:lnSpc>
              <a:spcBef>
                <a:spcPct val="20000"/>
              </a:spcBef>
              <a:spcAft>
                <a:spcPct val="20000"/>
              </a:spcAft>
              <a:buClr>
                <a:srgbClr val="FFFFFF"/>
              </a:buClr>
            </a:pP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+ 7</a:t>
            </a:r>
            <a:r>
              <a:rPr lang="en-US" sz="2400" i="1">
                <a:ea typeface="Times New Roman" pitchFamily="18" charset="0"/>
                <a:cs typeface="Arial" pitchFamily="34" charset="0"/>
              </a:rPr>
              <a:t>x</a:t>
            </a:r>
            <a:r>
              <a:rPr lang="en-US" sz="2400">
                <a:ea typeface="Times New Roman" pitchFamily="18" charset="0"/>
                <a:cs typeface="Arial" pitchFamily="34" charset="0"/>
              </a:rPr>
              <a:t> + 12 = (</a:t>
            </a:r>
            <a:r>
              <a:rPr lang="en-US" sz="2400" i="1">
                <a:ea typeface="Times New Roman" pitchFamily="18" charset="0"/>
                <a:cs typeface="Arial" pitchFamily="34" charset="0"/>
              </a:rPr>
              <a:t>x</a:t>
            </a:r>
            <a:r>
              <a:rPr lang="en-US" sz="2400">
                <a:ea typeface="Times New Roman" pitchFamily="18" charset="0"/>
                <a:cs typeface="Arial" pitchFamily="34" charset="0"/>
              </a:rPr>
              <a:t> + </a:t>
            </a:r>
            <a:r>
              <a:rPr lang="en-US" sz="2400" i="1">
                <a:ea typeface="Times New Roman" pitchFamily="18" charset="0"/>
                <a:cs typeface="Arial" pitchFamily="34" charset="0"/>
              </a:rPr>
              <a:t>m</a:t>
            </a:r>
            <a:r>
              <a:rPr lang="en-US" sz="2400">
                <a:ea typeface="Times New Roman" pitchFamily="18" charset="0"/>
                <a:cs typeface="Arial" pitchFamily="34" charset="0"/>
              </a:rPr>
              <a:t>)(</a:t>
            </a:r>
            <a:r>
              <a:rPr lang="en-US" sz="2400" i="1">
                <a:ea typeface="Times New Roman" pitchFamily="18" charset="0"/>
                <a:cs typeface="Arial" pitchFamily="34" charset="0"/>
              </a:rPr>
              <a:t>x</a:t>
            </a:r>
            <a:r>
              <a:rPr lang="en-US" sz="2400">
                <a:ea typeface="Times New Roman" pitchFamily="18" charset="0"/>
                <a:cs typeface="Arial" pitchFamily="34" charset="0"/>
              </a:rPr>
              <a:t> + </a:t>
            </a:r>
            <a:r>
              <a:rPr lang="en-US" sz="2400" i="1">
                <a:ea typeface="Times New Roman" pitchFamily="18" charset="0"/>
                <a:cs typeface="Arial" pitchFamily="34" charset="0"/>
              </a:rPr>
              <a:t>p</a:t>
            </a:r>
            <a:r>
              <a:rPr lang="en-US" sz="2400">
                <a:ea typeface="Times New Roman" pitchFamily="18" charset="0"/>
                <a:cs typeface="Arial" pitchFamily="34" charset="0"/>
              </a:rPr>
              <a:t>)	Write the pattern.</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6030">
                                            <p:txEl>
                                              <p:pRg st="0" end="0"/>
                                            </p:txEl>
                                          </p:spTgt>
                                        </p:tgtEl>
                                        <p:attrNameLst>
                                          <p:attrName>style.visibility</p:attrName>
                                        </p:attrNameLst>
                                      </p:cBhvr>
                                      <p:to>
                                        <p:strVal val="visible"/>
                                      </p:to>
                                    </p:set>
                                    <p:animEffect transition="in" filter="wipe(left)">
                                      <p:cBhvr>
                                        <p:cTn id="7" dur="500"/>
                                        <p:tgtEl>
                                          <p:spTgt spid="860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6025">
                                            <p:txEl>
                                              <p:pRg st="0" end="0"/>
                                            </p:txEl>
                                          </p:spTgt>
                                        </p:tgtEl>
                                        <p:attrNameLst>
                                          <p:attrName>style.visibility</p:attrName>
                                        </p:attrNameLst>
                                      </p:cBhvr>
                                      <p:to>
                                        <p:strVal val="visible"/>
                                      </p:to>
                                    </p:set>
                                    <p:animEffect transition="in" filter="wipe(left)">
                                      <p:cBhvr>
                                        <p:cTn id="12" dur="500"/>
                                        <p:tgtEl>
                                          <p:spTgt spid="8602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6029">
                                            <p:txEl>
                                              <p:pRg st="0" end="0"/>
                                            </p:txEl>
                                          </p:spTgt>
                                        </p:tgtEl>
                                        <p:attrNameLst>
                                          <p:attrName>style.visibility</p:attrName>
                                        </p:attrNameLst>
                                      </p:cBhvr>
                                      <p:to>
                                        <p:strVal val="visible"/>
                                      </p:to>
                                    </p:set>
                                    <p:animEffect transition="in" filter="wipe(left)">
                                      <p:cBhvr>
                                        <p:cTn id="17" dur="500"/>
                                        <p:tgtEl>
                                          <p:spTgt spid="8602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6026">
                                            <p:txEl>
                                              <p:pRg st="0" end="0"/>
                                            </p:txEl>
                                          </p:spTgt>
                                        </p:tgtEl>
                                        <p:attrNameLst>
                                          <p:attrName>style.visibility</p:attrName>
                                        </p:attrNameLst>
                                      </p:cBhvr>
                                      <p:to>
                                        <p:strVal val="visible"/>
                                      </p:to>
                                    </p:set>
                                    <p:animEffect transition="in" filter="wipe(left)">
                                      <p:cBhvr>
                                        <p:cTn id="22" dur="500"/>
                                        <p:tgtEl>
                                          <p:spTgt spid="8602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6027">
                                            <p:txEl>
                                              <p:pRg st="0" end="0"/>
                                            </p:txEl>
                                          </p:spTgt>
                                        </p:tgtEl>
                                        <p:attrNameLst>
                                          <p:attrName>style.visibility</p:attrName>
                                        </p:attrNameLst>
                                      </p:cBhvr>
                                      <p:to>
                                        <p:strVal val="visible"/>
                                      </p:to>
                                    </p:set>
                                    <p:animEffect transition="in" filter="wipe(left)">
                                      <p:cBhvr>
                                        <p:cTn id="27" dur="500"/>
                                        <p:tgtEl>
                                          <p:spTgt spid="8602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6027">
                                            <p:txEl>
                                              <p:pRg st="1" end="1"/>
                                            </p:txEl>
                                          </p:spTgt>
                                        </p:tgtEl>
                                        <p:attrNameLst>
                                          <p:attrName>style.visibility</p:attrName>
                                        </p:attrNameLst>
                                      </p:cBhvr>
                                      <p:to>
                                        <p:strVal val="visible"/>
                                      </p:to>
                                    </p:set>
                                    <p:animEffect transition="in" filter="wipe(left)">
                                      <p:cBhvr>
                                        <p:cTn id="32" dur="500"/>
                                        <p:tgtEl>
                                          <p:spTgt spid="86027">
                                            <p:txEl>
                                              <p:pRg st="1" end="1"/>
                                            </p:txEl>
                                          </p:spTgt>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86028"/>
                                        </p:tgtEl>
                                        <p:attrNameLst>
                                          <p:attrName>style.visibility</p:attrName>
                                        </p:attrNameLst>
                                      </p:cBhvr>
                                      <p:to>
                                        <p:strVal val="visible"/>
                                      </p:to>
                                    </p:set>
                                    <p:animEffect transition="in" filter="wipe(left)">
                                      <p:cBhvr>
                                        <p:cTn id="36" dur="500"/>
                                        <p:tgtEl>
                                          <p:spTgt spid="86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5" grpId="0" build="p" autoUpdateAnimBg="0" advAuto="0"/>
      <p:bldP spid="86026" grpId="0" build="p" autoUpdateAnimBg="0"/>
      <p:bldP spid="86027" grpId="0" build="p" autoUpdateAnimBg="0"/>
      <p:bldP spid="86028" grpId="0" autoUpdateAnimBg="0"/>
      <p:bldP spid="86029" grpId="0" build="p" autoUpdateAnimBg="0"/>
      <p:bldP spid="86030"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PQuestion"/>
          <p:cNvSpPr>
            <a:spLocks noGrp="1" noChangeArrowheads="1"/>
          </p:cNvSpPr>
          <p:nvPr>
            <p:ph type="title"/>
          </p:nvPr>
        </p:nvSpPr>
        <p:spPr/>
        <p:txBody>
          <a:bodyPr/>
          <a:lstStyle/>
          <a:p>
            <a:r>
              <a:rPr lang="en-US"/>
              <a:t>Example 1</a:t>
            </a:r>
          </a:p>
        </p:txBody>
      </p:sp>
      <p:sp>
        <p:nvSpPr>
          <p:cNvPr id="113672" name="Oval 8"/>
          <p:cNvSpPr>
            <a:spLocks noChangeArrowheads="1"/>
          </p:cNvSpPr>
          <p:nvPr/>
        </p:nvSpPr>
        <p:spPr bwMode="auto">
          <a:xfrm>
            <a:off x="876300" y="31242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3673" name="Picture 9"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3674" name="Picture 10"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3675" name="TPAnswers"/>
          <p:cNvSpPr>
            <a:spLocks noChangeArrowheads="1"/>
          </p:cNvSpPr>
          <p:nvPr>
            <p:custDataLst>
              <p:tags r:id="rId2"/>
            </p:custDataLst>
          </p:nvPr>
        </p:nvSpPr>
        <p:spPr bwMode="auto">
          <a:xfrm>
            <a:off x="914400" y="22098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a:t>
            </a:r>
            <a:r>
              <a:rPr lang="pt-BR" sz="2400" b="1" i="1">
                <a:sym typeface="Symbol" pitchFamily="18" charset="2"/>
              </a:rPr>
              <a:t>x</a:t>
            </a:r>
            <a:r>
              <a:rPr lang="pt-BR" sz="2400" b="1">
                <a:sym typeface="Symbol" pitchFamily="18" charset="2"/>
              </a:rPr>
              <a:t> + 3)(</a:t>
            </a:r>
            <a:r>
              <a:rPr lang="pt-BR" sz="2400" b="1" i="1">
                <a:sym typeface="Symbol" pitchFamily="18" charset="2"/>
              </a:rPr>
              <a:t>x</a:t>
            </a:r>
            <a:r>
              <a:rPr lang="pt-BR" sz="2400" b="1">
                <a:sym typeface="Symbol" pitchFamily="18" charset="2"/>
              </a:rPr>
              <a:t> + 1)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a:t>
            </a:r>
            <a:r>
              <a:rPr lang="pt-BR" sz="2400" b="1" i="1">
                <a:sym typeface="Symbol" pitchFamily="18" charset="2"/>
              </a:rPr>
              <a:t>x</a:t>
            </a:r>
            <a:r>
              <a:rPr lang="pt-BR" sz="2400" b="1">
                <a:sym typeface="Symbol" pitchFamily="18" charset="2"/>
              </a:rPr>
              <a:t> + 2)(</a:t>
            </a:r>
            <a:r>
              <a:rPr lang="pt-BR" sz="2400" b="1" i="1">
                <a:sym typeface="Symbol" pitchFamily="18" charset="2"/>
              </a:rPr>
              <a:t>x</a:t>
            </a:r>
            <a:r>
              <a:rPr lang="pt-BR" sz="2400" b="1">
                <a:sym typeface="Symbol" pitchFamily="18" charset="2"/>
              </a:rPr>
              <a:t> + 1)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a:t>
            </a:r>
            <a:r>
              <a:rPr lang="pt-BR" sz="2400" b="1" i="1">
                <a:sym typeface="Symbol" pitchFamily="18" charset="2"/>
              </a:rPr>
              <a:t>x</a:t>
            </a:r>
            <a:r>
              <a:rPr lang="pt-BR" sz="2400" b="1">
                <a:sym typeface="Symbol" pitchFamily="18" charset="2"/>
              </a:rPr>
              <a:t> – 2)(</a:t>
            </a:r>
            <a:r>
              <a:rPr lang="pt-BR" sz="2400" b="1" i="1">
                <a:sym typeface="Symbol" pitchFamily="18" charset="2"/>
              </a:rPr>
              <a:t>x</a:t>
            </a:r>
            <a:r>
              <a:rPr lang="pt-BR" sz="2400" b="1">
                <a:sym typeface="Symbol" pitchFamily="18" charset="2"/>
              </a:rPr>
              <a:t> –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a:t>
            </a:r>
            <a:r>
              <a:rPr lang="pt-BR" sz="2400" b="1" i="1">
                <a:sym typeface="Symbol" pitchFamily="18" charset="2"/>
              </a:rPr>
              <a:t>x</a:t>
            </a:r>
            <a:r>
              <a:rPr lang="pt-BR" sz="2400" b="1">
                <a:sym typeface="Symbol" pitchFamily="18" charset="2"/>
              </a:rPr>
              <a:t> + 1)(</a:t>
            </a:r>
            <a:r>
              <a:rPr lang="pt-BR" sz="2400" b="1" i="1">
                <a:sym typeface="Symbol" pitchFamily="18" charset="2"/>
              </a:rPr>
              <a:t>x</a:t>
            </a:r>
            <a:r>
              <a:rPr lang="pt-BR" sz="2400" b="1">
                <a:sym typeface="Symbol" pitchFamily="18" charset="2"/>
              </a:rPr>
              <a:t> + 1)</a:t>
            </a:r>
          </a:p>
        </p:txBody>
      </p:sp>
      <p:sp>
        <p:nvSpPr>
          <p:cNvPr id="113676"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ea typeface="Times New Roman" pitchFamily="18" charset="0"/>
                <a:cs typeface="Arial" pitchFamily="34" charset="0"/>
              </a:rPr>
              <a:t>Factor </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+ 3</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+ 2.</a:t>
            </a:r>
            <a:endParaRPr lang="en-US" sz="2400" i="1">
              <a:solidFill>
                <a:srgbClr val="000000"/>
              </a:solidFill>
              <a:ea typeface="Times New Roman" pitchFamily="18" charset="0"/>
              <a:cs typeface="Arial"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3673"/>
                                        </p:tgtEl>
                                        <p:attrNameLst>
                                          <p:attrName>style.visibility</p:attrName>
                                        </p:attrNameLst>
                                      </p:cBhvr>
                                      <p:to>
                                        <p:strVal val="visible"/>
                                      </p:to>
                                    </p:set>
                                    <p:animEffect transition="in" filter="wipe(left)">
                                      <p:cBhvr>
                                        <p:cTn id="7" dur="500"/>
                                        <p:tgtEl>
                                          <p:spTgt spid="11367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3674"/>
                                        </p:tgtEl>
                                        <p:attrNameLst>
                                          <p:attrName>style.visibility</p:attrName>
                                        </p:attrNameLst>
                                      </p:cBhvr>
                                      <p:to>
                                        <p:strVal val="visible"/>
                                      </p:to>
                                    </p:set>
                                    <p:animEffect transition="in" filter="dissolve">
                                      <p:cBhvr>
                                        <p:cTn id="11" dur="500"/>
                                        <p:tgtEl>
                                          <p:spTgt spid="1136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3676"/>
                                        </p:tgtEl>
                                        <p:attrNameLst>
                                          <p:attrName>style.visibility</p:attrName>
                                        </p:attrNameLst>
                                      </p:cBhvr>
                                      <p:to>
                                        <p:strVal val="visible"/>
                                      </p:to>
                                    </p:set>
                                    <p:animEffect transition="in" filter="wipe(left)">
                                      <p:cBhvr>
                                        <p:cTn id="15" dur="500"/>
                                        <p:tgtEl>
                                          <p:spTgt spid="11367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3675"/>
                                        </p:tgtEl>
                                        <p:attrNameLst>
                                          <p:attrName>style.visibility</p:attrName>
                                        </p:attrNameLst>
                                      </p:cBhvr>
                                      <p:to>
                                        <p:strVal val="visible"/>
                                      </p:to>
                                    </p:set>
                                    <p:animEffect transition="in" filter="wipe(left)">
                                      <p:cBhvr>
                                        <p:cTn id="19" dur="500"/>
                                        <p:tgtEl>
                                          <p:spTgt spid="113675"/>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3672"/>
                                        </p:tgtEl>
                                        <p:attrNameLst>
                                          <p:attrName>style.visibility</p:attrName>
                                        </p:attrNameLst>
                                      </p:cBhvr>
                                      <p:to>
                                        <p:strVal val="visible"/>
                                      </p:to>
                                    </p:set>
                                    <p:animEffect transition="in" filter="wipe(down)">
                                      <p:cBhvr>
                                        <p:cTn id="24" dur="580">
                                          <p:stCondLst>
                                            <p:cond delay="0"/>
                                          </p:stCondLst>
                                        </p:cTn>
                                        <p:tgtEl>
                                          <p:spTgt spid="113672"/>
                                        </p:tgtEl>
                                      </p:cBhvr>
                                    </p:animEffect>
                                    <p:anim calcmode="lin" valueType="num">
                                      <p:cBhvr>
                                        <p:cTn id="25" dur="1822" tmFilter="0,0; 0.14,0.36; 0.43,0.73; 0.71,0.91; 1.0,1.0">
                                          <p:stCondLst>
                                            <p:cond delay="0"/>
                                          </p:stCondLst>
                                        </p:cTn>
                                        <p:tgtEl>
                                          <p:spTgt spid="11367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367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367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367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3672"/>
                                        </p:tgtEl>
                                        <p:attrNameLst>
                                          <p:attrName>ppt_y</p:attrName>
                                        </p:attrNameLst>
                                      </p:cBhvr>
                                      <p:tavLst>
                                        <p:tav tm="0" fmla="#ppt_y-sin(pi*$)/81">
                                          <p:val>
                                            <p:fltVal val="0"/>
                                          </p:val>
                                        </p:tav>
                                        <p:tav tm="100000">
                                          <p:val>
                                            <p:fltVal val="1"/>
                                          </p:val>
                                        </p:tav>
                                      </p:tavLst>
                                    </p:anim>
                                    <p:animScale>
                                      <p:cBhvr>
                                        <p:cTn id="30" dur="26">
                                          <p:stCondLst>
                                            <p:cond delay="650"/>
                                          </p:stCondLst>
                                        </p:cTn>
                                        <p:tgtEl>
                                          <p:spTgt spid="113672"/>
                                        </p:tgtEl>
                                      </p:cBhvr>
                                      <p:to x="100000" y="60000"/>
                                    </p:animScale>
                                    <p:animScale>
                                      <p:cBhvr>
                                        <p:cTn id="31" dur="166" decel="50000">
                                          <p:stCondLst>
                                            <p:cond delay="676"/>
                                          </p:stCondLst>
                                        </p:cTn>
                                        <p:tgtEl>
                                          <p:spTgt spid="113672"/>
                                        </p:tgtEl>
                                      </p:cBhvr>
                                      <p:to x="100000" y="100000"/>
                                    </p:animScale>
                                    <p:animScale>
                                      <p:cBhvr>
                                        <p:cTn id="32" dur="26">
                                          <p:stCondLst>
                                            <p:cond delay="1312"/>
                                          </p:stCondLst>
                                        </p:cTn>
                                        <p:tgtEl>
                                          <p:spTgt spid="113672"/>
                                        </p:tgtEl>
                                      </p:cBhvr>
                                      <p:to x="100000" y="80000"/>
                                    </p:animScale>
                                    <p:animScale>
                                      <p:cBhvr>
                                        <p:cTn id="33" dur="166" decel="50000">
                                          <p:stCondLst>
                                            <p:cond delay="1338"/>
                                          </p:stCondLst>
                                        </p:cTn>
                                        <p:tgtEl>
                                          <p:spTgt spid="113672"/>
                                        </p:tgtEl>
                                      </p:cBhvr>
                                      <p:to x="100000" y="100000"/>
                                    </p:animScale>
                                    <p:animScale>
                                      <p:cBhvr>
                                        <p:cTn id="34" dur="26">
                                          <p:stCondLst>
                                            <p:cond delay="1642"/>
                                          </p:stCondLst>
                                        </p:cTn>
                                        <p:tgtEl>
                                          <p:spTgt spid="113672"/>
                                        </p:tgtEl>
                                      </p:cBhvr>
                                      <p:to x="100000" y="90000"/>
                                    </p:animScale>
                                    <p:animScale>
                                      <p:cBhvr>
                                        <p:cTn id="35" dur="166" decel="50000">
                                          <p:stCondLst>
                                            <p:cond delay="1668"/>
                                          </p:stCondLst>
                                        </p:cTn>
                                        <p:tgtEl>
                                          <p:spTgt spid="113672"/>
                                        </p:tgtEl>
                                      </p:cBhvr>
                                      <p:to x="100000" y="100000"/>
                                    </p:animScale>
                                    <p:animScale>
                                      <p:cBhvr>
                                        <p:cTn id="36" dur="26">
                                          <p:stCondLst>
                                            <p:cond delay="1808"/>
                                          </p:stCondLst>
                                        </p:cTn>
                                        <p:tgtEl>
                                          <p:spTgt spid="113672"/>
                                        </p:tgtEl>
                                      </p:cBhvr>
                                      <p:to x="100000" y="95000"/>
                                    </p:animScale>
                                    <p:animScale>
                                      <p:cBhvr>
                                        <p:cTn id="37" dur="166" decel="50000">
                                          <p:stCondLst>
                                            <p:cond delay="1834"/>
                                          </p:stCondLst>
                                        </p:cTn>
                                        <p:tgtEl>
                                          <p:spTgt spid="1136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animBg="1"/>
      <p:bldP spid="113675" grpId="0" autoUpdateAnimBg="0"/>
      <p:bldP spid="113676"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 2</a:t>
            </a:r>
          </a:p>
        </p:txBody>
      </p:sp>
      <p:sp>
        <p:nvSpPr>
          <p:cNvPr id="6148" name="Text Box 4"/>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i="1">
                <a:solidFill>
                  <a:srgbClr val="CD0000"/>
                </a:solidFill>
              </a:rPr>
              <a:t>b </a:t>
            </a:r>
            <a:r>
              <a:rPr lang="en-US" sz="2000" b="1">
                <a:solidFill>
                  <a:srgbClr val="CD0000"/>
                </a:solidFill>
              </a:rPr>
              <a:t>is Negative and </a:t>
            </a:r>
            <a:r>
              <a:rPr lang="en-US" sz="2000" b="1" i="1">
                <a:solidFill>
                  <a:srgbClr val="CD0000"/>
                </a:solidFill>
              </a:rPr>
              <a:t>c </a:t>
            </a:r>
            <a:r>
              <a:rPr lang="en-US" sz="2000" b="1">
                <a:solidFill>
                  <a:srgbClr val="CD0000"/>
                </a:solidFill>
              </a:rPr>
              <a:t>is Positive</a:t>
            </a:r>
            <a:endParaRPr lang="en-US" sz="2000">
              <a:solidFill>
                <a:srgbClr val="000000"/>
              </a:solidFill>
            </a:endParaRPr>
          </a:p>
          <a:p>
            <a:pPr>
              <a:spcBef>
                <a:spcPct val="50000"/>
              </a:spcBef>
            </a:pPr>
            <a:endParaRPr lang="en-US" sz="2000" b="1">
              <a:solidFill>
                <a:srgbClr val="EC1D24"/>
              </a:solidFill>
            </a:endParaRPr>
          </a:p>
        </p:txBody>
      </p:sp>
      <p:sp>
        <p:nvSpPr>
          <p:cNvPr id="6149" name="Rectangle 5"/>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ea typeface="Times New Roman" pitchFamily="18" charset="0"/>
                <a:cs typeface="Arial" pitchFamily="34" charset="0"/>
              </a:rPr>
              <a:t>Factor </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12</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+ 27.</a:t>
            </a:r>
          </a:p>
        </p:txBody>
      </p:sp>
      <p:sp>
        <p:nvSpPr>
          <p:cNvPr id="6150" name="Text Box 6"/>
          <p:cNvSpPr txBox="1">
            <a:spLocks noChangeArrowheads="1"/>
          </p:cNvSpPr>
          <p:nvPr/>
        </p:nvSpPr>
        <p:spPr bwMode="auto">
          <a:xfrm>
            <a:off x="533400" y="1981200"/>
            <a:ext cx="8382000" cy="140652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ea typeface="Times New Roman" pitchFamily="18" charset="0"/>
                <a:cs typeface="Arial" pitchFamily="34" charset="0"/>
              </a:rPr>
              <a:t>In this trinomial, </a:t>
            </a:r>
            <a:r>
              <a:rPr lang="en-US" sz="2400" i="1">
                <a:ea typeface="Times New Roman" pitchFamily="18" charset="0"/>
                <a:cs typeface="Arial" pitchFamily="34" charset="0"/>
              </a:rPr>
              <a:t>b</a:t>
            </a:r>
            <a:r>
              <a:rPr lang="en-US" sz="2400">
                <a:ea typeface="Times New Roman" pitchFamily="18" charset="0"/>
                <a:cs typeface="Arial" pitchFamily="34" charset="0"/>
              </a:rPr>
              <a:t> = –12 and </a:t>
            </a:r>
            <a:r>
              <a:rPr lang="en-US" sz="2400" i="1">
                <a:ea typeface="Times New Roman" pitchFamily="18" charset="0"/>
                <a:cs typeface="Arial" pitchFamily="34" charset="0"/>
              </a:rPr>
              <a:t>c</a:t>
            </a:r>
            <a:r>
              <a:rPr lang="en-US" sz="2400">
                <a:ea typeface="Times New Roman" pitchFamily="18" charset="0"/>
                <a:cs typeface="Arial" pitchFamily="34" charset="0"/>
              </a:rPr>
              <a:t> = 27. This means </a:t>
            </a:r>
            <a:r>
              <a:rPr lang="en-US" sz="2400" i="1">
                <a:ea typeface="Times New Roman" pitchFamily="18" charset="0"/>
                <a:cs typeface="Arial" pitchFamily="34" charset="0"/>
              </a:rPr>
              <a:t>m</a:t>
            </a:r>
            <a:r>
              <a:rPr lang="en-US" sz="2400">
                <a:ea typeface="Times New Roman" pitchFamily="18" charset="0"/>
                <a:cs typeface="Arial" pitchFamily="34" charset="0"/>
              </a:rPr>
              <a:t> + </a:t>
            </a:r>
            <a:r>
              <a:rPr lang="en-US" sz="2400" i="1">
                <a:ea typeface="Times New Roman" pitchFamily="18" charset="0"/>
                <a:cs typeface="Arial" pitchFamily="34" charset="0"/>
              </a:rPr>
              <a:t>p</a:t>
            </a:r>
            <a:r>
              <a:rPr lang="en-US" sz="2400">
                <a:ea typeface="Times New Roman" pitchFamily="18" charset="0"/>
                <a:cs typeface="Arial" pitchFamily="34" charset="0"/>
              </a:rPr>
              <a:t> is negative and </a:t>
            </a:r>
            <a:r>
              <a:rPr lang="en-US" sz="2400" i="1">
                <a:ea typeface="Times New Roman" pitchFamily="18" charset="0"/>
                <a:cs typeface="Arial" pitchFamily="34" charset="0"/>
              </a:rPr>
              <a:t>mp</a:t>
            </a:r>
            <a:r>
              <a:rPr lang="en-US" sz="2400">
                <a:ea typeface="Times New Roman" pitchFamily="18" charset="0"/>
                <a:cs typeface="Arial" pitchFamily="34" charset="0"/>
              </a:rPr>
              <a:t> is positive. So, </a:t>
            </a:r>
            <a:r>
              <a:rPr lang="en-US" sz="2400" i="1">
                <a:ea typeface="Times New Roman" pitchFamily="18" charset="0"/>
                <a:cs typeface="Arial" pitchFamily="34" charset="0"/>
              </a:rPr>
              <a:t>m</a:t>
            </a:r>
            <a:r>
              <a:rPr lang="en-US" sz="2400">
                <a:ea typeface="Times New Roman" pitchFamily="18" charset="0"/>
                <a:cs typeface="Arial" pitchFamily="34" charset="0"/>
              </a:rPr>
              <a:t> and </a:t>
            </a:r>
            <a:r>
              <a:rPr lang="en-US" sz="2400" i="1">
                <a:ea typeface="Times New Roman" pitchFamily="18" charset="0"/>
                <a:cs typeface="Arial" pitchFamily="34" charset="0"/>
              </a:rPr>
              <a:t>p</a:t>
            </a:r>
            <a:r>
              <a:rPr lang="en-US" sz="2400">
                <a:ea typeface="Times New Roman" pitchFamily="18" charset="0"/>
                <a:cs typeface="Arial" pitchFamily="34" charset="0"/>
              </a:rPr>
              <a:t> must both be negative. Make a list of the negative factors of 27, and look for the pair with a sum of –12.</a:t>
            </a:r>
            <a:r>
              <a:rPr lang="en-US" sz="2400">
                <a:solidFill>
                  <a:srgbClr val="000000"/>
                </a:solidFill>
                <a:ea typeface="Times New Roman" pitchFamily="18" charset="0"/>
                <a:cs typeface="Arial" pitchFamily="34" charset="0"/>
              </a:rPr>
              <a:t> </a:t>
            </a:r>
          </a:p>
        </p:txBody>
      </p:sp>
      <p:sp>
        <p:nvSpPr>
          <p:cNvPr id="6151" name="Text Box 7"/>
          <p:cNvSpPr txBox="1">
            <a:spLocks noChangeArrowheads="1"/>
          </p:cNvSpPr>
          <p:nvPr/>
        </p:nvSpPr>
        <p:spPr bwMode="auto">
          <a:xfrm>
            <a:off x="1000125" y="3962400"/>
            <a:ext cx="7915275" cy="1223963"/>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buClr>
                <a:srgbClr val="FFFFFF"/>
              </a:buClr>
              <a:tabLst>
                <a:tab pos="457200" algn="l"/>
                <a:tab pos="1257300" algn="r"/>
                <a:tab pos="2743200" algn="l"/>
              </a:tabLst>
            </a:pPr>
            <a:r>
              <a:rPr lang="en-US" sz="2400">
                <a:ea typeface="Times New Roman" pitchFamily="18" charset="0"/>
                <a:cs typeface="Arial" pitchFamily="34" charset="0"/>
              </a:rPr>
              <a:t>   –1,	–27	–28</a:t>
            </a:r>
          </a:p>
          <a:p>
            <a:pPr>
              <a:lnSpc>
                <a:spcPct val="90000"/>
              </a:lnSpc>
              <a:spcBef>
                <a:spcPct val="20000"/>
              </a:spcBef>
              <a:spcAft>
                <a:spcPct val="20000"/>
              </a:spcAft>
              <a:buClr>
                <a:srgbClr val="FFFFFF"/>
              </a:buClr>
              <a:tabLst>
                <a:tab pos="457200" algn="l"/>
                <a:tab pos="1257300" algn="r"/>
                <a:tab pos="2743200" algn="l"/>
              </a:tabLst>
            </a:pPr>
            <a:r>
              <a:rPr lang="en-US" sz="2400">
                <a:solidFill>
                  <a:srgbClr val="000000"/>
                </a:solidFill>
                <a:ea typeface="Times New Roman" pitchFamily="18" charset="0"/>
                <a:cs typeface="Arial" pitchFamily="34" charset="0"/>
              </a:rPr>
              <a:t>   –3,	–9	–12		The correct factors are</a:t>
            </a:r>
            <a:br>
              <a:rPr lang="en-US" sz="2400">
                <a:solidFill>
                  <a:srgbClr val="000000"/>
                </a:solidFill>
                <a:ea typeface="Times New Roman" pitchFamily="18" charset="0"/>
                <a:cs typeface="Arial" pitchFamily="34" charset="0"/>
              </a:rPr>
            </a:br>
            <a:r>
              <a:rPr lang="en-US" sz="2400">
                <a:solidFill>
                  <a:srgbClr val="000000"/>
                </a:solidFill>
                <a:ea typeface="Times New Roman" pitchFamily="18" charset="0"/>
                <a:cs typeface="Arial" pitchFamily="34" charset="0"/>
              </a:rPr>
              <a:t>					–3 and –9.</a:t>
            </a:r>
          </a:p>
        </p:txBody>
      </p:sp>
      <p:grpSp>
        <p:nvGrpSpPr>
          <p:cNvPr id="6152" name="Group 8"/>
          <p:cNvGrpSpPr>
            <a:grpSpLocks/>
          </p:cNvGrpSpPr>
          <p:nvPr/>
        </p:nvGrpSpPr>
        <p:grpSpPr bwMode="auto">
          <a:xfrm>
            <a:off x="533400" y="3457575"/>
            <a:ext cx="8077200" cy="1866900"/>
            <a:chOff x="336" y="2178"/>
            <a:chExt cx="5088" cy="1176"/>
          </a:xfrm>
        </p:grpSpPr>
        <p:sp>
          <p:nvSpPr>
            <p:cNvPr id="6153" name="Text Box 9"/>
            <p:cNvSpPr txBox="1">
              <a:spLocks noChangeArrowheads="1"/>
            </p:cNvSpPr>
            <p:nvPr/>
          </p:nvSpPr>
          <p:spPr bwMode="auto">
            <a:xfrm>
              <a:off x="336" y="2186"/>
              <a:ext cx="5088"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ea typeface="Times New Roman" pitchFamily="18" charset="0"/>
                  <a:cs typeface="Arial" pitchFamily="34" charset="0"/>
                </a:rPr>
                <a:t>Factors of 27     Sum of Factors</a:t>
              </a:r>
              <a:endParaRPr lang="en-US" sz="2400">
                <a:solidFill>
                  <a:srgbClr val="000000"/>
                </a:solidFill>
                <a:ea typeface="Times New Roman" pitchFamily="18" charset="0"/>
                <a:cs typeface="Arial" pitchFamily="34" charset="0"/>
              </a:endParaRPr>
            </a:p>
          </p:txBody>
        </p:sp>
        <p:sp>
          <p:nvSpPr>
            <p:cNvPr id="6154" name="Line 10"/>
            <p:cNvSpPr>
              <a:spLocks noChangeShapeType="1"/>
            </p:cNvSpPr>
            <p:nvPr/>
          </p:nvSpPr>
          <p:spPr bwMode="auto">
            <a:xfrm>
              <a:off x="606" y="2448"/>
              <a:ext cx="2664" cy="0"/>
            </a:xfrm>
            <a:prstGeom prst="line">
              <a:avLst/>
            </a:prstGeom>
            <a:noFill/>
            <a:ln w="28575">
              <a:solidFill>
                <a:srgbClr val="E01B22"/>
              </a:solidFill>
              <a:round/>
              <a:headEnd/>
              <a:tailEnd/>
            </a:ln>
            <a:effectLst/>
          </p:spPr>
          <p:txBody>
            <a:bodyPr>
              <a:spAutoFit/>
            </a:bodyPr>
            <a:lstStyle/>
            <a:p>
              <a:endParaRPr lang="en-US"/>
            </a:p>
          </p:txBody>
        </p:sp>
        <p:sp>
          <p:nvSpPr>
            <p:cNvPr id="6155" name="Line 11"/>
            <p:cNvSpPr>
              <a:spLocks noChangeShapeType="1"/>
            </p:cNvSpPr>
            <p:nvPr/>
          </p:nvSpPr>
          <p:spPr bwMode="auto">
            <a:xfrm>
              <a:off x="1872" y="2178"/>
              <a:ext cx="0" cy="1176"/>
            </a:xfrm>
            <a:prstGeom prst="line">
              <a:avLst/>
            </a:prstGeom>
            <a:noFill/>
            <a:ln w="28575">
              <a:solidFill>
                <a:srgbClr val="E01B22"/>
              </a:solidFill>
              <a:round/>
              <a:headEnd/>
              <a:tailEnd/>
            </a:ln>
            <a:effectLst/>
          </p:spPr>
          <p:txBody>
            <a:bodyPr>
              <a:spAutoFit/>
            </a:bodyPr>
            <a:lstStyle/>
            <a:p>
              <a:endParaRPr lang="en-US"/>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49">
                                            <p:txEl>
                                              <p:pRg st="0" end="0"/>
                                            </p:txEl>
                                          </p:spTgt>
                                        </p:tgtEl>
                                        <p:attrNameLst>
                                          <p:attrName>style.visibility</p:attrName>
                                        </p:attrNameLst>
                                      </p:cBhvr>
                                      <p:to>
                                        <p:strVal val="visible"/>
                                      </p:to>
                                    </p:set>
                                    <p:animEffect transition="in" filter="wipe(left)">
                                      <p:cBhvr>
                                        <p:cTn id="7" dur="500"/>
                                        <p:tgtEl>
                                          <p:spTgt spid="61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50">
                                            <p:txEl>
                                              <p:pRg st="0" end="0"/>
                                            </p:txEl>
                                          </p:spTgt>
                                        </p:tgtEl>
                                        <p:attrNameLst>
                                          <p:attrName>style.visibility</p:attrName>
                                        </p:attrNameLst>
                                      </p:cBhvr>
                                      <p:to>
                                        <p:strVal val="visible"/>
                                      </p:to>
                                    </p:set>
                                    <p:animEffect transition="in" filter="wipe(left)">
                                      <p:cBhvr>
                                        <p:cTn id="12" dur="500"/>
                                        <p:tgtEl>
                                          <p:spTgt spid="615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152"/>
                                        </p:tgtEl>
                                        <p:attrNameLst>
                                          <p:attrName>style.visibility</p:attrName>
                                        </p:attrNameLst>
                                      </p:cBhvr>
                                      <p:to>
                                        <p:strVal val="visible"/>
                                      </p:to>
                                    </p:set>
                                    <p:animEffect transition="in" filter="wipe(left)">
                                      <p:cBhvr>
                                        <p:cTn id="17" dur="500"/>
                                        <p:tgtEl>
                                          <p:spTgt spid="615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51">
                                            <p:txEl>
                                              <p:pRg st="0" end="0"/>
                                            </p:txEl>
                                          </p:spTgt>
                                        </p:tgtEl>
                                        <p:attrNameLst>
                                          <p:attrName>style.visibility</p:attrName>
                                        </p:attrNameLst>
                                      </p:cBhvr>
                                      <p:to>
                                        <p:strVal val="visible"/>
                                      </p:to>
                                    </p:set>
                                    <p:animEffect transition="in" filter="wipe(left)">
                                      <p:cBhvr>
                                        <p:cTn id="22" dur="500"/>
                                        <p:tgtEl>
                                          <p:spTgt spid="615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151">
                                            <p:txEl>
                                              <p:pRg st="1" end="1"/>
                                            </p:txEl>
                                          </p:spTgt>
                                        </p:tgtEl>
                                        <p:attrNameLst>
                                          <p:attrName>style.visibility</p:attrName>
                                        </p:attrNameLst>
                                      </p:cBhvr>
                                      <p:to>
                                        <p:strVal val="visible"/>
                                      </p:to>
                                    </p:set>
                                    <p:animEffect transition="in" filter="wipe(left)">
                                      <p:cBhvr>
                                        <p:cTn id="27" dur="500"/>
                                        <p:tgtEl>
                                          <p:spTgt spid="61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autoUpdateAnimBg="0" advAuto="0"/>
      <p:bldP spid="6150" grpId="0" build="p" autoUpdateAnimBg="0"/>
      <p:bldP spid="6151"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Example 2</a:t>
            </a:r>
          </a:p>
        </p:txBody>
      </p:sp>
      <p:sp>
        <p:nvSpPr>
          <p:cNvPr id="7172" name="Text Box 4"/>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i="1">
                <a:solidFill>
                  <a:srgbClr val="CD0000"/>
                </a:solidFill>
              </a:rPr>
              <a:t>b </a:t>
            </a:r>
            <a:r>
              <a:rPr lang="en-US" sz="2000" b="1">
                <a:solidFill>
                  <a:srgbClr val="CD0000"/>
                </a:solidFill>
              </a:rPr>
              <a:t>is Negative and </a:t>
            </a:r>
            <a:r>
              <a:rPr lang="en-US" sz="2000" b="1" i="1">
                <a:solidFill>
                  <a:srgbClr val="CD0000"/>
                </a:solidFill>
              </a:rPr>
              <a:t>c </a:t>
            </a:r>
            <a:r>
              <a:rPr lang="en-US" sz="2000" b="1">
                <a:solidFill>
                  <a:srgbClr val="CD0000"/>
                </a:solidFill>
              </a:rPr>
              <a:t>is Positive</a:t>
            </a:r>
            <a:endParaRPr lang="en-US" sz="2000" b="1">
              <a:solidFill>
                <a:srgbClr val="EC1D24"/>
              </a:solidFill>
            </a:endParaRPr>
          </a:p>
        </p:txBody>
      </p:sp>
      <p:sp>
        <p:nvSpPr>
          <p:cNvPr id="7173" name="Rectangle 5"/>
          <p:cNvSpPr>
            <a:spLocks noChangeArrowheads="1"/>
          </p:cNvSpPr>
          <p:nvPr/>
        </p:nvSpPr>
        <p:spPr bwMode="auto">
          <a:xfrm>
            <a:off x="523875" y="1903413"/>
            <a:ext cx="8229600" cy="420687"/>
          </a:xfrm>
          <a:prstGeom prst="rect">
            <a:avLst/>
          </a:prstGeom>
          <a:noFill/>
          <a:ln w="9525">
            <a:noFill/>
            <a:miter lim="800000"/>
            <a:headEnd/>
            <a:tailEnd/>
          </a:ln>
          <a:effectLst/>
        </p:spPr>
        <p:txBody>
          <a:bodyPr>
            <a:spAutoFit/>
          </a:bodyPr>
          <a:lstStyle/>
          <a:p>
            <a:pPr marL="2228850" indent="-1884363">
              <a:lnSpc>
                <a:spcPct val="90000"/>
              </a:lnSpc>
              <a:spcBef>
                <a:spcPct val="20000"/>
              </a:spcBef>
              <a:buClr>
                <a:srgbClr val="FFFFFF"/>
              </a:buClr>
              <a:tabLst>
                <a:tab pos="5029200" algn="l"/>
              </a:tabLst>
            </a:pPr>
            <a:r>
              <a:rPr lang="en-US" sz="2400"/>
              <a:t>	= (</a:t>
            </a:r>
            <a:r>
              <a:rPr lang="en-US" sz="2400" i="1"/>
              <a:t>x</a:t>
            </a:r>
            <a:r>
              <a:rPr lang="en-US" sz="2400"/>
              <a:t> – 3)(</a:t>
            </a:r>
            <a:r>
              <a:rPr lang="en-US" sz="2400" i="1"/>
              <a:t>x</a:t>
            </a:r>
            <a:r>
              <a:rPr lang="en-US" sz="2400"/>
              <a:t> – 9)	</a:t>
            </a:r>
            <a:r>
              <a:rPr lang="en-US" sz="2400" i="1"/>
              <a:t>m</a:t>
            </a:r>
            <a:r>
              <a:rPr lang="en-US" sz="2400"/>
              <a:t> = –3 and </a:t>
            </a:r>
            <a:r>
              <a:rPr lang="en-US" sz="2400" i="1"/>
              <a:t>p</a:t>
            </a:r>
            <a:r>
              <a:rPr lang="en-US" sz="2400"/>
              <a:t> = –9</a:t>
            </a:r>
          </a:p>
        </p:txBody>
      </p:sp>
      <p:sp>
        <p:nvSpPr>
          <p:cNvPr id="7174" name="Text Box 6"/>
          <p:cNvSpPr txBox="1">
            <a:spLocks noChangeArrowheads="1"/>
          </p:cNvSpPr>
          <p:nvPr/>
        </p:nvSpPr>
        <p:spPr bwMode="auto">
          <a:xfrm>
            <a:off x="533400" y="3070225"/>
            <a:ext cx="7772400" cy="2720975"/>
          </a:xfrm>
          <a:prstGeom prst="rect">
            <a:avLst/>
          </a:prstGeom>
          <a:noFill/>
          <a:ln w="9525" algn="ctr">
            <a:noFill/>
            <a:miter lim="800000"/>
            <a:headEnd/>
            <a:tailEnd/>
          </a:ln>
          <a:effectLst/>
        </p:spPr>
        <p:txBody>
          <a:bodyPr>
            <a:spAutoFit/>
          </a:bodyPr>
          <a:lstStyle/>
          <a:p>
            <a:pPr marL="1371600" indent="-1028700">
              <a:lnSpc>
                <a:spcPct val="90000"/>
              </a:lnSpc>
              <a:spcBef>
                <a:spcPct val="20000"/>
              </a:spcBef>
              <a:spcAft>
                <a:spcPct val="20000"/>
              </a:spcAft>
            </a:pPr>
            <a:r>
              <a:rPr lang="en-US" sz="2400" b="1">
                <a:solidFill>
                  <a:srgbClr val="00539D"/>
                </a:solidFill>
              </a:rPr>
              <a:t>Check</a:t>
            </a:r>
            <a:r>
              <a:rPr lang="en-US" sz="2400">
                <a:solidFill>
                  <a:srgbClr val="000000"/>
                </a:solidFill>
              </a:rPr>
              <a:t>	</a:t>
            </a:r>
            <a:r>
              <a:rPr lang="en-US" sz="2400">
                <a:ea typeface="Times New Roman" pitchFamily="18" charset="0"/>
                <a:cs typeface="Arial" pitchFamily="34" charset="0"/>
              </a:rPr>
              <a:t>You can check this result by using a graphing calculator. Graph </a:t>
            </a:r>
            <a:r>
              <a:rPr lang="en-US" sz="2400" i="1">
                <a:ea typeface="Times New Roman" pitchFamily="18" charset="0"/>
                <a:cs typeface="Arial" pitchFamily="34" charset="0"/>
              </a:rPr>
              <a:t>y</a:t>
            </a:r>
            <a:r>
              <a:rPr lang="en-US" sz="2400">
                <a:ea typeface="Times New Roman" pitchFamily="18" charset="0"/>
                <a:cs typeface="Arial" pitchFamily="34" charset="0"/>
              </a:rPr>
              <a:t> = </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12</a:t>
            </a:r>
            <a:r>
              <a:rPr lang="en-US" sz="2400" i="1">
                <a:ea typeface="Times New Roman" pitchFamily="18" charset="0"/>
                <a:cs typeface="Arial" pitchFamily="34" charset="0"/>
              </a:rPr>
              <a:t>x</a:t>
            </a:r>
            <a:r>
              <a:rPr lang="en-US" sz="2400">
                <a:ea typeface="Times New Roman" pitchFamily="18" charset="0"/>
                <a:cs typeface="Arial" pitchFamily="34" charset="0"/>
              </a:rPr>
              <a:t> + 27 and </a:t>
            </a:r>
            <a:br>
              <a:rPr lang="en-US" sz="2400">
                <a:ea typeface="Times New Roman" pitchFamily="18" charset="0"/>
                <a:cs typeface="Arial" pitchFamily="34" charset="0"/>
              </a:rPr>
            </a:br>
            <a:r>
              <a:rPr lang="en-US" sz="2400" i="1">
                <a:ea typeface="Times New Roman" pitchFamily="18" charset="0"/>
                <a:cs typeface="Arial" pitchFamily="34" charset="0"/>
              </a:rPr>
              <a:t>y</a:t>
            </a:r>
            <a:r>
              <a:rPr lang="en-US" sz="2400">
                <a:ea typeface="Times New Roman" pitchFamily="18" charset="0"/>
                <a:cs typeface="Arial" pitchFamily="34" charset="0"/>
              </a:rPr>
              <a:t> = (</a:t>
            </a:r>
            <a:r>
              <a:rPr lang="en-US" sz="2400" i="1">
                <a:ea typeface="Times New Roman" pitchFamily="18" charset="0"/>
                <a:cs typeface="Arial" pitchFamily="34" charset="0"/>
              </a:rPr>
              <a:t>x</a:t>
            </a:r>
            <a:r>
              <a:rPr lang="en-US" sz="2400">
                <a:ea typeface="Times New Roman" pitchFamily="18" charset="0"/>
                <a:cs typeface="Arial" pitchFamily="34" charset="0"/>
              </a:rPr>
              <a:t> – 3)(</a:t>
            </a:r>
            <a:r>
              <a:rPr lang="en-US" sz="2400" i="1">
                <a:ea typeface="Times New Roman" pitchFamily="18" charset="0"/>
                <a:cs typeface="Arial" pitchFamily="34" charset="0"/>
              </a:rPr>
              <a:t>x</a:t>
            </a:r>
            <a:r>
              <a:rPr lang="en-US" sz="2400">
                <a:ea typeface="Times New Roman" pitchFamily="18" charset="0"/>
                <a:cs typeface="Arial" pitchFamily="34" charset="0"/>
              </a:rPr>
              <a:t> – 9) on the same screen. Since only one graph appears, </a:t>
            </a:r>
            <a:br>
              <a:rPr lang="en-US" sz="2400">
                <a:ea typeface="Times New Roman" pitchFamily="18" charset="0"/>
                <a:cs typeface="Arial" pitchFamily="34" charset="0"/>
              </a:rPr>
            </a:br>
            <a:r>
              <a:rPr lang="en-US" sz="2400">
                <a:ea typeface="Times New Roman" pitchFamily="18" charset="0"/>
                <a:cs typeface="Arial" pitchFamily="34" charset="0"/>
              </a:rPr>
              <a:t>the two graphs must </a:t>
            </a:r>
            <a:br>
              <a:rPr lang="en-US" sz="2400">
                <a:ea typeface="Times New Roman" pitchFamily="18" charset="0"/>
                <a:cs typeface="Arial" pitchFamily="34" charset="0"/>
              </a:rPr>
            </a:br>
            <a:r>
              <a:rPr lang="en-US" sz="2400">
                <a:ea typeface="Times New Roman" pitchFamily="18" charset="0"/>
                <a:cs typeface="Arial" pitchFamily="34" charset="0"/>
              </a:rPr>
              <a:t>coincide. Therefore, the </a:t>
            </a:r>
            <a:br>
              <a:rPr lang="en-US" sz="2400">
                <a:ea typeface="Times New Roman" pitchFamily="18" charset="0"/>
                <a:cs typeface="Arial" pitchFamily="34" charset="0"/>
              </a:rPr>
            </a:br>
            <a:r>
              <a:rPr lang="en-US" sz="2400">
                <a:ea typeface="Times New Roman" pitchFamily="18" charset="0"/>
                <a:cs typeface="Arial" pitchFamily="34" charset="0"/>
              </a:rPr>
              <a:t>trinomial has been </a:t>
            </a:r>
            <a:br>
              <a:rPr lang="en-US" sz="2400">
                <a:ea typeface="Times New Roman" pitchFamily="18" charset="0"/>
                <a:cs typeface="Arial" pitchFamily="34" charset="0"/>
              </a:rPr>
            </a:br>
            <a:r>
              <a:rPr lang="en-US" sz="2400">
                <a:ea typeface="Times New Roman" pitchFamily="18" charset="0"/>
                <a:cs typeface="Arial" pitchFamily="34" charset="0"/>
              </a:rPr>
              <a:t>factored correctly.</a:t>
            </a:r>
          </a:p>
        </p:txBody>
      </p:sp>
      <p:sp>
        <p:nvSpPr>
          <p:cNvPr id="7175" name="Rectangle 7"/>
          <p:cNvSpPr>
            <a:spLocks noChangeArrowheads="1"/>
          </p:cNvSpPr>
          <p:nvPr/>
        </p:nvSpPr>
        <p:spPr bwMode="auto">
          <a:xfrm>
            <a:off x="4378325" y="5395913"/>
            <a:ext cx="423863" cy="420687"/>
          </a:xfrm>
          <a:prstGeom prst="rect">
            <a:avLst/>
          </a:prstGeom>
          <a:noFill/>
          <a:ln w="9525" algn="ctr">
            <a:noFill/>
            <a:miter lim="800000"/>
            <a:headEnd/>
            <a:tailEnd/>
          </a:ln>
          <a:effectLst/>
        </p:spPr>
        <p:txBody>
          <a:bodyPr wrap="none">
            <a:spAutoFit/>
          </a:bodyPr>
          <a:lstStyle/>
          <a:p>
            <a:pPr>
              <a:lnSpc>
                <a:spcPct val="90000"/>
              </a:lnSpc>
              <a:spcBef>
                <a:spcPct val="50000"/>
              </a:spcBef>
              <a:spcAft>
                <a:spcPct val="20000"/>
              </a:spcAft>
              <a:buClr>
                <a:srgbClr val="FFFFFF"/>
              </a:buClr>
            </a:pPr>
            <a:r>
              <a:rPr lang="en-US" sz="2400">
                <a:solidFill>
                  <a:srgbClr val="E01B22"/>
                </a:solidFill>
                <a:sym typeface="Wingdings" pitchFamily="2" charset="2"/>
              </a:rPr>
              <a:t></a:t>
            </a:r>
          </a:p>
        </p:txBody>
      </p:sp>
      <p:pic>
        <p:nvPicPr>
          <p:cNvPr id="7176" name="Picture 8" descr="ALG08-03-01"/>
          <p:cNvPicPr>
            <a:picLocks noChangeAspect="1" noChangeArrowheads="1"/>
          </p:cNvPicPr>
          <p:nvPr/>
        </p:nvPicPr>
        <p:blipFill>
          <a:blip r:embed="rId3" cstate="print"/>
          <a:srcRect b="11536"/>
          <a:stretch>
            <a:fillRect/>
          </a:stretch>
        </p:blipFill>
        <p:spPr bwMode="auto">
          <a:xfrm>
            <a:off x="5476875" y="4191000"/>
            <a:ext cx="2752725" cy="1874838"/>
          </a:xfrm>
          <a:prstGeom prst="rect">
            <a:avLst/>
          </a:prstGeom>
          <a:noFill/>
        </p:spPr>
      </p:pic>
      <p:sp>
        <p:nvSpPr>
          <p:cNvPr id="7177" name="Rectangle 9"/>
          <p:cNvSpPr>
            <a:spLocks noChangeArrowheads="1"/>
          </p:cNvSpPr>
          <p:nvPr/>
        </p:nvSpPr>
        <p:spPr bwMode="auto">
          <a:xfrm>
            <a:off x="533400" y="2551113"/>
            <a:ext cx="8229600" cy="420687"/>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a:t>
            </a:r>
            <a:r>
              <a:rPr lang="en-US" sz="2400" i="1">
                <a:solidFill>
                  <a:srgbClr val="E01B22"/>
                </a:solidFill>
              </a:rPr>
              <a:t>x</a:t>
            </a:r>
            <a:r>
              <a:rPr lang="en-US" sz="2400">
                <a:solidFill>
                  <a:srgbClr val="E01B22"/>
                </a:solidFill>
              </a:rPr>
              <a:t> – 3)(</a:t>
            </a:r>
            <a:r>
              <a:rPr lang="en-US" sz="2400" i="1">
                <a:solidFill>
                  <a:srgbClr val="E01B22"/>
                </a:solidFill>
              </a:rPr>
              <a:t>x</a:t>
            </a:r>
            <a:r>
              <a:rPr lang="en-US" sz="2400">
                <a:solidFill>
                  <a:srgbClr val="E01B22"/>
                </a:solidFill>
              </a:rPr>
              <a:t> – 9)</a:t>
            </a:r>
          </a:p>
        </p:txBody>
      </p:sp>
      <p:sp>
        <p:nvSpPr>
          <p:cNvPr id="7178" name="Text Box 10"/>
          <p:cNvSpPr txBox="1">
            <a:spLocks noChangeArrowheads="1"/>
          </p:cNvSpPr>
          <p:nvPr/>
        </p:nvSpPr>
        <p:spPr bwMode="auto">
          <a:xfrm>
            <a:off x="533400" y="1514475"/>
            <a:ext cx="8077200" cy="420688"/>
          </a:xfrm>
          <a:prstGeom prst="rect">
            <a:avLst/>
          </a:prstGeom>
          <a:noFill/>
          <a:ln w="9525" algn="ctr">
            <a:noFill/>
            <a:miter lim="800000"/>
            <a:headEnd/>
            <a:tailEnd/>
          </a:ln>
          <a:effectLst/>
        </p:spPr>
        <p:txBody>
          <a:bodyPr>
            <a:spAutoFit/>
          </a:bodyPr>
          <a:lstStyle/>
          <a:p>
            <a:pPr marL="5029200" indent="-4686300">
              <a:lnSpc>
                <a:spcPct val="90000"/>
              </a:lnSpc>
              <a:spcBef>
                <a:spcPct val="20000"/>
              </a:spcBef>
              <a:spcAft>
                <a:spcPct val="20000"/>
              </a:spcAft>
              <a:buClr>
                <a:srgbClr val="FFFFFF"/>
              </a:buClr>
            </a:pP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12</a:t>
            </a:r>
            <a:r>
              <a:rPr lang="en-US" sz="2400" i="1">
                <a:ea typeface="Times New Roman" pitchFamily="18" charset="0"/>
                <a:cs typeface="Arial" pitchFamily="34" charset="0"/>
              </a:rPr>
              <a:t>x</a:t>
            </a:r>
            <a:r>
              <a:rPr lang="en-US" sz="2400">
                <a:ea typeface="Times New Roman" pitchFamily="18" charset="0"/>
                <a:cs typeface="Arial" pitchFamily="34" charset="0"/>
              </a:rPr>
              <a:t> + 27 = (</a:t>
            </a:r>
            <a:r>
              <a:rPr lang="en-US" sz="2400" i="1">
                <a:ea typeface="Times New Roman" pitchFamily="18" charset="0"/>
                <a:cs typeface="Arial" pitchFamily="34" charset="0"/>
              </a:rPr>
              <a:t>x</a:t>
            </a:r>
            <a:r>
              <a:rPr lang="en-US" sz="2400">
                <a:ea typeface="Times New Roman" pitchFamily="18" charset="0"/>
                <a:cs typeface="Arial" pitchFamily="34" charset="0"/>
              </a:rPr>
              <a:t> + </a:t>
            </a:r>
            <a:r>
              <a:rPr lang="en-US" sz="2400" i="1">
                <a:ea typeface="Times New Roman" pitchFamily="18" charset="0"/>
                <a:cs typeface="Arial" pitchFamily="34" charset="0"/>
              </a:rPr>
              <a:t>m</a:t>
            </a:r>
            <a:r>
              <a:rPr lang="en-US" sz="2400">
                <a:ea typeface="Times New Roman" pitchFamily="18" charset="0"/>
                <a:cs typeface="Arial" pitchFamily="34" charset="0"/>
              </a:rPr>
              <a:t>)(</a:t>
            </a:r>
            <a:r>
              <a:rPr lang="en-US" sz="2400" i="1">
                <a:ea typeface="Times New Roman" pitchFamily="18" charset="0"/>
                <a:cs typeface="Arial" pitchFamily="34" charset="0"/>
              </a:rPr>
              <a:t>x</a:t>
            </a:r>
            <a:r>
              <a:rPr lang="en-US" sz="2400">
                <a:ea typeface="Times New Roman" pitchFamily="18" charset="0"/>
                <a:cs typeface="Arial" pitchFamily="34" charset="0"/>
              </a:rPr>
              <a:t> + </a:t>
            </a:r>
            <a:r>
              <a:rPr lang="en-US" sz="2400" i="1">
                <a:ea typeface="Times New Roman" pitchFamily="18" charset="0"/>
                <a:cs typeface="Arial" pitchFamily="34" charset="0"/>
              </a:rPr>
              <a:t>p</a:t>
            </a:r>
            <a:r>
              <a:rPr lang="en-US" sz="2400">
                <a:ea typeface="Times New Roman" pitchFamily="18" charset="0"/>
                <a:cs typeface="Arial" pitchFamily="34" charset="0"/>
              </a:rPr>
              <a:t>)	Write the pattern.</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78">
                                            <p:txEl>
                                              <p:pRg st="0" end="0"/>
                                            </p:txEl>
                                          </p:spTgt>
                                        </p:tgtEl>
                                        <p:attrNameLst>
                                          <p:attrName>style.visibility</p:attrName>
                                        </p:attrNameLst>
                                      </p:cBhvr>
                                      <p:to>
                                        <p:strVal val="visible"/>
                                      </p:to>
                                    </p:set>
                                    <p:animEffect transition="in" filter="wipe(left)">
                                      <p:cBhvr>
                                        <p:cTn id="7" dur="500"/>
                                        <p:tgtEl>
                                          <p:spTgt spid="71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73">
                                            <p:txEl>
                                              <p:pRg st="0" end="0"/>
                                            </p:txEl>
                                          </p:spTgt>
                                        </p:tgtEl>
                                        <p:attrNameLst>
                                          <p:attrName>style.visibility</p:attrName>
                                        </p:attrNameLst>
                                      </p:cBhvr>
                                      <p:to>
                                        <p:strVal val="visible"/>
                                      </p:to>
                                    </p:set>
                                    <p:animEffect transition="in" filter="wipe(left)">
                                      <p:cBhvr>
                                        <p:cTn id="12" dur="500"/>
                                        <p:tgtEl>
                                          <p:spTgt spid="717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177">
                                            <p:txEl>
                                              <p:pRg st="0" end="0"/>
                                            </p:txEl>
                                          </p:spTgt>
                                        </p:tgtEl>
                                        <p:attrNameLst>
                                          <p:attrName>style.visibility</p:attrName>
                                        </p:attrNameLst>
                                      </p:cBhvr>
                                      <p:to>
                                        <p:strVal val="visible"/>
                                      </p:to>
                                    </p:set>
                                    <p:animEffect transition="in" filter="wipe(left)">
                                      <p:cBhvr>
                                        <p:cTn id="17" dur="500"/>
                                        <p:tgtEl>
                                          <p:spTgt spid="717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174">
                                            <p:txEl>
                                              <p:pRg st="0" end="0"/>
                                            </p:txEl>
                                          </p:spTgt>
                                        </p:tgtEl>
                                        <p:attrNameLst>
                                          <p:attrName>style.visibility</p:attrName>
                                        </p:attrNameLst>
                                      </p:cBhvr>
                                      <p:to>
                                        <p:strVal val="visible"/>
                                      </p:to>
                                    </p:set>
                                    <p:animEffect transition="in" filter="wipe(left)">
                                      <p:cBhvr>
                                        <p:cTn id="22" dur="500"/>
                                        <p:tgtEl>
                                          <p:spTgt spid="7174">
                                            <p:txEl>
                                              <p:pRg st="0" end="0"/>
                                            </p:txEl>
                                          </p:spTgt>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7175"/>
                                        </p:tgtEl>
                                        <p:attrNameLst>
                                          <p:attrName>style.visibility</p:attrName>
                                        </p:attrNameLst>
                                      </p:cBhvr>
                                      <p:to>
                                        <p:strVal val="visible"/>
                                      </p:to>
                                    </p:set>
                                    <p:animEffect transition="in" filter="wipe(left)">
                                      <p:cBhvr>
                                        <p:cTn id="26" dur="500"/>
                                        <p:tgtEl>
                                          <p:spTgt spid="7175"/>
                                        </p:tgtEl>
                                      </p:cBhvr>
                                    </p:animEffect>
                                  </p:childTnLst>
                                </p:cTn>
                              </p:par>
                            </p:childTnLst>
                          </p:cTn>
                        </p:par>
                        <p:par>
                          <p:cTn id="27" fill="hold">
                            <p:stCondLst>
                              <p:cond delay="1000"/>
                            </p:stCondLst>
                            <p:childTnLst>
                              <p:par>
                                <p:cTn id="28" presetID="22" presetClass="entr" presetSubtype="1" fill="hold" nodeType="afterEffect">
                                  <p:stCondLst>
                                    <p:cond delay="0"/>
                                  </p:stCondLst>
                                  <p:childTnLst>
                                    <p:set>
                                      <p:cBhvr>
                                        <p:cTn id="29" dur="1" fill="hold">
                                          <p:stCondLst>
                                            <p:cond delay="0"/>
                                          </p:stCondLst>
                                        </p:cTn>
                                        <p:tgtEl>
                                          <p:spTgt spid="7176"/>
                                        </p:tgtEl>
                                        <p:attrNameLst>
                                          <p:attrName>style.visibility</p:attrName>
                                        </p:attrNameLst>
                                      </p:cBhvr>
                                      <p:to>
                                        <p:strVal val="visible"/>
                                      </p:to>
                                    </p:set>
                                    <p:animEffect transition="in" filter="wipe(up)">
                                      <p:cBhvr>
                                        <p:cTn id="30" dur="500"/>
                                        <p:tgtEl>
                                          <p:spTgt spid="7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build="p" autoUpdateAnimBg="0" advAuto="0"/>
      <p:bldP spid="7174" grpId="0" build="p" autoUpdateAnimBg="0"/>
      <p:bldP spid="7175" grpId="0" autoUpdateAnimBg="0"/>
      <p:bldP spid="7177" grpId="0" build="p" autoUpdateAnimBg="0"/>
      <p:bldP spid="7178"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PQuestion"/>
          <p:cNvSpPr>
            <a:spLocks noGrp="1" noChangeArrowheads="1"/>
          </p:cNvSpPr>
          <p:nvPr>
            <p:ph type="title"/>
          </p:nvPr>
        </p:nvSpPr>
        <p:spPr/>
        <p:txBody>
          <a:bodyPr/>
          <a:lstStyle/>
          <a:p>
            <a:r>
              <a:rPr lang="en-US"/>
              <a:t>Example 2</a:t>
            </a:r>
          </a:p>
        </p:txBody>
      </p:sp>
      <p:sp>
        <p:nvSpPr>
          <p:cNvPr id="114695" name="Oval 7"/>
          <p:cNvSpPr>
            <a:spLocks noChangeArrowheads="1"/>
          </p:cNvSpPr>
          <p:nvPr/>
        </p:nvSpPr>
        <p:spPr bwMode="auto">
          <a:xfrm>
            <a:off x="904875" y="406082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4696"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4697"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4698" name="TPAnswers"/>
          <p:cNvSpPr>
            <a:spLocks noChangeArrowheads="1"/>
          </p:cNvSpPr>
          <p:nvPr>
            <p:custDataLst>
              <p:tags r:id="rId2"/>
            </p:custDataLst>
          </p:nvPr>
        </p:nvSpPr>
        <p:spPr bwMode="auto">
          <a:xfrm>
            <a:off x="914400" y="22098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a:t>
            </a:r>
            <a:r>
              <a:rPr lang="pt-BR" sz="2400" b="1" i="1">
                <a:sym typeface="Symbol" pitchFamily="18" charset="2"/>
              </a:rPr>
              <a:t>x</a:t>
            </a:r>
            <a:r>
              <a:rPr lang="pt-BR" sz="2400" b="1">
                <a:sym typeface="Symbol" pitchFamily="18" charset="2"/>
              </a:rPr>
              <a:t> + 4)(</a:t>
            </a:r>
            <a:r>
              <a:rPr lang="pt-BR" sz="2400" b="1" i="1">
                <a:sym typeface="Symbol" pitchFamily="18" charset="2"/>
              </a:rPr>
              <a:t>x</a:t>
            </a:r>
            <a:r>
              <a:rPr lang="pt-BR" sz="2400" b="1">
                <a:sym typeface="Symbol" pitchFamily="18" charset="2"/>
              </a:rPr>
              <a:t> + 4)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a:t>
            </a:r>
            <a:r>
              <a:rPr lang="pt-BR" sz="2400" b="1" i="1">
                <a:sym typeface="Symbol" pitchFamily="18" charset="2"/>
              </a:rPr>
              <a:t>x</a:t>
            </a:r>
            <a:r>
              <a:rPr lang="pt-BR" sz="2400" b="1">
                <a:sym typeface="Symbol" pitchFamily="18" charset="2"/>
              </a:rPr>
              <a:t> + 2)(</a:t>
            </a:r>
            <a:r>
              <a:rPr lang="pt-BR" sz="2400" b="1" i="1">
                <a:sym typeface="Symbol" pitchFamily="18" charset="2"/>
              </a:rPr>
              <a:t>x</a:t>
            </a:r>
            <a:r>
              <a:rPr lang="pt-BR" sz="2400" b="1">
                <a:sym typeface="Symbol" pitchFamily="18" charset="2"/>
              </a:rPr>
              <a:t> + 8)</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a:t>
            </a:r>
            <a:r>
              <a:rPr lang="pt-BR" sz="2400" b="1" i="1">
                <a:sym typeface="Symbol" pitchFamily="18" charset="2"/>
              </a:rPr>
              <a:t>x</a:t>
            </a:r>
            <a:r>
              <a:rPr lang="pt-BR" sz="2400" b="1">
                <a:sym typeface="Symbol" pitchFamily="18" charset="2"/>
              </a:rPr>
              <a:t> – 2)(</a:t>
            </a:r>
            <a:r>
              <a:rPr lang="pt-BR" sz="2400" b="1" i="1">
                <a:sym typeface="Symbol" pitchFamily="18" charset="2"/>
              </a:rPr>
              <a:t>x</a:t>
            </a:r>
            <a:r>
              <a:rPr lang="pt-BR" sz="2400" b="1">
                <a:sym typeface="Symbol" pitchFamily="18" charset="2"/>
              </a:rPr>
              <a:t> – 8)</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a:t>
            </a:r>
            <a:r>
              <a:rPr lang="pt-BR" sz="2400" b="1" i="1">
                <a:sym typeface="Symbol" pitchFamily="18" charset="2"/>
              </a:rPr>
              <a:t>x</a:t>
            </a:r>
            <a:r>
              <a:rPr lang="pt-BR" sz="2400" b="1">
                <a:sym typeface="Symbol" pitchFamily="18" charset="2"/>
              </a:rPr>
              <a:t> – 4)(</a:t>
            </a:r>
            <a:r>
              <a:rPr lang="pt-BR" sz="2400" b="1" i="1">
                <a:sym typeface="Symbol" pitchFamily="18" charset="2"/>
              </a:rPr>
              <a:t>x</a:t>
            </a:r>
            <a:r>
              <a:rPr lang="pt-BR" sz="2400" b="1">
                <a:sym typeface="Symbol" pitchFamily="18" charset="2"/>
              </a:rPr>
              <a:t> – 4)</a:t>
            </a:r>
          </a:p>
        </p:txBody>
      </p:sp>
      <p:sp>
        <p:nvSpPr>
          <p:cNvPr id="114699"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ea typeface="Times New Roman" pitchFamily="18" charset="0"/>
                <a:cs typeface="Arial" pitchFamily="34" charset="0"/>
              </a:rPr>
              <a:t>Factor </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10</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+ 16.</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4696"/>
                                        </p:tgtEl>
                                        <p:attrNameLst>
                                          <p:attrName>style.visibility</p:attrName>
                                        </p:attrNameLst>
                                      </p:cBhvr>
                                      <p:to>
                                        <p:strVal val="visible"/>
                                      </p:to>
                                    </p:set>
                                    <p:animEffect transition="in" filter="wipe(left)">
                                      <p:cBhvr>
                                        <p:cTn id="7" dur="500"/>
                                        <p:tgtEl>
                                          <p:spTgt spid="11469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4697"/>
                                        </p:tgtEl>
                                        <p:attrNameLst>
                                          <p:attrName>style.visibility</p:attrName>
                                        </p:attrNameLst>
                                      </p:cBhvr>
                                      <p:to>
                                        <p:strVal val="visible"/>
                                      </p:to>
                                    </p:set>
                                    <p:animEffect transition="in" filter="dissolve">
                                      <p:cBhvr>
                                        <p:cTn id="11" dur="500"/>
                                        <p:tgtEl>
                                          <p:spTgt spid="11469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4699"/>
                                        </p:tgtEl>
                                        <p:attrNameLst>
                                          <p:attrName>style.visibility</p:attrName>
                                        </p:attrNameLst>
                                      </p:cBhvr>
                                      <p:to>
                                        <p:strVal val="visible"/>
                                      </p:to>
                                    </p:set>
                                    <p:animEffect transition="in" filter="wipe(left)">
                                      <p:cBhvr>
                                        <p:cTn id="15" dur="500"/>
                                        <p:tgtEl>
                                          <p:spTgt spid="11469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4698"/>
                                        </p:tgtEl>
                                        <p:attrNameLst>
                                          <p:attrName>style.visibility</p:attrName>
                                        </p:attrNameLst>
                                      </p:cBhvr>
                                      <p:to>
                                        <p:strVal val="visible"/>
                                      </p:to>
                                    </p:set>
                                    <p:animEffect transition="in" filter="wipe(left)">
                                      <p:cBhvr>
                                        <p:cTn id="19" dur="500"/>
                                        <p:tgtEl>
                                          <p:spTgt spid="114698"/>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4695"/>
                                        </p:tgtEl>
                                        <p:attrNameLst>
                                          <p:attrName>style.visibility</p:attrName>
                                        </p:attrNameLst>
                                      </p:cBhvr>
                                      <p:to>
                                        <p:strVal val="visible"/>
                                      </p:to>
                                    </p:set>
                                    <p:animEffect transition="in" filter="wipe(down)">
                                      <p:cBhvr>
                                        <p:cTn id="24" dur="580">
                                          <p:stCondLst>
                                            <p:cond delay="0"/>
                                          </p:stCondLst>
                                        </p:cTn>
                                        <p:tgtEl>
                                          <p:spTgt spid="114695"/>
                                        </p:tgtEl>
                                      </p:cBhvr>
                                    </p:animEffect>
                                    <p:anim calcmode="lin" valueType="num">
                                      <p:cBhvr>
                                        <p:cTn id="25" dur="1822" tmFilter="0,0; 0.14,0.36; 0.43,0.73; 0.71,0.91; 1.0,1.0">
                                          <p:stCondLst>
                                            <p:cond delay="0"/>
                                          </p:stCondLst>
                                        </p:cTn>
                                        <p:tgtEl>
                                          <p:spTgt spid="114695"/>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4695"/>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4695"/>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4695"/>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4695"/>
                                        </p:tgtEl>
                                        <p:attrNameLst>
                                          <p:attrName>ppt_y</p:attrName>
                                        </p:attrNameLst>
                                      </p:cBhvr>
                                      <p:tavLst>
                                        <p:tav tm="0" fmla="#ppt_y-sin(pi*$)/81">
                                          <p:val>
                                            <p:fltVal val="0"/>
                                          </p:val>
                                        </p:tav>
                                        <p:tav tm="100000">
                                          <p:val>
                                            <p:fltVal val="1"/>
                                          </p:val>
                                        </p:tav>
                                      </p:tavLst>
                                    </p:anim>
                                    <p:animScale>
                                      <p:cBhvr>
                                        <p:cTn id="30" dur="26">
                                          <p:stCondLst>
                                            <p:cond delay="650"/>
                                          </p:stCondLst>
                                        </p:cTn>
                                        <p:tgtEl>
                                          <p:spTgt spid="114695"/>
                                        </p:tgtEl>
                                      </p:cBhvr>
                                      <p:to x="100000" y="60000"/>
                                    </p:animScale>
                                    <p:animScale>
                                      <p:cBhvr>
                                        <p:cTn id="31" dur="166" decel="50000">
                                          <p:stCondLst>
                                            <p:cond delay="676"/>
                                          </p:stCondLst>
                                        </p:cTn>
                                        <p:tgtEl>
                                          <p:spTgt spid="114695"/>
                                        </p:tgtEl>
                                      </p:cBhvr>
                                      <p:to x="100000" y="100000"/>
                                    </p:animScale>
                                    <p:animScale>
                                      <p:cBhvr>
                                        <p:cTn id="32" dur="26">
                                          <p:stCondLst>
                                            <p:cond delay="1312"/>
                                          </p:stCondLst>
                                        </p:cTn>
                                        <p:tgtEl>
                                          <p:spTgt spid="114695"/>
                                        </p:tgtEl>
                                      </p:cBhvr>
                                      <p:to x="100000" y="80000"/>
                                    </p:animScale>
                                    <p:animScale>
                                      <p:cBhvr>
                                        <p:cTn id="33" dur="166" decel="50000">
                                          <p:stCondLst>
                                            <p:cond delay="1338"/>
                                          </p:stCondLst>
                                        </p:cTn>
                                        <p:tgtEl>
                                          <p:spTgt spid="114695"/>
                                        </p:tgtEl>
                                      </p:cBhvr>
                                      <p:to x="100000" y="100000"/>
                                    </p:animScale>
                                    <p:animScale>
                                      <p:cBhvr>
                                        <p:cTn id="34" dur="26">
                                          <p:stCondLst>
                                            <p:cond delay="1642"/>
                                          </p:stCondLst>
                                        </p:cTn>
                                        <p:tgtEl>
                                          <p:spTgt spid="114695"/>
                                        </p:tgtEl>
                                      </p:cBhvr>
                                      <p:to x="100000" y="90000"/>
                                    </p:animScale>
                                    <p:animScale>
                                      <p:cBhvr>
                                        <p:cTn id="35" dur="166" decel="50000">
                                          <p:stCondLst>
                                            <p:cond delay="1668"/>
                                          </p:stCondLst>
                                        </p:cTn>
                                        <p:tgtEl>
                                          <p:spTgt spid="114695"/>
                                        </p:tgtEl>
                                      </p:cBhvr>
                                      <p:to x="100000" y="100000"/>
                                    </p:animScale>
                                    <p:animScale>
                                      <p:cBhvr>
                                        <p:cTn id="36" dur="26">
                                          <p:stCondLst>
                                            <p:cond delay="1808"/>
                                          </p:stCondLst>
                                        </p:cTn>
                                        <p:tgtEl>
                                          <p:spTgt spid="114695"/>
                                        </p:tgtEl>
                                      </p:cBhvr>
                                      <p:to x="100000" y="95000"/>
                                    </p:animScale>
                                    <p:animScale>
                                      <p:cBhvr>
                                        <p:cTn id="37" dur="166" decel="50000">
                                          <p:stCondLst>
                                            <p:cond delay="1834"/>
                                          </p:stCondLst>
                                        </p:cTn>
                                        <p:tgtEl>
                                          <p:spTgt spid="11469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5" grpId="0" animBg="1"/>
      <p:bldP spid="114698" grpId="0" autoUpdateAnimBg="0"/>
      <p:bldP spid="114699"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Example 3</a:t>
            </a:r>
          </a:p>
        </p:txBody>
      </p:sp>
      <p:sp>
        <p:nvSpPr>
          <p:cNvPr id="9219"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i="1">
                <a:solidFill>
                  <a:srgbClr val="CD0000"/>
                </a:solidFill>
              </a:rPr>
              <a:t>c </a:t>
            </a:r>
            <a:r>
              <a:rPr lang="en-US" sz="2000" b="1">
                <a:solidFill>
                  <a:srgbClr val="CD0000"/>
                </a:solidFill>
              </a:rPr>
              <a:t>is Negative</a:t>
            </a:r>
            <a:endParaRPr lang="en-US" sz="2000">
              <a:solidFill>
                <a:srgbClr val="000000"/>
              </a:solidFill>
            </a:endParaRPr>
          </a:p>
          <a:p>
            <a:pPr>
              <a:spcBef>
                <a:spcPct val="50000"/>
              </a:spcBef>
            </a:pPr>
            <a:endParaRPr lang="en-US" sz="2000" b="1">
              <a:solidFill>
                <a:srgbClr val="EC1D24"/>
              </a:solidFill>
            </a:endParaRPr>
          </a:p>
        </p:txBody>
      </p:sp>
      <p:sp>
        <p:nvSpPr>
          <p:cNvPr id="9220" name="Rectangle 4"/>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A. </a:t>
            </a:r>
            <a:r>
              <a:rPr lang="en-US" sz="2400" b="1">
                <a:solidFill>
                  <a:srgbClr val="00539D"/>
                </a:solidFill>
                <a:ea typeface="Times New Roman" pitchFamily="18" charset="0"/>
                <a:cs typeface="Arial" pitchFamily="34" charset="0"/>
              </a:rPr>
              <a:t>Factor </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+ 3</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18.</a:t>
            </a:r>
          </a:p>
        </p:txBody>
      </p:sp>
      <p:sp>
        <p:nvSpPr>
          <p:cNvPr id="9221" name="Text Box 5"/>
          <p:cNvSpPr txBox="1">
            <a:spLocks noChangeArrowheads="1"/>
          </p:cNvSpPr>
          <p:nvPr/>
        </p:nvSpPr>
        <p:spPr bwMode="auto">
          <a:xfrm>
            <a:off x="533400" y="1905000"/>
            <a:ext cx="8382000" cy="173513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ea typeface="Times New Roman" pitchFamily="18" charset="0"/>
                <a:cs typeface="Arial" pitchFamily="34" charset="0"/>
              </a:rPr>
              <a:t>In this trinomial, </a:t>
            </a:r>
            <a:r>
              <a:rPr lang="en-US" sz="2400" i="1">
                <a:ea typeface="Times New Roman" pitchFamily="18" charset="0"/>
                <a:cs typeface="Arial" pitchFamily="34" charset="0"/>
              </a:rPr>
              <a:t>b</a:t>
            </a:r>
            <a:r>
              <a:rPr lang="en-US" sz="2400">
                <a:ea typeface="Times New Roman" pitchFamily="18" charset="0"/>
                <a:cs typeface="Arial" pitchFamily="34" charset="0"/>
              </a:rPr>
              <a:t> = 3 and </a:t>
            </a:r>
            <a:r>
              <a:rPr lang="en-US" sz="2400" i="1">
                <a:ea typeface="Times New Roman" pitchFamily="18" charset="0"/>
                <a:cs typeface="Arial" pitchFamily="34" charset="0"/>
              </a:rPr>
              <a:t>c</a:t>
            </a:r>
            <a:r>
              <a:rPr lang="en-US" sz="2400">
                <a:ea typeface="Times New Roman" pitchFamily="18" charset="0"/>
                <a:cs typeface="Arial" pitchFamily="34" charset="0"/>
              </a:rPr>
              <a:t> = –18. This means </a:t>
            </a:r>
            <a:r>
              <a:rPr lang="en-US" sz="2400" i="1">
                <a:ea typeface="Times New Roman" pitchFamily="18" charset="0"/>
                <a:cs typeface="Arial" pitchFamily="34" charset="0"/>
              </a:rPr>
              <a:t>m</a:t>
            </a:r>
            <a:r>
              <a:rPr lang="en-US" sz="2400">
                <a:ea typeface="Times New Roman" pitchFamily="18" charset="0"/>
                <a:cs typeface="Arial" pitchFamily="34" charset="0"/>
              </a:rPr>
              <a:t> + </a:t>
            </a:r>
            <a:r>
              <a:rPr lang="en-US" sz="2400" i="1">
                <a:ea typeface="Times New Roman" pitchFamily="18" charset="0"/>
                <a:cs typeface="Arial" pitchFamily="34" charset="0"/>
              </a:rPr>
              <a:t>p</a:t>
            </a:r>
            <a:r>
              <a:rPr lang="en-US" sz="2400">
                <a:ea typeface="Times New Roman" pitchFamily="18" charset="0"/>
                <a:cs typeface="Arial" pitchFamily="34" charset="0"/>
              </a:rPr>
              <a:t> is positive and </a:t>
            </a:r>
            <a:r>
              <a:rPr lang="en-US" sz="2400" i="1">
                <a:ea typeface="Times New Roman" pitchFamily="18" charset="0"/>
                <a:cs typeface="Arial" pitchFamily="34" charset="0"/>
              </a:rPr>
              <a:t>mp</a:t>
            </a:r>
            <a:r>
              <a:rPr lang="en-US" sz="2400">
                <a:ea typeface="Times New Roman" pitchFamily="18" charset="0"/>
                <a:cs typeface="Arial" pitchFamily="34" charset="0"/>
              </a:rPr>
              <a:t> is negative, so either </a:t>
            </a:r>
            <a:r>
              <a:rPr lang="en-US" sz="2400" i="1">
                <a:ea typeface="Times New Roman" pitchFamily="18" charset="0"/>
                <a:cs typeface="Arial" pitchFamily="34" charset="0"/>
              </a:rPr>
              <a:t>m</a:t>
            </a:r>
            <a:r>
              <a:rPr lang="en-US" sz="2400">
                <a:ea typeface="Times New Roman" pitchFamily="18" charset="0"/>
                <a:cs typeface="Arial" pitchFamily="34" charset="0"/>
              </a:rPr>
              <a:t> or </a:t>
            </a:r>
            <a:r>
              <a:rPr lang="en-US" sz="2400" i="1">
                <a:ea typeface="Times New Roman" pitchFamily="18" charset="0"/>
                <a:cs typeface="Arial" pitchFamily="34" charset="0"/>
              </a:rPr>
              <a:t>p</a:t>
            </a:r>
            <a:r>
              <a:rPr lang="en-US" sz="2400">
                <a:ea typeface="Times New Roman" pitchFamily="18" charset="0"/>
                <a:cs typeface="Arial" pitchFamily="34" charset="0"/>
              </a:rPr>
              <a:t> is negative, but not both. Therefore, make a list of the factors of –18 where one factor of each pair is negative. Look for the pair of factors with a sum of 3.</a:t>
            </a:r>
            <a:r>
              <a:rPr lang="en-US" sz="2400">
                <a:solidFill>
                  <a:srgbClr val="000000"/>
                </a:solidFill>
                <a:ea typeface="Times New Roman" pitchFamily="18" charset="0"/>
                <a:cs typeface="Arial" pitchFamily="34" charset="0"/>
              </a:rPr>
              <a:t> </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Effect transition="in" filter="wipe(left)">
                                      <p:cBhvr>
                                        <p:cTn id="7" dur="500"/>
                                        <p:tgtEl>
                                          <p:spTgt spid="92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21">
                                            <p:txEl>
                                              <p:pRg st="0" end="0"/>
                                            </p:txEl>
                                          </p:spTgt>
                                        </p:tgtEl>
                                        <p:attrNameLst>
                                          <p:attrName>style.visibility</p:attrName>
                                        </p:attrNameLst>
                                      </p:cBhvr>
                                      <p:to>
                                        <p:strVal val="visible"/>
                                      </p:to>
                                    </p:set>
                                    <p:animEffect transition="in" filter="wipe(left)">
                                      <p:cBhvr>
                                        <p:cTn id="12" dur="500"/>
                                        <p:tgtEl>
                                          <p:spTgt spid="92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autoUpdateAnimBg="0" advAuto="0"/>
      <p:bldP spid="9221"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Example 3</a:t>
            </a:r>
          </a:p>
        </p:txBody>
      </p:sp>
      <p:sp>
        <p:nvSpPr>
          <p:cNvPr id="91139"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i="1">
                <a:solidFill>
                  <a:srgbClr val="CD0000"/>
                </a:solidFill>
              </a:rPr>
              <a:t>c </a:t>
            </a:r>
            <a:r>
              <a:rPr lang="en-US" sz="2000" b="1">
                <a:solidFill>
                  <a:srgbClr val="CD0000"/>
                </a:solidFill>
              </a:rPr>
              <a:t>is Negative</a:t>
            </a:r>
            <a:endParaRPr lang="en-US" sz="2000">
              <a:solidFill>
                <a:srgbClr val="000000"/>
              </a:solidFill>
            </a:endParaRPr>
          </a:p>
          <a:p>
            <a:pPr>
              <a:spcBef>
                <a:spcPct val="50000"/>
              </a:spcBef>
            </a:pPr>
            <a:endParaRPr lang="en-US" sz="2000" b="1">
              <a:solidFill>
                <a:srgbClr val="EC1D24"/>
              </a:solidFill>
            </a:endParaRPr>
          </a:p>
        </p:txBody>
      </p:sp>
      <p:sp>
        <p:nvSpPr>
          <p:cNvPr id="91141" name="Text Box 5"/>
          <p:cNvSpPr txBox="1">
            <a:spLocks noChangeArrowheads="1"/>
          </p:cNvSpPr>
          <p:nvPr/>
        </p:nvSpPr>
        <p:spPr bwMode="auto">
          <a:xfrm>
            <a:off x="552450" y="2057400"/>
            <a:ext cx="8362950" cy="3122613"/>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tabLst>
                <a:tab pos="1771650" algn="r"/>
                <a:tab pos="3314700" algn="r"/>
              </a:tabLst>
            </a:pPr>
            <a:r>
              <a:rPr lang="en-US" sz="2400">
                <a:ea typeface="Times New Roman" pitchFamily="18" charset="0"/>
                <a:cs typeface="Arial" pitchFamily="34" charset="0"/>
              </a:rPr>
              <a:t>       1,	–18	–17</a:t>
            </a:r>
          </a:p>
          <a:p>
            <a:pPr marL="342900">
              <a:lnSpc>
                <a:spcPct val="90000"/>
              </a:lnSpc>
              <a:spcBef>
                <a:spcPct val="20000"/>
              </a:spcBef>
              <a:spcAft>
                <a:spcPct val="20000"/>
              </a:spcAft>
              <a:buClr>
                <a:srgbClr val="FFFFFF"/>
              </a:buClr>
              <a:tabLst>
                <a:tab pos="1771650" algn="r"/>
                <a:tab pos="3314700" algn="r"/>
              </a:tabLst>
            </a:pPr>
            <a:r>
              <a:rPr lang="en-US" sz="2400">
                <a:solidFill>
                  <a:srgbClr val="000000"/>
                </a:solidFill>
                <a:ea typeface="Times New Roman" pitchFamily="18" charset="0"/>
                <a:cs typeface="Arial" pitchFamily="34" charset="0"/>
              </a:rPr>
              <a:t>     –1,	18	  17</a:t>
            </a:r>
          </a:p>
          <a:p>
            <a:pPr marL="342900">
              <a:lnSpc>
                <a:spcPct val="90000"/>
              </a:lnSpc>
              <a:spcBef>
                <a:spcPct val="20000"/>
              </a:spcBef>
              <a:spcAft>
                <a:spcPct val="20000"/>
              </a:spcAft>
              <a:buClr>
                <a:srgbClr val="FFFFFF"/>
              </a:buClr>
              <a:tabLst>
                <a:tab pos="1771650" algn="r"/>
                <a:tab pos="3314700" algn="r"/>
              </a:tabLst>
            </a:pPr>
            <a:r>
              <a:rPr lang="en-US" sz="2400">
                <a:solidFill>
                  <a:srgbClr val="000000"/>
                </a:solidFill>
                <a:ea typeface="Times New Roman" pitchFamily="18" charset="0"/>
                <a:cs typeface="Arial" pitchFamily="34" charset="0"/>
              </a:rPr>
              <a:t>       2,	–9	  –7</a:t>
            </a:r>
          </a:p>
          <a:p>
            <a:pPr marL="342900">
              <a:lnSpc>
                <a:spcPct val="90000"/>
              </a:lnSpc>
              <a:spcBef>
                <a:spcPct val="20000"/>
              </a:spcBef>
              <a:spcAft>
                <a:spcPct val="20000"/>
              </a:spcAft>
              <a:buClr>
                <a:srgbClr val="FFFFFF"/>
              </a:buClr>
              <a:tabLst>
                <a:tab pos="1771650" algn="r"/>
                <a:tab pos="3314700" algn="r"/>
              </a:tabLst>
            </a:pPr>
            <a:r>
              <a:rPr lang="en-US" sz="2400">
                <a:solidFill>
                  <a:srgbClr val="000000"/>
                </a:solidFill>
                <a:ea typeface="Times New Roman" pitchFamily="18" charset="0"/>
                <a:cs typeface="Arial" pitchFamily="34" charset="0"/>
              </a:rPr>
              <a:t>     –2,	9	    7</a:t>
            </a:r>
          </a:p>
          <a:p>
            <a:pPr marL="342900">
              <a:lnSpc>
                <a:spcPct val="90000"/>
              </a:lnSpc>
              <a:spcBef>
                <a:spcPct val="20000"/>
              </a:spcBef>
              <a:spcAft>
                <a:spcPct val="20000"/>
              </a:spcAft>
              <a:buClr>
                <a:srgbClr val="FFFFFF"/>
              </a:buClr>
              <a:tabLst>
                <a:tab pos="1771650" algn="r"/>
                <a:tab pos="3314700" algn="r"/>
              </a:tabLst>
            </a:pPr>
            <a:r>
              <a:rPr lang="en-US" sz="2400">
                <a:solidFill>
                  <a:srgbClr val="000000"/>
                </a:solidFill>
                <a:ea typeface="Times New Roman" pitchFamily="18" charset="0"/>
                <a:cs typeface="Arial" pitchFamily="34" charset="0"/>
              </a:rPr>
              <a:t>       3,	–6	  –3</a:t>
            </a:r>
          </a:p>
          <a:p>
            <a:pPr marL="342900">
              <a:lnSpc>
                <a:spcPct val="90000"/>
              </a:lnSpc>
              <a:spcBef>
                <a:spcPct val="20000"/>
              </a:spcBef>
              <a:spcAft>
                <a:spcPct val="20000"/>
              </a:spcAft>
              <a:buClr>
                <a:srgbClr val="FFFFFF"/>
              </a:buClr>
              <a:tabLst>
                <a:tab pos="1771650" algn="r"/>
                <a:tab pos="3314700" algn="r"/>
              </a:tabLst>
            </a:pPr>
            <a:r>
              <a:rPr lang="en-US" sz="2400">
                <a:solidFill>
                  <a:srgbClr val="000000"/>
                </a:solidFill>
                <a:ea typeface="Times New Roman" pitchFamily="18" charset="0"/>
                <a:cs typeface="Arial" pitchFamily="34" charset="0"/>
              </a:rPr>
              <a:t>     –3,	6	    3		The correct factors are –3</a:t>
            </a:r>
            <a:br>
              <a:rPr lang="en-US" sz="2400">
                <a:solidFill>
                  <a:srgbClr val="000000"/>
                </a:solidFill>
                <a:ea typeface="Times New Roman" pitchFamily="18" charset="0"/>
                <a:cs typeface="Arial" pitchFamily="34" charset="0"/>
              </a:rPr>
            </a:br>
            <a:r>
              <a:rPr lang="en-US" sz="2400">
                <a:solidFill>
                  <a:srgbClr val="000000"/>
                </a:solidFill>
                <a:ea typeface="Times New Roman" pitchFamily="18" charset="0"/>
                <a:cs typeface="Arial" pitchFamily="34" charset="0"/>
              </a:rPr>
              <a:t>				and 6.</a:t>
            </a:r>
          </a:p>
        </p:txBody>
      </p:sp>
      <p:grpSp>
        <p:nvGrpSpPr>
          <p:cNvPr id="91143" name="Group 7"/>
          <p:cNvGrpSpPr>
            <a:grpSpLocks/>
          </p:cNvGrpSpPr>
          <p:nvPr/>
        </p:nvGrpSpPr>
        <p:grpSpPr bwMode="auto">
          <a:xfrm>
            <a:off x="533400" y="1517650"/>
            <a:ext cx="8077200" cy="3359150"/>
            <a:chOff x="336" y="956"/>
            <a:chExt cx="5088" cy="2116"/>
          </a:xfrm>
        </p:grpSpPr>
        <p:sp>
          <p:nvSpPr>
            <p:cNvPr id="91144" name="Text Box 8"/>
            <p:cNvSpPr txBox="1">
              <a:spLocks noChangeArrowheads="1"/>
            </p:cNvSpPr>
            <p:nvPr/>
          </p:nvSpPr>
          <p:spPr bwMode="auto">
            <a:xfrm>
              <a:off x="336" y="956"/>
              <a:ext cx="5088"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ea typeface="Times New Roman" pitchFamily="18" charset="0"/>
                  <a:cs typeface="Arial" pitchFamily="34" charset="0"/>
                </a:rPr>
                <a:t>Factors of –18   Sum of Factors</a:t>
              </a:r>
              <a:endParaRPr lang="en-US" sz="2400">
                <a:solidFill>
                  <a:srgbClr val="000000"/>
                </a:solidFill>
                <a:ea typeface="Times New Roman" pitchFamily="18" charset="0"/>
                <a:cs typeface="Arial" pitchFamily="34" charset="0"/>
              </a:endParaRPr>
            </a:p>
          </p:txBody>
        </p:sp>
        <p:sp>
          <p:nvSpPr>
            <p:cNvPr id="91145" name="Line 9"/>
            <p:cNvSpPr>
              <a:spLocks noChangeShapeType="1"/>
            </p:cNvSpPr>
            <p:nvPr/>
          </p:nvSpPr>
          <p:spPr bwMode="auto">
            <a:xfrm>
              <a:off x="630" y="1218"/>
              <a:ext cx="2664" cy="0"/>
            </a:xfrm>
            <a:prstGeom prst="line">
              <a:avLst/>
            </a:prstGeom>
            <a:noFill/>
            <a:ln w="28575">
              <a:solidFill>
                <a:srgbClr val="E01B22"/>
              </a:solidFill>
              <a:round/>
              <a:headEnd/>
              <a:tailEnd/>
            </a:ln>
            <a:effectLst/>
          </p:spPr>
          <p:txBody>
            <a:bodyPr>
              <a:spAutoFit/>
            </a:bodyPr>
            <a:lstStyle/>
            <a:p>
              <a:endParaRPr lang="en-US"/>
            </a:p>
          </p:txBody>
        </p:sp>
        <p:sp>
          <p:nvSpPr>
            <p:cNvPr id="91146" name="Line 10"/>
            <p:cNvSpPr>
              <a:spLocks noChangeShapeType="1"/>
            </p:cNvSpPr>
            <p:nvPr/>
          </p:nvSpPr>
          <p:spPr bwMode="auto">
            <a:xfrm>
              <a:off x="1920" y="1008"/>
              <a:ext cx="0" cy="2064"/>
            </a:xfrm>
            <a:prstGeom prst="line">
              <a:avLst/>
            </a:prstGeom>
            <a:noFill/>
            <a:ln w="28575">
              <a:solidFill>
                <a:srgbClr val="E01B22"/>
              </a:solidFill>
              <a:round/>
              <a:headEnd/>
              <a:tailEnd/>
            </a:ln>
            <a:effectLst/>
          </p:spPr>
          <p:txBody>
            <a:bodyPr>
              <a:spAutoFit/>
            </a:bodyPr>
            <a:lstStyle/>
            <a:p>
              <a:endParaRPr lang="en-US"/>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1143"/>
                                        </p:tgtEl>
                                        <p:attrNameLst>
                                          <p:attrName>style.visibility</p:attrName>
                                        </p:attrNameLst>
                                      </p:cBhvr>
                                      <p:to>
                                        <p:strVal val="visible"/>
                                      </p:to>
                                    </p:set>
                                    <p:animEffect transition="in" filter="wipe(left)">
                                      <p:cBhvr>
                                        <p:cTn id="7" dur="500"/>
                                        <p:tgtEl>
                                          <p:spTgt spid="9114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1141">
                                            <p:txEl>
                                              <p:pRg st="0" end="0"/>
                                            </p:txEl>
                                          </p:spTgt>
                                        </p:tgtEl>
                                        <p:attrNameLst>
                                          <p:attrName>style.visibility</p:attrName>
                                        </p:attrNameLst>
                                      </p:cBhvr>
                                      <p:to>
                                        <p:strVal val="visible"/>
                                      </p:to>
                                    </p:set>
                                    <p:animEffect transition="in" filter="wipe(left)">
                                      <p:cBhvr>
                                        <p:cTn id="12" dur="500"/>
                                        <p:tgtEl>
                                          <p:spTgt spid="9114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1141">
                                            <p:txEl>
                                              <p:pRg st="1" end="1"/>
                                            </p:txEl>
                                          </p:spTgt>
                                        </p:tgtEl>
                                        <p:attrNameLst>
                                          <p:attrName>style.visibility</p:attrName>
                                        </p:attrNameLst>
                                      </p:cBhvr>
                                      <p:to>
                                        <p:strVal val="visible"/>
                                      </p:to>
                                    </p:set>
                                    <p:animEffect transition="in" filter="wipe(left)">
                                      <p:cBhvr>
                                        <p:cTn id="17" dur="500"/>
                                        <p:tgtEl>
                                          <p:spTgt spid="9114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1141">
                                            <p:txEl>
                                              <p:pRg st="2" end="2"/>
                                            </p:txEl>
                                          </p:spTgt>
                                        </p:tgtEl>
                                        <p:attrNameLst>
                                          <p:attrName>style.visibility</p:attrName>
                                        </p:attrNameLst>
                                      </p:cBhvr>
                                      <p:to>
                                        <p:strVal val="visible"/>
                                      </p:to>
                                    </p:set>
                                    <p:animEffect transition="in" filter="wipe(left)">
                                      <p:cBhvr>
                                        <p:cTn id="22" dur="500"/>
                                        <p:tgtEl>
                                          <p:spTgt spid="9114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1141">
                                            <p:txEl>
                                              <p:pRg st="3" end="3"/>
                                            </p:txEl>
                                          </p:spTgt>
                                        </p:tgtEl>
                                        <p:attrNameLst>
                                          <p:attrName>style.visibility</p:attrName>
                                        </p:attrNameLst>
                                      </p:cBhvr>
                                      <p:to>
                                        <p:strVal val="visible"/>
                                      </p:to>
                                    </p:set>
                                    <p:animEffect transition="in" filter="wipe(left)">
                                      <p:cBhvr>
                                        <p:cTn id="27" dur="500"/>
                                        <p:tgtEl>
                                          <p:spTgt spid="9114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1141">
                                            <p:txEl>
                                              <p:pRg st="4" end="4"/>
                                            </p:txEl>
                                          </p:spTgt>
                                        </p:tgtEl>
                                        <p:attrNameLst>
                                          <p:attrName>style.visibility</p:attrName>
                                        </p:attrNameLst>
                                      </p:cBhvr>
                                      <p:to>
                                        <p:strVal val="visible"/>
                                      </p:to>
                                    </p:set>
                                    <p:animEffect transition="in" filter="wipe(left)">
                                      <p:cBhvr>
                                        <p:cTn id="32" dur="500"/>
                                        <p:tgtEl>
                                          <p:spTgt spid="9114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1141">
                                            <p:txEl>
                                              <p:pRg st="5" end="5"/>
                                            </p:txEl>
                                          </p:spTgt>
                                        </p:tgtEl>
                                        <p:attrNameLst>
                                          <p:attrName>style.visibility</p:attrName>
                                        </p:attrNameLst>
                                      </p:cBhvr>
                                      <p:to>
                                        <p:strVal val="visible"/>
                                      </p:to>
                                    </p:set>
                                    <p:animEffect transition="in" filter="wipe(left)">
                                      <p:cBhvr>
                                        <p:cTn id="37" dur="500"/>
                                        <p:tgtEl>
                                          <p:spTgt spid="9114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1"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r>
              <a:rPr lang="en-US"/>
              <a:t>Example 3</a:t>
            </a:r>
          </a:p>
        </p:txBody>
      </p:sp>
      <p:sp>
        <p:nvSpPr>
          <p:cNvPr id="125955"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i="1">
                <a:solidFill>
                  <a:srgbClr val="CD0000"/>
                </a:solidFill>
              </a:rPr>
              <a:t>c </a:t>
            </a:r>
            <a:r>
              <a:rPr lang="en-US" sz="2000" b="1">
                <a:solidFill>
                  <a:srgbClr val="CD0000"/>
                </a:solidFill>
              </a:rPr>
              <a:t>is Negative</a:t>
            </a:r>
            <a:endParaRPr lang="en-US" sz="2000">
              <a:solidFill>
                <a:srgbClr val="000000"/>
              </a:solidFill>
            </a:endParaRPr>
          </a:p>
          <a:p>
            <a:pPr>
              <a:spcBef>
                <a:spcPct val="50000"/>
              </a:spcBef>
            </a:pPr>
            <a:endParaRPr lang="en-US" sz="2000" b="1">
              <a:solidFill>
                <a:srgbClr val="EC1D24"/>
              </a:solidFill>
            </a:endParaRPr>
          </a:p>
        </p:txBody>
      </p:sp>
      <p:sp>
        <p:nvSpPr>
          <p:cNvPr id="125956" name="Text Box 4"/>
          <p:cNvSpPr txBox="1">
            <a:spLocks noChangeArrowheads="1"/>
          </p:cNvSpPr>
          <p:nvPr/>
        </p:nvSpPr>
        <p:spPr bwMode="auto">
          <a:xfrm>
            <a:off x="533400" y="1514475"/>
            <a:ext cx="8077200" cy="895350"/>
          </a:xfrm>
          <a:prstGeom prst="rect">
            <a:avLst/>
          </a:prstGeom>
          <a:noFill/>
          <a:ln w="9525" algn="ctr">
            <a:noFill/>
            <a:miter lim="800000"/>
            <a:headEnd/>
            <a:tailEnd/>
          </a:ln>
          <a:effectLst/>
        </p:spPr>
        <p:txBody>
          <a:bodyPr>
            <a:spAutoFit/>
          </a:bodyPr>
          <a:lstStyle/>
          <a:p>
            <a:pPr marL="4572000" indent="-4229100">
              <a:lnSpc>
                <a:spcPct val="90000"/>
              </a:lnSpc>
              <a:spcBef>
                <a:spcPct val="20000"/>
              </a:spcBef>
              <a:spcAft>
                <a:spcPct val="20000"/>
              </a:spcAft>
              <a:buClr>
                <a:srgbClr val="FFFFFF"/>
              </a:buClr>
              <a:tabLst>
                <a:tab pos="2057400" algn="l"/>
              </a:tabLst>
            </a:pP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+ 3</a:t>
            </a:r>
            <a:r>
              <a:rPr lang="en-US" sz="2400" i="1">
                <a:ea typeface="Times New Roman" pitchFamily="18" charset="0"/>
                <a:cs typeface="Arial" pitchFamily="34" charset="0"/>
              </a:rPr>
              <a:t>x</a:t>
            </a:r>
            <a:r>
              <a:rPr lang="en-US" sz="2400">
                <a:ea typeface="Times New Roman" pitchFamily="18" charset="0"/>
                <a:cs typeface="Arial" pitchFamily="34" charset="0"/>
              </a:rPr>
              <a:t> – 18	= (</a:t>
            </a:r>
            <a:r>
              <a:rPr lang="en-US" sz="2400" i="1">
                <a:ea typeface="Times New Roman" pitchFamily="18" charset="0"/>
                <a:cs typeface="Arial" pitchFamily="34" charset="0"/>
              </a:rPr>
              <a:t>x</a:t>
            </a:r>
            <a:r>
              <a:rPr lang="en-US" sz="2400">
                <a:ea typeface="Times New Roman" pitchFamily="18" charset="0"/>
                <a:cs typeface="Arial" pitchFamily="34" charset="0"/>
              </a:rPr>
              <a:t> + </a:t>
            </a:r>
            <a:r>
              <a:rPr lang="en-US" sz="2400" i="1">
                <a:ea typeface="Times New Roman" pitchFamily="18" charset="0"/>
                <a:cs typeface="Arial" pitchFamily="34" charset="0"/>
              </a:rPr>
              <a:t>m</a:t>
            </a:r>
            <a:r>
              <a:rPr lang="en-US" sz="2400">
                <a:ea typeface="Times New Roman" pitchFamily="18" charset="0"/>
                <a:cs typeface="Arial" pitchFamily="34" charset="0"/>
              </a:rPr>
              <a:t>)(</a:t>
            </a:r>
            <a:r>
              <a:rPr lang="en-US" sz="2400" i="1">
                <a:ea typeface="Times New Roman" pitchFamily="18" charset="0"/>
                <a:cs typeface="Arial" pitchFamily="34" charset="0"/>
              </a:rPr>
              <a:t>x</a:t>
            </a:r>
            <a:r>
              <a:rPr lang="en-US" sz="2400">
                <a:ea typeface="Times New Roman" pitchFamily="18" charset="0"/>
                <a:cs typeface="Arial" pitchFamily="34" charset="0"/>
              </a:rPr>
              <a:t> + </a:t>
            </a:r>
            <a:r>
              <a:rPr lang="en-US" sz="2400" i="1">
                <a:ea typeface="Times New Roman" pitchFamily="18" charset="0"/>
                <a:cs typeface="Arial" pitchFamily="34" charset="0"/>
              </a:rPr>
              <a:t>p</a:t>
            </a:r>
            <a:r>
              <a:rPr lang="en-US" sz="2400">
                <a:ea typeface="Times New Roman" pitchFamily="18" charset="0"/>
                <a:cs typeface="Arial" pitchFamily="34" charset="0"/>
              </a:rPr>
              <a:t>)	Write the pattern.</a:t>
            </a:r>
          </a:p>
          <a:p>
            <a:pPr marL="4572000" indent="-4229100">
              <a:lnSpc>
                <a:spcPct val="90000"/>
              </a:lnSpc>
              <a:spcBef>
                <a:spcPct val="20000"/>
              </a:spcBef>
              <a:spcAft>
                <a:spcPct val="20000"/>
              </a:spcAft>
              <a:buClr>
                <a:srgbClr val="FFFFFF"/>
              </a:buClr>
              <a:tabLst>
                <a:tab pos="2057400" algn="l"/>
              </a:tabLst>
            </a:pPr>
            <a:r>
              <a:rPr lang="en-US" sz="2400">
                <a:ea typeface="Times New Roman" pitchFamily="18" charset="0"/>
                <a:cs typeface="Arial" pitchFamily="34" charset="0"/>
              </a:rPr>
              <a:t>	= (</a:t>
            </a:r>
            <a:r>
              <a:rPr lang="en-US" sz="2400" i="1">
                <a:ea typeface="Times New Roman" pitchFamily="18" charset="0"/>
                <a:cs typeface="Arial" pitchFamily="34" charset="0"/>
              </a:rPr>
              <a:t>x</a:t>
            </a:r>
            <a:r>
              <a:rPr lang="en-US" sz="2400">
                <a:ea typeface="Times New Roman" pitchFamily="18" charset="0"/>
                <a:cs typeface="Arial" pitchFamily="34" charset="0"/>
              </a:rPr>
              <a:t> – 3)(</a:t>
            </a:r>
            <a:r>
              <a:rPr lang="en-US" sz="2400" i="1">
                <a:ea typeface="Times New Roman" pitchFamily="18" charset="0"/>
                <a:cs typeface="Arial" pitchFamily="34" charset="0"/>
              </a:rPr>
              <a:t>x</a:t>
            </a:r>
            <a:r>
              <a:rPr lang="en-US" sz="2400">
                <a:ea typeface="Times New Roman" pitchFamily="18" charset="0"/>
                <a:cs typeface="Arial" pitchFamily="34" charset="0"/>
              </a:rPr>
              <a:t> + 6)	</a:t>
            </a:r>
            <a:r>
              <a:rPr lang="en-US" sz="2400" i="1">
                <a:ea typeface="Times New Roman" pitchFamily="18" charset="0"/>
                <a:cs typeface="Arial" pitchFamily="34" charset="0"/>
              </a:rPr>
              <a:t>m</a:t>
            </a:r>
            <a:r>
              <a:rPr lang="en-US" sz="2400">
                <a:ea typeface="Times New Roman" pitchFamily="18" charset="0"/>
                <a:cs typeface="Arial" pitchFamily="34" charset="0"/>
              </a:rPr>
              <a:t> = –3 and </a:t>
            </a:r>
            <a:r>
              <a:rPr lang="en-US" sz="2400" i="1">
                <a:ea typeface="Times New Roman" pitchFamily="18" charset="0"/>
                <a:cs typeface="Arial" pitchFamily="34" charset="0"/>
              </a:rPr>
              <a:t>p</a:t>
            </a:r>
            <a:r>
              <a:rPr lang="en-US" sz="2400">
                <a:ea typeface="Times New Roman" pitchFamily="18" charset="0"/>
                <a:cs typeface="Arial" pitchFamily="34" charset="0"/>
              </a:rPr>
              <a:t> = 6</a:t>
            </a:r>
          </a:p>
        </p:txBody>
      </p:sp>
      <p:sp>
        <p:nvSpPr>
          <p:cNvPr id="125958" name="Rectangle 6"/>
          <p:cNvSpPr>
            <a:spLocks noChangeArrowheads="1"/>
          </p:cNvSpPr>
          <p:nvPr/>
        </p:nvSpPr>
        <p:spPr bwMode="auto">
          <a:xfrm>
            <a:off x="533400" y="3236913"/>
            <a:ext cx="8229600" cy="420687"/>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a:t>
            </a:r>
            <a:r>
              <a:rPr lang="en-US" sz="2400" i="1">
                <a:solidFill>
                  <a:srgbClr val="E01B22"/>
                </a:solidFill>
              </a:rPr>
              <a:t>x</a:t>
            </a:r>
            <a:r>
              <a:rPr lang="en-US" sz="2400">
                <a:solidFill>
                  <a:srgbClr val="E01B22"/>
                </a:solidFill>
              </a:rPr>
              <a:t> – 3)(</a:t>
            </a:r>
            <a:r>
              <a:rPr lang="en-US" sz="2400" i="1">
                <a:solidFill>
                  <a:srgbClr val="E01B22"/>
                </a:solidFill>
              </a:rPr>
              <a:t>x</a:t>
            </a:r>
            <a:r>
              <a:rPr lang="en-US" sz="2400">
                <a:solidFill>
                  <a:srgbClr val="E01B22"/>
                </a:solidFill>
              </a:rPr>
              <a:t> + 6)</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5956">
                                            <p:txEl>
                                              <p:pRg st="0" end="0"/>
                                            </p:txEl>
                                          </p:spTgt>
                                        </p:tgtEl>
                                        <p:attrNameLst>
                                          <p:attrName>style.visibility</p:attrName>
                                        </p:attrNameLst>
                                      </p:cBhvr>
                                      <p:to>
                                        <p:strVal val="visible"/>
                                      </p:to>
                                    </p:set>
                                    <p:animEffect transition="in" filter="wipe(left)">
                                      <p:cBhvr>
                                        <p:cTn id="7" dur="500"/>
                                        <p:tgtEl>
                                          <p:spTgt spid="1259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5956">
                                            <p:txEl>
                                              <p:pRg st="1" end="1"/>
                                            </p:txEl>
                                          </p:spTgt>
                                        </p:tgtEl>
                                        <p:attrNameLst>
                                          <p:attrName>style.visibility</p:attrName>
                                        </p:attrNameLst>
                                      </p:cBhvr>
                                      <p:to>
                                        <p:strVal val="visible"/>
                                      </p:to>
                                    </p:set>
                                    <p:animEffect transition="in" filter="wipe(left)">
                                      <p:cBhvr>
                                        <p:cTn id="12" dur="500"/>
                                        <p:tgtEl>
                                          <p:spTgt spid="1259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5958">
                                            <p:txEl>
                                              <p:pRg st="0" end="0"/>
                                            </p:txEl>
                                          </p:spTgt>
                                        </p:tgtEl>
                                        <p:attrNameLst>
                                          <p:attrName>style.visibility</p:attrName>
                                        </p:attrNameLst>
                                      </p:cBhvr>
                                      <p:to>
                                        <p:strVal val="visible"/>
                                      </p:to>
                                    </p:set>
                                    <p:animEffect transition="in" filter="wipe(left)">
                                      <p:cBhvr>
                                        <p:cTn id="17" dur="500"/>
                                        <p:tgtEl>
                                          <p:spTgt spid="1259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6" grpId="0" uiExpand="1" build="p" autoUpdateAnimBg="0"/>
      <p:bldP spid="125958"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t>Example 3</a:t>
            </a:r>
          </a:p>
        </p:txBody>
      </p:sp>
      <p:sp>
        <p:nvSpPr>
          <p:cNvPr id="121859"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i="1">
                <a:solidFill>
                  <a:srgbClr val="CD0000"/>
                </a:solidFill>
              </a:rPr>
              <a:t>c </a:t>
            </a:r>
            <a:r>
              <a:rPr lang="en-US" sz="2000" b="1">
                <a:solidFill>
                  <a:srgbClr val="CD0000"/>
                </a:solidFill>
              </a:rPr>
              <a:t>is Negative</a:t>
            </a:r>
            <a:endParaRPr lang="en-US" sz="2000">
              <a:solidFill>
                <a:srgbClr val="000000"/>
              </a:solidFill>
            </a:endParaRPr>
          </a:p>
          <a:p>
            <a:pPr>
              <a:spcBef>
                <a:spcPct val="50000"/>
              </a:spcBef>
            </a:pPr>
            <a:endParaRPr lang="en-US" sz="2000" b="1">
              <a:solidFill>
                <a:srgbClr val="EC1D24"/>
              </a:solidFill>
            </a:endParaRPr>
          </a:p>
        </p:txBody>
      </p:sp>
      <p:sp>
        <p:nvSpPr>
          <p:cNvPr id="121860" name="Rectangle 4"/>
          <p:cNvSpPr>
            <a:spLocks noChangeArrowheads="1"/>
          </p:cNvSpPr>
          <p:nvPr/>
        </p:nvSpPr>
        <p:spPr bwMode="auto">
          <a:xfrm>
            <a:off x="876300" y="1514475"/>
            <a:ext cx="7705725" cy="420688"/>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B. </a:t>
            </a:r>
            <a:r>
              <a:rPr lang="en-US" sz="2400" b="1">
                <a:solidFill>
                  <a:srgbClr val="00539D"/>
                </a:solidFill>
                <a:ea typeface="Times New Roman" pitchFamily="18" charset="0"/>
                <a:cs typeface="Arial" pitchFamily="34" charset="0"/>
              </a:rPr>
              <a:t>Factor </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20.</a:t>
            </a:r>
          </a:p>
        </p:txBody>
      </p:sp>
      <p:sp>
        <p:nvSpPr>
          <p:cNvPr id="121861" name="Text Box 5"/>
          <p:cNvSpPr txBox="1">
            <a:spLocks noChangeArrowheads="1"/>
          </p:cNvSpPr>
          <p:nvPr/>
        </p:nvSpPr>
        <p:spPr bwMode="auto">
          <a:xfrm>
            <a:off x="533400" y="1892300"/>
            <a:ext cx="8077200" cy="74930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ea typeface="Times New Roman" pitchFamily="18" charset="0"/>
                <a:cs typeface="Arial" pitchFamily="34" charset="0"/>
              </a:rPr>
              <a:t>Since </a:t>
            </a:r>
            <a:r>
              <a:rPr lang="en-US" sz="2400" i="1">
                <a:ea typeface="Times New Roman" pitchFamily="18" charset="0"/>
                <a:cs typeface="Arial" pitchFamily="34" charset="0"/>
              </a:rPr>
              <a:t>b</a:t>
            </a:r>
            <a:r>
              <a:rPr lang="en-US" sz="2400">
                <a:ea typeface="Times New Roman" pitchFamily="18" charset="0"/>
                <a:cs typeface="Arial" pitchFamily="34" charset="0"/>
              </a:rPr>
              <a:t> = –1 and </a:t>
            </a:r>
            <a:r>
              <a:rPr lang="en-US" sz="2400" i="1">
                <a:ea typeface="Times New Roman" pitchFamily="18" charset="0"/>
                <a:cs typeface="Arial" pitchFamily="34" charset="0"/>
              </a:rPr>
              <a:t>c</a:t>
            </a:r>
            <a:r>
              <a:rPr lang="en-US" sz="2400">
                <a:ea typeface="Times New Roman" pitchFamily="18" charset="0"/>
                <a:cs typeface="Arial" pitchFamily="34" charset="0"/>
              </a:rPr>
              <a:t> = –20, </a:t>
            </a:r>
            <a:r>
              <a:rPr lang="en-US" sz="2400" i="1">
                <a:ea typeface="Times New Roman" pitchFamily="18" charset="0"/>
                <a:cs typeface="Arial" pitchFamily="34" charset="0"/>
              </a:rPr>
              <a:t>m</a:t>
            </a:r>
            <a:r>
              <a:rPr lang="en-US" sz="2400">
                <a:ea typeface="Times New Roman" pitchFamily="18" charset="0"/>
                <a:cs typeface="Arial" pitchFamily="34" charset="0"/>
              </a:rPr>
              <a:t> + </a:t>
            </a:r>
            <a:r>
              <a:rPr lang="en-US" sz="2400" i="1">
                <a:ea typeface="Times New Roman" pitchFamily="18" charset="0"/>
                <a:cs typeface="Arial" pitchFamily="34" charset="0"/>
              </a:rPr>
              <a:t>p</a:t>
            </a:r>
            <a:r>
              <a:rPr lang="en-US" sz="2400">
                <a:ea typeface="Times New Roman" pitchFamily="18" charset="0"/>
                <a:cs typeface="Arial" pitchFamily="34" charset="0"/>
              </a:rPr>
              <a:t> is negative and </a:t>
            </a:r>
            <a:r>
              <a:rPr lang="en-US" sz="2400" i="1">
                <a:ea typeface="Times New Roman" pitchFamily="18" charset="0"/>
                <a:cs typeface="Arial" pitchFamily="34" charset="0"/>
              </a:rPr>
              <a:t>mp</a:t>
            </a:r>
            <a:r>
              <a:rPr lang="en-US" sz="2400">
                <a:ea typeface="Times New Roman" pitchFamily="18" charset="0"/>
                <a:cs typeface="Arial" pitchFamily="34" charset="0"/>
              </a:rPr>
              <a:t> is negative. So either </a:t>
            </a:r>
            <a:r>
              <a:rPr lang="en-US" sz="2400" i="1">
                <a:ea typeface="Times New Roman" pitchFamily="18" charset="0"/>
                <a:cs typeface="Arial" pitchFamily="34" charset="0"/>
              </a:rPr>
              <a:t>m</a:t>
            </a:r>
            <a:r>
              <a:rPr lang="en-US" sz="2400">
                <a:ea typeface="Times New Roman" pitchFamily="18" charset="0"/>
                <a:cs typeface="Arial" pitchFamily="34" charset="0"/>
              </a:rPr>
              <a:t> or </a:t>
            </a:r>
            <a:r>
              <a:rPr lang="en-US" sz="2400" i="1">
                <a:ea typeface="Times New Roman" pitchFamily="18" charset="0"/>
                <a:cs typeface="Arial" pitchFamily="34" charset="0"/>
              </a:rPr>
              <a:t>p</a:t>
            </a:r>
            <a:r>
              <a:rPr lang="en-US" sz="2400">
                <a:ea typeface="Times New Roman" pitchFamily="18" charset="0"/>
                <a:cs typeface="Arial" pitchFamily="34" charset="0"/>
              </a:rPr>
              <a:t> is negative, but not both.</a:t>
            </a:r>
            <a:r>
              <a:rPr lang="en-US" sz="2400">
                <a:solidFill>
                  <a:srgbClr val="000000"/>
                </a:solidFill>
                <a:ea typeface="Times New Roman" pitchFamily="18" charset="0"/>
                <a:cs typeface="Arial" pitchFamily="34" charset="0"/>
              </a:rPr>
              <a:t> </a:t>
            </a:r>
          </a:p>
        </p:txBody>
      </p:sp>
      <p:sp>
        <p:nvSpPr>
          <p:cNvPr id="121862" name="Text Box 6"/>
          <p:cNvSpPr txBox="1">
            <a:spLocks noChangeArrowheads="1"/>
          </p:cNvSpPr>
          <p:nvPr/>
        </p:nvSpPr>
        <p:spPr bwMode="auto">
          <a:xfrm>
            <a:off x="1000125" y="3108325"/>
            <a:ext cx="7915275" cy="3122613"/>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buClr>
                <a:srgbClr val="FFFFFF"/>
              </a:buClr>
              <a:tabLst>
                <a:tab pos="457200" algn="l"/>
                <a:tab pos="1257300" algn="r"/>
              </a:tabLst>
            </a:pPr>
            <a:r>
              <a:rPr lang="en-US" sz="2400">
                <a:ea typeface="Times New Roman" pitchFamily="18" charset="0"/>
                <a:cs typeface="Arial" pitchFamily="34" charset="0"/>
              </a:rPr>
              <a:t>     1,	–20		–19</a:t>
            </a:r>
          </a:p>
          <a:p>
            <a:pPr>
              <a:lnSpc>
                <a:spcPct val="90000"/>
              </a:lnSpc>
              <a:spcBef>
                <a:spcPct val="20000"/>
              </a:spcBef>
              <a:spcAft>
                <a:spcPct val="20000"/>
              </a:spcAft>
              <a:buClr>
                <a:srgbClr val="FFFFFF"/>
              </a:buClr>
              <a:tabLst>
                <a:tab pos="457200" algn="l"/>
                <a:tab pos="1257300" algn="r"/>
              </a:tabLst>
            </a:pPr>
            <a:r>
              <a:rPr lang="en-US" sz="2400">
                <a:solidFill>
                  <a:srgbClr val="000000"/>
                </a:solidFill>
                <a:ea typeface="Times New Roman" pitchFamily="18" charset="0"/>
                <a:cs typeface="Arial" pitchFamily="34" charset="0"/>
              </a:rPr>
              <a:t>   –1,	20		  19</a:t>
            </a:r>
          </a:p>
          <a:p>
            <a:pPr>
              <a:lnSpc>
                <a:spcPct val="90000"/>
              </a:lnSpc>
              <a:spcBef>
                <a:spcPct val="20000"/>
              </a:spcBef>
              <a:spcAft>
                <a:spcPct val="20000"/>
              </a:spcAft>
              <a:buClr>
                <a:srgbClr val="FFFFFF"/>
              </a:buClr>
              <a:tabLst>
                <a:tab pos="457200" algn="l"/>
                <a:tab pos="1257300" algn="r"/>
              </a:tabLst>
            </a:pPr>
            <a:r>
              <a:rPr lang="en-US" sz="2400">
                <a:solidFill>
                  <a:srgbClr val="000000"/>
                </a:solidFill>
                <a:ea typeface="Times New Roman" pitchFamily="18" charset="0"/>
                <a:cs typeface="Arial" pitchFamily="34" charset="0"/>
              </a:rPr>
              <a:t>     2,	–10		  –8</a:t>
            </a:r>
          </a:p>
          <a:p>
            <a:pPr>
              <a:lnSpc>
                <a:spcPct val="90000"/>
              </a:lnSpc>
              <a:spcBef>
                <a:spcPct val="20000"/>
              </a:spcBef>
              <a:spcAft>
                <a:spcPct val="20000"/>
              </a:spcAft>
              <a:buClr>
                <a:srgbClr val="FFFFFF"/>
              </a:buClr>
              <a:tabLst>
                <a:tab pos="457200" algn="l"/>
                <a:tab pos="1257300" algn="r"/>
              </a:tabLst>
            </a:pPr>
            <a:r>
              <a:rPr lang="en-US" sz="2400">
                <a:solidFill>
                  <a:srgbClr val="000000"/>
                </a:solidFill>
                <a:ea typeface="Times New Roman" pitchFamily="18" charset="0"/>
                <a:cs typeface="Arial" pitchFamily="34" charset="0"/>
              </a:rPr>
              <a:t>   –2,	10		    8</a:t>
            </a:r>
          </a:p>
          <a:p>
            <a:pPr>
              <a:lnSpc>
                <a:spcPct val="90000"/>
              </a:lnSpc>
              <a:spcBef>
                <a:spcPct val="20000"/>
              </a:spcBef>
              <a:spcAft>
                <a:spcPct val="20000"/>
              </a:spcAft>
              <a:buClr>
                <a:srgbClr val="FFFFFF"/>
              </a:buClr>
              <a:tabLst>
                <a:tab pos="457200" algn="l"/>
                <a:tab pos="1257300" algn="r"/>
              </a:tabLst>
            </a:pPr>
            <a:r>
              <a:rPr lang="en-US" sz="2400">
                <a:solidFill>
                  <a:srgbClr val="000000"/>
                </a:solidFill>
                <a:ea typeface="Times New Roman" pitchFamily="18" charset="0"/>
                <a:cs typeface="Arial" pitchFamily="34" charset="0"/>
              </a:rPr>
              <a:t>     4,	–5		  –1</a:t>
            </a:r>
          </a:p>
          <a:p>
            <a:pPr>
              <a:lnSpc>
                <a:spcPct val="90000"/>
              </a:lnSpc>
              <a:spcBef>
                <a:spcPct val="20000"/>
              </a:spcBef>
              <a:spcAft>
                <a:spcPct val="20000"/>
              </a:spcAft>
              <a:buClr>
                <a:srgbClr val="FFFFFF"/>
              </a:buClr>
              <a:tabLst>
                <a:tab pos="457200" algn="l"/>
                <a:tab pos="1257300" algn="r"/>
              </a:tabLst>
            </a:pPr>
            <a:r>
              <a:rPr lang="en-US" sz="2400">
                <a:solidFill>
                  <a:srgbClr val="000000"/>
                </a:solidFill>
                <a:ea typeface="Times New Roman" pitchFamily="18" charset="0"/>
                <a:cs typeface="Arial" pitchFamily="34" charset="0"/>
              </a:rPr>
              <a:t>   –4,	5		    1		The correct factors are</a:t>
            </a:r>
            <a:br>
              <a:rPr lang="en-US" sz="2400">
                <a:solidFill>
                  <a:srgbClr val="000000"/>
                </a:solidFill>
                <a:ea typeface="Times New Roman" pitchFamily="18" charset="0"/>
                <a:cs typeface="Arial" pitchFamily="34" charset="0"/>
              </a:rPr>
            </a:br>
            <a:r>
              <a:rPr lang="en-US" sz="2400">
                <a:solidFill>
                  <a:srgbClr val="000000"/>
                </a:solidFill>
                <a:ea typeface="Times New Roman" pitchFamily="18" charset="0"/>
                <a:cs typeface="Arial" pitchFamily="34" charset="0"/>
              </a:rPr>
              <a:t>						4 and –5.</a:t>
            </a:r>
          </a:p>
        </p:txBody>
      </p:sp>
      <p:grpSp>
        <p:nvGrpSpPr>
          <p:cNvPr id="121863" name="Group 7"/>
          <p:cNvGrpSpPr>
            <a:grpSpLocks/>
          </p:cNvGrpSpPr>
          <p:nvPr/>
        </p:nvGrpSpPr>
        <p:grpSpPr bwMode="auto">
          <a:xfrm>
            <a:off x="533400" y="2616200"/>
            <a:ext cx="8077200" cy="3275013"/>
            <a:chOff x="336" y="1729"/>
            <a:chExt cx="5088" cy="2063"/>
          </a:xfrm>
        </p:grpSpPr>
        <p:sp>
          <p:nvSpPr>
            <p:cNvPr id="121864" name="Text Box 8"/>
            <p:cNvSpPr txBox="1">
              <a:spLocks noChangeArrowheads="1"/>
            </p:cNvSpPr>
            <p:nvPr/>
          </p:nvSpPr>
          <p:spPr bwMode="auto">
            <a:xfrm>
              <a:off x="336" y="1729"/>
              <a:ext cx="5088"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ea typeface="Times New Roman" pitchFamily="18" charset="0"/>
                  <a:cs typeface="Arial" pitchFamily="34" charset="0"/>
                </a:rPr>
                <a:t>Factors of –20     Sum of Factors</a:t>
              </a:r>
              <a:endParaRPr lang="en-US" sz="2400">
                <a:solidFill>
                  <a:srgbClr val="000000"/>
                </a:solidFill>
                <a:ea typeface="Times New Roman" pitchFamily="18" charset="0"/>
                <a:cs typeface="Arial" pitchFamily="34" charset="0"/>
              </a:endParaRPr>
            </a:p>
          </p:txBody>
        </p:sp>
        <p:sp>
          <p:nvSpPr>
            <p:cNvPr id="121865" name="Line 9"/>
            <p:cNvSpPr>
              <a:spLocks noChangeShapeType="1"/>
            </p:cNvSpPr>
            <p:nvPr/>
          </p:nvSpPr>
          <p:spPr bwMode="auto">
            <a:xfrm>
              <a:off x="576" y="1968"/>
              <a:ext cx="2826" cy="0"/>
            </a:xfrm>
            <a:prstGeom prst="line">
              <a:avLst/>
            </a:prstGeom>
            <a:noFill/>
            <a:ln w="28575">
              <a:solidFill>
                <a:srgbClr val="E01B22"/>
              </a:solidFill>
              <a:round/>
              <a:headEnd/>
              <a:tailEnd/>
            </a:ln>
            <a:effectLst/>
          </p:spPr>
          <p:txBody>
            <a:bodyPr>
              <a:spAutoFit/>
            </a:bodyPr>
            <a:lstStyle/>
            <a:p>
              <a:endParaRPr lang="en-US"/>
            </a:p>
          </p:txBody>
        </p:sp>
        <p:sp>
          <p:nvSpPr>
            <p:cNvPr id="121866" name="Line 10"/>
            <p:cNvSpPr>
              <a:spLocks noChangeShapeType="1"/>
            </p:cNvSpPr>
            <p:nvPr/>
          </p:nvSpPr>
          <p:spPr bwMode="auto">
            <a:xfrm>
              <a:off x="1968" y="1776"/>
              <a:ext cx="0" cy="2016"/>
            </a:xfrm>
            <a:prstGeom prst="line">
              <a:avLst/>
            </a:prstGeom>
            <a:noFill/>
            <a:ln w="28575">
              <a:solidFill>
                <a:srgbClr val="E01B22"/>
              </a:solidFill>
              <a:round/>
              <a:headEnd/>
              <a:tailEnd/>
            </a:ln>
            <a:effectLst/>
          </p:spPr>
          <p:txBody>
            <a:bodyPr>
              <a:spAutoFit/>
            </a:bodyPr>
            <a:lstStyle/>
            <a:p>
              <a:endParaRPr lang="en-US"/>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1860">
                                            <p:txEl>
                                              <p:pRg st="0" end="0"/>
                                            </p:txEl>
                                          </p:spTgt>
                                        </p:tgtEl>
                                        <p:attrNameLst>
                                          <p:attrName>style.visibility</p:attrName>
                                        </p:attrNameLst>
                                      </p:cBhvr>
                                      <p:to>
                                        <p:strVal val="visible"/>
                                      </p:to>
                                    </p:set>
                                    <p:animEffect transition="in" filter="wipe(left)">
                                      <p:cBhvr>
                                        <p:cTn id="7" dur="500"/>
                                        <p:tgtEl>
                                          <p:spTgt spid="1218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1861">
                                            <p:txEl>
                                              <p:pRg st="0" end="0"/>
                                            </p:txEl>
                                          </p:spTgt>
                                        </p:tgtEl>
                                        <p:attrNameLst>
                                          <p:attrName>style.visibility</p:attrName>
                                        </p:attrNameLst>
                                      </p:cBhvr>
                                      <p:to>
                                        <p:strVal val="visible"/>
                                      </p:to>
                                    </p:set>
                                    <p:animEffect transition="in" filter="wipe(left)">
                                      <p:cBhvr>
                                        <p:cTn id="12" dur="500"/>
                                        <p:tgtEl>
                                          <p:spTgt spid="12186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1863"/>
                                        </p:tgtEl>
                                        <p:attrNameLst>
                                          <p:attrName>style.visibility</p:attrName>
                                        </p:attrNameLst>
                                      </p:cBhvr>
                                      <p:to>
                                        <p:strVal val="visible"/>
                                      </p:to>
                                    </p:set>
                                    <p:animEffect transition="in" filter="wipe(left)">
                                      <p:cBhvr>
                                        <p:cTn id="17" dur="500"/>
                                        <p:tgtEl>
                                          <p:spTgt spid="12186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1862">
                                            <p:txEl>
                                              <p:pRg st="0" end="0"/>
                                            </p:txEl>
                                          </p:spTgt>
                                        </p:tgtEl>
                                        <p:attrNameLst>
                                          <p:attrName>style.visibility</p:attrName>
                                        </p:attrNameLst>
                                      </p:cBhvr>
                                      <p:to>
                                        <p:strVal val="visible"/>
                                      </p:to>
                                    </p:set>
                                    <p:animEffect transition="in" filter="wipe(left)">
                                      <p:cBhvr>
                                        <p:cTn id="22" dur="500"/>
                                        <p:tgtEl>
                                          <p:spTgt spid="12186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1862">
                                            <p:txEl>
                                              <p:pRg st="1" end="1"/>
                                            </p:txEl>
                                          </p:spTgt>
                                        </p:tgtEl>
                                        <p:attrNameLst>
                                          <p:attrName>style.visibility</p:attrName>
                                        </p:attrNameLst>
                                      </p:cBhvr>
                                      <p:to>
                                        <p:strVal val="visible"/>
                                      </p:to>
                                    </p:set>
                                    <p:animEffect transition="in" filter="wipe(left)">
                                      <p:cBhvr>
                                        <p:cTn id="27" dur="500"/>
                                        <p:tgtEl>
                                          <p:spTgt spid="121862">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1862">
                                            <p:txEl>
                                              <p:pRg st="2" end="2"/>
                                            </p:txEl>
                                          </p:spTgt>
                                        </p:tgtEl>
                                        <p:attrNameLst>
                                          <p:attrName>style.visibility</p:attrName>
                                        </p:attrNameLst>
                                      </p:cBhvr>
                                      <p:to>
                                        <p:strVal val="visible"/>
                                      </p:to>
                                    </p:set>
                                    <p:animEffect transition="in" filter="wipe(left)">
                                      <p:cBhvr>
                                        <p:cTn id="32" dur="500"/>
                                        <p:tgtEl>
                                          <p:spTgt spid="121862">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1862">
                                            <p:txEl>
                                              <p:pRg st="3" end="3"/>
                                            </p:txEl>
                                          </p:spTgt>
                                        </p:tgtEl>
                                        <p:attrNameLst>
                                          <p:attrName>style.visibility</p:attrName>
                                        </p:attrNameLst>
                                      </p:cBhvr>
                                      <p:to>
                                        <p:strVal val="visible"/>
                                      </p:to>
                                    </p:set>
                                    <p:animEffect transition="in" filter="wipe(left)">
                                      <p:cBhvr>
                                        <p:cTn id="37" dur="500"/>
                                        <p:tgtEl>
                                          <p:spTgt spid="121862">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21862">
                                            <p:txEl>
                                              <p:pRg st="4" end="4"/>
                                            </p:txEl>
                                          </p:spTgt>
                                        </p:tgtEl>
                                        <p:attrNameLst>
                                          <p:attrName>style.visibility</p:attrName>
                                        </p:attrNameLst>
                                      </p:cBhvr>
                                      <p:to>
                                        <p:strVal val="visible"/>
                                      </p:to>
                                    </p:set>
                                    <p:animEffect transition="in" filter="wipe(left)">
                                      <p:cBhvr>
                                        <p:cTn id="42" dur="500"/>
                                        <p:tgtEl>
                                          <p:spTgt spid="121862">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21862">
                                            <p:txEl>
                                              <p:pRg st="5" end="5"/>
                                            </p:txEl>
                                          </p:spTgt>
                                        </p:tgtEl>
                                        <p:attrNameLst>
                                          <p:attrName>style.visibility</p:attrName>
                                        </p:attrNameLst>
                                      </p:cBhvr>
                                      <p:to>
                                        <p:strVal val="visible"/>
                                      </p:to>
                                    </p:set>
                                    <p:animEffect transition="in" filter="wipe(left)">
                                      <p:cBhvr>
                                        <p:cTn id="47" dur="500"/>
                                        <p:tgtEl>
                                          <p:spTgt spid="12186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0" grpId="0" build="p" autoUpdateAnimBg="0" advAuto="0"/>
      <p:bldP spid="121861" grpId="0" build="p" autoUpdateAnimBg="0"/>
      <p:bldP spid="121862"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t>Example 3</a:t>
            </a:r>
          </a:p>
        </p:txBody>
      </p:sp>
      <p:sp>
        <p:nvSpPr>
          <p:cNvPr id="122883"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i="1">
                <a:solidFill>
                  <a:srgbClr val="CD0000"/>
                </a:solidFill>
              </a:rPr>
              <a:t>c </a:t>
            </a:r>
            <a:r>
              <a:rPr lang="en-US" sz="2000" b="1">
                <a:solidFill>
                  <a:srgbClr val="CD0000"/>
                </a:solidFill>
              </a:rPr>
              <a:t>is Negative</a:t>
            </a:r>
            <a:endParaRPr lang="en-US" sz="2000">
              <a:solidFill>
                <a:srgbClr val="000000"/>
              </a:solidFill>
            </a:endParaRPr>
          </a:p>
          <a:p>
            <a:pPr>
              <a:spcBef>
                <a:spcPct val="50000"/>
              </a:spcBef>
            </a:pPr>
            <a:endParaRPr lang="en-US" sz="2000" b="1">
              <a:solidFill>
                <a:srgbClr val="EC1D24"/>
              </a:solidFill>
            </a:endParaRPr>
          </a:p>
        </p:txBody>
      </p:sp>
      <p:sp>
        <p:nvSpPr>
          <p:cNvPr id="122884" name="Rectangle 4"/>
          <p:cNvSpPr>
            <a:spLocks noChangeArrowheads="1"/>
          </p:cNvSpPr>
          <p:nvPr/>
        </p:nvSpPr>
        <p:spPr bwMode="auto">
          <a:xfrm>
            <a:off x="533400" y="2133600"/>
            <a:ext cx="8229600" cy="420688"/>
          </a:xfrm>
          <a:prstGeom prst="rect">
            <a:avLst/>
          </a:prstGeom>
          <a:noFill/>
          <a:ln w="9525">
            <a:noFill/>
            <a:miter lim="800000"/>
            <a:headEnd/>
            <a:tailEnd/>
          </a:ln>
          <a:effectLst/>
        </p:spPr>
        <p:txBody>
          <a:bodyPr>
            <a:spAutoFit/>
          </a:bodyPr>
          <a:lstStyle/>
          <a:p>
            <a:pPr marL="1890713" indent="-1368425">
              <a:lnSpc>
                <a:spcPct val="90000"/>
              </a:lnSpc>
              <a:spcBef>
                <a:spcPct val="20000"/>
              </a:spcBef>
              <a:buClr>
                <a:srgbClr val="FFFFFF"/>
              </a:buClr>
              <a:tabLst>
                <a:tab pos="5029200" algn="l"/>
              </a:tabLst>
            </a:pPr>
            <a:r>
              <a:rPr lang="en-US" sz="2400"/>
              <a:t>	= (</a:t>
            </a:r>
            <a:r>
              <a:rPr lang="en-US" sz="2400" i="1"/>
              <a:t>x</a:t>
            </a:r>
            <a:r>
              <a:rPr lang="en-US" sz="2400"/>
              <a:t> + 4)(</a:t>
            </a:r>
            <a:r>
              <a:rPr lang="en-US" sz="2400" i="1"/>
              <a:t>x</a:t>
            </a:r>
            <a:r>
              <a:rPr lang="en-US" sz="2400"/>
              <a:t> – 5)	</a:t>
            </a:r>
            <a:r>
              <a:rPr lang="en-US" sz="2400" i="1"/>
              <a:t>m</a:t>
            </a:r>
            <a:r>
              <a:rPr lang="en-US" sz="2400"/>
              <a:t> = 4 and </a:t>
            </a:r>
            <a:r>
              <a:rPr lang="en-US" sz="2400" i="1"/>
              <a:t>p</a:t>
            </a:r>
            <a:r>
              <a:rPr lang="en-US" sz="2400"/>
              <a:t> = –5</a:t>
            </a:r>
          </a:p>
        </p:txBody>
      </p:sp>
      <p:sp>
        <p:nvSpPr>
          <p:cNvPr id="122885" name="Text Box 5"/>
          <p:cNvSpPr txBox="1">
            <a:spLocks noChangeArrowheads="1"/>
          </p:cNvSpPr>
          <p:nvPr/>
        </p:nvSpPr>
        <p:spPr bwMode="auto">
          <a:xfrm>
            <a:off x="533400" y="1524000"/>
            <a:ext cx="8077200" cy="420688"/>
          </a:xfrm>
          <a:prstGeom prst="rect">
            <a:avLst/>
          </a:prstGeom>
          <a:noFill/>
          <a:ln w="9525" algn="ctr">
            <a:noFill/>
            <a:miter lim="800000"/>
            <a:headEnd/>
            <a:tailEnd/>
          </a:ln>
          <a:effectLst/>
        </p:spPr>
        <p:txBody>
          <a:bodyPr>
            <a:spAutoFit/>
          </a:bodyPr>
          <a:lstStyle/>
          <a:p>
            <a:pPr marL="5029200" indent="-4686300">
              <a:lnSpc>
                <a:spcPct val="90000"/>
              </a:lnSpc>
              <a:spcBef>
                <a:spcPct val="20000"/>
              </a:spcBef>
              <a:spcAft>
                <a:spcPct val="20000"/>
              </a:spcAft>
              <a:buClr>
                <a:srgbClr val="FFFFFF"/>
              </a:buClr>
            </a:pP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a:t>
            </a:r>
            <a:r>
              <a:rPr lang="en-US" sz="2400" i="1">
                <a:ea typeface="Times New Roman" pitchFamily="18" charset="0"/>
                <a:cs typeface="Arial" pitchFamily="34" charset="0"/>
              </a:rPr>
              <a:t>x</a:t>
            </a:r>
            <a:r>
              <a:rPr lang="en-US" sz="2400">
                <a:ea typeface="Times New Roman" pitchFamily="18" charset="0"/>
                <a:cs typeface="Arial" pitchFamily="34" charset="0"/>
              </a:rPr>
              <a:t> – 20 = (</a:t>
            </a:r>
            <a:r>
              <a:rPr lang="en-US" sz="2400" i="1">
                <a:ea typeface="Times New Roman" pitchFamily="18" charset="0"/>
                <a:cs typeface="Arial" pitchFamily="34" charset="0"/>
              </a:rPr>
              <a:t>x</a:t>
            </a:r>
            <a:r>
              <a:rPr lang="en-US" sz="2400">
                <a:ea typeface="Times New Roman" pitchFamily="18" charset="0"/>
                <a:cs typeface="Arial" pitchFamily="34" charset="0"/>
              </a:rPr>
              <a:t> + </a:t>
            </a:r>
            <a:r>
              <a:rPr lang="en-US" sz="2400" i="1">
                <a:ea typeface="Times New Roman" pitchFamily="18" charset="0"/>
                <a:cs typeface="Arial" pitchFamily="34" charset="0"/>
              </a:rPr>
              <a:t>m</a:t>
            </a:r>
            <a:r>
              <a:rPr lang="en-US" sz="2400">
                <a:ea typeface="Times New Roman" pitchFamily="18" charset="0"/>
                <a:cs typeface="Arial" pitchFamily="34" charset="0"/>
              </a:rPr>
              <a:t>)(</a:t>
            </a:r>
            <a:r>
              <a:rPr lang="en-US" sz="2400" i="1">
                <a:ea typeface="Times New Roman" pitchFamily="18" charset="0"/>
                <a:cs typeface="Arial" pitchFamily="34" charset="0"/>
              </a:rPr>
              <a:t>x</a:t>
            </a:r>
            <a:r>
              <a:rPr lang="en-US" sz="2400">
                <a:ea typeface="Times New Roman" pitchFamily="18" charset="0"/>
                <a:cs typeface="Arial" pitchFamily="34" charset="0"/>
              </a:rPr>
              <a:t> + </a:t>
            </a:r>
            <a:r>
              <a:rPr lang="en-US" sz="2400" i="1">
                <a:ea typeface="Times New Roman" pitchFamily="18" charset="0"/>
                <a:cs typeface="Arial" pitchFamily="34" charset="0"/>
              </a:rPr>
              <a:t>p</a:t>
            </a:r>
            <a:r>
              <a:rPr lang="en-US" sz="2400">
                <a:ea typeface="Times New Roman" pitchFamily="18" charset="0"/>
                <a:cs typeface="Arial" pitchFamily="34" charset="0"/>
              </a:rPr>
              <a:t>)	Write the pattern.</a:t>
            </a:r>
          </a:p>
        </p:txBody>
      </p:sp>
      <p:sp>
        <p:nvSpPr>
          <p:cNvPr id="122886" name="Rectangle 6"/>
          <p:cNvSpPr>
            <a:spLocks noChangeArrowheads="1"/>
          </p:cNvSpPr>
          <p:nvPr/>
        </p:nvSpPr>
        <p:spPr bwMode="auto">
          <a:xfrm>
            <a:off x="533400" y="3008313"/>
            <a:ext cx="8229600" cy="420687"/>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5029200" algn="l"/>
              </a:tabLst>
            </a:pPr>
            <a:r>
              <a:rPr lang="en-US" sz="2400" b="1">
                <a:solidFill>
                  <a:srgbClr val="00539D"/>
                </a:solidFill>
              </a:rPr>
              <a:t>Answer:</a:t>
            </a:r>
            <a:r>
              <a:rPr lang="en-US" sz="2400">
                <a:solidFill>
                  <a:srgbClr val="E01B22"/>
                </a:solidFill>
              </a:rPr>
              <a:t> 	(</a:t>
            </a:r>
            <a:r>
              <a:rPr lang="en-US" sz="2400" i="1">
                <a:solidFill>
                  <a:srgbClr val="E01B22"/>
                </a:solidFill>
              </a:rPr>
              <a:t>x</a:t>
            </a:r>
            <a:r>
              <a:rPr lang="en-US" sz="2400">
                <a:solidFill>
                  <a:srgbClr val="E01B22"/>
                </a:solidFill>
              </a:rPr>
              <a:t> + 4)(</a:t>
            </a:r>
            <a:r>
              <a:rPr lang="en-US" sz="2400" i="1">
                <a:solidFill>
                  <a:srgbClr val="E01B22"/>
                </a:solidFill>
              </a:rPr>
              <a:t>x</a:t>
            </a:r>
            <a:r>
              <a:rPr lang="en-US" sz="2400">
                <a:solidFill>
                  <a:srgbClr val="E01B22"/>
                </a:solidFill>
              </a:rPr>
              <a:t> – 5)</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2885">
                                            <p:txEl>
                                              <p:pRg st="0" end="0"/>
                                            </p:txEl>
                                          </p:spTgt>
                                        </p:tgtEl>
                                        <p:attrNameLst>
                                          <p:attrName>style.visibility</p:attrName>
                                        </p:attrNameLst>
                                      </p:cBhvr>
                                      <p:to>
                                        <p:strVal val="visible"/>
                                      </p:to>
                                    </p:set>
                                    <p:animEffect transition="in" filter="wipe(left)">
                                      <p:cBhvr>
                                        <p:cTn id="7" dur="500"/>
                                        <p:tgtEl>
                                          <p:spTgt spid="12288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2884">
                                            <p:txEl>
                                              <p:pRg st="0" end="0"/>
                                            </p:txEl>
                                          </p:spTgt>
                                        </p:tgtEl>
                                        <p:attrNameLst>
                                          <p:attrName>style.visibility</p:attrName>
                                        </p:attrNameLst>
                                      </p:cBhvr>
                                      <p:to>
                                        <p:strVal val="visible"/>
                                      </p:to>
                                    </p:set>
                                    <p:animEffect transition="in" filter="wipe(left)">
                                      <p:cBhvr>
                                        <p:cTn id="12" dur="500"/>
                                        <p:tgtEl>
                                          <p:spTgt spid="12288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2886">
                                            <p:txEl>
                                              <p:pRg st="0" end="0"/>
                                            </p:txEl>
                                          </p:spTgt>
                                        </p:tgtEl>
                                        <p:attrNameLst>
                                          <p:attrName>style.visibility</p:attrName>
                                        </p:attrNameLst>
                                      </p:cBhvr>
                                      <p:to>
                                        <p:strVal val="visible"/>
                                      </p:to>
                                    </p:set>
                                    <p:animEffect transition="in" filter="wipe(left)">
                                      <p:cBhvr>
                                        <p:cTn id="17" dur="500"/>
                                        <p:tgtEl>
                                          <p:spTgt spid="12288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4" grpId="0" build="p" autoUpdateAnimBg="0"/>
      <p:bldP spid="122885" grpId="0" build="p" autoUpdateAnimBg="0" advAuto="0"/>
      <p:bldP spid="122886"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PQuestion"/>
          <p:cNvSpPr>
            <a:spLocks noGrp="1" noChangeArrowheads="1"/>
          </p:cNvSpPr>
          <p:nvPr>
            <p:ph type="title"/>
          </p:nvPr>
        </p:nvSpPr>
        <p:spPr/>
        <p:txBody>
          <a:bodyPr/>
          <a:lstStyle/>
          <a:p>
            <a:r>
              <a:rPr lang="en-US"/>
              <a:t>Example 3</a:t>
            </a:r>
          </a:p>
        </p:txBody>
      </p:sp>
      <p:sp>
        <p:nvSpPr>
          <p:cNvPr id="115719" name="Oval 7"/>
          <p:cNvSpPr>
            <a:spLocks noChangeArrowheads="1"/>
          </p:cNvSpPr>
          <p:nvPr/>
        </p:nvSpPr>
        <p:spPr bwMode="auto">
          <a:xfrm>
            <a:off x="876300" y="21844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5720"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572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5722" name="TPAnswers"/>
          <p:cNvSpPr>
            <a:spLocks noChangeArrowheads="1"/>
          </p:cNvSpPr>
          <p:nvPr>
            <p:custDataLst>
              <p:tags r:id="rId2"/>
            </p:custDataLst>
          </p:nvPr>
        </p:nvSpPr>
        <p:spPr bwMode="auto">
          <a:xfrm>
            <a:off x="914400" y="22098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a:t>
            </a:r>
            <a:r>
              <a:rPr lang="pt-BR" sz="2400" b="1" i="1">
                <a:sym typeface="Symbol" pitchFamily="18" charset="2"/>
              </a:rPr>
              <a:t>x</a:t>
            </a:r>
            <a:r>
              <a:rPr lang="pt-BR" sz="2400" b="1">
                <a:sym typeface="Symbol" pitchFamily="18" charset="2"/>
              </a:rPr>
              <a:t> + 5)(</a:t>
            </a:r>
            <a:r>
              <a:rPr lang="pt-BR" sz="2400" b="1" i="1">
                <a:sym typeface="Symbol" pitchFamily="18" charset="2"/>
              </a:rPr>
              <a:t>x</a:t>
            </a:r>
            <a:r>
              <a:rPr lang="pt-BR" sz="2400" b="1">
                <a:sym typeface="Symbol" pitchFamily="18" charset="2"/>
              </a:rPr>
              <a:t> –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a:t>
            </a:r>
            <a:r>
              <a:rPr lang="pt-BR" sz="2400" b="1" i="1">
                <a:sym typeface="Symbol" pitchFamily="18" charset="2"/>
              </a:rPr>
              <a:t>x</a:t>
            </a:r>
            <a:r>
              <a:rPr lang="pt-BR" sz="2400" b="1">
                <a:sym typeface="Symbol" pitchFamily="18" charset="2"/>
              </a:rPr>
              <a:t> – 5)(</a:t>
            </a:r>
            <a:r>
              <a:rPr lang="pt-BR" sz="2400" b="1" i="1">
                <a:sym typeface="Symbol" pitchFamily="18" charset="2"/>
              </a:rPr>
              <a:t>x</a:t>
            </a:r>
            <a:r>
              <a:rPr lang="pt-BR" sz="2400" b="1">
                <a:sym typeface="Symbol" pitchFamily="18" charset="2"/>
              </a:rPr>
              <a:t> + 1)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a:t>
            </a:r>
            <a:r>
              <a:rPr lang="pt-BR" sz="2400" b="1" i="1">
                <a:sym typeface="Symbol" pitchFamily="18" charset="2"/>
              </a:rPr>
              <a:t>x</a:t>
            </a:r>
            <a:r>
              <a:rPr lang="pt-BR" sz="2400" b="1">
                <a:sym typeface="Symbol" pitchFamily="18" charset="2"/>
              </a:rPr>
              <a:t> – 5)(</a:t>
            </a:r>
            <a:r>
              <a:rPr lang="pt-BR" sz="2400" b="1" i="1">
                <a:sym typeface="Symbol" pitchFamily="18" charset="2"/>
              </a:rPr>
              <a:t>x</a:t>
            </a:r>
            <a:r>
              <a:rPr lang="pt-BR" sz="2400" b="1">
                <a:sym typeface="Symbol" pitchFamily="18" charset="2"/>
              </a:rPr>
              <a:t> –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a:t>
            </a:r>
            <a:r>
              <a:rPr lang="pt-BR" sz="2400" b="1" i="1">
                <a:sym typeface="Symbol" pitchFamily="18" charset="2"/>
              </a:rPr>
              <a:t>x</a:t>
            </a:r>
            <a:r>
              <a:rPr lang="pt-BR" sz="2400" b="1">
                <a:sym typeface="Symbol" pitchFamily="18" charset="2"/>
              </a:rPr>
              <a:t> + 5)(</a:t>
            </a:r>
            <a:r>
              <a:rPr lang="pt-BR" sz="2400" b="1" i="1">
                <a:sym typeface="Symbol" pitchFamily="18" charset="2"/>
              </a:rPr>
              <a:t>x</a:t>
            </a:r>
            <a:r>
              <a:rPr lang="pt-BR" sz="2400" b="1">
                <a:sym typeface="Symbol" pitchFamily="18" charset="2"/>
              </a:rPr>
              <a:t> + 1)</a:t>
            </a:r>
          </a:p>
        </p:txBody>
      </p:sp>
      <p:sp>
        <p:nvSpPr>
          <p:cNvPr id="115723"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ea typeface="Times New Roman" pitchFamily="18" charset="0"/>
                <a:cs typeface="Arial" pitchFamily="34" charset="0"/>
              </a:rPr>
              <a:t>A. </a:t>
            </a:r>
            <a:r>
              <a:rPr lang="en-US" sz="2400" b="1">
                <a:solidFill>
                  <a:srgbClr val="00539D"/>
                </a:solidFill>
                <a:ea typeface="Times New Roman" pitchFamily="18" charset="0"/>
                <a:cs typeface="Arial" pitchFamily="34" charset="0"/>
              </a:rPr>
              <a:t>Factor </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+ 4</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5.</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5720"/>
                                        </p:tgtEl>
                                        <p:attrNameLst>
                                          <p:attrName>style.visibility</p:attrName>
                                        </p:attrNameLst>
                                      </p:cBhvr>
                                      <p:to>
                                        <p:strVal val="visible"/>
                                      </p:to>
                                    </p:set>
                                    <p:animEffect transition="in" filter="wipe(left)">
                                      <p:cBhvr>
                                        <p:cTn id="7" dur="500"/>
                                        <p:tgtEl>
                                          <p:spTgt spid="11572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5721"/>
                                        </p:tgtEl>
                                        <p:attrNameLst>
                                          <p:attrName>style.visibility</p:attrName>
                                        </p:attrNameLst>
                                      </p:cBhvr>
                                      <p:to>
                                        <p:strVal val="visible"/>
                                      </p:to>
                                    </p:set>
                                    <p:animEffect transition="in" filter="dissolve">
                                      <p:cBhvr>
                                        <p:cTn id="11" dur="500"/>
                                        <p:tgtEl>
                                          <p:spTgt spid="1157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5723"/>
                                        </p:tgtEl>
                                        <p:attrNameLst>
                                          <p:attrName>style.visibility</p:attrName>
                                        </p:attrNameLst>
                                      </p:cBhvr>
                                      <p:to>
                                        <p:strVal val="visible"/>
                                      </p:to>
                                    </p:set>
                                    <p:animEffect transition="in" filter="wipe(left)">
                                      <p:cBhvr>
                                        <p:cTn id="15" dur="500"/>
                                        <p:tgtEl>
                                          <p:spTgt spid="11572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5722"/>
                                        </p:tgtEl>
                                        <p:attrNameLst>
                                          <p:attrName>style.visibility</p:attrName>
                                        </p:attrNameLst>
                                      </p:cBhvr>
                                      <p:to>
                                        <p:strVal val="visible"/>
                                      </p:to>
                                    </p:set>
                                    <p:animEffect transition="in" filter="wipe(left)">
                                      <p:cBhvr>
                                        <p:cTn id="19" dur="500"/>
                                        <p:tgtEl>
                                          <p:spTgt spid="115722"/>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5719"/>
                                        </p:tgtEl>
                                        <p:attrNameLst>
                                          <p:attrName>style.visibility</p:attrName>
                                        </p:attrNameLst>
                                      </p:cBhvr>
                                      <p:to>
                                        <p:strVal val="visible"/>
                                      </p:to>
                                    </p:set>
                                    <p:animEffect transition="in" filter="wipe(down)">
                                      <p:cBhvr>
                                        <p:cTn id="24" dur="580">
                                          <p:stCondLst>
                                            <p:cond delay="0"/>
                                          </p:stCondLst>
                                        </p:cTn>
                                        <p:tgtEl>
                                          <p:spTgt spid="115719"/>
                                        </p:tgtEl>
                                      </p:cBhvr>
                                    </p:animEffect>
                                    <p:anim calcmode="lin" valueType="num">
                                      <p:cBhvr>
                                        <p:cTn id="25" dur="1822" tmFilter="0,0; 0.14,0.36; 0.43,0.73; 0.71,0.91; 1.0,1.0">
                                          <p:stCondLst>
                                            <p:cond delay="0"/>
                                          </p:stCondLst>
                                        </p:cTn>
                                        <p:tgtEl>
                                          <p:spTgt spid="11571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571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571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571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5719"/>
                                        </p:tgtEl>
                                        <p:attrNameLst>
                                          <p:attrName>ppt_y</p:attrName>
                                        </p:attrNameLst>
                                      </p:cBhvr>
                                      <p:tavLst>
                                        <p:tav tm="0" fmla="#ppt_y-sin(pi*$)/81">
                                          <p:val>
                                            <p:fltVal val="0"/>
                                          </p:val>
                                        </p:tav>
                                        <p:tav tm="100000">
                                          <p:val>
                                            <p:fltVal val="1"/>
                                          </p:val>
                                        </p:tav>
                                      </p:tavLst>
                                    </p:anim>
                                    <p:animScale>
                                      <p:cBhvr>
                                        <p:cTn id="30" dur="26">
                                          <p:stCondLst>
                                            <p:cond delay="650"/>
                                          </p:stCondLst>
                                        </p:cTn>
                                        <p:tgtEl>
                                          <p:spTgt spid="115719"/>
                                        </p:tgtEl>
                                      </p:cBhvr>
                                      <p:to x="100000" y="60000"/>
                                    </p:animScale>
                                    <p:animScale>
                                      <p:cBhvr>
                                        <p:cTn id="31" dur="166" decel="50000">
                                          <p:stCondLst>
                                            <p:cond delay="676"/>
                                          </p:stCondLst>
                                        </p:cTn>
                                        <p:tgtEl>
                                          <p:spTgt spid="115719"/>
                                        </p:tgtEl>
                                      </p:cBhvr>
                                      <p:to x="100000" y="100000"/>
                                    </p:animScale>
                                    <p:animScale>
                                      <p:cBhvr>
                                        <p:cTn id="32" dur="26">
                                          <p:stCondLst>
                                            <p:cond delay="1312"/>
                                          </p:stCondLst>
                                        </p:cTn>
                                        <p:tgtEl>
                                          <p:spTgt spid="115719"/>
                                        </p:tgtEl>
                                      </p:cBhvr>
                                      <p:to x="100000" y="80000"/>
                                    </p:animScale>
                                    <p:animScale>
                                      <p:cBhvr>
                                        <p:cTn id="33" dur="166" decel="50000">
                                          <p:stCondLst>
                                            <p:cond delay="1338"/>
                                          </p:stCondLst>
                                        </p:cTn>
                                        <p:tgtEl>
                                          <p:spTgt spid="115719"/>
                                        </p:tgtEl>
                                      </p:cBhvr>
                                      <p:to x="100000" y="100000"/>
                                    </p:animScale>
                                    <p:animScale>
                                      <p:cBhvr>
                                        <p:cTn id="34" dur="26">
                                          <p:stCondLst>
                                            <p:cond delay="1642"/>
                                          </p:stCondLst>
                                        </p:cTn>
                                        <p:tgtEl>
                                          <p:spTgt spid="115719"/>
                                        </p:tgtEl>
                                      </p:cBhvr>
                                      <p:to x="100000" y="90000"/>
                                    </p:animScale>
                                    <p:animScale>
                                      <p:cBhvr>
                                        <p:cTn id="35" dur="166" decel="50000">
                                          <p:stCondLst>
                                            <p:cond delay="1668"/>
                                          </p:stCondLst>
                                        </p:cTn>
                                        <p:tgtEl>
                                          <p:spTgt spid="115719"/>
                                        </p:tgtEl>
                                      </p:cBhvr>
                                      <p:to x="100000" y="100000"/>
                                    </p:animScale>
                                    <p:animScale>
                                      <p:cBhvr>
                                        <p:cTn id="36" dur="26">
                                          <p:stCondLst>
                                            <p:cond delay="1808"/>
                                          </p:stCondLst>
                                        </p:cTn>
                                        <p:tgtEl>
                                          <p:spTgt spid="115719"/>
                                        </p:tgtEl>
                                      </p:cBhvr>
                                      <p:to x="100000" y="95000"/>
                                    </p:animScale>
                                    <p:animScale>
                                      <p:cBhvr>
                                        <p:cTn id="37" dur="166" decel="50000">
                                          <p:stCondLst>
                                            <p:cond delay="1834"/>
                                          </p:stCondLst>
                                        </p:cTn>
                                        <p:tgtEl>
                                          <p:spTgt spid="1157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9" grpId="0" animBg="1"/>
      <p:bldP spid="115722" grpId="0" autoUpdateAnimBg="0"/>
      <p:bldP spid="115723"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TPQuestion"/>
          <p:cNvSpPr>
            <a:spLocks noGrp="1" noChangeArrowheads="1"/>
          </p:cNvSpPr>
          <p:nvPr>
            <p:ph type="title"/>
          </p:nvPr>
        </p:nvSpPr>
        <p:spPr/>
        <p:txBody>
          <a:bodyPr/>
          <a:lstStyle/>
          <a:p>
            <a:r>
              <a:rPr lang="en-US"/>
              <a:t>Example 3</a:t>
            </a:r>
          </a:p>
        </p:txBody>
      </p:sp>
      <p:sp>
        <p:nvSpPr>
          <p:cNvPr id="123911" name="Oval 7"/>
          <p:cNvSpPr>
            <a:spLocks noChangeArrowheads="1"/>
          </p:cNvSpPr>
          <p:nvPr/>
        </p:nvSpPr>
        <p:spPr bwMode="auto">
          <a:xfrm>
            <a:off x="876300" y="50292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23912"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23913"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23914" name="TPAnswers"/>
          <p:cNvSpPr>
            <a:spLocks noChangeArrowheads="1"/>
          </p:cNvSpPr>
          <p:nvPr>
            <p:custDataLst>
              <p:tags r:id="rId2"/>
            </p:custDataLst>
          </p:nvPr>
        </p:nvSpPr>
        <p:spPr bwMode="auto">
          <a:xfrm>
            <a:off x="914400" y="22098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a:t>
            </a:r>
            <a:r>
              <a:rPr lang="pt-BR" sz="2400" b="1" i="1">
                <a:sym typeface="Symbol" pitchFamily="18" charset="2"/>
              </a:rPr>
              <a:t>x</a:t>
            </a:r>
            <a:r>
              <a:rPr lang="pt-BR" sz="2400" b="1">
                <a:sym typeface="Symbol" pitchFamily="18" charset="2"/>
              </a:rPr>
              <a:t> + 8)(</a:t>
            </a:r>
            <a:r>
              <a:rPr lang="pt-BR" sz="2400" b="1" i="1">
                <a:sym typeface="Symbol" pitchFamily="18" charset="2"/>
              </a:rPr>
              <a:t>x</a:t>
            </a:r>
            <a:r>
              <a:rPr lang="pt-BR" sz="2400" b="1">
                <a:sym typeface="Symbol" pitchFamily="18" charset="2"/>
              </a:rPr>
              <a:t> – 3)</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a:t>
            </a:r>
            <a:r>
              <a:rPr lang="pt-BR" sz="2400" b="1" i="1">
                <a:sym typeface="Symbol" pitchFamily="18" charset="2"/>
              </a:rPr>
              <a:t>x</a:t>
            </a:r>
            <a:r>
              <a:rPr lang="pt-BR" sz="2400" b="1">
                <a:sym typeface="Symbol" pitchFamily="18" charset="2"/>
              </a:rPr>
              <a:t> – 8)(</a:t>
            </a:r>
            <a:r>
              <a:rPr lang="pt-BR" sz="2400" b="1" i="1">
                <a:sym typeface="Symbol" pitchFamily="18" charset="2"/>
              </a:rPr>
              <a:t>x</a:t>
            </a:r>
            <a:r>
              <a:rPr lang="pt-BR" sz="2400" b="1">
                <a:sym typeface="Symbol" pitchFamily="18" charset="2"/>
              </a:rPr>
              <a:t> – 3)</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a:t>
            </a:r>
            <a:r>
              <a:rPr lang="pt-BR" sz="2400" b="1" i="1">
                <a:sym typeface="Symbol" pitchFamily="18" charset="2"/>
              </a:rPr>
              <a:t>x</a:t>
            </a:r>
            <a:r>
              <a:rPr lang="pt-BR" sz="2400" b="1">
                <a:sym typeface="Symbol" pitchFamily="18" charset="2"/>
              </a:rPr>
              <a:t> + 8)(</a:t>
            </a:r>
            <a:r>
              <a:rPr lang="pt-BR" sz="2400" b="1" i="1">
                <a:sym typeface="Symbol" pitchFamily="18" charset="2"/>
              </a:rPr>
              <a:t>x</a:t>
            </a:r>
            <a:r>
              <a:rPr lang="pt-BR" sz="2400" b="1">
                <a:sym typeface="Symbol" pitchFamily="18" charset="2"/>
              </a:rPr>
              <a:t> + 3)</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a:t>
            </a:r>
            <a:r>
              <a:rPr lang="pt-BR" sz="2400" b="1" i="1">
                <a:sym typeface="Symbol" pitchFamily="18" charset="2"/>
              </a:rPr>
              <a:t>x</a:t>
            </a:r>
            <a:r>
              <a:rPr lang="pt-BR" sz="2400" b="1">
                <a:sym typeface="Symbol" pitchFamily="18" charset="2"/>
              </a:rPr>
              <a:t> – 8)(</a:t>
            </a:r>
            <a:r>
              <a:rPr lang="pt-BR" sz="2400" b="1" i="1">
                <a:sym typeface="Symbol" pitchFamily="18" charset="2"/>
              </a:rPr>
              <a:t>x</a:t>
            </a:r>
            <a:r>
              <a:rPr lang="pt-BR" sz="2400" b="1">
                <a:sym typeface="Symbol" pitchFamily="18" charset="2"/>
              </a:rPr>
              <a:t> + 3)</a:t>
            </a:r>
          </a:p>
        </p:txBody>
      </p:sp>
      <p:sp>
        <p:nvSpPr>
          <p:cNvPr id="123915"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ea typeface="Times New Roman" pitchFamily="18" charset="0"/>
                <a:cs typeface="Arial" pitchFamily="34" charset="0"/>
              </a:rPr>
              <a:t>B. </a:t>
            </a:r>
            <a:r>
              <a:rPr lang="en-US" sz="2400" b="1">
                <a:solidFill>
                  <a:srgbClr val="00539D"/>
                </a:solidFill>
                <a:ea typeface="Times New Roman" pitchFamily="18" charset="0"/>
                <a:cs typeface="Arial" pitchFamily="34" charset="0"/>
              </a:rPr>
              <a:t>Factor </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5</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24.</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3915"/>
                                        </p:tgtEl>
                                        <p:attrNameLst>
                                          <p:attrName>style.visibility</p:attrName>
                                        </p:attrNameLst>
                                      </p:cBhvr>
                                      <p:to>
                                        <p:strVal val="visible"/>
                                      </p:to>
                                    </p:set>
                                    <p:animEffect transition="in" filter="wipe(left)">
                                      <p:cBhvr>
                                        <p:cTn id="7" dur="500"/>
                                        <p:tgtEl>
                                          <p:spTgt spid="1239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3914"/>
                                        </p:tgtEl>
                                        <p:attrNameLst>
                                          <p:attrName>style.visibility</p:attrName>
                                        </p:attrNameLst>
                                      </p:cBhvr>
                                      <p:to>
                                        <p:strVal val="visible"/>
                                      </p:to>
                                    </p:set>
                                    <p:animEffect transition="in" filter="wipe(left)">
                                      <p:cBhvr>
                                        <p:cTn id="11" dur="500"/>
                                        <p:tgtEl>
                                          <p:spTgt spid="123914"/>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123911"/>
                                        </p:tgtEl>
                                        <p:attrNameLst>
                                          <p:attrName>style.visibility</p:attrName>
                                        </p:attrNameLst>
                                      </p:cBhvr>
                                      <p:to>
                                        <p:strVal val="visible"/>
                                      </p:to>
                                    </p:set>
                                    <p:animEffect transition="in" filter="wipe(down)">
                                      <p:cBhvr>
                                        <p:cTn id="16" dur="580">
                                          <p:stCondLst>
                                            <p:cond delay="0"/>
                                          </p:stCondLst>
                                        </p:cTn>
                                        <p:tgtEl>
                                          <p:spTgt spid="123911"/>
                                        </p:tgtEl>
                                      </p:cBhvr>
                                    </p:animEffect>
                                    <p:anim calcmode="lin" valueType="num">
                                      <p:cBhvr>
                                        <p:cTn id="17" dur="1822" tmFilter="0,0; 0.14,0.36; 0.43,0.73; 0.71,0.91; 1.0,1.0">
                                          <p:stCondLst>
                                            <p:cond delay="0"/>
                                          </p:stCondLst>
                                        </p:cTn>
                                        <p:tgtEl>
                                          <p:spTgt spid="123911"/>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23911"/>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23911"/>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23911"/>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23911"/>
                                        </p:tgtEl>
                                        <p:attrNameLst>
                                          <p:attrName>ppt_y</p:attrName>
                                        </p:attrNameLst>
                                      </p:cBhvr>
                                      <p:tavLst>
                                        <p:tav tm="0" fmla="#ppt_y-sin(pi*$)/81">
                                          <p:val>
                                            <p:fltVal val="0"/>
                                          </p:val>
                                        </p:tav>
                                        <p:tav tm="100000">
                                          <p:val>
                                            <p:fltVal val="1"/>
                                          </p:val>
                                        </p:tav>
                                      </p:tavLst>
                                    </p:anim>
                                    <p:animScale>
                                      <p:cBhvr>
                                        <p:cTn id="22" dur="26">
                                          <p:stCondLst>
                                            <p:cond delay="650"/>
                                          </p:stCondLst>
                                        </p:cTn>
                                        <p:tgtEl>
                                          <p:spTgt spid="123911"/>
                                        </p:tgtEl>
                                      </p:cBhvr>
                                      <p:to x="100000" y="60000"/>
                                    </p:animScale>
                                    <p:animScale>
                                      <p:cBhvr>
                                        <p:cTn id="23" dur="166" decel="50000">
                                          <p:stCondLst>
                                            <p:cond delay="676"/>
                                          </p:stCondLst>
                                        </p:cTn>
                                        <p:tgtEl>
                                          <p:spTgt spid="123911"/>
                                        </p:tgtEl>
                                      </p:cBhvr>
                                      <p:to x="100000" y="100000"/>
                                    </p:animScale>
                                    <p:animScale>
                                      <p:cBhvr>
                                        <p:cTn id="24" dur="26">
                                          <p:stCondLst>
                                            <p:cond delay="1312"/>
                                          </p:stCondLst>
                                        </p:cTn>
                                        <p:tgtEl>
                                          <p:spTgt spid="123911"/>
                                        </p:tgtEl>
                                      </p:cBhvr>
                                      <p:to x="100000" y="80000"/>
                                    </p:animScale>
                                    <p:animScale>
                                      <p:cBhvr>
                                        <p:cTn id="25" dur="166" decel="50000">
                                          <p:stCondLst>
                                            <p:cond delay="1338"/>
                                          </p:stCondLst>
                                        </p:cTn>
                                        <p:tgtEl>
                                          <p:spTgt spid="123911"/>
                                        </p:tgtEl>
                                      </p:cBhvr>
                                      <p:to x="100000" y="100000"/>
                                    </p:animScale>
                                    <p:animScale>
                                      <p:cBhvr>
                                        <p:cTn id="26" dur="26">
                                          <p:stCondLst>
                                            <p:cond delay="1642"/>
                                          </p:stCondLst>
                                        </p:cTn>
                                        <p:tgtEl>
                                          <p:spTgt spid="123911"/>
                                        </p:tgtEl>
                                      </p:cBhvr>
                                      <p:to x="100000" y="90000"/>
                                    </p:animScale>
                                    <p:animScale>
                                      <p:cBhvr>
                                        <p:cTn id="27" dur="166" decel="50000">
                                          <p:stCondLst>
                                            <p:cond delay="1668"/>
                                          </p:stCondLst>
                                        </p:cTn>
                                        <p:tgtEl>
                                          <p:spTgt spid="123911"/>
                                        </p:tgtEl>
                                      </p:cBhvr>
                                      <p:to x="100000" y="100000"/>
                                    </p:animScale>
                                    <p:animScale>
                                      <p:cBhvr>
                                        <p:cTn id="28" dur="26">
                                          <p:stCondLst>
                                            <p:cond delay="1808"/>
                                          </p:stCondLst>
                                        </p:cTn>
                                        <p:tgtEl>
                                          <p:spTgt spid="123911"/>
                                        </p:tgtEl>
                                      </p:cBhvr>
                                      <p:to x="100000" y="95000"/>
                                    </p:animScale>
                                    <p:animScale>
                                      <p:cBhvr>
                                        <p:cTn id="29" dur="166" decel="50000">
                                          <p:stCondLst>
                                            <p:cond delay="1834"/>
                                          </p:stCondLst>
                                        </p:cTn>
                                        <p:tgtEl>
                                          <p:spTgt spid="1239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1" grpId="0" animBg="1"/>
      <p:bldP spid="123914" grpId="0" autoUpdateAnimBg="0"/>
      <p:bldP spid="123915"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Example 4</a:t>
            </a:r>
          </a:p>
        </p:txBody>
      </p:sp>
      <p:sp>
        <p:nvSpPr>
          <p:cNvPr id="93187"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an Equation by Factoring</a:t>
            </a:r>
            <a:endParaRPr lang="en-US" sz="2000">
              <a:solidFill>
                <a:srgbClr val="000000"/>
              </a:solidFill>
            </a:endParaRPr>
          </a:p>
          <a:p>
            <a:pPr>
              <a:spcBef>
                <a:spcPct val="50000"/>
              </a:spcBef>
            </a:pPr>
            <a:endParaRPr lang="en-US" sz="2000" b="1">
              <a:solidFill>
                <a:srgbClr val="EC1D24"/>
              </a:solidFill>
            </a:endParaRPr>
          </a:p>
        </p:txBody>
      </p:sp>
      <p:sp>
        <p:nvSpPr>
          <p:cNvPr id="93188" name="Rectangle 4"/>
          <p:cNvSpPr>
            <a:spLocks noChangeArrowheads="1"/>
          </p:cNvSpPr>
          <p:nvPr/>
        </p:nvSpPr>
        <p:spPr bwMode="auto">
          <a:xfrm>
            <a:off x="876300" y="1514475"/>
            <a:ext cx="7705725" cy="420688"/>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ea typeface="Times New Roman" pitchFamily="18" charset="0"/>
                <a:cs typeface="Arial" pitchFamily="34" charset="0"/>
              </a:rPr>
              <a:t>Solve </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+ 2</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15. Check your solution.</a:t>
            </a:r>
          </a:p>
        </p:txBody>
      </p:sp>
      <p:sp>
        <p:nvSpPr>
          <p:cNvPr id="93189" name="Text Box 5"/>
          <p:cNvSpPr txBox="1">
            <a:spLocks noChangeArrowheads="1"/>
          </p:cNvSpPr>
          <p:nvPr/>
        </p:nvSpPr>
        <p:spPr bwMode="auto">
          <a:xfrm>
            <a:off x="533400" y="2017713"/>
            <a:ext cx="8382000" cy="1370012"/>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2743200" algn="r"/>
                <a:tab pos="2857500" algn="l"/>
                <a:tab pos="3200400" algn="l"/>
                <a:tab pos="4114800" algn="l"/>
              </a:tabLst>
            </a:pPr>
            <a:r>
              <a:rPr lang="en-US" sz="2400" i="1">
                <a:ea typeface="Times New Roman" pitchFamily="18" charset="0"/>
                <a:cs typeface="Arial" pitchFamily="34" charset="0"/>
              </a:rPr>
              <a:t>	x</a:t>
            </a:r>
            <a:r>
              <a:rPr lang="en-US" sz="2400" baseline="40000">
                <a:ea typeface="Times New Roman" pitchFamily="18" charset="0"/>
                <a:cs typeface="Arial" pitchFamily="34" charset="0"/>
              </a:rPr>
              <a:t>2</a:t>
            </a:r>
            <a:r>
              <a:rPr lang="en-US" sz="2400">
                <a:ea typeface="Times New Roman" pitchFamily="18" charset="0"/>
                <a:cs typeface="Arial" pitchFamily="34" charset="0"/>
              </a:rPr>
              <a:t> + 2</a:t>
            </a:r>
            <a:r>
              <a:rPr lang="en-US" sz="2400" i="1">
                <a:ea typeface="Times New Roman" pitchFamily="18" charset="0"/>
                <a:cs typeface="Arial" pitchFamily="34" charset="0"/>
              </a:rPr>
              <a:t>x</a:t>
            </a:r>
            <a:r>
              <a:rPr lang="en-US" sz="2400">
                <a:ea typeface="Times New Roman" pitchFamily="18" charset="0"/>
                <a:cs typeface="Arial" pitchFamily="34" charset="0"/>
              </a:rPr>
              <a:t> 	=	15	Original equation</a:t>
            </a:r>
          </a:p>
          <a:p>
            <a:pPr marL="342900">
              <a:lnSpc>
                <a:spcPct val="90000"/>
              </a:lnSpc>
              <a:spcBef>
                <a:spcPct val="20000"/>
              </a:spcBef>
              <a:spcAft>
                <a:spcPct val="20000"/>
              </a:spcAft>
              <a:tabLst>
                <a:tab pos="2743200" algn="r"/>
                <a:tab pos="2857500" algn="l"/>
                <a:tab pos="3200400" algn="l"/>
                <a:tab pos="4114800" algn="l"/>
              </a:tabLst>
            </a:pPr>
            <a:r>
              <a:rPr lang="en-US" sz="2400">
                <a:ea typeface="Times New Roman" pitchFamily="18" charset="0"/>
                <a:cs typeface="Arial" pitchFamily="34" charset="0"/>
              </a:rPr>
              <a:t>	</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+ 2</a:t>
            </a:r>
            <a:r>
              <a:rPr lang="en-US" sz="2400" i="1">
                <a:ea typeface="Times New Roman" pitchFamily="18" charset="0"/>
                <a:cs typeface="Arial" pitchFamily="34" charset="0"/>
              </a:rPr>
              <a:t>x </a:t>
            </a:r>
            <a:r>
              <a:rPr lang="en-US" sz="2400">
                <a:ea typeface="Times New Roman" pitchFamily="18" charset="0"/>
                <a:cs typeface="Arial" pitchFamily="34" charset="0"/>
              </a:rPr>
              <a:t>– 15 	=	0	Subtract 15 from each side.</a:t>
            </a:r>
          </a:p>
          <a:p>
            <a:pPr marL="342900">
              <a:lnSpc>
                <a:spcPct val="90000"/>
              </a:lnSpc>
              <a:spcBef>
                <a:spcPct val="20000"/>
              </a:spcBef>
              <a:spcAft>
                <a:spcPct val="20000"/>
              </a:spcAft>
              <a:tabLst>
                <a:tab pos="2743200" algn="r"/>
                <a:tab pos="2857500" algn="l"/>
                <a:tab pos="3200400" algn="l"/>
                <a:tab pos="4114800" algn="l"/>
              </a:tabLst>
            </a:pPr>
            <a:r>
              <a:rPr lang="en-US" sz="2400">
                <a:ea typeface="Times New Roman" pitchFamily="18" charset="0"/>
                <a:cs typeface="Arial" pitchFamily="34" charset="0"/>
              </a:rPr>
              <a:t>	(</a:t>
            </a:r>
            <a:r>
              <a:rPr lang="en-US" sz="2400" i="1">
                <a:ea typeface="Times New Roman" pitchFamily="18" charset="0"/>
                <a:cs typeface="Arial" pitchFamily="34" charset="0"/>
              </a:rPr>
              <a:t>x</a:t>
            </a:r>
            <a:r>
              <a:rPr lang="en-US" sz="2400">
                <a:ea typeface="Times New Roman" pitchFamily="18" charset="0"/>
                <a:cs typeface="Arial" pitchFamily="34" charset="0"/>
              </a:rPr>
              <a:t> + 5)(</a:t>
            </a:r>
            <a:r>
              <a:rPr lang="en-US" sz="2400" i="1">
                <a:ea typeface="Times New Roman" pitchFamily="18" charset="0"/>
                <a:cs typeface="Arial" pitchFamily="34" charset="0"/>
              </a:rPr>
              <a:t>x</a:t>
            </a:r>
            <a:r>
              <a:rPr lang="en-US" sz="2400">
                <a:ea typeface="Times New Roman" pitchFamily="18" charset="0"/>
                <a:cs typeface="Arial" pitchFamily="34" charset="0"/>
              </a:rPr>
              <a:t> – 3)	=	0	Factor.</a:t>
            </a:r>
          </a:p>
        </p:txBody>
      </p:sp>
      <p:sp>
        <p:nvSpPr>
          <p:cNvPr id="93190" name="Rectangle 6"/>
          <p:cNvSpPr>
            <a:spLocks noChangeArrowheads="1"/>
          </p:cNvSpPr>
          <p:nvPr/>
        </p:nvSpPr>
        <p:spPr bwMode="auto">
          <a:xfrm>
            <a:off x="533400" y="4913313"/>
            <a:ext cx="8229600" cy="420687"/>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5029200" algn="l"/>
              </a:tabLst>
            </a:pPr>
            <a:r>
              <a:rPr lang="en-US" sz="2400" b="1">
                <a:solidFill>
                  <a:srgbClr val="00539D"/>
                </a:solidFill>
              </a:rPr>
              <a:t>Answer:</a:t>
            </a:r>
            <a:r>
              <a:rPr lang="en-US" sz="2400">
                <a:solidFill>
                  <a:srgbClr val="E01B22"/>
                </a:solidFill>
              </a:rPr>
              <a:t> 	The solution set is {–5, 3}.</a:t>
            </a:r>
          </a:p>
        </p:txBody>
      </p:sp>
      <p:sp>
        <p:nvSpPr>
          <p:cNvPr id="93191" name="Text Box 7"/>
          <p:cNvSpPr txBox="1">
            <a:spLocks noChangeArrowheads="1"/>
          </p:cNvSpPr>
          <p:nvPr/>
        </p:nvSpPr>
        <p:spPr bwMode="auto">
          <a:xfrm>
            <a:off x="533400" y="3922713"/>
            <a:ext cx="8382000" cy="420687"/>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857250" algn="r"/>
                <a:tab pos="1085850" algn="l"/>
                <a:tab pos="1371600" algn="l"/>
                <a:tab pos="2628900" algn="r"/>
                <a:tab pos="2857500" algn="l"/>
                <a:tab pos="3200400" algn="l"/>
                <a:tab pos="4114800" algn="l"/>
              </a:tabLst>
            </a:pPr>
            <a:r>
              <a:rPr lang="en-US" sz="2400" i="1">
                <a:cs typeface="Times New Roman" pitchFamily="18" charset="0"/>
              </a:rPr>
              <a:t>	x	</a:t>
            </a:r>
            <a:r>
              <a:rPr lang="en-US" sz="2400">
                <a:cs typeface="Times New Roman" pitchFamily="18" charset="0"/>
              </a:rPr>
              <a:t>=	–5	</a:t>
            </a:r>
            <a:r>
              <a:rPr lang="en-US" sz="2400" i="1">
                <a:cs typeface="Times New Roman" pitchFamily="18" charset="0"/>
              </a:rPr>
              <a:t>x	</a:t>
            </a:r>
            <a:r>
              <a:rPr lang="en-US" sz="2400">
                <a:cs typeface="Times New Roman" pitchFamily="18" charset="0"/>
              </a:rPr>
              <a:t>=	3	Solve each equation.</a:t>
            </a:r>
            <a:endParaRPr lang="en-US" sz="2400" i="1">
              <a:cs typeface="Times New Roman" pitchFamily="18" charset="0"/>
            </a:endParaRPr>
          </a:p>
        </p:txBody>
      </p:sp>
      <p:sp>
        <p:nvSpPr>
          <p:cNvPr id="93192" name="Text Box 8"/>
          <p:cNvSpPr txBox="1">
            <a:spLocks noChangeArrowheads="1"/>
          </p:cNvSpPr>
          <p:nvPr/>
        </p:nvSpPr>
        <p:spPr bwMode="auto">
          <a:xfrm>
            <a:off x="533400" y="3448050"/>
            <a:ext cx="8382000" cy="42068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857250" algn="r"/>
                <a:tab pos="1085850" algn="l"/>
                <a:tab pos="1371600" algn="l"/>
                <a:tab pos="2628900" algn="r"/>
                <a:tab pos="2857500" algn="l"/>
                <a:tab pos="3200400" algn="l"/>
                <a:tab pos="4114800" algn="l"/>
              </a:tabLst>
            </a:pPr>
            <a:r>
              <a:rPr lang="en-US" sz="2400" i="1">
                <a:cs typeface="Times New Roman" pitchFamily="18" charset="0"/>
              </a:rPr>
              <a:t>	x</a:t>
            </a:r>
            <a:r>
              <a:rPr lang="en-US" sz="2400">
                <a:cs typeface="Times New Roman" pitchFamily="18" charset="0"/>
              </a:rPr>
              <a:t> + 5	=	0 or </a:t>
            </a:r>
            <a:r>
              <a:rPr lang="en-US" sz="2400" i="1">
                <a:cs typeface="Times New Roman" pitchFamily="18" charset="0"/>
              </a:rPr>
              <a:t>x</a:t>
            </a:r>
            <a:r>
              <a:rPr lang="en-US" sz="2400">
                <a:cs typeface="Times New Roman" pitchFamily="18" charset="0"/>
              </a:rPr>
              <a:t> – 3	=	0	Zero Product Property</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3188">
                                            <p:txEl>
                                              <p:pRg st="0" end="0"/>
                                            </p:txEl>
                                          </p:spTgt>
                                        </p:tgtEl>
                                        <p:attrNameLst>
                                          <p:attrName>style.visibility</p:attrName>
                                        </p:attrNameLst>
                                      </p:cBhvr>
                                      <p:to>
                                        <p:strVal val="visible"/>
                                      </p:to>
                                    </p:set>
                                    <p:animEffect transition="in" filter="wipe(left)">
                                      <p:cBhvr>
                                        <p:cTn id="7" dur="500"/>
                                        <p:tgtEl>
                                          <p:spTgt spid="931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3189">
                                            <p:txEl>
                                              <p:pRg st="0" end="0"/>
                                            </p:txEl>
                                          </p:spTgt>
                                        </p:tgtEl>
                                        <p:attrNameLst>
                                          <p:attrName>style.visibility</p:attrName>
                                        </p:attrNameLst>
                                      </p:cBhvr>
                                      <p:to>
                                        <p:strVal val="visible"/>
                                      </p:to>
                                    </p:set>
                                    <p:animEffect transition="in" filter="wipe(left)">
                                      <p:cBhvr>
                                        <p:cTn id="12" dur="500"/>
                                        <p:tgtEl>
                                          <p:spTgt spid="9318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3189">
                                            <p:txEl>
                                              <p:pRg st="1" end="1"/>
                                            </p:txEl>
                                          </p:spTgt>
                                        </p:tgtEl>
                                        <p:attrNameLst>
                                          <p:attrName>style.visibility</p:attrName>
                                        </p:attrNameLst>
                                      </p:cBhvr>
                                      <p:to>
                                        <p:strVal val="visible"/>
                                      </p:to>
                                    </p:set>
                                    <p:animEffect transition="in" filter="wipe(left)">
                                      <p:cBhvr>
                                        <p:cTn id="17" dur="500"/>
                                        <p:tgtEl>
                                          <p:spTgt spid="9318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3189">
                                            <p:txEl>
                                              <p:pRg st="2" end="2"/>
                                            </p:txEl>
                                          </p:spTgt>
                                        </p:tgtEl>
                                        <p:attrNameLst>
                                          <p:attrName>style.visibility</p:attrName>
                                        </p:attrNameLst>
                                      </p:cBhvr>
                                      <p:to>
                                        <p:strVal val="visible"/>
                                      </p:to>
                                    </p:set>
                                    <p:animEffect transition="in" filter="wipe(left)">
                                      <p:cBhvr>
                                        <p:cTn id="22" dur="500"/>
                                        <p:tgtEl>
                                          <p:spTgt spid="9318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3192">
                                            <p:txEl>
                                              <p:pRg st="0" end="0"/>
                                            </p:txEl>
                                          </p:spTgt>
                                        </p:tgtEl>
                                        <p:attrNameLst>
                                          <p:attrName>style.visibility</p:attrName>
                                        </p:attrNameLst>
                                      </p:cBhvr>
                                      <p:to>
                                        <p:strVal val="visible"/>
                                      </p:to>
                                    </p:set>
                                    <p:animEffect transition="in" filter="wipe(left)">
                                      <p:cBhvr>
                                        <p:cTn id="27" dur="500"/>
                                        <p:tgtEl>
                                          <p:spTgt spid="9319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3191">
                                            <p:txEl>
                                              <p:pRg st="0" end="0"/>
                                            </p:txEl>
                                          </p:spTgt>
                                        </p:tgtEl>
                                        <p:attrNameLst>
                                          <p:attrName>style.visibility</p:attrName>
                                        </p:attrNameLst>
                                      </p:cBhvr>
                                      <p:to>
                                        <p:strVal val="visible"/>
                                      </p:to>
                                    </p:set>
                                    <p:animEffect transition="in" filter="wipe(left)">
                                      <p:cBhvr>
                                        <p:cTn id="32" dur="500"/>
                                        <p:tgtEl>
                                          <p:spTgt spid="9319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3190">
                                            <p:txEl>
                                              <p:pRg st="0" end="0"/>
                                            </p:txEl>
                                          </p:spTgt>
                                        </p:tgtEl>
                                        <p:attrNameLst>
                                          <p:attrName>style.visibility</p:attrName>
                                        </p:attrNameLst>
                                      </p:cBhvr>
                                      <p:to>
                                        <p:strVal val="visible"/>
                                      </p:to>
                                    </p:set>
                                    <p:animEffect transition="in" filter="wipe(left)">
                                      <p:cBhvr>
                                        <p:cTn id="37" dur="500"/>
                                        <p:tgtEl>
                                          <p:spTgt spid="9319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8" grpId="0" build="p" autoUpdateAnimBg="0" advAuto="0"/>
      <p:bldP spid="93189" grpId="0" build="p" autoUpdateAnimBg="0"/>
      <p:bldP spid="93190" grpId="0" build="p" autoUpdateAnimBg="0"/>
      <p:bldP spid="93191" grpId="0" build="p" autoUpdateAnimBg="0"/>
      <p:bldP spid="93192"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Example 4</a:t>
            </a:r>
          </a:p>
        </p:txBody>
      </p:sp>
      <p:sp>
        <p:nvSpPr>
          <p:cNvPr id="94211"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an Equation by Factoring</a:t>
            </a:r>
            <a:endParaRPr lang="en-US" sz="2000">
              <a:solidFill>
                <a:srgbClr val="000000"/>
              </a:solidFill>
            </a:endParaRPr>
          </a:p>
          <a:p>
            <a:pPr>
              <a:spcBef>
                <a:spcPct val="50000"/>
              </a:spcBef>
            </a:pPr>
            <a:endParaRPr lang="en-US" sz="2000" b="1">
              <a:solidFill>
                <a:srgbClr val="EC1D24"/>
              </a:solidFill>
            </a:endParaRPr>
          </a:p>
        </p:txBody>
      </p:sp>
      <p:sp>
        <p:nvSpPr>
          <p:cNvPr id="94212" name="Text Box 4"/>
          <p:cNvSpPr txBox="1">
            <a:spLocks noChangeArrowheads="1"/>
          </p:cNvSpPr>
          <p:nvPr/>
        </p:nvSpPr>
        <p:spPr bwMode="auto">
          <a:xfrm>
            <a:off x="533400" y="1524000"/>
            <a:ext cx="8382000" cy="420688"/>
          </a:xfrm>
          <a:prstGeom prst="rect">
            <a:avLst/>
          </a:prstGeom>
          <a:noFill/>
          <a:ln w="9525" algn="ctr">
            <a:noFill/>
            <a:miter lim="800000"/>
            <a:headEnd/>
            <a:tailEnd/>
          </a:ln>
          <a:effectLst/>
        </p:spPr>
        <p:txBody>
          <a:bodyPr>
            <a:spAutoFit/>
          </a:bodyPr>
          <a:lstStyle/>
          <a:p>
            <a:pPr marL="1371600" indent="-1028700">
              <a:lnSpc>
                <a:spcPct val="90000"/>
              </a:lnSpc>
              <a:spcBef>
                <a:spcPct val="20000"/>
              </a:spcBef>
              <a:spcAft>
                <a:spcPct val="20000"/>
              </a:spcAft>
              <a:buClr>
                <a:srgbClr val="FFFFFF"/>
              </a:buClr>
            </a:pPr>
            <a:r>
              <a:rPr lang="en-US" sz="2400" b="1">
                <a:solidFill>
                  <a:srgbClr val="00539D"/>
                </a:solidFill>
                <a:ea typeface="Times New Roman" pitchFamily="18" charset="0"/>
                <a:cs typeface="Arial" pitchFamily="34" charset="0"/>
              </a:rPr>
              <a:t>Check</a:t>
            </a:r>
            <a:r>
              <a:rPr lang="en-US" sz="2400">
                <a:ea typeface="Times New Roman" pitchFamily="18" charset="0"/>
                <a:cs typeface="Arial" pitchFamily="34" charset="0"/>
              </a:rPr>
              <a:t>  Substitute –5 and 3 for </a:t>
            </a:r>
            <a:r>
              <a:rPr lang="en-US" sz="2400" i="1">
                <a:ea typeface="Times New Roman" pitchFamily="18" charset="0"/>
                <a:cs typeface="Arial" pitchFamily="34" charset="0"/>
              </a:rPr>
              <a:t>x</a:t>
            </a:r>
            <a:r>
              <a:rPr lang="en-US" sz="2400">
                <a:ea typeface="Times New Roman" pitchFamily="18" charset="0"/>
                <a:cs typeface="Arial" pitchFamily="34" charset="0"/>
              </a:rPr>
              <a:t> in the original equation.</a:t>
            </a:r>
          </a:p>
        </p:txBody>
      </p:sp>
      <p:sp>
        <p:nvSpPr>
          <p:cNvPr id="94213" name="Text Box 5"/>
          <p:cNvSpPr txBox="1">
            <a:spLocks noChangeArrowheads="1"/>
          </p:cNvSpPr>
          <p:nvPr/>
        </p:nvSpPr>
        <p:spPr bwMode="auto">
          <a:xfrm>
            <a:off x="533400" y="2017713"/>
            <a:ext cx="8382000" cy="420687"/>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2857500" algn="r"/>
                <a:tab pos="3086100" algn="l"/>
                <a:tab pos="3429000" algn="l"/>
                <a:tab pos="4114800" algn="l"/>
                <a:tab pos="5943600" algn="r"/>
                <a:tab pos="6057900" algn="l"/>
                <a:tab pos="6343650" algn="l"/>
              </a:tabLst>
            </a:pPr>
            <a:r>
              <a:rPr lang="en-US" sz="2400" i="1">
                <a:ea typeface="Times New Roman" pitchFamily="18" charset="0"/>
                <a:cs typeface="Arial" pitchFamily="34" charset="0"/>
              </a:rPr>
              <a:t>	x</a:t>
            </a:r>
            <a:r>
              <a:rPr lang="en-US" sz="2400" baseline="40000">
                <a:ea typeface="Times New Roman" pitchFamily="18" charset="0"/>
                <a:cs typeface="Arial" pitchFamily="34" charset="0"/>
              </a:rPr>
              <a:t>2</a:t>
            </a:r>
            <a:r>
              <a:rPr lang="en-US" sz="2400">
                <a:ea typeface="Times New Roman" pitchFamily="18" charset="0"/>
                <a:cs typeface="Arial" pitchFamily="34" charset="0"/>
              </a:rPr>
              <a:t> + 2</a:t>
            </a:r>
            <a:r>
              <a:rPr lang="en-US" sz="2400" i="1">
                <a:ea typeface="Times New Roman" pitchFamily="18" charset="0"/>
                <a:cs typeface="Arial" pitchFamily="34" charset="0"/>
              </a:rPr>
              <a:t>x</a:t>
            </a:r>
            <a:r>
              <a:rPr lang="en-US" sz="2400">
                <a:ea typeface="Times New Roman" pitchFamily="18" charset="0"/>
                <a:cs typeface="Arial" pitchFamily="34" charset="0"/>
              </a:rPr>
              <a:t> – 15	= 0		</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+ 2</a:t>
            </a:r>
            <a:r>
              <a:rPr lang="en-US" sz="2400" i="1">
                <a:ea typeface="Times New Roman" pitchFamily="18" charset="0"/>
                <a:cs typeface="Arial" pitchFamily="34" charset="0"/>
              </a:rPr>
              <a:t>x</a:t>
            </a:r>
            <a:r>
              <a:rPr lang="en-US" sz="2400">
                <a:ea typeface="Times New Roman" pitchFamily="18" charset="0"/>
                <a:cs typeface="Arial" pitchFamily="34" charset="0"/>
              </a:rPr>
              <a:t> – 15	=	0</a:t>
            </a:r>
          </a:p>
        </p:txBody>
      </p:sp>
      <p:grpSp>
        <p:nvGrpSpPr>
          <p:cNvPr id="94214" name="Group 6"/>
          <p:cNvGrpSpPr>
            <a:grpSpLocks/>
          </p:cNvGrpSpPr>
          <p:nvPr/>
        </p:nvGrpSpPr>
        <p:grpSpPr bwMode="auto">
          <a:xfrm>
            <a:off x="533400" y="2428875"/>
            <a:ext cx="8382000" cy="525463"/>
            <a:chOff x="336" y="1530"/>
            <a:chExt cx="5280" cy="331"/>
          </a:xfrm>
        </p:grpSpPr>
        <p:sp>
          <p:nvSpPr>
            <p:cNvPr id="94215" name="Text Box 7"/>
            <p:cNvSpPr txBox="1">
              <a:spLocks noChangeArrowheads="1"/>
            </p:cNvSpPr>
            <p:nvPr/>
          </p:nvSpPr>
          <p:spPr bwMode="auto">
            <a:xfrm>
              <a:off x="2280" y="1531"/>
              <a:ext cx="234" cy="179"/>
            </a:xfrm>
            <a:prstGeom prst="rect">
              <a:avLst/>
            </a:prstGeom>
            <a:noFill/>
            <a:ln w="28575" algn="ctr">
              <a:noFill/>
              <a:miter lim="800000"/>
              <a:headEnd/>
              <a:tailEnd/>
            </a:ln>
            <a:effectLst/>
          </p:spPr>
          <p:txBody>
            <a:bodyPr>
              <a:spAutoFit/>
            </a:bodyPr>
            <a:lstStyle/>
            <a:p>
              <a:pPr algn="ctr">
                <a:lnSpc>
                  <a:spcPct val="90000"/>
                </a:lnSpc>
                <a:spcBef>
                  <a:spcPct val="50000"/>
                </a:spcBef>
                <a:spcAft>
                  <a:spcPct val="20000"/>
                </a:spcAft>
              </a:pPr>
              <a:r>
                <a:rPr lang="en-US" sz="1400">
                  <a:solidFill>
                    <a:srgbClr val="000000"/>
                  </a:solidFill>
                  <a:ea typeface="Times New Roman" pitchFamily="18" charset="0"/>
                  <a:cs typeface="Arial" pitchFamily="34" charset="0"/>
                </a:rPr>
                <a:t>?</a:t>
              </a:r>
            </a:p>
          </p:txBody>
        </p:sp>
        <p:sp>
          <p:nvSpPr>
            <p:cNvPr id="94216" name="Text Box 8"/>
            <p:cNvSpPr txBox="1">
              <a:spLocks noChangeArrowheads="1"/>
            </p:cNvSpPr>
            <p:nvPr/>
          </p:nvSpPr>
          <p:spPr bwMode="auto">
            <a:xfrm>
              <a:off x="4158" y="1530"/>
              <a:ext cx="234" cy="179"/>
            </a:xfrm>
            <a:prstGeom prst="rect">
              <a:avLst/>
            </a:prstGeom>
            <a:noFill/>
            <a:ln w="28575" algn="ctr">
              <a:noFill/>
              <a:miter lim="800000"/>
              <a:headEnd/>
              <a:tailEnd/>
            </a:ln>
            <a:effectLst/>
          </p:spPr>
          <p:txBody>
            <a:bodyPr>
              <a:spAutoFit/>
            </a:bodyPr>
            <a:lstStyle/>
            <a:p>
              <a:pPr algn="ctr">
                <a:lnSpc>
                  <a:spcPct val="90000"/>
                </a:lnSpc>
                <a:spcBef>
                  <a:spcPct val="50000"/>
                </a:spcBef>
                <a:spcAft>
                  <a:spcPct val="20000"/>
                </a:spcAft>
              </a:pPr>
              <a:r>
                <a:rPr lang="en-US" sz="1400">
                  <a:solidFill>
                    <a:srgbClr val="000000"/>
                  </a:solidFill>
                  <a:ea typeface="Times New Roman" pitchFamily="18" charset="0"/>
                  <a:cs typeface="Arial" pitchFamily="34" charset="0"/>
                </a:rPr>
                <a:t>?</a:t>
              </a:r>
            </a:p>
          </p:txBody>
        </p:sp>
        <p:sp>
          <p:nvSpPr>
            <p:cNvPr id="94217" name="Text Box 9"/>
            <p:cNvSpPr txBox="1">
              <a:spLocks noChangeArrowheads="1"/>
            </p:cNvSpPr>
            <p:nvPr/>
          </p:nvSpPr>
          <p:spPr bwMode="auto">
            <a:xfrm>
              <a:off x="336" y="1596"/>
              <a:ext cx="5280"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4114800" algn="l"/>
                </a:tabLst>
              </a:pPr>
              <a:r>
                <a:rPr lang="en-US" sz="2400">
                  <a:ea typeface="Times New Roman" pitchFamily="18" charset="0"/>
                  <a:cs typeface="Arial" pitchFamily="34" charset="0"/>
                </a:rPr>
                <a:t>   (</a:t>
              </a:r>
              <a:r>
                <a:rPr lang="en-US" sz="2400">
                  <a:solidFill>
                    <a:srgbClr val="E01B22"/>
                  </a:solidFill>
                  <a:ea typeface="Times New Roman" pitchFamily="18" charset="0"/>
                  <a:cs typeface="Arial" pitchFamily="34" charset="0"/>
                </a:rPr>
                <a:t>–5</a:t>
              </a:r>
              <a:r>
                <a:rPr lang="en-US" sz="2400">
                  <a:ea typeface="Times New Roman" pitchFamily="18" charset="0"/>
                  <a:cs typeface="Arial" pitchFamily="34" charset="0"/>
                </a:rPr>
                <a:t>)</a:t>
              </a:r>
              <a:r>
                <a:rPr lang="en-US" sz="2400" baseline="40000">
                  <a:ea typeface="Times New Roman" pitchFamily="18" charset="0"/>
                  <a:cs typeface="Arial" pitchFamily="34" charset="0"/>
                </a:rPr>
                <a:t>2</a:t>
              </a:r>
              <a:r>
                <a:rPr lang="en-US" sz="2400">
                  <a:ea typeface="Times New Roman" pitchFamily="18" charset="0"/>
                  <a:cs typeface="Arial" pitchFamily="34" charset="0"/>
                </a:rPr>
                <a:t> + 2(</a:t>
              </a:r>
              <a:r>
                <a:rPr lang="en-US" sz="2400">
                  <a:solidFill>
                    <a:srgbClr val="E01B22"/>
                  </a:solidFill>
                  <a:ea typeface="Times New Roman" pitchFamily="18" charset="0"/>
                  <a:cs typeface="Arial" pitchFamily="34" charset="0"/>
                </a:rPr>
                <a:t>–5</a:t>
              </a:r>
              <a:r>
                <a:rPr lang="en-US" sz="2400">
                  <a:ea typeface="Times New Roman" pitchFamily="18" charset="0"/>
                  <a:cs typeface="Arial" pitchFamily="34" charset="0"/>
                </a:rPr>
                <a:t>) – 15 = 0  	</a:t>
              </a:r>
              <a:r>
                <a:rPr lang="en-US" sz="2400">
                  <a:solidFill>
                    <a:srgbClr val="339933"/>
                  </a:solidFill>
                  <a:ea typeface="Times New Roman" pitchFamily="18" charset="0"/>
                  <a:cs typeface="Arial" pitchFamily="34" charset="0"/>
                </a:rPr>
                <a:t>3</a:t>
              </a:r>
              <a:r>
                <a:rPr lang="en-US" sz="2400" baseline="40000">
                  <a:ea typeface="Times New Roman" pitchFamily="18" charset="0"/>
                  <a:cs typeface="Arial" pitchFamily="34" charset="0"/>
                </a:rPr>
                <a:t>2</a:t>
              </a:r>
              <a:r>
                <a:rPr lang="en-US" sz="2400">
                  <a:ea typeface="Times New Roman" pitchFamily="18" charset="0"/>
                  <a:cs typeface="Arial" pitchFamily="34" charset="0"/>
                </a:rPr>
                <a:t> + 2(</a:t>
              </a:r>
              <a:r>
                <a:rPr lang="en-US" sz="2400">
                  <a:solidFill>
                    <a:srgbClr val="339933"/>
                  </a:solidFill>
                  <a:ea typeface="Times New Roman" pitchFamily="18" charset="0"/>
                  <a:cs typeface="Arial" pitchFamily="34" charset="0"/>
                </a:rPr>
                <a:t>3</a:t>
              </a:r>
              <a:r>
                <a:rPr lang="en-US" sz="2400">
                  <a:ea typeface="Times New Roman" pitchFamily="18" charset="0"/>
                  <a:cs typeface="Arial" pitchFamily="34" charset="0"/>
                </a:rPr>
                <a:t>) – 15 = 0</a:t>
              </a:r>
              <a:r>
                <a:rPr lang="en-US" sz="2400">
                  <a:solidFill>
                    <a:srgbClr val="000000"/>
                  </a:solidFill>
                  <a:ea typeface="Times New Roman" pitchFamily="18" charset="0"/>
                  <a:cs typeface="Arial" pitchFamily="34" charset="0"/>
                </a:rPr>
                <a:t> </a:t>
              </a:r>
            </a:p>
          </p:txBody>
        </p:sp>
      </p:grpSp>
      <p:sp>
        <p:nvSpPr>
          <p:cNvPr id="94218" name="Text Box 10"/>
          <p:cNvSpPr txBox="1">
            <a:spLocks noChangeArrowheads="1"/>
          </p:cNvSpPr>
          <p:nvPr/>
        </p:nvSpPr>
        <p:spPr bwMode="auto">
          <a:xfrm>
            <a:off x="533400" y="3617913"/>
            <a:ext cx="8382000" cy="420687"/>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4114800" algn="l"/>
              </a:tabLst>
            </a:pPr>
            <a:r>
              <a:rPr lang="en-US" sz="2400"/>
              <a:t>                              0</a:t>
            </a:r>
            <a:r>
              <a:rPr lang="en-US" sz="1000"/>
              <a:t> </a:t>
            </a:r>
            <a:r>
              <a:rPr lang="en-US" sz="2400">
                <a:ea typeface="Times New Roman" pitchFamily="18" charset="0"/>
                <a:cs typeface="Arial" pitchFamily="34" charset="0"/>
              </a:rPr>
              <a:t>= 0</a:t>
            </a:r>
            <a:r>
              <a:rPr lang="en-US" sz="2400"/>
              <a:t>	                    </a:t>
            </a:r>
            <a:r>
              <a:rPr lang="en-US" sz="2400">
                <a:cs typeface="Times New Roman" pitchFamily="18" charset="0"/>
              </a:rPr>
              <a:t>0 = 0</a:t>
            </a:r>
            <a:endParaRPr lang="en-US" sz="2400"/>
          </a:p>
        </p:txBody>
      </p:sp>
      <p:grpSp>
        <p:nvGrpSpPr>
          <p:cNvPr id="94219" name="Group 11"/>
          <p:cNvGrpSpPr>
            <a:grpSpLocks/>
          </p:cNvGrpSpPr>
          <p:nvPr/>
        </p:nvGrpSpPr>
        <p:grpSpPr bwMode="auto">
          <a:xfrm>
            <a:off x="533400" y="2971800"/>
            <a:ext cx="8382000" cy="525463"/>
            <a:chOff x="336" y="1530"/>
            <a:chExt cx="5280" cy="331"/>
          </a:xfrm>
        </p:grpSpPr>
        <p:sp>
          <p:nvSpPr>
            <p:cNvPr id="94220" name="Text Box 12"/>
            <p:cNvSpPr txBox="1">
              <a:spLocks noChangeArrowheads="1"/>
            </p:cNvSpPr>
            <p:nvPr/>
          </p:nvSpPr>
          <p:spPr bwMode="auto">
            <a:xfrm>
              <a:off x="2280" y="1531"/>
              <a:ext cx="234" cy="179"/>
            </a:xfrm>
            <a:prstGeom prst="rect">
              <a:avLst/>
            </a:prstGeom>
            <a:noFill/>
            <a:ln w="28575" algn="ctr">
              <a:noFill/>
              <a:miter lim="800000"/>
              <a:headEnd/>
              <a:tailEnd/>
            </a:ln>
            <a:effectLst/>
          </p:spPr>
          <p:txBody>
            <a:bodyPr>
              <a:spAutoFit/>
            </a:bodyPr>
            <a:lstStyle/>
            <a:p>
              <a:pPr algn="ctr">
                <a:lnSpc>
                  <a:spcPct val="90000"/>
                </a:lnSpc>
                <a:spcBef>
                  <a:spcPct val="50000"/>
                </a:spcBef>
                <a:spcAft>
                  <a:spcPct val="20000"/>
                </a:spcAft>
              </a:pPr>
              <a:r>
                <a:rPr lang="en-US" sz="1400">
                  <a:solidFill>
                    <a:srgbClr val="000000"/>
                  </a:solidFill>
                  <a:ea typeface="Times New Roman" pitchFamily="18" charset="0"/>
                  <a:cs typeface="Arial" pitchFamily="34" charset="0"/>
                </a:rPr>
                <a:t>?</a:t>
              </a:r>
            </a:p>
          </p:txBody>
        </p:sp>
        <p:sp>
          <p:nvSpPr>
            <p:cNvPr id="94221" name="Text Box 13"/>
            <p:cNvSpPr txBox="1">
              <a:spLocks noChangeArrowheads="1"/>
            </p:cNvSpPr>
            <p:nvPr/>
          </p:nvSpPr>
          <p:spPr bwMode="auto">
            <a:xfrm>
              <a:off x="4158" y="1530"/>
              <a:ext cx="234" cy="179"/>
            </a:xfrm>
            <a:prstGeom prst="rect">
              <a:avLst/>
            </a:prstGeom>
            <a:noFill/>
            <a:ln w="28575" algn="ctr">
              <a:noFill/>
              <a:miter lim="800000"/>
              <a:headEnd/>
              <a:tailEnd/>
            </a:ln>
            <a:effectLst/>
          </p:spPr>
          <p:txBody>
            <a:bodyPr>
              <a:spAutoFit/>
            </a:bodyPr>
            <a:lstStyle/>
            <a:p>
              <a:pPr algn="ctr">
                <a:lnSpc>
                  <a:spcPct val="90000"/>
                </a:lnSpc>
                <a:spcBef>
                  <a:spcPct val="50000"/>
                </a:spcBef>
                <a:spcAft>
                  <a:spcPct val="20000"/>
                </a:spcAft>
              </a:pPr>
              <a:r>
                <a:rPr lang="en-US" sz="1400">
                  <a:solidFill>
                    <a:srgbClr val="000000"/>
                  </a:solidFill>
                  <a:ea typeface="Times New Roman" pitchFamily="18" charset="0"/>
                  <a:cs typeface="Arial" pitchFamily="34" charset="0"/>
                </a:rPr>
                <a:t>?</a:t>
              </a:r>
            </a:p>
          </p:txBody>
        </p:sp>
        <p:sp>
          <p:nvSpPr>
            <p:cNvPr id="94222" name="Text Box 14"/>
            <p:cNvSpPr txBox="1">
              <a:spLocks noChangeArrowheads="1"/>
            </p:cNvSpPr>
            <p:nvPr/>
          </p:nvSpPr>
          <p:spPr bwMode="auto">
            <a:xfrm>
              <a:off x="336" y="1596"/>
              <a:ext cx="5280"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4114800" algn="l"/>
                </a:tabLst>
              </a:pPr>
              <a:r>
                <a:rPr lang="en-US" sz="2400">
                  <a:ea typeface="Times New Roman" pitchFamily="18" charset="0"/>
                  <a:cs typeface="Arial" pitchFamily="34" charset="0"/>
                </a:rPr>
                <a:t>       25 + (–10) – 15</a:t>
              </a:r>
              <a:r>
                <a:rPr lang="en-US">
                  <a:ea typeface="Times New Roman" pitchFamily="18" charset="0"/>
                  <a:cs typeface="Arial" pitchFamily="34" charset="0"/>
                </a:rPr>
                <a:t> </a:t>
              </a:r>
              <a:r>
                <a:rPr lang="en-US" sz="2400">
                  <a:ea typeface="Times New Roman" pitchFamily="18" charset="0"/>
                  <a:cs typeface="Arial" pitchFamily="34" charset="0"/>
                </a:rPr>
                <a:t>= 0  	      9 + 6 – 15</a:t>
              </a:r>
              <a:r>
                <a:rPr lang="en-US" sz="2300">
                  <a:ea typeface="Times New Roman" pitchFamily="18" charset="0"/>
                  <a:cs typeface="Arial" pitchFamily="34" charset="0"/>
                </a:rPr>
                <a:t> </a:t>
              </a:r>
              <a:r>
                <a:rPr lang="en-US" sz="2400">
                  <a:ea typeface="Times New Roman" pitchFamily="18" charset="0"/>
                  <a:cs typeface="Arial" pitchFamily="34" charset="0"/>
                </a:rPr>
                <a:t>= 0</a:t>
              </a:r>
              <a:r>
                <a:rPr lang="en-US" sz="2400">
                  <a:solidFill>
                    <a:srgbClr val="000000"/>
                  </a:solidFill>
                  <a:ea typeface="Times New Roman" pitchFamily="18" charset="0"/>
                  <a:cs typeface="Arial" pitchFamily="34" charset="0"/>
                </a:rPr>
                <a:t> </a:t>
              </a:r>
            </a:p>
          </p:txBody>
        </p:sp>
      </p:grpSp>
      <p:sp>
        <p:nvSpPr>
          <p:cNvPr id="94223" name="Rectangle 15"/>
          <p:cNvSpPr>
            <a:spLocks noChangeArrowheads="1"/>
          </p:cNvSpPr>
          <p:nvPr/>
        </p:nvSpPr>
        <p:spPr bwMode="auto">
          <a:xfrm>
            <a:off x="4191000" y="3617913"/>
            <a:ext cx="423863" cy="420687"/>
          </a:xfrm>
          <a:prstGeom prst="rect">
            <a:avLst/>
          </a:prstGeom>
          <a:noFill/>
          <a:ln w="9525" algn="ctr">
            <a:noFill/>
            <a:miter lim="800000"/>
            <a:headEnd/>
            <a:tailEnd/>
          </a:ln>
          <a:effectLst/>
        </p:spPr>
        <p:txBody>
          <a:bodyPr wrap="none">
            <a:spAutoFit/>
          </a:bodyPr>
          <a:lstStyle/>
          <a:p>
            <a:pPr>
              <a:lnSpc>
                <a:spcPct val="90000"/>
              </a:lnSpc>
              <a:spcBef>
                <a:spcPct val="50000"/>
              </a:spcBef>
              <a:spcAft>
                <a:spcPct val="20000"/>
              </a:spcAft>
              <a:buClr>
                <a:srgbClr val="FFFFFF"/>
              </a:buClr>
            </a:pPr>
            <a:r>
              <a:rPr lang="en-US" sz="2400">
                <a:solidFill>
                  <a:srgbClr val="E01B22"/>
                </a:solidFill>
                <a:sym typeface="Wingdings" pitchFamily="2" charset="2"/>
              </a:rPr>
              <a:t></a:t>
            </a:r>
          </a:p>
        </p:txBody>
      </p:sp>
      <p:sp>
        <p:nvSpPr>
          <p:cNvPr id="94224" name="Rectangle 16"/>
          <p:cNvSpPr>
            <a:spLocks noChangeArrowheads="1"/>
          </p:cNvSpPr>
          <p:nvPr/>
        </p:nvSpPr>
        <p:spPr bwMode="auto">
          <a:xfrm>
            <a:off x="7119938" y="3617913"/>
            <a:ext cx="423862" cy="420687"/>
          </a:xfrm>
          <a:prstGeom prst="rect">
            <a:avLst/>
          </a:prstGeom>
          <a:noFill/>
          <a:ln w="9525" algn="ctr">
            <a:noFill/>
            <a:miter lim="800000"/>
            <a:headEnd/>
            <a:tailEnd/>
          </a:ln>
          <a:effectLst/>
        </p:spPr>
        <p:txBody>
          <a:bodyPr wrap="none">
            <a:spAutoFit/>
          </a:bodyPr>
          <a:lstStyle/>
          <a:p>
            <a:pPr>
              <a:lnSpc>
                <a:spcPct val="90000"/>
              </a:lnSpc>
              <a:spcBef>
                <a:spcPct val="50000"/>
              </a:spcBef>
              <a:spcAft>
                <a:spcPct val="20000"/>
              </a:spcAft>
              <a:buClr>
                <a:srgbClr val="FFFFFF"/>
              </a:buClr>
            </a:pPr>
            <a:r>
              <a:rPr lang="en-US" sz="2400">
                <a:solidFill>
                  <a:srgbClr val="E01B22"/>
                </a:solidFill>
                <a:sym typeface="Wingdings" pitchFamily="2" charset="2"/>
              </a:rPr>
              <a:t></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4212">
                                            <p:txEl>
                                              <p:pRg st="0" end="0"/>
                                            </p:txEl>
                                          </p:spTgt>
                                        </p:tgtEl>
                                        <p:attrNameLst>
                                          <p:attrName>style.visibility</p:attrName>
                                        </p:attrNameLst>
                                      </p:cBhvr>
                                      <p:to>
                                        <p:strVal val="visible"/>
                                      </p:to>
                                    </p:set>
                                    <p:animEffect transition="in" filter="wipe(left)">
                                      <p:cBhvr>
                                        <p:cTn id="7" dur="500"/>
                                        <p:tgtEl>
                                          <p:spTgt spid="942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4213">
                                            <p:txEl>
                                              <p:pRg st="0" end="0"/>
                                            </p:txEl>
                                          </p:spTgt>
                                        </p:tgtEl>
                                        <p:attrNameLst>
                                          <p:attrName>style.visibility</p:attrName>
                                        </p:attrNameLst>
                                      </p:cBhvr>
                                      <p:to>
                                        <p:strVal val="visible"/>
                                      </p:to>
                                    </p:set>
                                    <p:animEffect transition="in" filter="wipe(left)">
                                      <p:cBhvr>
                                        <p:cTn id="12" dur="500"/>
                                        <p:tgtEl>
                                          <p:spTgt spid="942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4214"/>
                                        </p:tgtEl>
                                        <p:attrNameLst>
                                          <p:attrName>style.visibility</p:attrName>
                                        </p:attrNameLst>
                                      </p:cBhvr>
                                      <p:to>
                                        <p:strVal val="visible"/>
                                      </p:to>
                                    </p:set>
                                    <p:animEffect transition="in" filter="wipe(left)">
                                      <p:cBhvr>
                                        <p:cTn id="17" dur="500"/>
                                        <p:tgtEl>
                                          <p:spTgt spid="942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4219"/>
                                        </p:tgtEl>
                                        <p:attrNameLst>
                                          <p:attrName>style.visibility</p:attrName>
                                        </p:attrNameLst>
                                      </p:cBhvr>
                                      <p:to>
                                        <p:strVal val="visible"/>
                                      </p:to>
                                    </p:set>
                                    <p:animEffect transition="in" filter="wipe(left)">
                                      <p:cBhvr>
                                        <p:cTn id="22" dur="500"/>
                                        <p:tgtEl>
                                          <p:spTgt spid="942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4218">
                                            <p:txEl>
                                              <p:pRg st="0" end="0"/>
                                            </p:txEl>
                                          </p:spTgt>
                                        </p:tgtEl>
                                        <p:attrNameLst>
                                          <p:attrName>style.visibility</p:attrName>
                                        </p:attrNameLst>
                                      </p:cBhvr>
                                      <p:to>
                                        <p:strVal val="visible"/>
                                      </p:to>
                                    </p:set>
                                    <p:animEffect transition="in" filter="wipe(left)">
                                      <p:cBhvr>
                                        <p:cTn id="27" dur="500"/>
                                        <p:tgtEl>
                                          <p:spTgt spid="94218">
                                            <p:txEl>
                                              <p:pRg st="0" end="0"/>
                                            </p:txEl>
                                          </p:spTgt>
                                        </p:tgtEl>
                                      </p:cBhvr>
                                    </p:animEffect>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94223"/>
                                        </p:tgtEl>
                                        <p:attrNameLst>
                                          <p:attrName>style.visibility</p:attrName>
                                        </p:attrNameLst>
                                      </p:cBhvr>
                                      <p:to>
                                        <p:strVal val="visible"/>
                                      </p:to>
                                    </p:set>
                                    <p:animEffect transition="in" filter="wipe(left)">
                                      <p:cBhvr>
                                        <p:cTn id="31" dur="500"/>
                                        <p:tgtEl>
                                          <p:spTgt spid="94223"/>
                                        </p:tgtEl>
                                      </p:cBhvr>
                                    </p:animEffect>
                                  </p:childTnLst>
                                </p:cTn>
                              </p:par>
                            </p:childTnLst>
                          </p:cTn>
                        </p:par>
                        <p:par>
                          <p:cTn id="32" fill="hold">
                            <p:stCondLst>
                              <p:cond delay="1000"/>
                            </p:stCondLst>
                            <p:childTnLst>
                              <p:par>
                                <p:cTn id="33" presetID="22" presetClass="entr" presetSubtype="8" fill="hold" grpId="0" nodeType="afterEffect">
                                  <p:stCondLst>
                                    <p:cond delay="0"/>
                                  </p:stCondLst>
                                  <p:childTnLst>
                                    <p:set>
                                      <p:cBhvr>
                                        <p:cTn id="34" dur="1" fill="hold">
                                          <p:stCondLst>
                                            <p:cond delay="0"/>
                                          </p:stCondLst>
                                        </p:cTn>
                                        <p:tgtEl>
                                          <p:spTgt spid="94224"/>
                                        </p:tgtEl>
                                        <p:attrNameLst>
                                          <p:attrName>style.visibility</p:attrName>
                                        </p:attrNameLst>
                                      </p:cBhvr>
                                      <p:to>
                                        <p:strVal val="visible"/>
                                      </p:to>
                                    </p:set>
                                    <p:animEffect transition="in" filter="wipe(left)">
                                      <p:cBhvr>
                                        <p:cTn id="35" dur="500"/>
                                        <p:tgtEl>
                                          <p:spTgt spid="94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2" grpId="0" build="p" autoUpdateAnimBg="0" advAuto="0"/>
      <p:bldP spid="94213" grpId="0" build="p" autoUpdateAnimBg="0"/>
      <p:bldP spid="94218" grpId="0" build="p" autoUpdateAnimBg="0"/>
      <p:bldP spid="94223" grpId="0" autoUpdateAnimBg="0"/>
      <p:bldP spid="94224"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TPQuestion"/>
          <p:cNvSpPr>
            <a:spLocks noGrp="1" noChangeArrowheads="1"/>
          </p:cNvSpPr>
          <p:nvPr>
            <p:ph type="title"/>
          </p:nvPr>
        </p:nvSpPr>
        <p:spPr/>
        <p:txBody>
          <a:bodyPr/>
          <a:lstStyle/>
          <a:p>
            <a:r>
              <a:rPr lang="en-US"/>
              <a:t>Example 4</a:t>
            </a:r>
          </a:p>
        </p:txBody>
      </p:sp>
      <p:sp>
        <p:nvSpPr>
          <p:cNvPr id="116743" name="Oval 7"/>
          <p:cNvSpPr>
            <a:spLocks noChangeArrowheads="1"/>
          </p:cNvSpPr>
          <p:nvPr/>
        </p:nvSpPr>
        <p:spPr bwMode="auto">
          <a:xfrm>
            <a:off x="876300" y="40894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6744"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6745"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6746" name="TPAnswers"/>
          <p:cNvSpPr>
            <a:spLocks noChangeArrowheads="1"/>
          </p:cNvSpPr>
          <p:nvPr>
            <p:custDataLst>
              <p:tags r:id="rId2"/>
            </p:custDataLst>
          </p:nvPr>
        </p:nvSpPr>
        <p:spPr bwMode="auto">
          <a:xfrm>
            <a:off x="914400" y="22098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{–5,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{5,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{5,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{–5, –4}</a:t>
            </a:r>
          </a:p>
        </p:txBody>
      </p:sp>
      <p:sp>
        <p:nvSpPr>
          <p:cNvPr id="116747"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ea typeface="Times New Roman" pitchFamily="18" charset="0"/>
                <a:cs typeface="Arial" pitchFamily="34" charset="0"/>
              </a:rPr>
              <a:t>Solve </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20 = </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Check your solution.</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6744"/>
                                        </p:tgtEl>
                                        <p:attrNameLst>
                                          <p:attrName>style.visibility</p:attrName>
                                        </p:attrNameLst>
                                      </p:cBhvr>
                                      <p:to>
                                        <p:strVal val="visible"/>
                                      </p:to>
                                    </p:set>
                                    <p:animEffect transition="in" filter="wipe(left)">
                                      <p:cBhvr>
                                        <p:cTn id="7" dur="500"/>
                                        <p:tgtEl>
                                          <p:spTgt spid="11674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6745"/>
                                        </p:tgtEl>
                                        <p:attrNameLst>
                                          <p:attrName>style.visibility</p:attrName>
                                        </p:attrNameLst>
                                      </p:cBhvr>
                                      <p:to>
                                        <p:strVal val="visible"/>
                                      </p:to>
                                    </p:set>
                                    <p:animEffect transition="in" filter="dissolve">
                                      <p:cBhvr>
                                        <p:cTn id="11" dur="500"/>
                                        <p:tgtEl>
                                          <p:spTgt spid="1167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6747"/>
                                        </p:tgtEl>
                                        <p:attrNameLst>
                                          <p:attrName>style.visibility</p:attrName>
                                        </p:attrNameLst>
                                      </p:cBhvr>
                                      <p:to>
                                        <p:strVal val="visible"/>
                                      </p:to>
                                    </p:set>
                                    <p:animEffect transition="in" filter="wipe(left)">
                                      <p:cBhvr>
                                        <p:cTn id="15" dur="500"/>
                                        <p:tgtEl>
                                          <p:spTgt spid="11674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6746"/>
                                        </p:tgtEl>
                                        <p:attrNameLst>
                                          <p:attrName>style.visibility</p:attrName>
                                        </p:attrNameLst>
                                      </p:cBhvr>
                                      <p:to>
                                        <p:strVal val="visible"/>
                                      </p:to>
                                    </p:set>
                                    <p:animEffect transition="in" filter="wipe(left)">
                                      <p:cBhvr>
                                        <p:cTn id="19" dur="500"/>
                                        <p:tgtEl>
                                          <p:spTgt spid="116746"/>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6743"/>
                                        </p:tgtEl>
                                        <p:attrNameLst>
                                          <p:attrName>style.visibility</p:attrName>
                                        </p:attrNameLst>
                                      </p:cBhvr>
                                      <p:to>
                                        <p:strVal val="visible"/>
                                      </p:to>
                                    </p:set>
                                    <p:animEffect transition="in" filter="wipe(down)">
                                      <p:cBhvr>
                                        <p:cTn id="24" dur="580">
                                          <p:stCondLst>
                                            <p:cond delay="0"/>
                                          </p:stCondLst>
                                        </p:cTn>
                                        <p:tgtEl>
                                          <p:spTgt spid="116743"/>
                                        </p:tgtEl>
                                      </p:cBhvr>
                                    </p:animEffect>
                                    <p:anim calcmode="lin" valueType="num">
                                      <p:cBhvr>
                                        <p:cTn id="25" dur="1822" tmFilter="0,0; 0.14,0.36; 0.43,0.73; 0.71,0.91; 1.0,1.0">
                                          <p:stCondLst>
                                            <p:cond delay="0"/>
                                          </p:stCondLst>
                                        </p:cTn>
                                        <p:tgtEl>
                                          <p:spTgt spid="116743"/>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6743"/>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6743"/>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6743"/>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6743"/>
                                        </p:tgtEl>
                                        <p:attrNameLst>
                                          <p:attrName>ppt_y</p:attrName>
                                        </p:attrNameLst>
                                      </p:cBhvr>
                                      <p:tavLst>
                                        <p:tav tm="0" fmla="#ppt_y-sin(pi*$)/81">
                                          <p:val>
                                            <p:fltVal val="0"/>
                                          </p:val>
                                        </p:tav>
                                        <p:tav tm="100000">
                                          <p:val>
                                            <p:fltVal val="1"/>
                                          </p:val>
                                        </p:tav>
                                      </p:tavLst>
                                    </p:anim>
                                    <p:animScale>
                                      <p:cBhvr>
                                        <p:cTn id="30" dur="26">
                                          <p:stCondLst>
                                            <p:cond delay="650"/>
                                          </p:stCondLst>
                                        </p:cTn>
                                        <p:tgtEl>
                                          <p:spTgt spid="116743"/>
                                        </p:tgtEl>
                                      </p:cBhvr>
                                      <p:to x="100000" y="60000"/>
                                    </p:animScale>
                                    <p:animScale>
                                      <p:cBhvr>
                                        <p:cTn id="31" dur="166" decel="50000">
                                          <p:stCondLst>
                                            <p:cond delay="676"/>
                                          </p:stCondLst>
                                        </p:cTn>
                                        <p:tgtEl>
                                          <p:spTgt spid="116743"/>
                                        </p:tgtEl>
                                      </p:cBhvr>
                                      <p:to x="100000" y="100000"/>
                                    </p:animScale>
                                    <p:animScale>
                                      <p:cBhvr>
                                        <p:cTn id="32" dur="26">
                                          <p:stCondLst>
                                            <p:cond delay="1312"/>
                                          </p:stCondLst>
                                        </p:cTn>
                                        <p:tgtEl>
                                          <p:spTgt spid="116743"/>
                                        </p:tgtEl>
                                      </p:cBhvr>
                                      <p:to x="100000" y="80000"/>
                                    </p:animScale>
                                    <p:animScale>
                                      <p:cBhvr>
                                        <p:cTn id="33" dur="166" decel="50000">
                                          <p:stCondLst>
                                            <p:cond delay="1338"/>
                                          </p:stCondLst>
                                        </p:cTn>
                                        <p:tgtEl>
                                          <p:spTgt spid="116743"/>
                                        </p:tgtEl>
                                      </p:cBhvr>
                                      <p:to x="100000" y="100000"/>
                                    </p:animScale>
                                    <p:animScale>
                                      <p:cBhvr>
                                        <p:cTn id="34" dur="26">
                                          <p:stCondLst>
                                            <p:cond delay="1642"/>
                                          </p:stCondLst>
                                        </p:cTn>
                                        <p:tgtEl>
                                          <p:spTgt spid="116743"/>
                                        </p:tgtEl>
                                      </p:cBhvr>
                                      <p:to x="100000" y="90000"/>
                                    </p:animScale>
                                    <p:animScale>
                                      <p:cBhvr>
                                        <p:cTn id="35" dur="166" decel="50000">
                                          <p:stCondLst>
                                            <p:cond delay="1668"/>
                                          </p:stCondLst>
                                        </p:cTn>
                                        <p:tgtEl>
                                          <p:spTgt spid="116743"/>
                                        </p:tgtEl>
                                      </p:cBhvr>
                                      <p:to x="100000" y="100000"/>
                                    </p:animScale>
                                    <p:animScale>
                                      <p:cBhvr>
                                        <p:cTn id="36" dur="26">
                                          <p:stCondLst>
                                            <p:cond delay="1808"/>
                                          </p:stCondLst>
                                        </p:cTn>
                                        <p:tgtEl>
                                          <p:spTgt spid="116743"/>
                                        </p:tgtEl>
                                      </p:cBhvr>
                                      <p:to x="100000" y="95000"/>
                                    </p:animScale>
                                    <p:animScale>
                                      <p:cBhvr>
                                        <p:cTn id="37" dur="166" decel="50000">
                                          <p:stCondLst>
                                            <p:cond delay="1834"/>
                                          </p:stCondLst>
                                        </p:cTn>
                                        <p:tgtEl>
                                          <p:spTgt spid="1167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3" grpId="0" animBg="1"/>
      <p:bldP spid="116746" grpId="0" autoUpdateAnimBg="0"/>
      <p:bldP spid="116747"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t>Example 5</a:t>
            </a:r>
          </a:p>
        </p:txBody>
      </p:sp>
      <p:sp>
        <p:nvSpPr>
          <p:cNvPr id="96259" name="Text Box 3"/>
          <p:cNvSpPr txBox="1">
            <a:spLocks noChangeArrowheads="1"/>
          </p:cNvSpPr>
          <p:nvPr/>
        </p:nvSpPr>
        <p:spPr bwMode="auto">
          <a:xfrm>
            <a:off x="4267200" y="771525"/>
            <a:ext cx="43434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a Problem by Factoring</a:t>
            </a:r>
            <a:endParaRPr lang="en-US" sz="2000">
              <a:solidFill>
                <a:srgbClr val="000000"/>
              </a:solidFill>
            </a:endParaRPr>
          </a:p>
          <a:p>
            <a:pPr>
              <a:spcBef>
                <a:spcPct val="50000"/>
              </a:spcBef>
            </a:pPr>
            <a:endParaRPr lang="en-US" sz="2000" b="1">
              <a:solidFill>
                <a:srgbClr val="EC1D24"/>
              </a:solidFill>
            </a:endParaRPr>
          </a:p>
        </p:txBody>
      </p:sp>
      <p:sp>
        <p:nvSpPr>
          <p:cNvPr id="96260" name="Rectangle 4"/>
          <p:cNvSpPr>
            <a:spLocks noChangeArrowheads="1"/>
          </p:cNvSpPr>
          <p:nvPr/>
        </p:nvSpPr>
        <p:spPr bwMode="auto">
          <a:xfrm>
            <a:off x="876300" y="1503363"/>
            <a:ext cx="8039100" cy="173513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ARCHITECTURE</a:t>
            </a:r>
            <a:r>
              <a:rPr lang="en-US" sz="2400">
                <a:solidFill>
                  <a:srgbClr val="00539D"/>
                </a:solidFill>
                <a:ea typeface="Times New Roman" pitchFamily="18" charset="0"/>
                <a:cs typeface="Arial" pitchFamily="34" charset="0"/>
              </a:rPr>
              <a:t>  </a:t>
            </a:r>
            <a:r>
              <a:rPr lang="en-US" sz="2400" b="1">
                <a:solidFill>
                  <a:srgbClr val="00539D"/>
                </a:solidFill>
                <a:ea typeface="Times New Roman" pitchFamily="18" charset="0"/>
                <a:cs typeface="Arial" pitchFamily="34" charset="0"/>
              </a:rPr>
              <a:t>Marion wants to build a new art studio that has three times the area of her old studio by increasing the length and width by the same amount. What should be the dimensions of the new studio?</a:t>
            </a:r>
            <a:r>
              <a:rPr lang="en-US" sz="2400">
                <a:solidFill>
                  <a:srgbClr val="00539D"/>
                </a:solidFill>
                <a:ea typeface="Times New Roman" pitchFamily="18" charset="0"/>
                <a:cs typeface="Arial" pitchFamily="34" charset="0"/>
              </a:rPr>
              <a:t> </a:t>
            </a:r>
          </a:p>
        </p:txBody>
      </p:sp>
      <p:sp>
        <p:nvSpPr>
          <p:cNvPr id="96261" name="Text Box 5"/>
          <p:cNvSpPr txBox="1">
            <a:spLocks noChangeArrowheads="1"/>
          </p:cNvSpPr>
          <p:nvPr/>
        </p:nvSpPr>
        <p:spPr bwMode="auto">
          <a:xfrm>
            <a:off x="533400" y="3352800"/>
            <a:ext cx="4953000" cy="1406525"/>
          </a:xfrm>
          <a:prstGeom prst="rect">
            <a:avLst/>
          </a:prstGeom>
          <a:noFill/>
          <a:ln w="9525" algn="ctr">
            <a:noFill/>
            <a:miter lim="800000"/>
            <a:headEnd/>
            <a:tailEnd/>
          </a:ln>
          <a:effectLst/>
        </p:spPr>
        <p:txBody>
          <a:bodyPr>
            <a:spAutoFit/>
          </a:bodyPr>
          <a:lstStyle/>
          <a:p>
            <a:pPr marL="2286000" indent="-1943100">
              <a:lnSpc>
                <a:spcPct val="90000"/>
              </a:lnSpc>
              <a:spcBef>
                <a:spcPct val="20000"/>
              </a:spcBef>
              <a:spcAft>
                <a:spcPct val="20000"/>
              </a:spcAft>
              <a:buClr>
                <a:srgbClr val="FFFFFF"/>
              </a:buClr>
            </a:pPr>
            <a:r>
              <a:rPr lang="en-US" sz="2400" b="1">
                <a:solidFill>
                  <a:srgbClr val="00539D"/>
                </a:solidFill>
                <a:ea typeface="Times New Roman" pitchFamily="18" charset="0"/>
                <a:cs typeface="Arial" pitchFamily="34" charset="0"/>
              </a:rPr>
              <a:t>Understand</a:t>
            </a:r>
            <a:r>
              <a:rPr lang="en-US" sz="2400" b="1">
                <a:solidFill>
                  <a:srgbClr val="FFEB55"/>
                </a:solidFill>
                <a:ea typeface="Times New Roman" pitchFamily="18" charset="0"/>
                <a:cs typeface="Arial" pitchFamily="34" charset="0"/>
              </a:rPr>
              <a:t>	</a:t>
            </a:r>
            <a:r>
              <a:rPr lang="en-US" sz="2400">
                <a:ea typeface="Times New Roman" pitchFamily="18" charset="0"/>
                <a:cs typeface="Arial" pitchFamily="34" charset="0"/>
              </a:rPr>
              <a:t>You want to find the length and width of the new studio.</a:t>
            </a:r>
          </a:p>
        </p:txBody>
      </p:sp>
      <p:pic>
        <p:nvPicPr>
          <p:cNvPr id="96262" name="Picture 6" descr="ALG08-03-05"/>
          <p:cNvPicPr>
            <a:picLocks noChangeAspect="1" noChangeArrowheads="1"/>
          </p:cNvPicPr>
          <p:nvPr/>
        </p:nvPicPr>
        <p:blipFill>
          <a:blip r:embed="rId3" cstate="print"/>
          <a:srcRect/>
          <a:stretch>
            <a:fillRect/>
          </a:stretch>
        </p:blipFill>
        <p:spPr bwMode="auto">
          <a:xfrm>
            <a:off x="5562600" y="2971800"/>
            <a:ext cx="3219450" cy="2754313"/>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6260">
                                            <p:txEl>
                                              <p:pRg st="0" end="0"/>
                                            </p:txEl>
                                          </p:spTgt>
                                        </p:tgtEl>
                                        <p:attrNameLst>
                                          <p:attrName>style.visibility</p:attrName>
                                        </p:attrNameLst>
                                      </p:cBhvr>
                                      <p:to>
                                        <p:strVal val="visible"/>
                                      </p:to>
                                    </p:set>
                                    <p:animEffect transition="in" filter="wipe(left)">
                                      <p:cBhvr>
                                        <p:cTn id="7" dur="500"/>
                                        <p:tgtEl>
                                          <p:spTgt spid="96260">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6262"/>
                                        </p:tgtEl>
                                        <p:attrNameLst>
                                          <p:attrName>style.visibility</p:attrName>
                                        </p:attrNameLst>
                                      </p:cBhvr>
                                      <p:to>
                                        <p:strVal val="visible"/>
                                      </p:to>
                                    </p:set>
                                    <p:animEffect transition="in" filter="wipe(left)">
                                      <p:cBhvr>
                                        <p:cTn id="11" dur="500"/>
                                        <p:tgtEl>
                                          <p:spTgt spid="9626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6261">
                                            <p:txEl>
                                              <p:pRg st="0" end="0"/>
                                            </p:txEl>
                                          </p:spTgt>
                                        </p:tgtEl>
                                        <p:attrNameLst>
                                          <p:attrName>style.visibility</p:attrName>
                                        </p:attrNameLst>
                                      </p:cBhvr>
                                      <p:to>
                                        <p:strVal val="visible"/>
                                      </p:to>
                                    </p:set>
                                    <p:animEffect transition="in" filter="wipe(left)">
                                      <p:cBhvr>
                                        <p:cTn id="16" dur="500"/>
                                        <p:tgtEl>
                                          <p:spTgt spid="9626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0" grpId="0" build="p" autoUpdateAnimBg="0" advAuto="0"/>
      <p:bldP spid="96261"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a:t>Example 5</a:t>
            </a:r>
          </a:p>
        </p:txBody>
      </p:sp>
      <p:sp>
        <p:nvSpPr>
          <p:cNvPr id="97283" name="Text Box 3"/>
          <p:cNvSpPr txBox="1">
            <a:spLocks noChangeArrowheads="1"/>
          </p:cNvSpPr>
          <p:nvPr/>
        </p:nvSpPr>
        <p:spPr bwMode="auto">
          <a:xfrm>
            <a:off x="4267200" y="771525"/>
            <a:ext cx="43434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a Problem by Factoring</a:t>
            </a:r>
            <a:endParaRPr lang="en-US" sz="2000">
              <a:solidFill>
                <a:srgbClr val="000000"/>
              </a:solidFill>
            </a:endParaRPr>
          </a:p>
          <a:p>
            <a:pPr>
              <a:spcBef>
                <a:spcPct val="50000"/>
              </a:spcBef>
            </a:pPr>
            <a:endParaRPr lang="en-US" sz="2000" b="1">
              <a:solidFill>
                <a:srgbClr val="EC1D24"/>
              </a:solidFill>
            </a:endParaRPr>
          </a:p>
        </p:txBody>
      </p:sp>
      <p:sp>
        <p:nvSpPr>
          <p:cNvPr id="97297" name="Rectangle 17"/>
          <p:cNvSpPr>
            <a:spLocks noChangeArrowheads="1"/>
          </p:cNvSpPr>
          <p:nvPr/>
        </p:nvSpPr>
        <p:spPr bwMode="auto">
          <a:xfrm>
            <a:off x="876300" y="1503363"/>
            <a:ext cx="7962900" cy="749300"/>
          </a:xfrm>
          <a:prstGeom prst="rect">
            <a:avLst/>
          </a:prstGeom>
          <a:noFill/>
          <a:ln w="9525">
            <a:noFill/>
            <a:miter lim="800000"/>
            <a:headEnd/>
            <a:tailEnd/>
          </a:ln>
          <a:effectLst/>
        </p:spPr>
        <p:txBody>
          <a:bodyPr>
            <a:spAutoFit/>
          </a:bodyPr>
          <a:lstStyle/>
          <a:p>
            <a:pPr marL="1143000" indent="-1143000">
              <a:lnSpc>
                <a:spcPct val="90000"/>
              </a:lnSpc>
              <a:spcBef>
                <a:spcPct val="50000"/>
              </a:spcBef>
              <a:spcAft>
                <a:spcPct val="20000"/>
              </a:spcAft>
              <a:buClr>
                <a:srgbClr val="FFFFFF"/>
              </a:buClr>
            </a:pPr>
            <a:r>
              <a:rPr lang="en-US" sz="2400" b="1">
                <a:solidFill>
                  <a:srgbClr val="00539D"/>
                </a:solidFill>
              </a:rPr>
              <a:t>Plan</a:t>
            </a:r>
            <a:r>
              <a:rPr lang="en-US" sz="2400" b="1">
                <a:solidFill>
                  <a:srgbClr val="FFEB55"/>
                </a:solidFill>
              </a:rPr>
              <a:t>	</a:t>
            </a:r>
            <a:r>
              <a:rPr lang="en-US" sz="2400">
                <a:solidFill>
                  <a:srgbClr val="000000"/>
                </a:solidFill>
              </a:rPr>
              <a:t>Let </a:t>
            </a:r>
            <a:r>
              <a:rPr lang="en-US" sz="2400" i="1">
                <a:solidFill>
                  <a:srgbClr val="000000"/>
                </a:solidFill>
              </a:rPr>
              <a:t>x</a:t>
            </a:r>
            <a:r>
              <a:rPr lang="en-US" sz="2400">
                <a:solidFill>
                  <a:srgbClr val="000000"/>
                </a:solidFill>
              </a:rPr>
              <a:t> = the amount added to each dimension of the studio.</a:t>
            </a:r>
          </a:p>
        </p:txBody>
      </p:sp>
      <p:sp>
        <p:nvSpPr>
          <p:cNvPr id="97298" name="Text Box 18"/>
          <p:cNvSpPr txBox="1">
            <a:spLocks noChangeArrowheads="1"/>
          </p:cNvSpPr>
          <p:nvPr/>
        </p:nvSpPr>
        <p:spPr bwMode="auto">
          <a:xfrm>
            <a:off x="2000250" y="2290763"/>
            <a:ext cx="6873875" cy="366712"/>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tabLst>
                <a:tab pos="1485900" algn="l"/>
              </a:tabLst>
            </a:pPr>
            <a:r>
              <a:rPr lang="en-US" sz="2000">
                <a:solidFill>
                  <a:srgbClr val="000000"/>
                </a:solidFill>
              </a:rPr>
              <a:t>The new length times the new width equals the new area.</a:t>
            </a:r>
          </a:p>
        </p:txBody>
      </p:sp>
      <p:grpSp>
        <p:nvGrpSpPr>
          <p:cNvPr id="97299" name="Group 19"/>
          <p:cNvGrpSpPr>
            <a:grpSpLocks/>
          </p:cNvGrpSpPr>
          <p:nvPr/>
        </p:nvGrpSpPr>
        <p:grpSpPr bwMode="auto">
          <a:xfrm>
            <a:off x="533400" y="2638425"/>
            <a:ext cx="8382000" cy="754063"/>
            <a:chOff x="336" y="1662"/>
            <a:chExt cx="5280" cy="475"/>
          </a:xfrm>
        </p:grpSpPr>
        <p:sp>
          <p:nvSpPr>
            <p:cNvPr id="97300" name="Text Box 20"/>
            <p:cNvSpPr txBox="1">
              <a:spLocks noChangeArrowheads="1"/>
            </p:cNvSpPr>
            <p:nvPr/>
          </p:nvSpPr>
          <p:spPr bwMode="auto">
            <a:xfrm>
              <a:off x="336" y="1872"/>
              <a:ext cx="5280"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i="1">
                  <a:solidFill>
                    <a:srgbClr val="000000"/>
                  </a:solidFill>
                </a:rPr>
                <a:t>                    x</a:t>
              </a:r>
              <a:r>
                <a:rPr lang="en-US" sz="2400">
                  <a:solidFill>
                    <a:srgbClr val="000000"/>
                  </a:solidFill>
                </a:rPr>
                <a:t> + 12       </a:t>
              </a:r>
              <a:r>
                <a:rPr lang="en-US" sz="2400">
                  <a:solidFill>
                    <a:srgbClr val="000000"/>
                  </a:solidFill>
                  <a:cs typeface="Arial" pitchFamily="34" charset="0"/>
                </a:rPr>
                <a:t>●         </a:t>
              </a:r>
              <a:r>
                <a:rPr lang="en-US" sz="2400" i="1">
                  <a:solidFill>
                    <a:srgbClr val="000000"/>
                  </a:solidFill>
                  <a:cs typeface="Arial" pitchFamily="34" charset="0"/>
                </a:rPr>
                <a:t>x</a:t>
              </a:r>
              <a:r>
                <a:rPr lang="en-US" sz="2400">
                  <a:solidFill>
                    <a:srgbClr val="000000"/>
                  </a:solidFill>
                  <a:cs typeface="Arial" pitchFamily="34" charset="0"/>
                </a:rPr>
                <a:t> + 10        =       3(12)(10)</a:t>
              </a:r>
              <a:endParaRPr lang="en-US" sz="2400" i="1">
                <a:solidFill>
                  <a:srgbClr val="000000"/>
                </a:solidFill>
                <a:cs typeface="Arial" pitchFamily="34" charset="0"/>
              </a:endParaRPr>
            </a:p>
          </p:txBody>
        </p:sp>
        <p:sp>
          <p:nvSpPr>
            <p:cNvPr id="97301" name="AutoShape 21"/>
            <p:cNvSpPr>
              <a:spLocks/>
            </p:cNvSpPr>
            <p:nvPr/>
          </p:nvSpPr>
          <p:spPr bwMode="invGray">
            <a:xfrm rot="-5400000">
              <a:off x="1792" y="1202"/>
              <a:ext cx="169" cy="1089"/>
            </a:xfrm>
            <a:prstGeom prst="leftBrace">
              <a:avLst>
                <a:gd name="adj1" fmla="val 53698"/>
                <a:gd name="adj2" fmla="val 50000"/>
              </a:avLst>
            </a:prstGeom>
            <a:noFill/>
            <a:ln w="25400">
              <a:solidFill>
                <a:srgbClr val="E01B22"/>
              </a:solidFill>
              <a:round/>
              <a:headEnd/>
              <a:tailEnd/>
            </a:ln>
            <a:effectLst/>
          </p:spPr>
          <p:txBody>
            <a:bodyPr anchor="ctr">
              <a:spAutoFit/>
            </a:bodyPr>
            <a:lstStyle/>
            <a:p>
              <a:endParaRPr lang="en-US"/>
            </a:p>
          </p:txBody>
        </p:sp>
        <p:sp>
          <p:nvSpPr>
            <p:cNvPr id="97302" name="AutoShape 22"/>
            <p:cNvSpPr>
              <a:spLocks/>
            </p:cNvSpPr>
            <p:nvPr/>
          </p:nvSpPr>
          <p:spPr bwMode="invGray">
            <a:xfrm rot="-5400000">
              <a:off x="3292" y="1251"/>
              <a:ext cx="169" cy="991"/>
            </a:xfrm>
            <a:prstGeom prst="leftBrace">
              <a:avLst>
                <a:gd name="adj1" fmla="val 48866"/>
                <a:gd name="adj2" fmla="val 50000"/>
              </a:avLst>
            </a:prstGeom>
            <a:noFill/>
            <a:ln w="25400">
              <a:solidFill>
                <a:srgbClr val="E01B22"/>
              </a:solidFill>
              <a:round/>
              <a:headEnd/>
              <a:tailEnd/>
            </a:ln>
            <a:effectLst/>
          </p:spPr>
          <p:txBody>
            <a:bodyPr anchor="ctr">
              <a:spAutoFit/>
            </a:bodyPr>
            <a:lstStyle/>
            <a:p>
              <a:endParaRPr lang="en-US"/>
            </a:p>
          </p:txBody>
        </p:sp>
        <p:sp>
          <p:nvSpPr>
            <p:cNvPr id="97303" name="AutoShape 23"/>
            <p:cNvSpPr>
              <a:spLocks/>
            </p:cNvSpPr>
            <p:nvPr/>
          </p:nvSpPr>
          <p:spPr bwMode="invGray">
            <a:xfrm rot="-5400000">
              <a:off x="2566" y="1541"/>
              <a:ext cx="169" cy="411"/>
            </a:xfrm>
            <a:prstGeom prst="leftBrace">
              <a:avLst>
                <a:gd name="adj1" fmla="val 20266"/>
                <a:gd name="adj2" fmla="val 50000"/>
              </a:avLst>
            </a:prstGeom>
            <a:noFill/>
            <a:ln w="25400">
              <a:solidFill>
                <a:srgbClr val="E01B22"/>
              </a:solidFill>
              <a:round/>
              <a:headEnd/>
              <a:tailEnd/>
            </a:ln>
            <a:effectLst/>
          </p:spPr>
          <p:txBody>
            <a:bodyPr anchor="ctr">
              <a:spAutoFit/>
            </a:bodyPr>
            <a:lstStyle/>
            <a:p>
              <a:endParaRPr lang="en-US"/>
            </a:p>
          </p:txBody>
        </p:sp>
        <p:sp>
          <p:nvSpPr>
            <p:cNvPr id="97304" name="AutoShape 24"/>
            <p:cNvSpPr>
              <a:spLocks/>
            </p:cNvSpPr>
            <p:nvPr/>
          </p:nvSpPr>
          <p:spPr bwMode="invGray">
            <a:xfrm rot="-5400000">
              <a:off x="4059" y="1499"/>
              <a:ext cx="169" cy="496"/>
            </a:xfrm>
            <a:prstGeom prst="leftBrace">
              <a:avLst>
                <a:gd name="adj1" fmla="val 24458"/>
                <a:gd name="adj2" fmla="val 50000"/>
              </a:avLst>
            </a:prstGeom>
            <a:noFill/>
            <a:ln w="25400">
              <a:solidFill>
                <a:srgbClr val="E01B22"/>
              </a:solidFill>
              <a:round/>
              <a:headEnd/>
              <a:tailEnd/>
            </a:ln>
            <a:effectLst/>
          </p:spPr>
          <p:txBody>
            <a:bodyPr anchor="ctr">
              <a:spAutoFit/>
            </a:bodyPr>
            <a:lstStyle/>
            <a:p>
              <a:endParaRPr lang="en-US"/>
            </a:p>
          </p:txBody>
        </p:sp>
        <p:sp>
          <p:nvSpPr>
            <p:cNvPr id="97305" name="AutoShape 25"/>
            <p:cNvSpPr>
              <a:spLocks/>
            </p:cNvSpPr>
            <p:nvPr/>
          </p:nvSpPr>
          <p:spPr bwMode="invGray">
            <a:xfrm rot="-5400000">
              <a:off x="4834" y="1245"/>
              <a:ext cx="169" cy="1004"/>
            </a:xfrm>
            <a:prstGeom prst="leftBrace">
              <a:avLst>
                <a:gd name="adj1" fmla="val 49507"/>
                <a:gd name="adj2" fmla="val 50000"/>
              </a:avLst>
            </a:prstGeom>
            <a:noFill/>
            <a:ln w="25400">
              <a:solidFill>
                <a:srgbClr val="E01B22"/>
              </a:solidFill>
              <a:round/>
              <a:headEnd/>
              <a:tailEnd/>
            </a:ln>
            <a:effectLst/>
          </p:spPr>
          <p:txBody>
            <a:bodyPr anchor="ctr">
              <a:spAutoFit/>
            </a:bodyPr>
            <a:lstStyle/>
            <a:p>
              <a:endParaRPr lang="en-US"/>
            </a:p>
          </p:txBody>
        </p:sp>
      </p:grpSp>
      <p:grpSp>
        <p:nvGrpSpPr>
          <p:cNvPr id="97306" name="Group 26"/>
          <p:cNvGrpSpPr>
            <a:grpSpLocks/>
          </p:cNvGrpSpPr>
          <p:nvPr/>
        </p:nvGrpSpPr>
        <p:grpSpPr bwMode="auto">
          <a:xfrm>
            <a:off x="7480300" y="3373438"/>
            <a:ext cx="1103313" cy="712787"/>
            <a:chOff x="4712" y="2125"/>
            <a:chExt cx="695" cy="449"/>
          </a:xfrm>
        </p:grpSpPr>
        <p:sp>
          <p:nvSpPr>
            <p:cNvPr id="97307" name="AutoShape 27"/>
            <p:cNvSpPr>
              <a:spLocks/>
            </p:cNvSpPr>
            <p:nvPr/>
          </p:nvSpPr>
          <p:spPr bwMode="invGray">
            <a:xfrm rot="-5400000">
              <a:off x="4972" y="1915"/>
              <a:ext cx="169" cy="590"/>
            </a:xfrm>
            <a:prstGeom prst="leftBrace">
              <a:avLst>
                <a:gd name="adj1" fmla="val 29093"/>
                <a:gd name="adj2" fmla="val 50000"/>
              </a:avLst>
            </a:prstGeom>
            <a:noFill/>
            <a:ln w="25400">
              <a:solidFill>
                <a:srgbClr val="E01B22"/>
              </a:solidFill>
              <a:round/>
              <a:headEnd/>
              <a:tailEnd/>
            </a:ln>
            <a:effectLst/>
          </p:spPr>
          <p:txBody>
            <a:bodyPr anchor="ctr">
              <a:spAutoFit/>
            </a:bodyPr>
            <a:lstStyle/>
            <a:p>
              <a:endParaRPr lang="en-US"/>
            </a:p>
          </p:txBody>
        </p:sp>
        <p:sp>
          <p:nvSpPr>
            <p:cNvPr id="97308" name="Text Box 28"/>
            <p:cNvSpPr txBox="1">
              <a:spLocks noChangeArrowheads="1"/>
            </p:cNvSpPr>
            <p:nvPr/>
          </p:nvSpPr>
          <p:spPr bwMode="auto">
            <a:xfrm>
              <a:off x="4712" y="2343"/>
              <a:ext cx="695" cy="231"/>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000">
                  <a:solidFill>
                    <a:srgbClr val="000000"/>
                  </a:solidFill>
                </a:rPr>
                <a:t>old area</a:t>
              </a:r>
            </a:p>
          </p:txBody>
        </p:sp>
      </p:grpSp>
      <p:sp>
        <p:nvSpPr>
          <p:cNvPr id="97309" name="Text Box 29"/>
          <p:cNvSpPr txBox="1">
            <a:spLocks noChangeArrowheads="1"/>
          </p:cNvSpPr>
          <p:nvPr/>
        </p:nvSpPr>
        <p:spPr bwMode="auto">
          <a:xfrm>
            <a:off x="533400" y="4114800"/>
            <a:ext cx="8382000" cy="1698625"/>
          </a:xfrm>
          <a:prstGeom prst="rect">
            <a:avLst/>
          </a:prstGeom>
          <a:noFill/>
          <a:ln w="9525" algn="ctr">
            <a:noFill/>
            <a:miter lim="800000"/>
            <a:headEnd/>
            <a:tailEnd/>
          </a:ln>
          <a:effectLst/>
        </p:spPr>
        <p:txBody>
          <a:bodyPr>
            <a:spAutoFit/>
          </a:bodyPr>
          <a:lstStyle/>
          <a:p>
            <a:pPr marL="1485900" indent="-1143000">
              <a:lnSpc>
                <a:spcPct val="90000"/>
              </a:lnSpc>
              <a:spcBef>
                <a:spcPct val="20000"/>
              </a:spcBef>
              <a:spcAft>
                <a:spcPct val="20000"/>
              </a:spcAft>
              <a:buClr>
                <a:srgbClr val="FFFFFF"/>
              </a:buClr>
              <a:tabLst>
                <a:tab pos="5486400" algn="l"/>
              </a:tabLst>
            </a:pPr>
            <a:r>
              <a:rPr lang="en-US" sz="2400" b="1">
                <a:solidFill>
                  <a:srgbClr val="00539D"/>
                </a:solidFill>
                <a:ea typeface="Times New Roman" pitchFamily="18" charset="0"/>
                <a:cs typeface="Arial" pitchFamily="34" charset="0"/>
              </a:rPr>
              <a:t>Solve	</a:t>
            </a:r>
            <a:r>
              <a:rPr lang="en-US" sz="2400">
                <a:solidFill>
                  <a:srgbClr val="000000"/>
                </a:solidFill>
                <a:ea typeface="Times New Roman" pitchFamily="18" charset="0"/>
                <a:cs typeface="Arial" pitchFamily="34" charset="0"/>
              </a:rPr>
              <a:t>(</a:t>
            </a:r>
            <a:r>
              <a:rPr lang="en-US" sz="2400" i="1">
                <a:solidFill>
                  <a:srgbClr val="000000"/>
                </a:solidFill>
                <a:ea typeface="Times New Roman" pitchFamily="18" charset="0"/>
                <a:cs typeface="Arial" pitchFamily="34" charset="0"/>
              </a:rPr>
              <a:t>x</a:t>
            </a:r>
            <a:r>
              <a:rPr lang="en-US" sz="2400">
                <a:solidFill>
                  <a:srgbClr val="000000"/>
                </a:solidFill>
                <a:ea typeface="Times New Roman" pitchFamily="18" charset="0"/>
                <a:cs typeface="Arial" pitchFamily="34" charset="0"/>
              </a:rPr>
              <a:t> + 12)(</a:t>
            </a:r>
            <a:r>
              <a:rPr lang="en-US" sz="2400" i="1">
                <a:solidFill>
                  <a:srgbClr val="000000"/>
                </a:solidFill>
                <a:ea typeface="Times New Roman" pitchFamily="18" charset="0"/>
                <a:cs typeface="Arial" pitchFamily="34" charset="0"/>
              </a:rPr>
              <a:t>x</a:t>
            </a:r>
            <a:r>
              <a:rPr lang="en-US" sz="2400">
                <a:solidFill>
                  <a:srgbClr val="000000"/>
                </a:solidFill>
                <a:ea typeface="Times New Roman" pitchFamily="18" charset="0"/>
                <a:cs typeface="Arial" pitchFamily="34" charset="0"/>
              </a:rPr>
              <a:t> + 10) = 3(12)(10)	Write the equation.</a:t>
            </a:r>
          </a:p>
          <a:p>
            <a:pPr marL="1485900" indent="-1143000">
              <a:lnSpc>
                <a:spcPct val="90000"/>
              </a:lnSpc>
              <a:spcBef>
                <a:spcPct val="20000"/>
              </a:spcBef>
              <a:spcAft>
                <a:spcPct val="20000"/>
              </a:spcAft>
              <a:buClr>
                <a:srgbClr val="FFFFFF"/>
              </a:buClr>
              <a:tabLst>
                <a:tab pos="5486400" algn="l"/>
              </a:tabLst>
            </a:pPr>
            <a:r>
              <a:rPr lang="en-US" sz="2400">
                <a:solidFill>
                  <a:srgbClr val="000000"/>
                </a:solidFill>
                <a:ea typeface="Times New Roman" pitchFamily="18" charset="0"/>
                <a:cs typeface="Arial" pitchFamily="34" charset="0"/>
              </a:rPr>
              <a:t>	 </a:t>
            </a:r>
            <a:r>
              <a:rPr lang="en-US" sz="2400" i="1">
                <a:solidFill>
                  <a:srgbClr val="000000"/>
                </a:solidFill>
                <a:ea typeface="Times New Roman" pitchFamily="18" charset="0"/>
                <a:cs typeface="Arial" pitchFamily="34" charset="0"/>
              </a:rPr>
              <a:t>x</a:t>
            </a:r>
            <a:r>
              <a:rPr lang="en-US" sz="2400" baseline="40000">
                <a:solidFill>
                  <a:srgbClr val="000000"/>
                </a:solidFill>
                <a:ea typeface="Times New Roman" pitchFamily="18" charset="0"/>
                <a:cs typeface="Arial" pitchFamily="34" charset="0"/>
              </a:rPr>
              <a:t>2</a:t>
            </a:r>
            <a:r>
              <a:rPr lang="en-US" sz="2400">
                <a:solidFill>
                  <a:srgbClr val="000000"/>
                </a:solidFill>
                <a:ea typeface="Times New Roman" pitchFamily="18" charset="0"/>
                <a:cs typeface="Arial" pitchFamily="34" charset="0"/>
              </a:rPr>
              <a:t> + 22</a:t>
            </a:r>
            <a:r>
              <a:rPr lang="en-US" sz="2400" i="1">
                <a:solidFill>
                  <a:srgbClr val="000000"/>
                </a:solidFill>
                <a:ea typeface="Times New Roman" pitchFamily="18" charset="0"/>
                <a:cs typeface="Arial" pitchFamily="34" charset="0"/>
              </a:rPr>
              <a:t>x</a:t>
            </a:r>
            <a:r>
              <a:rPr lang="en-US" sz="2400">
                <a:solidFill>
                  <a:srgbClr val="000000"/>
                </a:solidFill>
                <a:ea typeface="Times New Roman" pitchFamily="18" charset="0"/>
                <a:cs typeface="Arial" pitchFamily="34" charset="0"/>
              </a:rPr>
              <a:t> + 120</a:t>
            </a:r>
            <a:r>
              <a:rPr lang="en-US">
                <a:solidFill>
                  <a:srgbClr val="000000"/>
                </a:solidFill>
                <a:ea typeface="Times New Roman" pitchFamily="18" charset="0"/>
                <a:cs typeface="Arial" pitchFamily="34" charset="0"/>
              </a:rPr>
              <a:t>  </a:t>
            </a:r>
            <a:r>
              <a:rPr lang="en-US" sz="2400">
                <a:solidFill>
                  <a:srgbClr val="000000"/>
                </a:solidFill>
                <a:ea typeface="Times New Roman" pitchFamily="18" charset="0"/>
                <a:cs typeface="Arial" pitchFamily="34" charset="0"/>
              </a:rPr>
              <a:t>= 360	Multiply.</a:t>
            </a:r>
          </a:p>
          <a:p>
            <a:pPr marL="1485900" indent="-1143000">
              <a:lnSpc>
                <a:spcPct val="90000"/>
              </a:lnSpc>
              <a:spcBef>
                <a:spcPct val="20000"/>
              </a:spcBef>
              <a:spcAft>
                <a:spcPct val="20000"/>
              </a:spcAft>
              <a:buClr>
                <a:srgbClr val="FFFFFF"/>
              </a:buClr>
              <a:tabLst>
                <a:tab pos="5486400" algn="l"/>
              </a:tabLst>
            </a:pPr>
            <a:r>
              <a:rPr lang="en-US" sz="2400">
                <a:solidFill>
                  <a:srgbClr val="000000"/>
                </a:solidFill>
                <a:ea typeface="Times New Roman" pitchFamily="18" charset="0"/>
                <a:cs typeface="Arial" pitchFamily="34" charset="0"/>
              </a:rPr>
              <a:t>	 </a:t>
            </a:r>
            <a:r>
              <a:rPr lang="en-US" sz="2400" i="1">
                <a:solidFill>
                  <a:srgbClr val="000000"/>
                </a:solidFill>
                <a:ea typeface="Times New Roman" pitchFamily="18" charset="0"/>
                <a:cs typeface="Arial" pitchFamily="34" charset="0"/>
              </a:rPr>
              <a:t>x</a:t>
            </a:r>
            <a:r>
              <a:rPr lang="en-US" sz="2400" baseline="40000">
                <a:solidFill>
                  <a:srgbClr val="000000"/>
                </a:solidFill>
                <a:ea typeface="Times New Roman" pitchFamily="18" charset="0"/>
                <a:cs typeface="Arial" pitchFamily="34" charset="0"/>
              </a:rPr>
              <a:t>2</a:t>
            </a:r>
            <a:r>
              <a:rPr lang="en-US" sz="2400">
                <a:solidFill>
                  <a:srgbClr val="000000"/>
                </a:solidFill>
                <a:ea typeface="Times New Roman" pitchFamily="18" charset="0"/>
                <a:cs typeface="Arial" pitchFamily="34" charset="0"/>
              </a:rPr>
              <a:t> + 22</a:t>
            </a:r>
            <a:r>
              <a:rPr lang="en-US" sz="2400" i="1">
                <a:solidFill>
                  <a:srgbClr val="000000"/>
                </a:solidFill>
                <a:ea typeface="Times New Roman" pitchFamily="18" charset="0"/>
                <a:cs typeface="Arial" pitchFamily="34" charset="0"/>
              </a:rPr>
              <a:t>x</a:t>
            </a:r>
            <a:r>
              <a:rPr lang="en-US" sz="2400">
                <a:solidFill>
                  <a:srgbClr val="000000"/>
                </a:solidFill>
                <a:ea typeface="Times New Roman" pitchFamily="18" charset="0"/>
                <a:cs typeface="Arial" pitchFamily="34" charset="0"/>
              </a:rPr>
              <a:t> – 240</a:t>
            </a:r>
            <a:r>
              <a:rPr lang="en-US">
                <a:solidFill>
                  <a:srgbClr val="000000"/>
                </a:solidFill>
                <a:ea typeface="Times New Roman" pitchFamily="18" charset="0"/>
                <a:cs typeface="Arial" pitchFamily="34" charset="0"/>
              </a:rPr>
              <a:t>  </a:t>
            </a:r>
            <a:r>
              <a:rPr lang="en-US" sz="2400">
                <a:solidFill>
                  <a:srgbClr val="000000"/>
                </a:solidFill>
                <a:ea typeface="Times New Roman" pitchFamily="18" charset="0"/>
                <a:cs typeface="Arial" pitchFamily="34" charset="0"/>
              </a:rPr>
              <a:t>= 0	Subtract 360 from 	each side.</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7297">
                                            <p:txEl>
                                              <p:pRg st="0" end="0"/>
                                            </p:txEl>
                                          </p:spTgt>
                                        </p:tgtEl>
                                        <p:attrNameLst>
                                          <p:attrName>style.visibility</p:attrName>
                                        </p:attrNameLst>
                                      </p:cBhvr>
                                      <p:to>
                                        <p:strVal val="visible"/>
                                      </p:to>
                                    </p:set>
                                    <p:animEffect transition="in" filter="wipe(left)">
                                      <p:cBhvr>
                                        <p:cTn id="7" dur="500"/>
                                        <p:tgtEl>
                                          <p:spTgt spid="9729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7298"/>
                                        </p:tgtEl>
                                        <p:attrNameLst>
                                          <p:attrName>style.visibility</p:attrName>
                                        </p:attrNameLst>
                                      </p:cBhvr>
                                      <p:to>
                                        <p:strVal val="visible"/>
                                      </p:to>
                                    </p:set>
                                    <p:animEffect transition="in" filter="wipe(left)">
                                      <p:cBhvr>
                                        <p:cTn id="12" dur="500"/>
                                        <p:tgtEl>
                                          <p:spTgt spid="9729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97299"/>
                                        </p:tgtEl>
                                        <p:attrNameLst>
                                          <p:attrName>style.visibility</p:attrName>
                                        </p:attrNameLst>
                                      </p:cBhvr>
                                      <p:to>
                                        <p:strVal val="visible"/>
                                      </p:to>
                                    </p:set>
                                    <p:animEffect transition="in" filter="wipe(up)">
                                      <p:cBhvr>
                                        <p:cTn id="17" dur="500"/>
                                        <p:tgtEl>
                                          <p:spTgt spid="9729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97306"/>
                                        </p:tgtEl>
                                        <p:attrNameLst>
                                          <p:attrName>style.visibility</p:attrName>
                                        </p:attrNameLst>
                                      </p:cBhvr>
                                      <p:to>
                                        <p:strVal val="visible"/>
                                      </p:to>
                                    </p:set>
                                    <p:animEffect transition="in" filter="wipe(up)">
                                      <p:cBhvr>
                                        <p:cTn id="22" dur="500"/>
                                        <p:tgtEl>
                                          <p:spTgt spid="9730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7309">
                                            <p:txEl>
                                              <p:pRg st="0" end="0"/>
                                            </p:txEl>
                                          </p:spTgt>
                                        </p:tgtEl>
                                        <p:attrNameLst>
                                          <p:attrName>style.visibility</p:attrName>
                                        </p:attrNameLst>
                                      </p:cBhvr>
                                      <p:to>
                                        <p:strVal val="visible"/>
                                      </p:to>
                                    </p:set>
                                    <p:animEffect transition="in" filter="wipe(left)">
                                      <p:cBhvr>
                                        <p:cTn id="27" dur="500"/>
                                        <p:tgtEl>
                                          <p:spTgt spid="97309">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7309">
                                            <p:txEl>
                                              <p:pRg st="1" end="1"/>
                                            </p:txEl>
                                          </p:spTgt>
                                        </p:tgtEl>
                                        <p:attrNameLst>
                                          <p:attrName>style.visibility</p:attrName>
                                        </p:attrNameLst>
                                      </p:cBhvr>
                                      <p:to>
                                        <p:strVal val="visible"/>
                                      </p:to>
                                    </p:set>
                                    <p:animEffect transition="in" filter="wipe(left)">
                                      <p:cBhvr>
                                        <p:cTn id="32" dur="500"/>
                                        <p:tgtEl>
                                          <p:spTgt spid="97309">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7309">
                                            <p:txEl>
                                              <p:pRg st="2" end="2"/>
                                            </p:txEl>
                                          </p:spTgt>
                                        </p:tgtEl>
                                        <p:attrNameLst>
                                          <p:attrName>style.visibility</p:attrName>
                                        </p:attrNameLst>
                                      </p:cBhvr>
                                      <p:to>
                                        <p:strVal val="visible"/>
                                      </p:to>
                                    </p:set>
                                    <p:animEffect transition="in" filter="wipe(left)">
                                      <p:cBhvr>
                                        <p:cTn id="37" dur="500"/>
                                        <p:tgtEl>
                                          <p:spTgt spid="9730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97" grpId="0" build="p" autoUpdateAnimBg="0" advAuto="0"/>
      <p:bldP spid="97298" grpId="0" autoUpdateAnimBg="0"/>
      <p:bldP spid="97309"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a:t>Example 5</a:t>
            </a:r>
          </a:p>
        </p:txBody>
      </p:sp>
      <p:sp>
        <p:nvSpPr>
          <p:cNvPr id="124931" name="Text Box 3"/>
          <p:cNvSpPr txBox="1">
            <a:spLocks noChangeArrowheads="1"/>
          </p:cNvSpPr>
          <p:nvPr/>
        </p:nvSpPr>
        <p:spPr bwMode="auto">
          <a:xfrm>
            <a:off x="4267200" y="771525"/>
            <a:ext cx="43434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a Problem by Factoring</a:t>
            </a:r>
            <a:endParaRPr lang="en-US" sz="2000">
              <a:solidFill>
                <a:srgbClr val="000000"/>
              </a:solidFill>
            </a:endParaRPr>
          </a:p>
          <a:p>
            <a:pPr>
              <a:spcBef>
                <a:spcPct val="50000"/>
              </a:spcBef>
            </a:pPr>
            <a:endParaRPr lang="en-US" sz="2000" b="1">
              <a:solidFill>
                <a:srgbClr val="EC1D24"/>
              </a:solidFill>
            </a:endParaRPr>
          </a:p>
        </p:txBody>
      </p:sp>
      <p:sp>
        <p:nvSpPr>
          <p:cNvPr id="124945" name="Rectangle 17"/>
          <p:cNvSpPr>
            <a:spLocks noChangeArrowheads="1"/>
          </p:cNvSpPr>
          <p:nvPr/>
        </p:nvSpPr>
        <p:spPr bwMode="auto">
          <a:xfrm>
            <a:off x="876300" y="1503363"/>
            <a:ext cx="7962900" cy="420687"/>
          </a:xfrm>
          <a:prstGeom prst="rect">
            <a:avLst/>
          </a:prstGeom>
          <a:noFill/>
          <a:ln w="9525">
            <a:noFill/>
            <a:miter lim="800000"/>
            <a:headEnd/>
            <a:tailEnd/>
          </a:ln>
          <a:effectLst/>
        </p:spPr>
        <p:txBody>
          <a:bodyPr>
            <a:spAutoFit/>
          </a:bodyPr>
          <a:lstStyle/>
          <a:p>
            <a:pPr>
              <a:lnSpc>
                <a:spcPct val="90000"/>
              </a:lnSpc>
              <a:spcBef>
                <a:spcPct val="50000"/>
              </a:spcBef>
              <a:spcAft>
                <a:spcPct val="20000"/>
              </a:spcAft>
              <a:buClr>
                <a:srgbClr val="FFFFFF"/>
              </a:buClr>
              <a:tabLst>
                <a:tab pos="3543300" algn="r"/>
                <a:tab pos="3771900" algn="l"/>
                <a:tab pos="4000500" algn="l"/>
                <a:tab pos="5143500" algn="l"/>
              </a:tabLst>
            </a:pPr>
            <a:r>
              <a:rPr lang="en-US" sz="2400"/>
              <a:t>	(</a:t>
            </a:r>
            <a:r>
              <a:rPr lang="en-US" sz="2400" i="1"/>
              <a:t>x</a:t>
            </a:r>
            <a:r>
              <a:rPr lang="en-US" sz="2400"/>
              <a:t> + 30)(</a:t>
            </a:r>
            <a:r>
              <a:rPr lang="en-US" sz="2400" i="1"/>
              <a:t>x</a:t>
            </a:r>
            <a:r>
              <a:rPr lang="en-US" sz="2400"/>
              <a:t> – 8)	=	0	Factor.</a:t>
            </a:r>
          </a:p>
        </p:txBody>
      </p:sp>
      <p:sp>
        <p:nvSpPr>
          <p:cNvPr id="124946" name="Rectangle 18"/>
          <p:cNvSpPr>
            <a:spLocks noChangeArrowheads="1"/>
          </p:cNvSpPr>
          <p:nvPr/>
        </p:nvSpPr>
        <p:spPr bwMode="auto">
          <a:xfrm>
            <a:off x="533400" y="4781550"/>
            <a:ext cx="8229600" cy="1077913"/>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length of the new studio should be 8 + 12 or 20 feet, and the new width should be 8 + 10 or 18 feet.</a:t>
            </a:r>
            <a:endParaRPr lang="en-US" sz="2400" b="1">
              <a:solidFill>
                <a:srgbClr val="E01B22"/>
              </a:solidFill>
            </a:endParaRPr>
          </a:p>
        </p:txBody>
      </p:sp>
      <p:sp>
        <p:nvSpPr>
          <p:cNvPr id="124947" name="Text Box 19"/>
          <p:cNvSpPr txBox="1">
            <a:spLocks noChangeArrowheads="1"/>
          </p:cNvSpPr>
          <p:nvPr/>
        </p:nvSpPr>
        <p:spPr bwMode="auto">
          <a:xfrm>
            <a:off x="533400" y="2133600"/>
            <a:ext cx="8382000" cy="155257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tabLst>
                <a:tab pos="2286000" algn="r"/>
                <a:tab pos="2400300" algn="l"/>
                <a:tab pos="2628900" algn="l"/>
                <a:tab pos="4000500" algn="r"/>
                <a:tab pos="4114800" algn="l"/>
                <a:tab pos="4343400" algn="l"/>
                <a:tab pos="5486400" algn="l"/>
              </a:tabLst>
            </a:pPr>
            <a:r>
              <a:rPr lang="en-US" sz="2400" i="1">
                <a:solidFill>
                  <a:srgbClr val="000000"/>
                </a:solidFill>
                <a:ea typeface="Times New Roman" pitchFamily="18" charset="0"/>
                <a:cs typeface="Arial" pitchFamily="34" charset="0"/>
              </a:rPr>
              <a:t>	x</a:t>
            </a:r>
            <a:r>
              <a:rPr lang="en-US" sz="2400">
                <a:solidFill>
                  <a:srgbClr val="000000"/>
                </a:solidFill>
                <a:ea typeface="Times New Roman" pitchFamily="18" charset="0"/>
                <a:cs typeface="Arial" pitchFamily="34" charset="0"/>
              </a:rPr>
              <a:t> + 30	=	0  or 	</a:t>
            </a:r>
            <a:r>
              <a:rPr lang="en-US" sz="2400" i="1">
                <a:solidFill>
                  <a:srgbClr val="000000"/>
                </a:solidFill>
                <a:ea typeface="Times New Roman" pitchFamily="18" charset="0"/>
                <a:cs typeface="Arial" pitchFamily="34" charset="0"/>
              </a:rPr>
              <a:t>x</a:t>
            </a:r>
            <a:r>
              <a:rPr lang="en-US" sz="2400">
                <a:solidFill>
                  <a:srgbClr val="000000"/>
                </a:solidFill>
                <a:ea typeface="Times New Roman" pitchFamily="18" charset="0"/>
                <a:cs typeface="Arial" pitchFamily="34" charset="0"/>
              </a:rPr>
              <a:t> – 8	=	0	Zero Product</a:t>
            </a:r>
            <a:br>
              <a:rPr lang="en-US" sz="2400">
                <a:solidFill>
                  <a:srgbClr val="000000"/>
                </a:solidFill>
                <a:ea typeface="Times New Roman" pitchFamily="18" charset="0"/>
                <a:cs typeface="Arial" pitchFamily="34" charset="0"/>
              </a:rPr>
            </a:br>
            <a:r>
              <a:rPr lang="en-US" sz="2400">
                <a:solidFill>
                  <a:srgbClr val="000000"/>
                </a:solidFill>
                <a:ea typeface="Times New Roman" pitchFamily="18" charset="0"/>
                <a:cs typeface="Arial" pitchFamily="34" charset="0"/>
              </a:rPr>
              <a:t>							Property</a:t>
            </a:r>
          </a:p>
          <a:p>
            <a:pPr marL="342900">
              <a:lnSpc>
                <a:spcPct val="90000"/>
              </a:lnSpc>
              <a:spcBef>
                <a:spcPct val="20000"/>
              </a:spcBef>
              <a:spcAft>
                <a:spcPct val="20000"/>
              </a:spcAft>
              <a:buClr>
                <a:srgbClr val="FFFFFF"/>
              </a:buClr>
              <a:tabLst>
                <a:tab pos="2286000" algn="r"/>
                <a:tab pos="2400300" algn="l"/>
                <a:tab pos="2628900" algn="l"/>
                <a:tab pos="4000500" algn="r"/>
                <a:tab pos="4114800" algn="l"/>
                <a:tab pos="4343400" algn="l"/>
                <a:tab pos="5486400" algn="l"/>
              </a:tabLst>
            </a:pPr>
            <a:r>
              <a:rPr lang="en-US" sz="2400" i="1">
                <a:solidFill>
                  <a:srgbClr val="000000"/>
                </a:solidFill>
                <a:ea typeface="Times New Roman" pitchFamily="18" charset="0"/>
                <a:cs typeface="Arial" pitchFamily="34" charset="0"/>
              </a:rPr>
              <a:t>	x	</a:t>
            </a:r>
            <a:r>
              <a:rPr lang="en-US" sz="2400">
                <a:solidFill>
                  <a:srgbClr val="000000"/>
                </a:solidFill>
                <a:ea typeface="Times New Roman" pitchFamily="18" charset="0"/>
                <a:cs typeface="Arial" pitchFamily="34" charset="0"/>
              </a:rPr>
              <a:t>=	 –30	</a:t>
            </a:r>
            <a:r>
              <a:rPr lang="en-US" sz="2400" i="1">
                <a:solidFill>
                  <a:srgbClr val="000000"/>
                </a:solidFill>
                <a:ea typeface="Times New Roman" pitchFamily="18" charset="0"/>
                <a:cs typeface="Arial" pitchFamily="34" charset="0"/>
              </a:rPr>
              <a:t>x	</a:t>
            </a:r>
            <a:r>
              <a:rPr lang="en-US" sz="2400">
                <a:solidFill>
                  <a:srgbClr val="000000"/>
                </a:solidFill>
                <a:ea typeface="Times New Roman" pitchFamily="18" charset="0"/>
                <a:cs typeface="Arial" pitchFamily="34" charset="0"/>
              </a:rPr>
              <a:t>=	8	Solve each 								equation.</a:t>
            </a:r>
          </a:p>
        </p:txBody>
      </p:sp>
      <p:sp>
        <p:nvSpPr>
          <p:cNvPr id="124948" name="Text Box 20"/>
          <p:cNvSpPr txBox="1">
            <a:spLocks noChangeArrowheads="1"/>
          </p:cNvSpPr>
          <p:nvPr/>
        </p:nvSpPr>
        <p:spPr bwMode="auto">
          <a:xfrm>
            <a:off x="533400" y="3810000"/>
            <a:ext cx="8382000" cy="74930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ea typeface="Times New Roman" pitchFamily="18" charset="0"/>
                <a:cs typeface="Arial" pitchFamily="34" charset="0"/>
              </a:rPr>
              <a:t>Since dimensions cannot be negative, the amount added to each dimension is 8 feet.</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4945">
                                            <p:txEl>
                                              <p:pRg st="0" end="0"/>
                                            </p:txEl>
                                          </p:spTgt>
                                        </p:tgtEl>
                                        <p:attrNameLst>
                                          <p:attrName>style.visibility</p:attrName>
                                        </p:attrNameLst>
                                      </p:cBhvr>
                                      <p:to>
                                        <p:strVal val="visible"/>
                                      </p:to>
                                    </p:set>
                                    <p:animEffect transition="in" filter="wipe(left)">
                                      <p:cBhvr>
                                        <p:cTn id="7" dur="500"/>
                                        <p:tgtEl>
                                          <p:spTgt spid="12494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4947">
                                            <p:txEl>
                                              <p:pRg st="0" end="0"/>
                                            </p:txEl>
                                          </p:spTgt>
                                        </p:tgtEl>
                                        <p:attrNameLst>
                                          <p:attrName>style.visibility</p:attrName>
                                        </p:attrNameLst>
                                      </p:cBhvr>
                                      <p:to>
                                        <p:strVal val="visible"/>
                                      </p:to>
                                    </p:set>
                                    <p:animEffect transition="in" filter="wipe(left)">
                                      <p:cBhvr>
                                        <p:cTn id="12" dur="500"/>
                                        <p:tgtEl>
                                          <p:spTgt spid="12494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4947">
                                            <p:txEl>
                                              <p:pRg st="1" end="1"/>
                                            </p:txEl>
                                          </p:spTgt>
                                        </p:tgtEl>
                                        <p:attrNameLst>
                                          <p:attrName>style.visibility</p:attrName>
                                        </p:attrNameLst>
                                      </p:cBhvr>
                                      <p:to>
                                        <p:strVal val="visible"/>
                                      </p:to>
                                    </p:set>
                                    <p:animEffect transition="in" filter="wipe(left)">
                                      <p:cBhvr>
                                        <p:cTn id="17" dur="500"/>
                                        <p:tgtEl>
                                          <p:spTgt spid="12494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4948">
                                            <p:txEl>
                                              <p:pRg st="0" end="0"/>
                                            </p:txEl>
                                          </p:spTgt>
                                        </p:tgtEl>
                                        <p:attrNameLst>
                                          <p:attrName>style.visibility</p:attrName>
                                        </p:attrNameLst>
                                      </p:cBhvr>
                                      <p:to>
                                        <p:strVal val="visible"/>
                                      </p:to>
                                    </p:set>
                                    <p:animEffect transition="in" filter="wipe(left)">
                                      <p:cBhvr>
                                        <p:cTn id="22" dur="500"/>
                                        <p:tgtEl>
                                          <p:spTgt spid="12494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4946">
                                            <p:txEl>
                                              <p:pRg st="0" end="0"/>
                                            </p:txEl>
                                          </p:spTgt>
                                        </p:tgtEl>
                                        <p:attrNameLst>
                                          <p:attrName>style.visibility</p:attrName>
                                        </p:attrNameLst>
                                      </p:cBhvr>
                                      <p:to>
                                        <p:strVal val="visible"/>
                                      </p:to>
                                    </p:set>
                                    <p:animEffect transition="in" filter="wipe(left)">
                                      <p:cBhvr>
                                        <p:cTn id="27" dur="500"/>
                                        <p:tgtEl>
                                          <p:spTgt spid="12494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45" grpId="0" build="p" autoUpdateAnimBg="0" advAuto="0"/>
      <p:bldP spid="124946" grpId="0" build="p" autoUpdateAnimBg="0"/>
      <p:bldP spid="124947" grpId="0" build="p" autoUpdateAnimBg="0"/>
      <p:bldP spid="124948"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t>Example 5</a:t>
            </a:r>
          </a:p>
        </p:txBody>
      </p:sp>
      <p:sp>
        <p:nvSpPr>
          <p:cNvPr id="126979" name="Text Box 3"/>
          <p:cNvSpPr txBox="1">
            <a:spLocks noChangeArrowheads="1"/>
          </p:cNvSpPr>
          <p:nvPr/>
        </p:nvSpPr>
        <p:spPr bwMode="auto">
          <a:xfrm>
            <a:off x="4267200" y="771525"/>
            <a:ext cx="43434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a Problem by Factoring</a:t>
            </a:r>
            <a:endParaRPr lang="en-US" sz="2000">
              <a:solidFill>
                <a:srgbClr val="000000"/>
              </a:solidFill>
            </a:endParaRPr>
          </a:p>
          <a:p>
            <a:pPr>
              <a:spcBef>
                <a:spcPct val="50000"/>
              </a:spcBef>
            </a:pPr>
            <a:endParaRPr lang="en-US" sz="2000" b="1">
              <a:solidFill>
                <a:srgbClr val="EC1D24"/>
              </a:solidFill>
            </a:endParaRPr>
          </a:p>
        </p:txBody>
      </p:sp>
      <p:sp>
        <p:nvSpPr>
          <p:cNvPr id="126983" name="Text Box 7"/>
          <p:cNvSpPr txBox="1">
            <a:spLocks noChangeArrowheads="1"/>
          </p:cNvSpPr>
          <p:nvPr/>
        </p:nvSpPr>
        <p:spPr bwMode="auto">
          <a:xfrm>
            <a:off x="533400" y="1508125"/>
            <a:ext cx="8382000" cy="1406525"/>
          </a:xfrm>
          <a:prstGeom prst="rect">
            <a:avLst/>
          </a:prstGeom>
          <a:noFill/>
          <a:ln w="9525" algn="ctr">
            <a:noFill/>
            <a:miter lim="800000"/>
            <a:headEnd/>
            <a:tailEnd/>
          </a:ln>
          <a:effectLst/>
        </p:spPr>
        <p:txBody>
          <a:bodyPr>
            <a:spAutoFit/>
          </a:bodyPr>
          <a:lstStyle/>
          <a:p>
            <a:pPr marL="1485900" indent="-1143000">
              <a:lnSpc>
                <a:spcPct val="90000"/>
              </a:lnSpc>
              <a:spcBef>
                <a:spcPct val="20000"/>
              </a:spcBef>
              <a:spcAft>
                <a:spcPct val="20000"/>
              </a:spcAft>
              <a:buClr>
                <a:srgbClr val="FFFFFF"/>
              </a:buClr>
            </a:pPr>
            <a:r>
              <a:rPr lang="en-US" sz="2400" b="1">
                <a:solidFill>
                  <a:srgbClr val="00539D"/>
                </a:solidFill>
                <a:ea typeface="Times New Roman" pitchFamily="18" charset="0"/>
                <a:cs typeface="Arial" pitchFamily="34" charset="0"/>
              </a:rPr>
              <a:t>Check</a:t>
            </a:r>
            <a:r>
              <a:rPr lang="en-US" sz="2400">
                <a:ea typeface="Times New Roman" pitchFamily="18" charset="0"/>
                <a:cs typeface="Arial" pitchFamily="34" charset="0"/>
              </a:rPr>
              <a:t>	The area of the old studio was 12 ● 10 or </a:t>
            </a:r>
            <a:br>
              <a:rPr lang="en-US" sz="2400">
                <a:ea typeface="Times New Roman" pitchFamily="18" charset="0"/>
                <a:cs typeface="Arial" pitchFamily="34" charset="0"/>
              </a:rPr>
            </a:br>
            <a:r>
              <a:rPr lang="en-US" sz="2400">
                <a:ea typeface="Times New Roman" pitchFamily="18" charset="0"/>
                <a:cs typeface="Arial" pitchFamily="34" charset="0"/>
              </a:rPr>
              <a:t>120 square feet. The area of the new studio is </a:t>
            </a:r>
            <a:br>
              <a:rPr lang="en-US" sz="2400">
                <a:ea typeface="Times New Roman" pitchFamily="18" charset="0"/>
                <a:cs typeface="Arial" pitchFamily="34" charset="0"/>
              </a:rPr>
            </a:br>
            <a:r>
              <a:rPr lang="en-US" sz="2400">
                <a:ea typeface="Times New Roman" pitchFamily="18" charset="0"/>
                <a:cs typeface="Arial" pitchFamily="34" charset="0"/>
              </a:rPr>
              <a:t>18 ● 20 or 360 square feet, which is three times the area of the old studio.</a:t>
            </a:r>
          </a:p>
        </p:txBody>
      </p:sp>
      <p:sp>
        <p:nvSpPr>
          <p:cNvPr id="126984" name="Rectangle 8"/>
          <p:cNvSpPr>
            <a:spLocks noChangeArrowheads="1"/>
          </p:cNvSpPr>
          <p:nvPr/>
        </p:nvSpPr>
        <p:spPr bwMode="auto">
          <a:xfrm>
            <a:off x="5519738" y="2524125"/>
            <a:ext cx="423862" cy="420688"/>
          </a:xfrm>
          <a:prstGeom prst="rect">
            <a:avLst/>
          </a:prstGeom>
          <a:noFill/>
          <a:ln w="9525" algn="ctr">
            <a:noFill/>
            <a:miter lim="800000"/>
            <a:headEnd/>
            <a:tailEnd/>
          </a:ln>
          <a:effectLst/>
        </p:spPr>
        <p:txBody>
          <a:bodyPr wrap="none">
            <a:spAutoFit/>
          </a:bodyPr>
          <a:lstStyle/>
          <a:p>
            <a:pPr>
              <a:lnSpc>
                <a:spcPct val="90000"/>
              </a:lnSpc>
              <a:spcBef>
                <a:spcPct val="50000"/>
              </a:spcBef>
              <a:spcAft>
                <a:spcPct val="20000"/>
              </a:spcAft>
              <a:buClr>
                <a:srgbClr val="FFFFFF"/>
              </a:buClr>
            </a:pPr>
            <a:r>
              <a:rPr lang="en-US" sz="2400">
                <a:solidFill>
                  <a:srgbClr val="E01B22"/>
                </a:solidFill>
                <a:sym typeface="Wingdings" pitchFamily="2" charset="2"/>
              </a:rPr>
              <a:t></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6983"/>
                                        </p:tgtEl>
                                        <p:attrNameLst>
                                          <p:attrName>style.visibility</p:attrName>
                                        </p:attrNameLst>
                                      </p:cBhvr>
                                      <p:to>
                                        <p:strVal val="visible"/>
                                      </p:to>
                                    </p:set>
                                    <p:animEffect transition="in" filter="wipe(left)">
                                      <p:cBhvr>
                                        <p:cTn id="7" dur="500"/>
                                        <p:tgtEl>
                                          <p:spTgt spid="12698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6984"/>
                                        </p:tgtEl>
                                        <p:attrNameLst>
                                          <p:attrName>style.visibility</p:attrName>
                                        </p:attrNameLst>
                                      </p:cBhvr>
                                      <p:to>
                                        <p:strVal val="visible"/>
                                      </p:to>
                                    </p:set>
                                    <p:animEffect transition="in" filter="wipe(left)">
                                      <p:cBhvr>
                                        <p:cTn id="11" dur="500"/>
                                        <p:tgtEl>
                                          <p:spTgt spid="1269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83" grpId="0" autoUpdateAnimBg="0"/>
      <p:bldP spid="126984"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TPQuestion"/>
          <p:cNvSpPr>
            <a:spLocks noGrp="1" noChangeArrowheads="1"/>
          </p:cNvSpPr>
          <p:nvPr>
            <p:ph type="title"/>
          </p:nvPr>
        </p:nvSpPr>
        <p:spPr/>
        <p:txBody>
          <a:bodyPr/>
          <a:lstStyle/>
          <a:p>
            <a:r>
              <a:rPr lang="en-US"/>
              <a:t>Example 5</a:t>
            </a:r>
          </a:p>
        </p:txBody>
      </p:sp>
      <p:sp>
        <p:nvSpPr>
          <p:cNvPr id="117767" name="Oval 7"/>
          <p:cNvSpPr>
            <a:spLocks noChangeArrowheads="1"/>
          </p:cNvSpPr>
          <p:nvPr/>
        </p:nvSpPr>
        <p:spPr bwMode="auto">
          <a:xfrm>
            <a:off x="876300" y="40386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7768" name="Picture 8" descr="Check Progress"/>
          <p:cNvPicPr>
            <a:picLocks noChangeAspect="1" noChangeArrowheads="1"/>
          </p:cNvPicPr>
          <p:nvPr/>
        </p:nvPicPr>
        <p:blipFill>
          <a:blip r:embed="rId4" cstate="print"/>
          <a:srcRect/>
          <a:stretch>
            <a:fillRect/>
          </a:stretch>
        </p:blipFill>
        <p:spPr bwMode="auto">
          <a:xfrm>
            <a:off x="4316413" y="712788"/>
            <a:ext cx="2846387" cy="511175"/>
          </a:xfrm>
          <a:prstGeom prst="rect">
            <a:avLst/>
          </a:prstGeom>
          <a:noFill/>
        </p:spPr>
      </p:pic>
      <p:pic>
        <p:nvPicPr>
          <p:cNvPr id="117769"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7770" name="TPAnswers"/>
          <p:cNvSpPr>
            <a:spLocks noChangeArrowheads="1"/>
          </p:cNvSpPr>
          <p:nvPr>
            <p:custDataLst>
              <p:tags r:id="rId2"/>
            </p:custDataLst>
          </p:nvPr>
        </p:nvSpPr>
        <p:spPr bwMode="auto">
          <a:xfrm>
            <a:off x="914400" y="3327400"/>
            <a:ext cx="2790825" cy="2501900"/>
          </a:xfrm>
          <a:prstGeom prst="rect">
            <a:avLst/>
          </a:prstGeom>
          <a:noFill/>
          <a:ln w="9525">
            <a:noFill/>
            <a:miter lim="800000"/>
            <a:headEnd/>
            <a:tailEnd/>
          </a:ln>
          <a:effectLst/>
        </p:spPr>
        <p:txBody>
          <a:bodyPr>
            <a:spAutoFit/>
          </a:bodyPr>
          <a:lstStyle/>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A.</a:t>
            </a:r>
            <a:r>
              <a:rPr lang="pt-BR" sz="2400" b="1">
                <a:sym typeface="Symbol" pitchFamily="18" charset="2"/>
              </a:rPr>
              <a:t>	6 </a:t>
            </a:r>
            <a:r>
              <a:rPr lang="en-US" sz="2400" b="1">
                <a:cs typeface="Arial" pitchFamily="34" charset="0"/>
                <a:sym typeface="Symbol" pitchFamily="18" charset="2"/>
              </a:rPr>
              <a:t>× </a:t>
            </a:r>
            <a:r>
              <a:rPr lang="pt-BR" sz="2400" b="1">
                <a:sym typeface="Symbol" pitchFamily="18" charset="2"/>
              </a:rPr>
              <a:t> –8</a:t>
            </a: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B.</a:t>
            </a:r>
            <a:r>
              <a:rPr lang="pt-BR" sz="2400" b="1">
                <a:sym typeface="Symbol" pitchFamily="18" charset="2"/>
              </a:rPr>
              <a:t>	6 </a:t>
            </a:r>
            <a:r>
              <a:rPr lang="en-US" sz="2400" b="1">
                <a:cs typeface="Arial" pitchFamily="34" charset="0"/>
                <a:sym typeface="Symbol" pitchFamily="18" charset="2"/>
              </a:rPr>
              <a:t>×</a:t>
            </a:r>
            <a:r>
              <a:rPr lang="pt-BR" sz="2400" b="1">
                <a:sym typeface="Symbol" pitchFamily="18" charset="2"/>
              </a:rPr>
              <a:t> 8</a:t>
            </a: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C.</a:t>
            </a:r>
            <a:r>
              <a:rPr lang="pt-BR" sz="2400" b="1">
                <a:sym typeface="Symbol" pitchFamily="18" charset="2"/>
              </a:rPr>
              <a:t>	8 </a:t>
            </a:r>
            <a:r>
              <a:rPr lang="en-US" sz="2400" b="1">
                <a:cs typeface="Arial" pitchFamily="34" charset="0"/>
                <a:sym typeface="Symbol" pitchFamily="18" charset="2"/>
              </a:rPr>
              <a:t>×</a:t>
            </a:r>
            <a:r>
              <a:rPr lang="pt-BR" sz="2400" b="1">
                <a:sym typeface="Symbol" pitchFamily="18" charset="2"/>
              </a:rPr>
              <a:t> 12</a:t>
            </a:r>
          </a:p>
          <a:p>
            <a:pPr marL="533400" indent="-533400">
              <a:lnSpc>
                <a:spcPct val="90000"/>
              </a:lnSpc>
              <a:spcBef>
                <a:spcPct val="50000"/>
              </a:spcBef>
              <a:spcAft>
                <a:spcPct val="50000"/>
              </a:spcAft>
              <a:buClr>
                <a:srgbClr val="00539D"/>
              </a:buClr>
            </a:pPr>
            <a:r>
              <a:rPr lang="pt-BR" sz="2400" b="1">
                <a:solidFill>
                  <a:srgbClr val="00539D"/>
                </a:solidFill>
                <a:sym typeface="Symbol" pitchFamily="18" charset="2"/>
              </a:rPr>
              <a:t>D.</a:t>
            </a:r>
            <a:r>
              <a:rPr lang="pt-BR" sz="2400" b="1">
                <a:sym typeface="Symbol" pitchFamily="18" charset="2"/>
              </a:rPr>
              <a:t>	12 </a:t>
            </a:r>
            <a:r>
              <a:rPr lang="en-US" sz="2400" b="1">
                <a:cs typeface="Arial" pitchFamily="34" charset="0"/>
                <a:sym typeface="Symbol" pitchFamily="18" charset="2"/>
              </a:rPr>
              <a:t>×</a:t>
            </a:r>
            <a:r>
              <a:rPr lang="pt-BR" sz="2400" b="1">
                <a:sym typeface="Symbol" pitchFamily="18" charset="2"/>
              </a:rPr>
              <a:t> 18</a:t>
            </a:r>
          </a:p>
        </p:txBody>
      </p:sp>
      <p:sp>
        <p:nvSpPr>
          <p:cNvPr id="117771" name="TPQuestion"/>
          <p:cNvSpPr>
            <a:spLocks noChangeArrowheads="1"/>
          </p:cNvSpPr>
          <p:nvPr/>
        </p:nvSpPr>
        <p:spPr bwMode="auto">
          <a:xfrm>
            <a:off x="533400" y="1504950"/>
            <a:ext cx="8458200" cy="173513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PHOTOGRAPHY</a:t>
            </a:r>
            <a:r>
              <a:rPr lang="en-US" sz="2400" b="1">
                <a:solidFill>
                  <a:srgbClr val="00539D"/>
                </a:solidFill>
                <a:cs typeface="Times New Roman" pitchFamily="18" charset="0"/>
              </a:rPr>
              <a:t>  </a:t>
            </a:r>
            <a:r>
              <a:rPr lang="en-US" sz="2400" b="1">
                <a:solidFill>
                  <a:srgbClr val="00539D"/>
                </a:solidFill>
              </a:rPr>
              <a:t>Adina has a 4 </a:t>
            </a:r>
            <a:r>
              <a:rPr lang="en-US" sz="2400" b="1">
                <a:solidFill>
                  <a:srgbClr val="00539D"/>
                </a:solidFill>
                <a:cs typeface="Arial" pitchFamily="34" charset="0"/>
              </a:rPr>
              <a:t>× </a:t>
            </a:r>
            <a:r>
              <a:rPr lang="en-US" sz="2400" b="1">
                <a:solidFill>
                  <a:srgbClr val="00539D"/>
                </a:solidFill>
              </a:rPr>
              <a:t>6 photograph. She wants to enlarge the photograph by increasing the length and width by the same amount. What dimensions of the enlarged photograph will produce an area twice the area of the original photograph?</a:t>
            </a:r>
            <a:r>
              <a:rPr lang="en-US" sz="2400">
                <a:solidFill>
                  <a:srgbClr val="00539D"/>
                </a:solidFill>
              </a:rPr>
              <a:t>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7768"/>
                                        </p:tgtEl>
                                        <p:attrNameLst>
                                          <p:attrName>style.visibility</p:attrName>
                                        </p:attrNameLst>
                                      </p:cBhvr>
                                      <p:to>
                                        <p:strVal val="visible"/>
                                      </p:to>
                                    </p:set>
                                    <p:animEffect transition="in" filter="wipe(left)">
                                      <p:cBhvr>
                                        <p:cTn id="7" dur="500"/>
                                        <p:tgtEl>
                                          <p:spTgt spid="11776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7769"/>
                                        </p:tgtEl>
                                        <p:attrNameLst>
                                          <p:attrName>style.visibility</p:attrName>
                                        </p:attrNameLst>
                                      </p:cBhvr>
                                      <p:to>
                                        <p:strVal val="visible"/>
                                      </p:to>
                                    </p:set>
                                    <p:animEffect transition="in" filter="dissolve">
                                      <p:cBhvr>
                                        <p:cTn id="11" dur="500"/>
                                        <p:tgtEl>
                                          <p:spTgt spid="11776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7771"/>
                                        </p:tgtEl>
                                        <p:attrNameLst>
                                          <p:attrName>style.visibility</p:attrName>
                                        </p:attrNameLst>
                                      </p:cBhvr>
                                      <p:to>
                                        <p:strVal val="visible"/>
                                      </p:to>
                                    </p:set>
                                    <p:animEffect transition="in" filter="wipe(left)">
                                      <p:cBhvr>
                                        <p:cTn id="15" dur="500"/>
                                        <p:tgtEl>
                                          <p:spTgt spid="11777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7770"/>
                                        </p:tgtEl>
                                        <p:attrNameLst>
                                          <p:attrName>style.visibility</p:attrName>
                                        </p:attrNameLst>
                                      </p:cBhvr>
                                      <p:to>
                                        <p:strVal val="visible"/>
                                      </p:to>
                                    </p:set>
                                    <p:animEffect transition="in" filter="wipe(left)">
                                      <p:cBhvr>
                                        <p:cTn id="19" dur="500"/>
                                        <p:tgtEl>
                                          <p:spTgt spid="117770"/>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7767"/>
                                        </p:tgtEl>
                                        <p:attrNameLst>
                                          <p:attrName>style.visibility</p:attrName>
                                        </p:attrNameLst>
                                      </p:cBhvr>
                                      <p:to>
                                        <p:strVal val="visible"/>
                                      </p:to>
                                    </p:set>
                                    <p:animEffect transition="in" filter="wipe(down)">
                                      <p:cBhvr>
                                        <p:cTn id="24" dur="580">
                                          <p:stCondLst>
                                            <p:cond delay="0"/>
                                          </p:stCondLst>
                                        </p:cTn>
                                        <p:tgtEl>
                                          <p:spTgt spid="117767"/>
                                        </p:tgtEl>
                                      </p:cBhvr>
                                    </p:animEffect>
                                    <p:anim calcmode="lin" valueType="num">
                                      <p:cBhvr>
                                        <p:cTn id="25" dur="1822" tmFilter="0,0; 0.14,0.36; 0.43,0.73; 0.71,0.91; 1.0,1.0">
                                          <p:stCondLst>
                                            <p:cond delay="0"/>
                                          </p:stCondLst>
                                        </p:cTn>
                                        <p:tgtEl>
                                          <p:spTgt spid="117767"/>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7767"/>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7767"/>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7767"/>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7767"/>
                                        </p:tgtEl>
                                        <p:attrNameLst>
                                          <p:attrName>ppt_y</p:attrName>
                                        </p:attrNameLst>
                                      </p:cBhvr>
                                      <p:tavLst>
                                        <p:tav tm="0" fmla="#ppt_y-sin(pi*$)/81">
                                          <p:val>
                                            <p:fltVal val="0"/>
                                          </p:val>
                                        </p:tav>
                                        <p:tav tm="100000">
                                          <p:val>
                                            <p:fltVal val="1"/>
                                          </p:val>
                                        </p:tav>
                                      </p:tavLst>
                                    </p:anim>
                                    <p:animScale>
                                      <p:cBhvr>
                                        <p:cTn id="30" dur="26">
                                          <p:stCondLst>
                                            <p:cond delay="650"/>
                                          </p:stCondLst>
                                        </p:cTn>
                                        <p:tgtEl>
                                          <p:spTgt spid="117767"/>
                                        </p:tgtEl>
                                      </p:cBhvr>
                                      <p:to x="100000" y="60000"/>
                                    </p:animScale>
                                    <p:animScale>
                                      <p:cBhvr>
                                        <p:cTn id="31" dur="166" decel="50000">
                                          <p:stCondLst>
                                            <p:cond delay="676"/>
                                          </p:stCondLst>
                                        </p:cTn>
                                        <p:tgtEl>
                                          <p:spTgt spid="117767"/>
                                        </p:tgtEl>
                                      </p:cBhvr>
                                      <p:to x="100000" y="100000"/>
                                    </p:animScale>
                                    <p:animScale>
                                      <p:cBhvr>
                                        <p:cTn id="32" dur="26">
                                          <p:stCondLst>
                                            <p:cond delay="1312"/>
                                          </p:stCondLst>
                                        </p:cTn>
                                        <p:tgtEl>
                                          <p:spTgt spid="117767"/>
                                        </p:tgtEl>
                                      </p:cBhvr>
                                      <p:to x="100000" y="80000"/>
                                    </p:animScale>
                                    <p:animScale>
                                      <p:cBhvr>
                                        <p:cTn id="33" dur="166" decel="50000">
                                          <p:stCondLst>
                                            <p:cond delay="1338"/>
                                          </p:stCondLst>
                                        </p:cTn>
                                        <p:tgtEl>
                                          <p:spTgt spid="117767"/>
                                        </p:tgtEl>
                                      </p:cBhvr>
                                      <p:to x="100000" y="100000"/>
                                    </p:animScale>
                                    <p:animScale>
                                      <p:cBhvr>
                                        <p:cTn id="34" dur="26">
                                          <p:stCondLst>
                                            <p:cond delay="1642"/>
                                          </p:stCondLst>
                                        </p:cTn>
                                        <p:tgtEl>
                                          <p:spTgt spid="117767"/>
                                        </p:tgtEl>
                                      </p:cBhvr>
                                      <p:to x="100000" y="90000"/>
                                    </p:animScale>
                                    <p:animScale>
                                      <p:cBhvr>
                                        <p:cTn id="35" dur="166" decel="50000">
                                          <p:stCondLst>
                                            <p:cond delay="1668"/>
                                          </p:stCondLst>
                                        </p:cTn>
                                        <p:tgtEl>
                                          <p:spTgt spid="117767"/>
                                        </p:tgtEl>
                                      </p:cBhvr>
                                      <p:to x="100000" y="100000"/>
                                    </p:animScale>
                                    <p:animScale>
                                      <p:cBhvr>
                                        <p:cTn id="36" dur="26">
                                          <p:stCondLst>
                                            <p:cond delay="1808"/>
                                          </p:stCondLst>
                                        </p:cTn>
                                        <p:tgtEl>
                                          <p:spTgt spid="117767"/>
                                        </p:tgtEl>
                                      </p:cBhvr>
                                      <p:to x="100000" y="95000"/>
                                    </p:animScale>
                                    <p:animScale>
                                      <p:cBhvr>
                                        <p:cTn id="37" dur="166" decel="50000">
                                          <p:stCondLst>
                                            <p:cond delay="1834"/>
                                          </p:stCondLst>
                                        </p:cTn>
                                        <p:tgtEl>
                                          <p:spTgt spid="11776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7" grpId="0" animBg="1"/>
      <p:bldP spid="117770" grpId="0" autoUpdateAnimBg="0"/>
      <p:bldP spid="117771"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End of the Lesson</a:t>
            </a:r>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USESECONDARYMONITOR" val="True"/>
  <p:tag name="BULLETTYPE" val="1"/>
  <p:tag name="RESPCOUNTERSTYLE" val="-1"/>
  <p:tag name="INPUTSOURCE" val="1"/>
  <p:tag name="BACKUPSESSIONS" val="True"/>
  <p:tag name="REVIEWONLY" val="False"/>
  <p:tag name="PARTICIPANTSINLEADERBOARD" val="5"/>
  <p:tag name="BUBBLESIZEVISIBLE" val="True"/>
  <p:tag name="CUSTOMGRIDBACKCOLOR" val="-2830136"/>
  <p:tag name="CUSTOMCELLBACKCOLOR3" val="-268652"/>
  <p:tag name="DISPLAYDEVICENUMBER" val="True"/>
  <p:tag name="AUTOSIZEGRID" val="True"/>
  <p:tag name="CHARTCOLORS" val="1"/>
  <p:tag name="MULTIRESPDIVISOR" val="1"/>
  <p:tag name="CORRECTPOINTVALUE" val="100"/>
  <p:tag name="ZEROBASED" val="False"/>
  <p:tag name="SHOWBARVISIBLE" val="True"/>
  <p:tag name="REQUIREPASSWORD" val="False"/>
  <p:tag name="RESPCOUNTERFORMAT" val="0"/>
  <p:tag name="NUMRESPONSES" val="1"/>
  <p:tag name="AUTOADVANCE" val="False"/>
  <p:tag name="TEAMSINLEADERBOARD" val="5"/>
  <p:tag name="BUBBLEGROUPING" val="3"/>
  <p:tag name="CUSTOMCELLBACKCOLOR2" val="-13395457"/>
  <p:tag name="DISPLAYDEVICEID" val="True"/>
  <p:tag name="GRIDPOSITION" val="1"/>
  <p:tag name="INCLUDENONRESPONDERS" val="False"/>
  <p:tag name="INCORRECTPOINTVALUE" val="0"/>
  <p:tag name="CHARTSCALE" val="True"/>
  <p:tag name="DEFAULTPORT" val="1001"/>
  <p:tag name="RESPTABLESTYLE" val="-1"/>
  <p:tag name="BACKUPMAINTENANCE" val="7"/>
  <p:tag name="STDCHART" val="1"/>
  <p:tag name="DEFAULTNUMTEAMS" val="5"/>
  <p:tag name="USESCHEMECOLORS" val="True"/>
  <p:tag name="GRIDSIZE" val="{Width=800, Height=600}"/>
  <p:tag name="PARTLISTDEFAULT" val="0"/>
  <p:tag name="ADDINALWAYSLOADED" val="False"/>
  <p:tag name="ENABLEPRESENTERVPAD" val="False"/>
  <p:tag name="COUNTDOWNSECONDS" val="10"/>
  <p:tag name="ROTATIONINTERVAL" val="2"/>
  <p:tag name="BUBBLEVALUEFORMAT" val="0.0"/>
  <p:tag name="DISPLAYNAME" val="True"/>
  <p:tag name="CHARTLABELS" val="0"/>
  <p:tag name="REALTIMEBACKUP" val="False"/>
  <p:tag name="ANSWERNOWSTYLE" val="-1"/>
  <p:tag name="ALLOWDUPLICATES" val="False"/>
  <p:tag name="BUBBLENAMEVISIBLE" val="True"/>
  <p:tag name="GRIDOPACITY" val="90"/>
  <p:tag name="INCLUDEPPT" val="True"/>
  <p:tag name="EXPANDSHOWBAR" val="True"/>
  <p:tag name="CHARTVALUEFORMAT" val="0%"/>
  <p:tag name="CUSTOMCELLBACKCOLOR1" val="-657956"/>
  <p:tag name="RESETCHARTS" val="True"/>
  <p:tag name="ANSWERNOWTEXT" val="Answer Now"/>
  <p:tag name="MAXRESPONDERS" val="5"/>
  <p:tag name="POLLINGCYCLE" val="2"/>
  <p:tag name="COUNTDOWNSTYLE" val="-1"/>
  <p:tag name="CUSTOMCELLBACKCOLOR4" val="-8355712"/>
  <p:tag name="TPVERSION" val="2006"/>
  <p:tag name="GRIDROTATIONINTERVAL" val="2"/>
  <p:tag name="AUTOUPDATEALIASES" val="True"/>
  <p:tag name="USEENTERPRISEMANAGER" val="False"/>
  <p:tag name="CUSTOMCELLFORECOLOR" val="-16777216"/>
  <p:tag name="AUTOADJUSTPARTRANGE" val="True"/>
  <p:tag name="ALLOWUSERFEEDBACK" val="Tru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VALUES" val="Incorrect¤Incorrect¤Incorrect¤Correct"/>
  <p:tag name="TOTALRESPONSES" val="5"/>
  <p:tag name="SLICED" val="False"/>
  <p:tag name="RESPONSES" val="NA,1,5,4;2;4;1;3;"/>
  <p:tag name="CHARTSTRINGSTD" val="1 1 1 2"/>
  <p:tag name="CHARTSTRINGREV" val="2 1 1 1"/>
  <p:tag name="CHARTSTRINGSTDPER" val="0.2 0.2 0.2 0.4"/>
  <p:tag name="CHARTSTRINGREVPER" val="0.4 0.2 0.2 0.2"/>
  <p:tag name="RESPONSESGATHERED" val="False"/>
  <p:tag name="QUESTIONALIAS" val="5-Minute Check 1"/>
  <p:tag name="ANSWERSALIAS" val="A¤B¤C¤D"/>
</p:tagLst>
</file>

<file path=ppt/tags/tag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2"/>
  <p:tag name="SLIDEGUID" val="F98663D27C4C4D02A75C7DD64C04FBC7"/>
  <p:tag name="VALUES" val="Incorrect¤Correct¤Incorrect¤Incorrect"/>
  <p:tag name="QUESTIONALIAS" val="5-Minute Check 2"/>
  <p:tag name="ANSWERSALIAS" val="A¤B¤C¤D"/>
  <p:tag name="TOTALRESPONSES" val="5"/>
  <p:tag name="SLICED" val="False"/>
  <p:tag name="RESPONSES" val="NA,1,5,2;3;1;3;4;"/>
  <p:tag name="CHARTSTRINGSTD" val="1 1 2 1"/>
  <p:tag name="CHARTSTRINGREV" val="1 2 1 1"/>
  <p:tag name="CHARTSTRINGSTDPER" val="0.2 0.2 0.4 0.2"/>
  <p:tag name="CHARTSTRINGREVPER" val="0.2 0.4 0.2 0.2"/>
  <p:tag name="RESPONSESGATHERED" val="False"/>
</p:tagLst>
</file>

<file path=ppt/tags/tag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3"/>
  <p:tag name="SLIDEGUID" val="0F4D12760163481484E7D16911DB5168"/>
  <p:tag name="VALUES" val="Incorrect¤Incorrect¤Correct¤Incorrect"/>
  <p:tag name="QUESTIONALIAS" val="5-Minute Check 3"/>
  <p:tag name="ANSWERSALIAS" val="A¤B¤C¤D"/>
  <p:tag name="TOTALRESPONSES" val="5"/>
  <p:tag name="SLICED" val="False"/>
  <p:tag name="RESPONSES" val="NA,1,5,4;3;3;2;1;"/>
  <p:tag name="CHARTSTRINGSTD" val="1 1 2 1"/>
  <p:tag name="CHARTSTRINGREV" val="1 2 1 1"/>
  <p:tag name="CHARTSTRINGSTDPER" val="0.2 0.2 0.4 0.2"/>
  <p:tag name="CHARTSTRINGREVPER" val="0.2 0.4 0.2 0.2"/>
  <p:tag name="RESPONSESGATHERED" val="False"/>
</p:tagLst>
</file>

<file path=ppt/tags/tag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B118CCF1E7ED49C5B4EB7FC77E344CD3"/>
  <p:tag name="VALUES" val="Incorrect¤Correct¤Incorrect¤Incorrect"/>
  <p:tag name="QUESTIONALIAS" val="5-Minute Check 4"/>
  <p:tag name="ANSWERSALIAS" val="A¤B¤C¤D"/>
  <p:tag name="TOTALRESPONSES" val="5"/>
  <p:tag name="SLICED" val="False"/>
  <p:tag name="RESPONSES" val="NA,1,5,3;2;1;3;1;"/>
  <p:tag name="CHARTSTRINGSTD" val="2 1 2 0"/>
  <p:tag name="CHARTSTRINGREV" val="0 2 1 2"/>
  <p:tag name="CHARTSTRINGSTDPER" val="0.4 0.2 0.4 0"/>
  <p:tag name="CHARTSTRINGREVPER" val="0 0.4 0.2 0.4"/>
  <p:tag name="RESPONSESGATHERED" val="False"/>
</p:tagLst>
</file>

<file path=ppt/tags/tag1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5"/>
  <p:tag name="SLIDEGUID" val="850FC0573EE544698790B5583350D9D9"/>
  <p:tag name="VALUES" val="Incorrect¤Incorrect¤Correct¤Incorrect"/>
  <p:tag name="TOTALRESPONSES" val="5"/>
  <p:tag name="SLICED" val="False"/>
  <p:tag name="RESPONSES" val="NA,1,5,2;3;4;3;3;"/>
  <p:tag name="CHARTSTRINGSTD" val="0 1 3 1"/>
  <p:tag name="CHARTSTRINGREV" val="1 3 1 0"/>
  <p:tag name="CHARTSTRINGSTDPER" val="0 0.2 0.6 0.2"/>
  <p:tag name="CHARTSTRINGREVPER" val="0.2 0.6 0.2 0"/>
  <p:tag name="RESPONSESGATHERED" val="False"/>
  <p:tag name="QUESTIONALIAS" val="5-Minute Check 5"/>
  <p:tag name="ANSWERSALIAS" val="A¤B¤C¤D"/>
</p:tagLst>
</file>

<file path=ppt/tags/tag1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4.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E19C865E5E524F01ACDFBFC44A0B3D41"/>
  <p:tag name="VALUES" val="Incorrect¤Correct¤Incorrect¤Incorrect"/>
  <p:tag name="QUESTIONALIAS" val="5-Minute Check 6"/>
  <p:tag name="ANSWERSALIAS" val="A¤B¤C¤D"/>
  <p:tag name="TOTALRESPONSES" val="5"/>
  <p:tag name="SLICED" val="False"/>
  <p:tag name="RESPONSES" val="NA,1,5,2;2;3;3;3;"/>
  <p:tag name="CHARTSTRINGSTD" val="0 2 3 0"/>
  <p:tag name="CHARTSTRINGREV" val="0 3 2 0"/>
  <p:tag name="CHARTSTRINGSTDPER" val="0 0.4 0.6 0"/>
  <p:tag name="CHARTSTRINGREVPER" val="0 0.6 0.4 0"/>
  <p:tag name="RESPONSESGATHERED" val="False"/>
</p:tagLst>
</file>

<file path=ppt/tags/tag1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VALUES" val="Incorrect¤Correct¤Incorrect¤Incorrect"/>
  <p:tag name="QUESTIONALIAS" val="Example 1"/>
  <p:tag name="ANSWERSALIAS" val="A¤B¤C¤D"/>
  <p:tag name="TOTALRESPONSES" val="5"/>
  <p:tag name="SLICED" val="False"/>
  <p:tag name="RESPONSES" val="NA,1,5,4;3;3;4;4;"/>
  <p:tag name="CHARTSTRINGSTD" val="0 0 2 3"/>
  <p:tag name="CHARTSTRINGREV" val="3 2 0 0"/>
  <p:tag name="CHARTSTRINGSTDPER" val="0 0 0.4 0.6"/>
  <p:tag name="CHARTSTRINGREVPER" val="0.6 0.4 0 0"/>
  <p:tag name="RESPONSESGATHERED" val="False"/>
</p:tagLst>
</file>

<file path=ppt/tags/tag2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763036F1F41841B5A1B0F85EC6EBD574"/>
  <p:tag name="VALUES" val="Incorrect¤Incorrect¤Correct¤Incorrect"/>
  <p:tag name="QUESTIONALIAS" val="Example 2"/>
  <p:tag name="ANSWERSALIAS" val="A¤B¤C¤D"/>
  <p:tag name="TOTALRESPONSES" val="5"/>
  <p:tag name="SLICED" val="False"/>
  <p:tag name="RESPONSES" val="NA,1,5,2;1;3;4;1;"/>
  <p:tag name="CHARTSTRINGSTD" val="2 1 1 1"/>
  <p:tag name="CHARTSTRINGREV" val="1 1 1 2"/>
  <p:tag name="CHARTSTRINGSTDPER" val="0.4 0.2 0.2 0.2"/>
  <p:tag name="CHARTSTRINGREVPER" val="0.2 0.2 0.2 0.4"/>
  <p:tag name="RESPONSESGATHERED" val="False"/>
</p:tagLst>
</file>

<file path=ppt/tags/tag2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3.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A374C315D0D94FC1A78229D8376ED540"/>
  <p:tag name="VALUES" val="Correct¤Incorrect¤Incorrect¤Incorrect"/>
  <p:tag name="QUESTIONALIAS" val="Example 3"/>
  <p:tag name="ANSWERSALIAS" val="A¤B¤C¤D"/>
  <p:tag name="TOTALRESPONSES" val="5"/>
  <p:tag name="SLICED" val="False"/>
  <p:tag name="RESPONSES" val="NA,1,5,1;2;3;2;2;"/>
  <p:tag name="CHARTSTRINGSTD" val="1 3 1 0"/>
  <p:tag name="CHARTSTRINGREV" val="0 1 3 1"/>
  <p:tag name="CHARTSTRINGSTDPER" val="0.2 0.6 0.2 0"/>
  <p:tag name="CHARTSTRINGREVPER" val="0 0.2 0.6 0.2"/>
  <p:tag name="RESPONSESGATHERED" val="False"/>
</p:tagLst>
</file>

<file path=ppt/tags/tag34.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5.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8"/>
  <p:tag name="SLIDEGUID" val="53A63BF9B9284E45A9C899CC1EAF8D2E"/>
  <p:tag name="VALUES" val="Incorrect¤Incorrect¤Incorrect¤Correct"/>
  <p:tag name="QUESTIONALIAS" val="Example 3"/>
  <p:tag name="ANSWERSALIAS" val="A¤B¤C¤D"/>
  <p:tag name="TOTALRESPONSES" val="5"/>
  <p:tag name="SLICED" val="False"/>
  <p:tag name="RESPONSES" val="NA,1,5,1;3;2;2;2;"/>
  <p:tag name="CHARTSTRINGSTD" val="1 3 1 0"/>
  <p:tag name="CHARTSTRINGREV" val="0 1 3 1"/>
  <p:tag name="CHARTSTRINGSTDPER" val="0.2 0.6 0.2 0"/>
  <p:tag name="CHARTSTRINGREVPER" val="0 0.2 0.6 0.2"/>
  <p:tag name="RESPONSESGATHERED" val="False"/>
</p:tagLst>
</file>

<file path=ppt/tags/tag36.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9.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05E72300D2AA48239E797BC23141D212"/>
  <p:tag name="VALUES" val="Incorrect¤Incorrect¤Correct¤Incorrect"/>
  <p:tag name="QUESTIONALIAS" val="Example 4"/>
  <p:tag name="ANSWERSALIAS" val="A¤B¤C¤D"/>
  <p:tag name="TOTALRESPONSES" val="5"/>
  <p:tag name="SLICED" val="False"/>
  <p:tag name="RESPONSES" val="NA,1,5,1;1;2;2;3;"/>
  <p:tag name="CHARTSTRINGSTD" val="2 2 1 0"/>
  <p:tag name="CHARTSTRINGREV" val="0 1 2 2"/>
  <p:tag name="CHARTSTRINGSTDPER" val="0.4 0.4 0.2 0"/>
  <p:tag name="CHARTSTRINGREVPER" val="0 0.2 0.4 0.4"/>
  <p:tag name="RESPONSESGATHERED" val="False"/>
</p:tagLst>
</file>

<file path=ppt/tags/tag40.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4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5.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8"/>
  <p:tag name="SLIDEGUID" val="29FE642024C942B5AD6356E302A16DDF"/>
  <p:tag name="VALUES" val="Incorrect¤Correct¤Incorrect¤Incorrect"/>
  <p:tag name="QUESTIONALIAS" val="Example 5"/>
  <p:tag name="ANSWERSALIAS" val="A¤B¤C¤D"/>
  <p:tag name="TOTALRESPONSES" val="5"/>
  <p:tag name="SLICED" val="False"/>
  <p:tag name="RESPONSES" val="NA,1,5,1;4;1;1;2;"/>
  <p:tag name="CHARTSTRINGSTD" val="3 1 0 1"/>
  <p:tag name="CHARTSTRINGREV" val="1 0 1 3"/>
  <p:tag name="CHARTSTRINGSTDPER" val="0.6 0.2 0 0.2"/>
  <p:tag name="CHARTSTRINGREVPER" val="0.2 0 0.2 0.6"/>
  <p:tag name="RESPONSESGATHERED" val="False"/>
</p:tagLst>
</file>

<file path=ppt/tags/tag46.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4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3_Default Design">
  <a:themeElements>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8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Default Design">
  <a:themeElements>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1315</TotalTime>
  <Words>930</Words>
  <Application>Microsoft Office PowerPoint</Application>
  <PresentationFormat>On-screen Show (4:3)</PresentationFormat>
  <Paragraphs>212</Paragraphs>
  <Slides>34</Slides>
  <Notes>0</Notes>
  <HiddenSlides>0</HiddenSlides>
  <MMClips>0</MMClips>
  <ScaleCrop>false</ScaleCrop>
  <HeadingPairs>
    <vt:vector size="6" baseType="variant">
      <vt:variant>
        <vt:lpstr>Fonts Used</vt:lpstr>
      </vt:variant>
      <vt:variant>
        <vt:i4>5</vt:i4>
      </vt:variant>
      <vt:variant>
        <vt:lpstr>Theme</vt:lpstr>
      </vt:variant>
      <vt:variant>
        <vt:i4>10</vt:i4>
      </vt:variant>
      <vt:variant>
        <vt:lpstr>Slide Titles</vt:lpstr>
      </vt:variant>
      <vt:variant>
        <vt:i4>34</vt:i4>
      </vt:variant>
    </vt:vector>
  </HeadingPairs>
  <TitlesOfParts>
    <vt:vector size="49" baseType="lpstr">
      <vt:lpstr>Arial</vt:lpstr>
      <vt:lpstr>Symbol</vt:lpstr>
      <vt:lpstr>Times New Roman</vt:lpstr>
      <vt:lpstr>FormataOTFCnMd</vt:lpstr>
      <vt:lpstr>Wingdings</vt:lpstr>
      <vt:lpstr>3_Default Design</vt:lpstr>
      <vt:lpstr>4_Default Design</vt:lpstr>
      <vt:lpstr>2_Default Design</vt:lpstr>
      <vt:lpstr>5_Default Design</vt:lpstr>
      <vt:lpstr>6_Default Design</vt:lpstr>
      <vt:lpstr>7_Default Design</vt:lpstr>
      <vt:lpstr>8_Default Design</vt:lpstr>
      <vt:lpstr>9_Default Design</vt:lpstr>
      <vt:lpstr>10_Default Design</vt:lpstr>
      <vt:lpstr>11_Default Design</vt:lpstr>
      <vt:lpstr>Splash Screen</vt:lpstr>
      <vt:lpstr>Lesson Menu</vt:lpstr>
      <vt:lpstr>5-Minute Check 1</vt:lpstr>
      <vt:lpstr>5-Minute Check 2</vt:lpstr>
      <vt:lpstr>5-Minute Check 3</vt:lpstr>
      <vt:lpstr>5-Minute Check 4</vt:lpstr>
      <vt:lpstr>5-Minute Check 5</vt:lpstr>
      <vt:lpstr>5-Minute Check 6</vt:lpstr>
      <vt:lpstr>CCSS</vt:lpstr>
      <vt:lpstr>Then/Now</vt:lpstr>
      <vt:lpstr>Vocabulary</vt:lpstr>
      <vt:lpstr>Concept</vt:lpstr>
      <vt:lpstr>Example 1</vt:lpstr>
      <vt:lpstr>Example 1</vt:lpstr>
      <vt:lpstr>Example 1</vt:lpstr>
      <vt:lpstr>Example 2</vt:lpstr>
      <vt:lpstr>Example 2</vt:lpstr>
      <vt:lpstr>Example 2</vt:lpstr>
      <vt:lpstr>Example 3</vt:lpstr>
      <vt:lpstr>Example 3</vt:lpstr>
      <vt:lpstr>Example 3</vt:lpstr>
      <vt:lpstr>Example 3</vt:lpstr>
      <vt:lpstr>Example 3</vt:lpstr>
      <vt:lpstr>Example 3</vt:lpstr>
      <vt:lpstr>Example 3</vt:lpstr>
      <vt:lpstr>Example 4</vt:lpstr>
      <vt:lpstr>Example 4</vt:lpstr>
      <vt:lpstr>Example 4</vt:lpstr>
      <vt:lpstr>Example 5</vt:lpstr>
      <vt:lpstr>Example 5</vt:lpstr>
      <vt:lpstr>Example 5</vt:lpstr>
      <vt:lpstr>Example 5</vt:lpstr>
      <vt:lpstr>Example 5</vt:lpstr>
      <vt:lpstr>End of the Lesson</vt:lpstr>
    </vt:vector>
  </TitlesOfParts>
  <Company>Madeira Station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Glencoe Algebra 1</dc:title>
  <dc:creator>Tim Chavel</dc:creator>
  <cp:lastModifiedBy>tchavel</cp:lastModifiedBy>
  <cp:revision>83</cp:revision>
  <dcterms:created xsi:type="dcterms:W3CDTF">2007-12-06T14:31:51Z</dcterms:created>
  <dcterms:modified xsi:type="dcterms:W3CDTF">2015-10-05T15:01:32Z</dcterms:modified>
</cp:coreProperties>
</file>