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5" r:id="rId18"/>
    <p:sldId id="314" r:id="rId19"/>
    <p:sldId id="258" r:id="rId20"/>
    <p:sldId id="290" r:id="rId21"/>
    <p:sldId id="302" r:id="rId22"/>
    <p:sldId id="259" r:id="rId23"/>
    <p:sldId id="288" r:id="rId24"/>
    <p:sldId id="316" r:id="rId25"/>
    <p:sldId id="317" r:id="rId26"/>
    <p:sldId id="308" r:id="rId27"/>
    <p:sldId id="318" r:id="rId28"/>
    <p:sldId id="260" r:id="rId29"/>
    <p:sldId id="261" r:id="rId30"/>
    <p:sldId id="309" r:id="rId31"/>
    <p:sldId id="263" r:id="rId32"/>
    <p:sldId id="291" r:id="rId33"/>
    <p:sldId id="310" r:id="rId34"/>
    <p:sldId id="293" r:id="rId35"/>
    <p:sldId id="294" r:id="rId36"/>
    <p:sldId id="319" r:id="rId37"/>
    <p:sldId id="311" r:id="rId38"/>
    <p:sldId id="275" r:id="rId39"/>
  </p:sldIdLst>
  <p:sldSz cx="9144000" cy="6858000" type="screen4x3"/>
  <p:notesSz cx="6858000" cy="9144000"/>
  <p:custDataLst>
    <p:tags r:id="rId4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82" autoAdjust="0"/>
    <p:restoredTop sz="94686" autoAdjust="0"/>
  </p:normalViewPr>
  <p:slideViewPr>
    <p:cSldViewPr>
      <p:cViewPr>
        <p:scale>
          <a:sx n="50" d="100"/>
          <a:sy n="50" d="100"/>
        </p:scale>
        <p:origin x="-1182"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8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8–6</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8_07"/>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8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8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8_07">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9.xml"/><Relationship Id="rId7" Type="http://schemas.openxmlformats.org/officeDocument/2006/relationships/slide" Target="slide1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2.xml"/><Relationship Id="rId5" Type="http://schemas.openxmlformats.org/officeDocument/2006/relationships/slide" Target="slide11.xml"/><Relationship Id="rId10" Type="http://schemas.openxmlformats.org/officeDocument/2006/relationships/slide" Target="slide25.xml"/><Relationship Id="rId4" Type="http://schemas.openxmlformats.org/officeDocument/2006/relationships/slide" Target="slide10.xml"/><Relationship Id="rId9"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7.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9.jpe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9.jpe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9.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9.jpe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8.xml"/><Relationship Id="rId1" Type="http://schemas.openxmlformats.org/officeDocument/2006/relationships/tags" Target="../tags/tag3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8.xml"/><Relationship Id="rId1" Type="http://schemas.openxmlformats.org/officeDocument/2006/relationships/tags" Target="../tags/tag3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9.png"/><Relationship Id="rId5" Type="http://schemas.openxmlformats.org/officeDocument/2006/relationships/image" Target="../media/image9.jpe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8"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10"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1" name="SplashHeader" descr="12_ALG1_Header_08_07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8–6)</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Key Concept:  Factoring </a:t>
            </a:r>
            <a:r>
              <a:rPr lang="en-US" sz="2000" b="1" i="1">
                <a:solidFill>
                  <a:srgbClr val="E01B22"/>
                </a:solidFill>
                <a:hlinkClick r:id="rId6" action="ppaction://hlinksldjump"/>
              </a:rPr>
              <a:t>ax</a:t>
            </a:r>
            <a:r>
              <a:rPr lang="en-US" sz="2400" b="1" baseline="40000">
                <a:solidFill>
                  <a:srgbClr val="E01B22"/>
                </a:solidFill>
                <a:hlinkClick r:id="rId6" action="ppaction://hlinksldjump"/>
              </a:rPr>
              <a:t>2</a:t>
            </a:r>
            <a:r>
              <a:rPr lang="en-US" sz="2000" b="1">
                <a:solidFill>
                  <a:srgbClr val="E01B22"/>
                </a:solidFill>
                <a:hlinkClick r:id="rId6" action="ppaction://hlinksldjump"/>
              </a:rPr>
              <a:t> + </a:t>
            </a:r>
            <a:r>
              <a:rPr lang="en-US" sz="2000" b="1" i="1">
                <a:solidFill>
                  <a:srgbClr val="E01B22"/>
                </a:solidFill>
                <a:hlinkClick r:id="rId6" action="ppaction://hlinksldjump"/>
              </a:rPr>
              <a:t>bx</a:t>
            </a:r>
            <a:r>
              <a:rPr lang="en-US" sz="2000" b="1">
                <a:solidFill>
                  <a:srgbClr val="E01B22"/>
                </a:solidFill>
                <a:hlinkClick r:id="rId6" action="ppaction://hlinksldjump"/>
              </a:rPr>
              <a:t> + </a:t>
            </a:r>
            <a:r>
              <a:rPr lang="en-US" sz="2000" b="1" i="1">
                <a:solidFill>
                  <a:srgbClr val="E01B22"/>
                </a:solidFill>
                <a:hlinkClick r:id="rId6" action="ppaction://hlinksldjump"/>
              </a:rPr>
              <a:t>c</a:t>
            </a:r>
            <a:endParaRPr lang="en-US" sz="2000" b="1" i="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1:	Factor </a:t>
            </a:r>
            <a:r>
              <a:rPr lang="en-US" sz="2000" b="1" i="1">
                <a:solidFill>
                  <a:srgbClr val="E01B22"/>
                </a:solidFill>
                <a:hlinkClick r:id="rId7" action="ppaction://hlinksldjump"/>
              </a:rPr>
              <a:t>ax</a:t>
            </a:r>
            <a:r>
              <a:rPr lang="en-US" sz="2400" b="1" baseline="40000">
                <a:solidFill>
                  <a:srgbClr val="E01B22"/>
                </a:solidFill>
                <a:hlinkClick r:id="rId7" action="ppaction://hlinksldjump"/>
              </a:rPr>
              <a:t>2</a:t>
            </a:r>
            <a:r>
              <a:rPr lang="en-US" sz="2000" b="1">
                <a:solidFill>
                  <a:srgbClr val="E01B22"/>
                </a:solidFill>
                <a:hlinkClick r:id="rId7" action="ppaction://hlinksldjump"/>
              </a:rPr>
              <a:t> + </a:t>
            </a:r>
            <a:r>
              <a:rPr lang="en-US" sz="2000" b="1" i="1">
                <a:solidFill>
                  <a:srgbClr val="E01B22"/>
                </a:solidFill>
                <a:hlinkClick r:id="rId7" action="ppaction://hlinksldjump"/>
              </a:rPr>
              <a:t>bx</a:t>
            </a:r>
            <a:r>
              <a:rPr lang="en-US" sz="2000" b="1">
                <a:solidFill>
                  <a:srgbClr val="E01B22"/>
                </a:solidFill>
                <a:hlinkClick r:id="rId7" action="ppaction://hlinksldjump"/>
              </a:rPr>
              <a:t> + </a:t>
            </a:r>
            <a:r>
              <a:rPr lang="en-US" sz="2000" b="1" i="1">
                <a:solidFill>
                  <a:srgbClr val="E01B22"/>
                </a:solidFill>
                <a:hlinkClick r:id="rId7" action="ppaction://hlinksldjump"/>
              </a:rPr>
              <a:t>c</a:t>
            </a:r>
            <a:endParaRPr lang="en-US" sz="2000" b="1" i="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Example 2:	Factor </a:t>
            </a:r>
            <a:r>
              <a:rPr lang="en-US" sz="2000" b="1" i="1">
                <a:solidFill>
                  <a:srgbClr val="E01B22"/>
                </a:solidFill>
                <a:hlinkClick r:id="rId8" action="ppaction://hlinksldjump"/>
              </a:rPr>
              <a:t>ax</a:t>
            </a:r>
            <a:r>
              <a:rPr lang="en-US" sz="2400" b="1" baseline="40000">
                <a:solidFill>
                  <a:srgbClr val="E01B22"/>
                </a:solidFill>
                <a:hlinkClick r:id="rId8" action="ppaction://hlinksldjump"/>
              </a:rPr>
              <a:t>2</a:t>
            </a:r>
            <a:r>
              <a:rPr lang="en-US" sz="2000" b="1">
                <a:solidFill>
                  <a:srgbClr val="E01B22"/>
                </a:solidFill>
                <a:hlinkClick r:id="rId8" action="ppaction://hlinksldjump"/>
              </a:rPr>
              <a:t> – </a:t>
            </a:r>
            <a:r>
              <a:rPr lang="en-US" sz="2000" b="1" i="1">
                <a:solidFill>
                  <a:srgbClr val="E01B22"/>
                </a:solidFill>
                <a:hlinkClick r:id="rId8" action="ppaction://hlinksldjump"/>
              </a:rPr>
              <a:t>bx</a:t>
            </a:r>
            <a:r>
              <a:rPr lang="en-US" sz="2000" b="1">
                <a:solidFill>
                  <a:srgbClr val="E01B22"/>
                </a:solidFill>
                <a:hlinkClick r:id="rId8" action="ppaction://hlinksldjump"/>
              </a:rPr>
              <a:t> + </a:t>
            </a:r>
            <a:r>
              <a:rPr lang="en-US" sz="2000" b="1" i="1">
                <a:solidFill>
                  <a:srgbClr val="E01B22"/>
                </a:solidFill>
                <a:hlinkClick r:id="rId8" action="ppaction://hlinksldjump"/>
              </a:rPr>
              <a:t>c</a:t>
            </a:r>
            <a:endParaRPr lang="en-US" sz="2000" b="1" i="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Determine Whether a Polynomial is Prime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Real-World Example: Solve Equations by Factoring</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m</a:t>
            </a:r>
            <a:r>
              <a:rPr lang="pt-BR" sz="2400" b="1">
                <a:solidFill>
                  <a:srgbClr val="000000"/>
                </a:solidFill>
                <a:sym typeface="Symbol" pitchFamily="18" charset="2"/>
              </a:rPr>
              <a:t> – 4)(</a:t>
            </a:r>
            <a:r>
              <a:rPr lang="pt-BR" sz="2400" b="1" i="1">
                <a:solidFill>
                  <a:srgbClr val="000000"/>
                </a:solidFill>
                <a:sym typeface="Symbol" pitchFamily="18" charset="2"/>
              </a:rPr>
              <a:t>m</a:t>
            </a:r>
            <a:r>
              <a:rPr lang="pt-BR" sz="2400" b="1">
                <a:solidFill>
                  <a:srgbClr val="000000"/>
                </a:solidFill>
                <a:sym typeface="Symbol" pitchFamily="18" charset="2"/>
              </a:rPr>
              <a:t> – 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m</a:t>
            </a:r>
            <a:r>
              <a:rPr lang="pt-BR" sz="2400" b="1">
                <a:solidFill>
                  <a:srgbClr val="000000"/>
                </a:solidFill>
                <a:sym typeface="Symbol" pitchFamily="18" charset="2"/>
              </a:rPr>
              <a:t> + 4)(</a:t>
            </a:r>
            <a:r>
              <a:rPr lang="pt-BR" sz="2400" b="1" i="1">
                <a:solidFill>
                  <a:srgbClr val="000000"/>
                </a:solidFill>
                <a:sym typeface="Symbol" pitchFamily="18" charset="2"/>
              </a:rPr>
              <a:t>m</a:t>
            </a:r>
            <a:r>
              <a:rPr lang="pt-BR" sz="2400" b="1">
                <a:solidFill>
                  <a:srgbClr val="000000"/>
                </a:solidFill>
                <a:sym typeface="Symbol" pitchFamily="18" charset="2"/>
              </a:rPr>
              <a:t> + 9)</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m</a:t>
            </a:r>
            <a:r>
              <a:rPr lang="pt-BR" sz="2400" b="1">
                <a:solidFill>
                  <a:srgbClr val="000000"/>
                </a:solidFill>
                <a:sym typeface="Symbol" pitchFamily="18" charset="2"/>
              </a:rPr>
              <a:t> + 6)(</a:t>
            </a:r>
            <a:r>
              <a:rPr lang="pt-BR" sz="2400" b="1" i="1">
                <a:solidFill>
                  <a:srgbClr val="000000"/>
                </a:solidFill>
                <a:sym typeface="Symbol" pitchFamily="18" charset="2"/>
              </a:rPr>
              <a:t>m</a:t>
            </a:r>
            <a:r>
              <a:rPr lang="pt-BR" sz="2400" b="1">
                <a:solidFill>
                  <a:srgbClr val="000000"/>
                </a:solidFill>
                <a:sym typeface="Symbol" pitchFamily="18" charset="2"/>
              </a:rPr>
              <a:t> –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m</a:t>
            </a:r>
            <a:r>
              <a:rPr lang="pt-BR" sz="2400" b="1">
                <a:solidFill>
                  <a:srgbClr val="000000"/>
                </a:solidFill>
                <a:sym typeface="Symbol" pitchFamily="18" charset="2"/>
              </a:rPr>
              <a:t> + 6)</a:t>
            </a:r>
            <a:r>
              <a:rPr lang="pt-BR" sz="2400" b="1" baseline="40000">
                <a:solidFill>
                  <a:srgbClr val="000000"/>
                </a:solidFill>
                <a:sym typeface="Symbol" pitchFamily="18" charset="2"/>
              </a:rPr>
              <a:t>2</a:t>
            </a:r>
          </a:p>
        </p:txBody>
      </p:sp>
      <p:sp>
        <p:nvSpPr>
          <p:cNvPr id="107527"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Factor </a:t>
            </a:r>
            <a:r>
              <a:rPr lang="en-US" sz="2400" b="1" i="1">
                <a:solidFill>
                  <a:srgbClr val="00539D"/>
                </a:solidFill>
                <a:cs typeface="Times New Roman" pitchFamily="18" charset="0"/>
              </a:rPr>
              <a:t>m</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13</a:t>
            </a:r>
            <a:r>
              <a:rPr lang="en-US" sz="2400" b="1" i="1">
                <a:solidFill>
                  <a:srgbClr val="00539D"/>
                </a:solidFill>
                <a:cs typeface="Times New Roman" pitchFamily="18" charset="0"/>
              </a:rPr>
              <a:t>m</a:t>
            </a:r>
            <a:r>
              <a:rPr lang="en-US" sz="2400" b="1">
                <a:solidFill>
                  <a:srgbClr val="00539D"/>
                </a:solidFill>
                <a:cs typeface="Times New Roman" pitchFamily="18" charset="0"/>
              </a:rPr>
              <a:t> + 36.</a:t>
            </a:r>
          </a:p>
        </p:txBody>
      </p:sp>
      <p:sp>
        <p:nvSpPr>
          <p:cNvPr id="107529" name="AutoShape 9"/>
          <p:cNvSpPr>
            <a:spLocks noChangeArrowheads="1"/>
          </p:cNvSpPr>
          <p:nvPr/>
        </p:nvSpPr>
        <p:spPr bwMode="auto">
          <a:xfrm>
            <a:off x="533400" y="24860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400300"/>
            <a:ext cx="33528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a:t>
            </a:r>
            <a:r>
              <a:rPr lang="pt-BR" sz="2400" b="1" i="1">
                <a:solidFill>
                  <a:srgbClr val="000000"/>
                </a:solidFill>
                <a:sym typeface="Symbol" pitchFamily="18" charset="2"/>
              </a:rPr>
              <a:t>x</a:t>
            </a:r>
            <a:r>
              <a:rPr lang="pt-BR" sz="2400" b="1">
                <a:solidFill>
                  <a:srgbClr val="000000"/>
                </a:solidFill>
                <a:sym typeface="Symbol" pitchFamily="18" charset="2"/>
              </a:rPr>
              <a:t> – 1)(12</a:t>
            </a:r>
            <a:r>
              <a:rPr lang="pt-BR" sz="2400" b="1" i="1">
                <a:solidFill>
                  <a:srgbClr val="000000"/>
                </a:solidFill>
                <a:sym typeface="Symbol" pitchFamily="18" charset="2"/>
              </a:rPr>
              <a:t>x</a:t>
            </a:r>
            <a:r>
              <a:rPr lang="pt-BR" sz="2400" b="1">
                <a:solidFill>
                  <a:srgbClr val="000000"/>
                </a:solidFill>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(6</a:t>
            </a:r>
            <a:r>
              <a:rPr lang="pt-BR" sz="2400" b="1" i="1">
                <a:solidFill>
                  <a:srgbClr val="000000"/>
                </a:solidFill>
                <a:sym typeface="Symbol" pitchFamily="18" charset="2"/>
              </a:rPr>
              <a:t>x</a:t>
            </a:r>
            <a:r>
              <a:rPr lang="pt-BR" sz="2400" b="1">
                <a:solidFill>
                  <a:srgbClr val="000000"/>
                </a:solidFill>
                <a:sym typeface="Symbol" pitchFamily="18" charset="2"/>
              </a:rPr>
              <a:t> – 1)(4</a:t>
            </a:r>
            <a:r>
              <a:rPr lang="pt-BR" sz="2400" b="1" i="1">
                <a:solidFill>
                  <a:srgbClr val="000000"/>
                </a:solidFill>
                <a:sym typeface="Symbol" pitchFamily="18" charset="2"/>
              </a:rPr>
              <a:t>x</a:t>
            </a:r>
            <a:r>
              <a:rPr lang="pt-BR" sz="2400" b="1">
                <a:solidFill>
                  <a:srgbClr val="000000"/>
                </a:solidFill>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(6</a:t>
            </a:r>
            <a:r>
              <a:rPr lang="pt-BR" sz="2400" b="1" i="1">
                <a:solidFill>
                  <a:srgbClr val="000000"/>
                </a:solidFill>
                <a:sym typeface="Symbol" pitchFamily="18" charset="2"/>
              </a:rPr>
              <a:t>x</a:t>
            </a:r>
            <a:r>
              <a:rPr lang="pt-BR" sz="2400" b="1">
                <a:solidFill>
                  <a:srgbClr val="000000"/>
                </a:solidFill>
                <a:sym typeface="Symbol" pitchFamily="18" charset="2"/>
              </a:rPr>
              <a:t> + 3)(4</a:t>
            </a:r>
            <a:r>
              <a:rPr lang="pt-BR" sz="2400" b="1" i="1">
                <a:solidFill>
                  <a:srgbClr val="000000"/>
                </a:solidFill>
                <a:sym typeface="Symbol" pitchFamily="18" charset="2"/>
              </a:rPr>
              <a:t>x</a:t>
            </a:r>
            <a:r>
              <a:rPr lang="pt-BR" sz="2400" b="1">
                <a:solidFill>
                  <a:srgbClr val="000000"/>
                </a:solidFill>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a:t>
            </a:r>
            <a:r>
              <a:rPr lang="pt-BR" sz="2400" b="1" i="1">
                <a:solidFill>
                  <a:srgbClr val="000000"/>
                </a:solidFill>
                <a:sym typeface="Symbol" pitchFamily="18" charset="2"/>
              </a:rPr>
              <a:t>x</a:t>
            </a:r>
            <a:r>
              <a:rPr lang="pt-BR" sz="2400" b="1">
                <a:solidFill>
                  <a:srgbClr val="000000"/>
                </a:solidFill>
                <a:sym typeface="Symbol" pitchFamily="18" charset="2"/>
              </a:rPr>
              <a:t> + 1)(3</a:t>
            </a:r>
            <a:r>
              <a:rPr lang="pt-BR" sz="2400" b="1" i="1">
                <a:solidFill>
                  <a:srgbClr val="000000"/>
                </a:solidFill>
                <a:sym typeface="Symbol" pitchFamily="18" charset="2"/>
              </a:rPr>
              <a:t>x</a:t>
            </a:r>
            <a:r>
              <a:rPr lang="pt-BR" sz="2400" b="1">
                <a:solidFill>
                  <a:srgbClr val="000000"/>
                </a:solidFill>
                <a:sym typeface="Symbol" pitchFamily="18" charset="2"/>
              </a:rPr>
              <a:t> – 1)</a:t>
            </a:r>
          </a:p>
        </p:txBody>
      </p:sp>
      <p:sp>
        <p:nvSpPr>
          <p:cNvPr id="108550"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Factor –1 – 5</a:t>
            </a:r>
            <a:r>
              <a:rPr lang="en-US" sz="2400" b="1" i="1">
                <a:solidFill>
                  <a:srgbClr val="00539D"/>
                </a:solidFill>
                <a:cs typeface="Times New Roman" pitchFamily="18" charset="0"/>
              </a:rPr>
              <a:t>x</a:t>
            </a:r>
            <a:r>
              <a:rPr lang="en-US" sz="2400" b="1">
                <a:solidFill>
                  <a:srgbClr val="00539D"/>
                </a:solidFill>
                <a:cs typeface="Times New Roman" pitchFamily="18" charset="0"/>
              </a:rPr>
              <a:t> + 24</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a:t>
            </a:r>
          </a:p>
        </p:txBody>
      </p:sp>
      <p:sp>
        <p:nvSpPr>
          <p:cNvPr id="108551" name="AutoShape 7"/>
          <p:cNvSpPr>
            <a:spLocks noChangeArrowheads="1"/>
          </p:cNvSpPr>
          <p:nvPr/>
        </p:nvSpPr>
        <p:spPr bwMode="auto">
          <a:xfrm>
            <a:off x="533400" y="526891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{1, 8}</a:t>
            </a:r>
          </a:p>
        </p:txBody>
      </p:sp>
      <p:sp>
        <p:nvSpPr>
          <p:cNvPr id="109574"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y</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8</a:t>
            </a:r>
            <a:r>
              <a:rPr lang="en-US" sz="2400" b="1" i="1">
                <a:solidFill>
                  <a:srgbClr val="00539D"/>
                </a:solidFill>
                <a:cs typeface="Times New Roman" pitchFamily="18" charset="0"/>
              </a:rPr>
              <a:t>y</a:t>
            </a:r>
            <a:r>
              <a:rPr lang="en-US" sz="2400" b="1">
                <a:solidFill>
                  <a:srgbClr val="00539D"/>
                </a:solidFill>
                <a:cs typeface="Times New Roman" pitchFamily="18" charset="0"/>
              </a:rPr>
              <a:t> – 20 = 0.</a:t>
            </a:r>
          </a:p>
        </p:txBody>
      </p:sp>
      <p:sp>
        <p:nvSpPr>
          <p:cNvPr id="109575" name="AutoShape 7"/>
          <p:cNvSpPr>
            <a:spLocks noChangeArrowheads="1"/>
          </p:cNvSpPr>
          <p:nvPr/>
        </p:nvSpPr>
        <p:spPr bwMode="auto">
          <a:xfrm>
            <a:off x="533400" y="4343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{–6,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{–4,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 3}</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Solve </a:t>
            </a:r>
            <a:r>
              <a:rPr lang="en-US" sz="2400" b="1" i="1">
                <a:solidFill>
                  <a:srgbClr val="00539D"/>
                </a:solidFill>
                <a:cs typeface="Times New Roman" pitchFamily="18" charset="0"/>
              </a:rPr>
              <a:t>x</a:t>
            </a:r>
            <a:r>
              <a:rPr lang="en-US" sz="2400" b="1" baseline="40000">
                <a:solidFill>
                  <a:srgbClr val="00539D"/>
                </a:solidFill>
                <a:cs typeface="Times New Roman" pitchFamily="18" charset="0"/>
              </a:rPr>
              <a:t>2</a:t>
            </a:r>
            <a:r>
              <a:rPr lang="en-US" sz="2400" b="1">
                <a:solidFill>
                  <a:srgbClr val="00539D"/>
                </a:solidFill>
                <a:cs typeface="Times New Roman" pitchFamily="18" charset="0"/>
              </a:rPr>
              <a:t> + 8</a:t>
            </a:r>
            <a:r>
              <a:rPr lang="en-US" sz="2400" b="1" i="1">
                <a:solidFill>
                  <a:srgbClr val="00539D"/>
                </a:solidFill>
                <a:cs typeface="Times New Roman" pitchFamily="18" charset="0"/>
              </a:rPr>
              <a:t>x</a:t>
            </a:r>
            <a:r>
              <a:rPr lang="en-US" sz="2400" b="1">
                <a:solidFill>
                  <a:srgbClr val="00539D"/>
                </a:solidFill>
                <a:cs typeface="Times New Roman" pitchFamily="18" charset="0"/>
              </a:rPr>
              <a:t> = –12.</a:t>
            </a:r>
          </a:p>
        </p:txBody>
      </p:sp>
      <p:sp>
        <p:nvSpPr>
          <p:cNvPr id="110599" name="AutoShape 7"/>
          <p:cNvSpPr>
            <a:spLocks noChangeArrowheads="1"/>
          </p:cNvSpPr>
          <p:nvPr/>
        </p:nvSpPr>
        <p:spPr bwMode="auto">
          <a:xfrm>
            <a:off x="533400" y="34099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3603625"/>
            <a:ext cx="2790825" cy="2720975"/>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3.5 units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4 units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5 units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5.5 units</a:t>
            </a:r>
          </a:p>
        </p:txBody>
      </p:sp>
      <p:sp>
        <p:nvSpPr>
          <p:cNvPr id="111623" name="AutoShape 7"/>
          <p:cNvSpPr>
            <a:spLocks noChangeArrowheads="1"/>
          </p:cNvSpPr>
          <p:nvPr/>
        </p:nvSpPr>
        <p:spPr bwMode="auto">
          <a:xfrm>
            <a:off x="533400" y="44402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31" name="Picture 15" descr="8-4-5"/>
          <p:cNvPicPr>
            <a:picLocks noChangeAspect="1" noChangeArrowheads="1"/>
          </p:cNvPicPr>
          <p:nvPr/>
        </p:nvPicPr>
        <p:blipFill>
          <a:blip r:embed="rId5" cstate="print"/>
          <a:srcRect/>
          <a:stretch>
            <a:fillRect/>
          </a:stretch>
        </p:blipFill>
        <p:spPr bwMode="auto">
          <a:xfrm>
            <a:off x="3200400" y="3657600"/>
            <a:ext cx="3505200" cy="2468563"/>
          </a:xfrm>
          <a:prstGeom prst="rect">
            <a:avLst/>
          </a:prstGeom>
          <a:noFill/>
        </p:spPr>
      </p:pic>
      <p:pic>
        <p:nvPicPr>
          <p:cNvPr id="111634" name="Picture 18" descr="8-4-5"/>
          <p:cNvPicPr>
            <a:picLocks noChangeAspect="1" noChangeArrowheads="1"/>
          </p:cNvPicPr>
          <p:nvPr/>
        </p:nvPicPr>
        <p:blipFill>
          <a:blip r:embed="rId6" cstate="print"/>
          <a:srcRect/>
          <a:stretch>
            <a:fillRect/>
          </a:stretch>
        </p:blipFill>
        <p:spPr bwMode="auto">
          <a:xfrm>
            <a:off x="1066800" y="1657350"/>
            <a:ext cx="7250113" cy="185102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1624"/>
                                        </p:tgtEl>
                                        <p:attrNameLst>
                                          <p:attrName>style.visibility</p:attrName>
                                        </p:attrNameLst>
                                      </p:cBhvr>
                                      <p:to>
                                        <p:strVal val="visible"/>
                                      </p:to>
                                    </p:set>
                                    <p:animEffect transition="in" filter="dissolve">
                                      <p:cBhvr>
                                        <p:cTn id="7" dur="500"/>
                                        <p:tgtEl>
                                          <p:spTgt spid="1116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1634"/>
                                        </p:tgtEl>
                                        <p:attrNameLst>
                                          <p:attrName>style.visibility</p:attrName>
                                        </p:attrNameLst>
                                      </p:cBhvr>
                                      <p:to>
                                        <p:strVal val="visible"/>
                                      </p:to>
                                    </p:set>
                                    <p:animEffect transition="in" filter="wipe(left)">
                                      <p:cBhvr>
                                        <p:cTn id="11" dur="500"/>
                                        <p:tgtEl>
                                          <p:spTgt spid="1116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1"/>
                                        </p:tgtEl>
                                        <p:attrNameLst>
                                          <p:attrName>style.visibility</p:attrName>
                                        </p:attrNameLst>
                                      </p:cBhvr>
                                      <p:to>
                                        <p:strVal val="visible"/>
                                      </p:to>
                                    </p:set>
                                    <p:animEffect transition="in" filter="wipe(left)">
                                      <p:cBhvr>
                                        <p:cTn id="15" dur="500"/>
                                        <p:tgtEl>
                                          <p:spTgt spid="11162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1631"/>
                                        </p:tgtEl>
                                        <p:attrNameLst>
                                          <p:attrName>style.visibility</p:attrName>
                                        </p:attrNameLst>
                                      </p:cBhvr>
                                      <p:to>
                                        <p:strVal val="visible"/>
                                      </p:to>
                                    </p:set>
                                    <p:animEffect transition="in" filter="wipe(left)">
                                      <p:cBhvr>
                                        <p:cTn id="19" dur="500"/>
                                        <p:tgtEl>
                                          <p:spTgt spid="11163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1623"/>
                                        </p:tgtEl>
                                        <p:attrNameLst>
                                          <p:attrName>style.visibility</p:attrName>
                                        </p:attrNameLst>
                                      </p:cBhvr>
                                      <p:to>
                                        <p:strVal val="visible"/>
                                      </p:to>
                                    </p:set>
                                    <p:anim calcmode="lin" valueType="num">
                                      <p:cBhvr additive="base">
                                        <p:cTn id="24" dur="500" fill="hold"/>
                                        <p:tgtEl>
                                          <p:spTgt spid="111623"/>
                                        </p:tgtEl>
                                        <p:attrNameLst>
                                          <p:attrName>ppt_x</p:attrName>
                                        </p:attrNameLst>
                                      </p:cBhvr>
                                      <p:tavLst>
                                        <p:tav tm="0">
                                          <p:val>
                                            <p:strVal val="0-#ppt_w/2"/>
                                          </p:val>
                                        </p:tav>
                                        <p:tav tm="100000">
                                          <p:val>
                                            <p:strVal val="#ppt_x"/>
                                          </p:val>
                                        </p:tav>
                                      </p:tavLst>
                                    </p:anim>
                                    <p:anim calcmode="lin" valueType="num">
                                      <p:cBhvr additive="base">
                                        <p:cTn id="25"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a:xfrm>
            <a:off x="5486400" y="6980238"/>
            <a:ext cx="3657600" cy="182562"/>
          </a:xfrm>
        </p:spPr>
        <p:txBody>
          <a:bodyPr/>
          <a:lstStyle/>
          <a:p>
            <a:r>
              <a:rPr lang="en-US"/>
              <a:t>5-Minute Check 6</a:t>
            </a:r>
          </a:p>
        </p:txBody>
      </p:sp>
      <p:sp>
        <p:nvSpPr>
          <p:cNvPr id="120837" name="TPAnswers"/>
          <p:cNvSpPr>
            <a:spLocks noChangeArrowheads="1"/>
          </p:cNvSpPr>
          <p:nvPr>
            <p:custDataLst>
              <p:tags r:id="rId2"/>
            </p:custDataLst>
          </p:nvPr>
        </p:nvSpPr>
        <p:spPr bwMode="auto">
          <a:xfrm>
            <a:off x="1066800" y="2400300"/>
            <a:ext cx="4800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p</a:t>
            </a:r>
            <a:r>
              <a:rPr lang="pt-BR" sz="2400" b="1" baseline="40000">
                <a:solidFill>
                  <a:srgbClr val="000000"/>
                </a:solidFill>
                <a:sym typeface="Symbol" pitchFamily="18" charset="2"/>
              </a:rPr>
              <a:t>4</a:t>
            </a:r>
            <a:r>
              <a:rPr lang="pt-BR" sz="2400" b="1">
                <a:solidFill>
                  <a:srgbClr val="000000"/>
                </a:solidFill>
                <a:sym typeface="Symbol" pitchFamily="18" charset="2"/>
              </a:rPr>
              <a:t> – 14)(</a:t>
            </a:r>
            <a:r>
              <a:rPr lang="pt-BR" sz="2400" b="1" i="1">
                <a:solidFill>
                  <a:srgbClr val="000000"/>
                </a:solidFill>
                <a:sym typeface="Symbol" pitchFamily="18" charset="2"/>
              </a:rPr>
              <a:t>p</a:t>
            </a:r>
            <a:r>
              <a:rPr lang="pt-BR" sz="2400" b="1" baseline="40000">
                <a:solidFill>
                  <a:srgbClr val="000000"/>
                </a:solidFill>
                <a:sym typeface="Symbol" pitchFamily="18" charset="2"/>
              </a:rPr>
              <a:t>4 </a:t>
            </a:r>
            <a:r>
              <a:rPr lang="pt-BR" sz="2400" b="1">
                <a:solidFill>
                  <a:srgbClr val="000000"/>
                </a:solidFill>
                <a:sym typeface="Symbol" pitchFamily="18" charset="2"/>
              </a:rPr>
              <a:t>+ 6)</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p</a:t>
            </a:r>
            <a:r>
              <a:rPr lang="pt-BR" sz="2400" b="1" baseline="40000">
                <a:solidFill>
                  <a:srgbClr val="000000"/>
                </a:solidFill>
                <a:sym typeface="Symbol" pitchFamily="18" charset="2"/>
              </a:rPr>
              <a:t>4</a:t>
            </a:r>
            <a:r>
              <a:rPr lang="pt-BR" sz="2400" b="1">
                <a:solidFill>
                  <a:srgbClr val="000000"/>
                </a:solidFill>
                <a:sym typeface="Symbol" pitchFamily="18" charset="2"/>
              </a:rPr>
              <a:t> + 7)(</a:t>
            </a:r>
            <a:r>
              <a:rPr lang="pt-BR" sz="2400" b="1" i="1">
                <a:solidFill>
                  <a:srgbClr val="000000"/>
                </a:solidFill>
                <a:sym typeface="Symbol" pitchFamily="18" charset="2"/>
              </a:rPr>
              <a:t>p</a:t>
            </a:r>
            <a:r>
              <a:rPr lang="pt-BR" sz="2400" b="1" baseline="40000">
                <a:solidFill>
                  <a:srgbClr val="000000"/>
                </a:solidFill>
                <a:sym typeface="Symbol" pitchFamily="18" charset="2"/>
              </a:rPr>
              <a:t>2</a:t>
            </a:r>
            <a:r>
              <a:rPr lang="pt-BR" sz="2400" b="1">
                <a:solidFill>
                  <a:srgbClr val="000000"/>
                </a:solidFill>
                <a:sym typeface="Symbol" pitchFamily="18" charset="2"/>
              </a:rPr>
              <a:t> – 12)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p</a:t>
            </a:r>
            <a:r>
              <a:rPr lang="pt-BR" sz="2400" b="1" baseline="40000">
                <a:solidFill>
                  <a:srgbClr val="000000"/>
                </a:solidFill>
                <a:sym typeface="Symbol" pitchFamily="18" charset="2"/>
              </a:rPr>
              <a:t>4</a:t>
            </a:r>
            <a:r>
              <a:rPr lang="pt-BR" sz="2400" b="1">
                <a:solidFill>
                  <a:srgbClr val="000000"/>
                </a:solidFill>
                <a:sym typeface="Symbol" pitchFamily="18" charset="2"/>
              </a:rPr>
              <a:t> – 21)(</a:t>
            </a:r>
            <a:r>
              <a:rPr lang="pt-BR" sz="2400" b="1" i="1">
                <a:solidFill>
                  <a:srgbClr val="000000"/>
                </a:solidFill>
                <a:sym typeface="Symbol" pitchFamily="18" charset="2"/>
              </a:rPr>
              <a:t>p</a:t>
            </a:r>
            <a:r>
              <a:rPr lang="pt-BR" sz="2400" b="1" baseline="40000">
                <a:solidFill>
                  <a:srgbClr val="000000"/>
                </a:solidFill>
                <a:sym typeface="Symbol" pitchFamily="18" charset="2"/>
              </a:rPr>
              <a:t>4</a:t>
            </a:r>
            <a:r>
              <a:rPr lang="pt-BR" sz="2400" b="1">
                <a:solidFill>
                  <a:srgbClr val="000000"/>
                </a:solidFill>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p</a:t>
            </a:r>
            <a:r>
              <a:rPr lang="pt-BR" sz="2400" b="1" baseline="40000">
                <a:solidFill>
                  <a:srgbClr val="000000"/>
                </a:solidFill>
                <a:sym typeface="Symbol" pitchFamily="18" charset="2"/>
              </a:rPr>
              <a:t>4</a:t>
            </a:r>
            <a:r>
              <a:rPr lang="pt-BR" sz="2400" b="1">
                <a:solidFill>
                  <a:srgbClr val="000000"/>
                </a:solidFill>
                <a:sym typeface="Symbol" pitchFamily="18" charset="2"/>
              </a:rPr>
              <a:t> – 2)(</a:t>
            </a:r>
            <a:r>
              <a:rPr lang="pt-BR" sz="2400" b="1" i="1">
                <a:solidFill>
                  <a:srgbClr val="000000"/>
                </a:solidFill>
                <a:sym typeface="Symbol" pitchFamily="18" charset="2"/>
              </a:rPr>
              <a:t>p</a:t>
            </a:r>
            <a:r>
              <a:rPr lang="pt-BR" sz="2400" b="1" baseline="40000">
                <a:solidFill>
                  <a:srgbClr val="000000"/>
                </a:solidFill>
                <a:sym typeface="Symbol" pitchFamily="18" charset="2"/>
              </a:rPr>
              <a:t>2</a:t>
            </a:r>
            <a:r>
              <a:rPr lang="pt-BR" sz="2400" b="1">
                <a:solidFill>
                  <a:srgbClr val="000000"/>
                </a:solidFill>
                <a:sym typeface="Symbol" pitchFamily="18" charset="2"/>
              </a:rPr>
              <a:t> + 24)</a:t>
            </a:r>
          </a:p>
        </p:txBody>
      </p:sp>
      <p:sp>
        <p:nvSpPr>
          <p:cNvPr id="12083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shows the factors of </a:t>
            </a:r>
            <a:r>
              <a:rPr lang="en-US" sz="2400" b="1" i="1">
                <a:solidFill>
                  <a:srgbClr val="00539D"/>
                </a:solidFill>
                <a:cs typeface="Times New Roman" pitchFamily="18" charset="0"/>
              </a:rPr>
              <a:t>p</a:t>
            </a:r>
            <a:r>
              <a:rPr lang="en-US" sz="2400" b="1" baseline="40000">
                <a:solidFill>
                  <a:srgbClr val="00539D"/>
                </a:solidFill>
                <a:cs typeface="Times New Roman" pitchFamily="18" charset="0"/>
              </a:rPr>
              <a:t>8</a:t>
            </a:r>
            <a:r>
              <a:rPr lang="en-US" sz="2400" b="1">
                <a:solidFill>
                  <a:srgbClr val="00539D"/>
                </a:solidFill>
                <a:cs typeface="Times New Roman" pitchFamily="18" charset="0"/>
              </a:rPr>
              <a:t> – 8</a:t>
            </a:r>
            <a:r>
              <a:rPr lang="en-US" sz="2400" b="1" i="1">
                <a:solidFill>
                  <a:srgbClr val="00539D"/>
                </a:solidFill>
                <a:cs typeface="Times New Roman" pitchFamily="18" charset="0"/>
              </a:rPr>
              <a:t>p</a:t>
            </a:r>
            <a:r>
              <a:rPr lang="en-US" sz="2400" b="1" baseline="40000">
                <a:solidFill>
                  <a:srgbClr val="00539D"/>
                </a:solidFill>
                <a:cs typeface="Times New Roman" pitchFamily="18" charset="0"/>
              </a:rPr>
              <a:t>4</a:t>
            </a:r>
            <a:r>
              <a:rPr lang="en-US" sz="2400" b="1">
                <a:solidFill>
                  <a:srgbClr val="00539D"/>
                </a:solidFill>
                <a:cs typeface="Times New Roman" pitchFamily="18" charset="0"/>
              </a:rPr>
              <a:t> – 84?</a:t>
            </a:r>
          </a:p>
        </p:txBody>
      </p:sp>
      <p:sp>
        <p:nvSpPr>
          <p:cNvPr id="120839" name="AutoShape 7"/>
          <p:cNvSpPr>
            <a:spLocks noChangeArrowheads="1"/>
          </p:cNvSpPr>
          <p:nvPr/>
        </p:nvSpPr>
        <p:spPr bwMode="auto">
          <a:xfrm>
            <a:off x="533400" y="2486025"/>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20841" name="Picture 9" descr="Std Test Prac"/>
          <p:cNvPicPr>
            <a:picLocks noChangeAspect="1" noChangeArrowheads="1"/>
          </p:cNvPicPr>
          <p:nvPr/>
        </p:nvPicPr>
        <p:blipFill>
          <a:blip r:embed="rId4" cstate="print"/>
          <a:srcRect/>
          <a:stretch>
            <a:fillRect/>
          </a:stretch>
        </p:blipFill>
        <p:spPr bwMode="auto">
          <a:xfrm>
            <a:off x="647700" y="1295400"/>
            <a:ext cx="3373438" cy="311150"/>
          </a:xfrm>
          <a:prstGeom prst="rect">
            <a:avLst/>
          </a:prstGeom>
          <a:noFill/>
        </p:spPr>
      </p:pic>
      <p:pic>
        <p:nvPicPr>
          <p:cNvPr id="120842" name="Picture 10" descr="5Min Num_6"/>
          <p:cNvPicPr>
            <a:picLocks noChangeAspect="1" noChangeArrowheads="1"/>
          </p:cNvPicPr>
          <p:nvPr/>
        </p:nvPicPr>
        <p:blipFill>
          <a:blip r:embed="rId5"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0841"/>
                                        </p:tgtEl>
                                        <p:attrNameLst>
                                          <p:attrName>style.visibility</p:attrName>
                                        </p:attrNameLst>
                                      </p:cBhvr>
                                      <p:to>
                                        <p:strVal val="visible"/>
                                      </p:to>
                                    </p:set>
                                    <p:animEffect transition="in" filter="wipe(left)">
                                      <p:cBhvr>
                                        <p:cTn id="7" dur="500"/>
                                        <p:tgtEl>
                                          <p:spTgt spid="1208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0842"/>
                                        </p:tgtEl>
                                        <p:attrNameLst>
                                          <p:attrName>style.visibility</p:attrName>
                                        </p:attrNameLst>
                                      </p:cBhvr>
                                      <p:to>
                                        <p:strVal val="visible"/>
                                      </p:to>
                                    </p:set>
                                    <p:animEffect transition="in" filter="wipe(left)">
                                      <p:cBhvr>
                                        <p:cTn id="11" dur="500"/>
                                        <p:tgtEl>
                                          <p:spTgt spid="1208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0838"/>
                                        </p:tgtEl>
                                        <p:attrNameLst>
                                          <p:attrName>style.visibility</p:attrName>
                                        </p:attrNameLst>
                                      </p:cBhvr>
                                      <p:to>
                                        <p:strVal val="visible"/>
                                      </p:to>
                                    </p:set>
                                    <p:animEffect transition="in" filter="wipe(left)">
                                      <p:cBhvr>
                                        <p:cTn id="15" dur="500"/>
                                        <p:tgtEl>
                                          <p:spTgt spid="12083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0837"/>
                                        </p:tgtEl>
                                        <p:attrNameLst>
                                          <p:attrName>style.visibility</p:attrName>
                                        </p:attrNameLst>
                                      </p:cBhvr>
                                      <p:to>
                                        <p:strVal val="visible"/>
                                      </p:to>
                                    </p:set>
                                    <p:animEffect transition="in" filter="wipe(left)">
                                      <p:cBhvr>
                                        <p:cTn id="19" dur="500"/>
                                        <p:tgtEl>
                                          <p:spTgt spid="12083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0839"/>
                                        </p:tgtEl>
                                        <p:attrNameLst>
                                          <p:attrName>style.visibility</p:attrName>
                                        </p:attrNameLst>
                                      </p:cBhvr>
                                      <p:to>
                                        <p:strVal val="visible"/>
                                      </p:to>
                                    </p:set>
                                    <p:anim calcmode="lin" valueType="num">
                                      <p:cBhvr additive="base">
                                        <p:cTn id="24" dur="500" fill="hold"/>
                                        <p:tgtEl>
                                          <p:spTgt spid="120839"/>
                                        </p:tgtEl>
                                        <p:attrNameLst>
                                          <p:attrName>ppt_x</p:attrName>
                                        </p:attrNameLst>
                                      </p:cBhvr>
                                      <p:tavLst>
                                        <p:tav tm="0">
                                          <p:val>
                                            <p:strVal val="0-#ppt_w/2"/>
                                          </p:val>
                                        </p:tav>
                                        <p:tav tm="100000">
                                          <p:val>
                                            <p:strVal val="#ppt_x"/>
                                          </p:val>
                                        </p:tav>
                                      </p:tavLst>
                                    </p:anim>
                                    <p:anim calcmode="lin" valueType="num">
                                      <p:cBhvr additive="base">
                                        <p:cTn id="25" dur="500" fill="hold"/>
                                        <p:tgtEl>
                                          <p:spTgt spid="120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autoUpdateAnimBg="0"/>
      <p:bldP spid="120838" grpId="0" autoUpdateAnimBg="0"/>
      <p:bldP spid="1208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620000" cy="461962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ea typeface="Times New Roman" pitchFamily="18" charset="0"/>
                <a:cs typeface="FormataOTFCnMd" charset="0"/>
              </a:rPr>
              <a:t>Content Standards</a:t>
            </a:r>
          </a:p>
          <a:p>
            <a:pPr>
              <a:lnSpc>
                <a:spcPct val="90000"/>
              </a:lnSpc>
              <a:spcBef>
                <a:spcPct val="20000"/>
              </a:spcBef>
              <a:spcAft>
                <a:spcPct val="20000"/>
              </a:spcAft>
            </a:pPr>
            <a:r>
              <a:rPr lang="en-US" sz="2400">
                <a:ea typeface="Times New Roman" pitchFamily="18" charset="0"/>
                <a:cs typeface="FormataOTFCnMd" charset="0"/>
              </a:rPr>
              <a:t>A.SSE.3a Factor a quadratic expression to reveal the zeros of the function it defines.</a:t>
            </a:r>
          </a:p>
          <a:p>
            <a:pPr>
              <a:lnSpc>
                <a:spcPct val="90000"/>
              </a:lnSpc>
              <a:spcBef>
                <a:spcPct val="20000"/>
              </a:spcBef>
              <a:spcAft>
                <a:spcPct val="20000"/>
              </a:spcAft>
            </a:pPr>
            <a:r>
              <a:rPr lang="en-US" sz="2400">
                <a:ea typeface="Times New Roman" pitchFamily="18" charset="0"/>
                <a:cs typeface="FormataOTFCnMd" charset="0"/>
              </a:rPr>
              <a:t>A.REI.4b Solve quadratic equations by inspection (e.g., for </a:t>
            </a:r>
            <a:r>
              <a:rPr lang="en-US" sz="2400" i="1">
                <a:ea typeface="Times New Roman" pitchFamily="18" charset="0"/>
                <a:cs typeface="FormataOTFCnMd" charset="0"/>
              </a:rPr>
              <a:t>x</a:t>
            </a:r>
            <a:r>
              <a:rPr lang="en-US" sz="2400" baseline="40000">
                <a:ea typeface="Times New Roman" pitchFamily="18" charset="0"/>
                <a:cs typeface="FormataOTFCnMd" charset="0"/>
              </a:rPr>
              <a:t>2</a:t>
            </a:r>
            <a:r>
              <a:rPr lang="en-US" sz="2400">
                <a:ea typeface="Times New Roman" pitchFamily="18" charset="0"/>
                <a:cs typeface="FormataOTFCnMd" charset="0"/>
              </a:rPr>
              <a:t> = 49), taking square roots, completing the square, the quadratic formula and factoring, as appropriate to the initial form of the equation. Recognize when the quadratic formula gives complex solutions and write them as </a:t>
            </a:r>
            <a:r>
              <a:rPr lang="en-US" sz="2400" i="1">
                <a:ea typeface="Times New Roman" pitchFamily="18" charset="0"/>
                <a:cs typeface="FormataOTFCnMd" charset="0"/>
              </a:rPr>
              <a:t>a</a:t>
            </a:r>
            <a:r>
              <a:rPr lang="en-US" sz="2400">
                <a:ea typeface="Times New Roman" pitchFamily="18" charset="0"/>
                <a:cs typeface="FormataOTFCnMd" charset="0"/>
              </a:rPr>
              <a:t> ± </a:t>
            </a:r>
            <a:r>
              <a:rPr lang="en-US" sz="2400" i="1">
                <a:ea typeface="Times New Roman" pitchFamily="18" charset="0"/>
                <a:cs typeface="FormataOTFCnMd" charset="0"/>
              </a:rPr>
              <a:t>bi</a:t>
            </a:r>
            <a:r>
              <a:rPr lang="en-US" sz="2400">
                <a:ea typeface="Times New Roman" pitchFamily="18" charset="0"/>
                <a:cs typeface="FormataOTFCnMd" charset="0"/>
              </a:rPr>
              <a:t> for real numbers </a:t>
            </a:r>
            <a:r>
              <a:rPr lang="en-US" sz="2400" i="1">
                <a:ea typeface="Times New Roman" pitchFamily="18" charset="0"/>
                <a:cs typeface="FormataOTFCnMd" charset="0"/>
              </a:rPr>
              <a:t>a</a:t>
            </a:r>
            <a:r>
              <a:rPr lang="en-US" sz="2400">
                <a:ea typeface="Times New Roman" pitchFamily="18" charset="0"/>
                <a:cs typeface="FormataOTFCnMd" charset="0"/>
              </a:rPr>
              <a:t> and </a:t>
            </a:r>
            <a:r>
              <a:rPr lang="en-US" sz="2400" i="1">
                <a:ea typeface="Times New Roman" pitchFamily="18" charset="0"/>
                <a:cs typeface="FormataOTFCnMd" charset="0"/>
              </a:rPr>
              <a:t>b</a:t>
            </a:r>
            <a:r>
              <a:rPr lang="en-US" sz="2400">
                <a:ea typeface="Times New Roman" pitchFamily="18" charset="0"/>
                <a:cs typeface="FormataOTFCnMd" charset="0"/>
              </a:rPr>
              <a:t>.</a:t>
            </a:r>
          </a:p>
          <a:p>
            <a:pPr>
              <a:lnSpc>
                <a:spcPct val="90000"/>
              </a:lnSpc>
              <a:spcBef>
                <a:spcPct val="20000"/>
              </a:spcBef>
              <a:spcAft>
                <a:spcPct val="20000"/>
              </a:spcAft>
            </a:pPr>
            <a:r>
              <a:rPr lang="en-US" sz="2400" b="1">
                <a:ea typeface="Times New Roman" pitchFamily="18" charset="0"/>
                <a:cs typeface="FormataOTFCnMd" charset="0"/>
              </a:rPr>
              <a:t>Mathematical Practices</a:t>
            </a:r>
          </a:p>
          <a:p>
            <a:pPr>
              <a:lnSpc>
                <a:spcPct val="90000"/>
              </a:lnSpc>
              <a:spcBef>
                <a:spcPct val="20000"/>
              </a:spcBef>
              <a:spcAft>
                <a:spcPct val="20000"/>
              </a:spcAft>
            </a:pPr>
            <a:r>
              <a:rPr lang="en-US" sz="2400">
                <a:ea typeface="Times New Roman" pitchFamily="18" charset="0"/>
                <a:cs typeface="FormataOTFCnMd" charset="0"/>
              </a:rPr>
              <a:t>4 Model with mathematics.</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800">
                <a:solidFill>
                  <a:srgbClr val="000000"/>
                </a:solidFill>
              </a:rPr>
              <a:t>You factored trinomials of the form </a:t>
            </a:r>
            <a:r>
              <a:rPr lang="en-US" sz="2800" i="1">
                <a:solidFill>
                  <a:srgbClr val="000000"/>
                </a:solidFill>
              </a:rPr>
              <a:t>x</a:t>
            </a:r>
            <a:r>
              <a:rPr lang="en-US" sz="2400" baseline="40000">
                <a:solidFill>
                  <a:srgbClr val="000000"/>
                </a:solidFill>
              </a:rPr>
              <a:t>2</a:t>
            </a:r>
            <a:r>
              <a:rPr lang="en-US" sz="2800">
                <a:solidFill>
                  <a:srgbClr val="000000"/>
                </a:solidFill>
              </a:rPr>
              <a:t> +</a:t>
            </a:r>
            <a:r>
              <a:rPr lang="en-US" sz="2800" b="1">
                <a:solidFill>
                  <a:srgbClr val="000000"/>
                </a:solidFill>
              </a:rPr>
              <a:t> </a:t>
            </a:r>
            <a:r>
              <a:rPr lang="en-US" sz="2800" i="1">
                <a:solidFill>
                  <a:srgbClr val="000000"/>
                </a:solidFill>
              </a:rPr>
              <a:t>bx </a:t>
            </a:r>
            <a:r>
              <a:rPr lang="en-US" sz="2800">
                <a:solidFill>
                  <a:srgbClr val="000000"/>
                </a:solidFill>
              </a:rPr>
              <a:t>+</a:t>
            </a:r>
            <a:r>
              <a:rPr lang="en-US" sz="2800" b="1">
                <a:solidFill>
                  <a:srgbClr val="000000"/>
                </a:solidFill>
              </a:rPr>
              <a:t> </a:t>
            </a:r>
            <a:r>
              <a:rPr lang="en-US" sz="2800" i="1">
                <a:solidFill>
                  <a:srgbClr val="000000"/>
                </a:solidFill>
              </a:rPr>
              <a:t>c</a:t>
            </a:r>
            <a:r>
              <a:rPr lang="en-US" sz="2800">
                <a:solidFill>
                  <a:srgbClr val="000000"/>
                </a:solidFill>
              </a:rPr>
              <a:t>. </a:t>
            </a:r>
            <a:endParaRPr lang="en-US" sz="2800"/>
          </a:p>
        </p:txBody>
      </p:sp>
      <p:sp>
        <p:nvSpPr>
          <p:cNvPr id="4109" name="Text Box 13"/>
          <p:cNvSpPr txBox="1">
            <a:spLocks noChangeArrowheads="1"/>
          </p:cNvSpPr>
          <p:nvPr/>
        </p:nvSpPr>
        <p:spPr bwMode="auto">
          <a:xfrm>
            <a:off x="812800" y="405765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Factor trinomials of the form </a:t>
            </a:r>
            <a:r>
              <a:rPr lang="en-US" sz="2800" i="1"/>
              <a:t>ax</a:t>
            </a:r>
            <a:r>
              <a:rPr lang="en-US" sz="2400" baseline="40000"/>
              <a:t>2</a:t>
            </a:r>
            <a:r>
              <a:rPr lang="en-US" sz="2800"/>
              <a:t> +</a:t>
            </a:r>
            <a:r>
              <a:rPr lang="en-US" sz="2800" b="1"/>
              <a:t> </a:t>
            </a:r>
            <a:r>
              <a:rPr lang="en-US" sz="2800" i="1"/>
              <a:t>bx </a:t>
            </a:r>
            <a:r>
              <a:rPr lang="en-US" sz="2800"/>
              <a:t>+</a:t>
            </a:r>
            <a:r>
              <a:rPr lang="en-US" sz="2800" b="1"/>
              <a:t> </a:t>
            </a:r>
            <a:r>
              <a:rPr lang="en-US" sz="2800" i="1"/>
              <a:t>c</a:t>
            </a:r>
            <a:r>
              <a:rPr lang="en-US" sz="2800"/>
              <a:t>.</a:t>
            </a:r>
          </a:p>
        </p:txBody>
      </p:sp>
      <p:sp>
        <p:nvSpPr>
          <p:cNvPr id="4110" name="Text Box 14"/>
          <p:cNvSpPr txBox="1">
            <a:spLocks noChangeArrowheads="1"/>
          </p:cNvSpPr>
          <p:nvPr/>
        </p:nvSpPr>
        <p:spPr bwMode="auto">
          <a:xfrm>
            <a:off x="812800" y="46736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Solve equations of the form </a:t>
            </a:r>
            <a:r>
              <a:rPr lang="en-US" sz="2800" i="1"/>
              <a:t>ax</a:t>
            </a:r>
            <a:r>
              <a:rPr lang="en-US" sz="2400" baseline="40000"/>
              <a:t>2</a:t>
            </a:r>
            <a:r>
              <a:rPr lang="en-US" sz="2800"/>
              <a:t> + </a:t>
            </a:r>
            <a:r>
              <a:rPr lang="en-US" sz="2800" i="1"/>
              <a:t>bx </a:t>
            </a:r>
            <a:r>
              <a:rPr lang="en-US" sz="2800"/>
              <a:t>+</a:t>
            </a:r>
            <a:r>
              <a:rPr lang="en-US" sz="2800" b="1"/>
              <a:t> </a:t>
            </a:r>
            <a:r>
              <a:rPr lang="en-US" sz="2800" i="1"/>
              <a:t>c </a:t>
            </a:r>
            <a:r>
              <a:rPr lang="en-US" sz="2800"/>
              <a:t>=</a:t>
            </a:r>
            <a:r>
              <a:rPr lang="en-US" sz="2800" b="1"/>
              <a:t> </a:t>
            </a:r>
            <a:r>
              <a:rPr lang="en-US" sz="2800"/>
              <a:t>0.</a:t>
            </a:r>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prime polynomial</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6" name="Picture 10" descr="KC_alg_L08-07A"/>
          <p:cNvPicPr>
            <a:picLocks noChangeAspect="1" noChangeArrowheads="1"/>
          </p:cNvPicPr>
          <p:nvPr/>
        </p:nvPicPr>
        <p:blipFill>
          <a:blip r:embed="rId3" cstate="print"/>
          <a:srcRect/>
          <a:stretch>
            <a:fillRect/>
          </a:stretch>
        </p:blipFill>
        <p:spPr bwMode="auto">
          <a:xfrm>
            <a:off x="438150" y="1495425"/>
            <a:ext cx="8239125" cy="2774950"/>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82867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5903" name="Rectangle 783"/>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Factor 5</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+ 27</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+ 10.</a:t>
            </a:r>
          </a:p>
        </p:txBody>
      </p:sp>
      <p:sp>
        <p:nvSpPr>
          <p:cNvPr id="5904" name="Text Box 784"/>
          <p:cNvSpPr txBox="1">
            <a:spLocks noChangeArrowheads="1"/>
          </p:cNvSpPr>
          <p:nvPr/>
        </p:nvSpPr>
        <p:spPr bwMode="auto">
          <a:xfrm>
            <a:off x="533400" y="1981200"/>
            <a:ext cx="8077200" cy="140652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a</a:t>
            </a:r>
            <a:r>
              <a:rPr lang="en-US" sz="2400">
                <a:ea typeface="Times New Roman" pitchFamily="18" charset="0"/>
                <a:cs typeface="Arial" pitchFamily="34" charset="0"/>
              </a:rPr>
              <a:t> = 5, </a:t>
            </a:r>
            <a:r>
              <a:rPr lang="en-US" sz="2400" i="1">
                <a:ea typeface="Times New Roman" pitchFamily="18" charset="0"/>
                <a:cs typeface="Arial" pitchFamily="34" charset="0"/>
              </a:rPr>
              <a:t>b</a:t>
            </a:r>
            <a:r>
              <a:rPr lang="en-US" sz="2400">
                <a:ea typeface="Times New Roman" pitchFamily="18" charset="0"/>
                <a:cs typeface="Arial" pitchFamily="34" charset="0"/>
              </a:rPr>
              <a:t> = 27, and </a:t>
            </a:r>
            <a:r>
              <a:rPr lang="en-US" sz="2400" i="1">
                <a:ea typeface="Times New Roman" pitchFamily="18" charset="0"/>
                <a:cs typeface="Arial" pitchFamily="34" charset="0"/>
              </a:rPr>
              <a:t>c</a:t>
            </a:r>
            <a:r>
              <a:rPr lang="en-US" sz="2400">
                <a:ea typeface="Times New Roman" pitchFamily="18" charset="0"/>
                <a:cs typeface="Arial" pitchFamily="34" charset="0"/>
              </a:rPr>
              <a:t> = 10. You need to find two numbers with a sum of 27 and with a product of 5 ● 10 or 50. Make an organized list of the factors of 50 and look for the pair of factors with the sum of 27.</a:t>
            </a:r>
          </a:p>
        </p:txBody>
      </p:sp>
      <p:sp>
        <p:nvSpPr>
          <p:cNvPr id="5905" name="Text Box 785"/>
          <p:cNvSpPr txBox="1">
            <a:spLocks noChangeArrowheads="1"/>
          </p:cNvSpPr>
          <p:nvPr/>
        </p:nvSpPr>
        <p:spPr bwMode="auto">
          <a:xfrm>
            <a:off x="1000125" y="3963988"/>
            <a:ext cx="7915275" cy="1223962"/>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a:ea typeface="Times New Roman" pitchFamily="18" charset="0"/>
                <a:cs typeface="Arial" pitchFamily="34" charset="0"/>
              </a:rPr>
              <a:t>     1, 50		51</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2, 25		27		     The correct factors</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are 2 and 25.</a:t>
            </a:r>
          </a:p>
        </p:txBody>
      </p:sp>
      <p:grpSp>
        <p:nvGrpSpPr>
          <p:cNvPr id="5906" name="Group 786"/>
          <p:cNvGrpSpPr>
            <a:grpSpLocks/>
          </p:cNvGrpSpPr>
          <p:nvPr/>
        </p:nvGrpSpPr>
        <p:grpSpPr bwMode="auto">
          <a:xfrm>
            <a:off x="533400" y="3457575"/>
            <a:ext cx="8077200" cy="1343025"/>
            <a:chOff x="336" y="2178"/>
            <a:chExt cx="5088" cy="846"/>
          </a:xfrm>
        </p:grpSpPr>
        <p:sp>
          <p:nvSpPr>
            <p:cNvPr id="5907" name="Text Box 787"/>
            <p:cNvSpPr txBox="1">
              <a:spLocks noChangeArrowheads="1"/>
            </p:cNvSpPr>
            <p:nvPr/>
          </p:nvSpPr>
          <p:spPr bwMode="auto">
            <a:xfrm>
              <a:off x="336" y="2187"/>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50     Sum of Factors</a:t>
              </a:r>
              <a:endParaRPr lang="en-US" sz="2400">
                <a:solidFill>
                  <a:srgbClr val="000000"/>
                </a:solidFill>
                <a:ea typeface="Times New Roman" pitchFamily="18" charset="0"/>
                <a:cs typeface="Arial" pitchFamily="34" charset="0"/>
              </a:endParaRPr>
            </a:p>
          </p:txBody>
        </p:sp>
        <p:sp>
          <p:nvSpPr>
            <p:cNvPr id="5908" name="Line 788"/>
            <p:cNvSpPr>
              <a:spLocks noChangeShapeType="1"/>
            </p:cNvSpPr>
            <p:nvPr/>
          </p:nvSpPr>
          <p:spPr bwMode="auto">
            <a:xfrm>
              <a:off x="576" y="2426"/>
              <a:ext cx="2826" cy="0"/>
            </a:xfrm>
            <a:prstGeom prst="line">
              <a:avLst/>
            </a:prstGeom>
            <a:noFill/>
            <a:ln w="28575">
              <a:solidFill>
                <a:srgbClr val="E01B22"/>
              </a:solidFill>
              <a:round/>
              <a:headEnd/>
              <a:tailEnd/>
            </a:ln>
            <a:effectLst/>
          </p:spPr>
          <p:txBody>
            <a:bodyPr>
              <a:spAutoFit/>
            </a:bodyPr>
            <a:lstStyle/>
            <a:p>
              <a:endParaRPr lang="en-US"/>
            </a:p>
          </p:txBody>
        </p:sp>
        <p:sp>
          <p:nvSpPr>
            <p:cNvPr id="5909" name="Line 789"/>
            <p:cNvSpPr>
              <a:spLocks noChangeShapeType="1"/>
            </p:cNvSpPr>
            <p:nvPr/>
          </p:nvSpPr>
          <p:spPr bwMode="auto">
            <a:xfrm>
              <a:off x="1872" y="2178"/>
              <a:ext cx="0" cy="846"/>
            </a:xfrm>
            <a:prstGeom prst="line">
              <a:avLst/>
            </a:prstGeom>
            <a:noFill/>
            <a:ln w="28575">
              <a:solidFill>
                <a:srgbClr val="E01B22"/>
              </a:solidFill>
              <a:round/>
              <a:headEnd/>
              <a:tailEnd/>
            </a:ln>
            <a:effectLst/>
          </p:spPr>
          <p:txBody>
            <a:bodyPr>
              <a:spAutoFit/>
            </a:bodyPr>
            <a:lstStyle/>
            <a:p>
              <a:endParaRPr lang="en-US"/>
            </a:p>
          </p:txBody>
        </p:sp>
      </p:grpSp>
      <p:sp>
        <p:nvSpPr>
          <p:cNvPr id="5910" name="Text Box 790"/>
          <p:cNvSpPr txBox="1">
            <a:spLocks noChangeArrowheads="1"/>
          </p:cNvSpPr>
          <p:nvPr/>
        </p:nvSpPr>
        <p:spPr bwMode="auto">
          <a:xfrm>
            <a:off x="533400" y="5294313"/>
            <a:ext cx="8382000" cy="895350"/>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buClr>
                <a:srgbClr val="FFFFFF"/>
              </a:buClr>
            </a:pPr>
            <a:r>
              <a:rPr lang="en-US" sz="2400">
                <a:ea typeface="Times New Roman" pitchFamily="18" charset="0"/>
                <a:cs typeface="Arial" pitchFamily="34" charset="0"/>
              </a:rPr>
              <a:t>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+ 27</a:t>
            </a:r>
            <a:r>
              <a:rPr lang="en-US" sz="2400" i="1">
                <a:ea typeface="Times New Roman" pitchFamily="18" charset="0"/>
                <a:cs typeface="Arial" pitchFamily="34" charset="0"/>
              </a:rPr>
              <a:t>x</a:t>
            </a:r>
            <a:r>
              <a:rPr lang="en-US" sz="2400">
                <a:ea typeface="Times New Roman" pitchFamily="18" charset="0"/>
                <a:cs typeface="Arial" pitchFamily="34" charset="0"/>
              </a:rPr>
              <a:t> + 10 = 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mx</a:t>
            </a:r>
            <a:r>
              <a:rPr lang="en-US" sz="2400">
                <a:ea typeface="Times New Roman" pitchFamily="18" charset="0"/>
                <a:cs typeface="Arial" pitchFamily="34" charset="0"/>
              </a:rPr>
              <a:t> + </a:t>
            </a:r>
            <a:r>
              <a:rPr lang="en-US" sz="2400" i="1">
                <a:ea typeface="Times New Roman" pitchFamily="18" charset="0"/>
                <a:cs typeface="Arial" pitchFamily="34" charset="0"/>
              </a:rPr>
              <a:t>px</a:t>
            </a:r>
            <a:r>
              <a:rPr lang="en-US" sz="2400">
                <a:ea typeface="Times New Roman" pitchFamily="18" charset="0"/>
                <a:cs typeface="Arial" pitchFamily="34" charset="0"/>
              </a:rPr>
              <a:t> + 10	Write the pattern.</a:t>
            </a:r>
          </a:p>
          <a:p>
            <a:pPr marL="4572000" indent="-4229100">
              <a:lnSpc>
                <a:spcPct val="90000"/>
              </a:lnSpc>
              <a:spcBef>
                <a:spcPct val="20000"/>
              </a:spcBef>
              <a:spcAft>
                <a:spcPct val="20000"/>
              </a:spcAft>
              <a:buClr>
                <a:srgbClr val="FFFFFF"/>
              </a:buClr>
            </a:pPr>
            <a:r>
              <a:rPr lang="en-US" sz="2400">
                <a:ea typeface="Times New Roman" pitchFamily="18" charset="0"/>
                <a:cs typeface="Arial" pitchFamily="34" charset="0"/>
              </a:rPr>
              <a:t>                        = 5</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a:solidFill>
                  <a:srgbClr val="E01B22"/>
                </a:solidFill>
                <a:ea typeface="Times New Roman" pitchFamily="18" charset="0"/>
                <a:cs typeface="Arial" pitchFamily="34" charset="0"/>
              </a:rPr>
              <a:t>2</a:t>
            </a:r>
            <a:r>
              <a:rPr lang="en-US" sz="2400" i="1">
                <a:ea typeface="Times New Roman" pitchFamily="18" charset="0"/>
                <a:cs typeface="Arial" pitchFamily="34" charset="0"/>
              </a:rPr>
              <a:t>x</a:t>
            </a:r>
            <a:r>
              <a:rPr lang="en-US" sz="2400">
                <a:ea typeface="Times New Roman" pitchFamily="18" charset="0"/>
                <a:cs typeface="Arial" pitchFamily="34" charset="0"/>
              </a:rPr>
              <a:t> + </a:t>
            </a:r>
            <a:r>
              <a:rPr lang="en-US" sz="2400">
                <a:solidFill>
                  <a:srgbClr val="339933"/>
                </a:solidFill>
                <a:ea typeface="Times New Roman" pitchFamily="18" charset="0"/>
                <a:cs typeface="Arial" pitchFamily="34" charset="0"/>
              </a:rPr>
              <a:t>25</a:t>
            </a:r>
            <a:r>
              <a:rPr lang="en-US" sz="2400" i="1">
                <a:ea typeface="Times New Roman" pitchFamily="18" charset="0"/>
                <a:cs typeface="Arial" pitchFamily="34" charset="0"/>
              </a:rPr>
              <a:t>x</a:t>
            </a:r>
            <a:r>
              <a:rPr lang="en-US" sz="2400">
                <a:ea typeface="Times New Roman" pitchFamily="18" charset="0"/>
                <a:cs typeface="Arial" pitchFamily="34" charset="0"/>
              </a:rPr>
              <a:t> + 10	</a:t>
            </a:r>
            <a:r>
              <a:rPr lang="en-US" sz="2400" i="1">
                <a:ea typeface="Times New Roman" pitchFamily="18" charset="0"/>
                <a:cs typeface="Arial" pitchFamily="34" charset="0"/>
              </a:rPr>
              <a:t>m</a:t>
            </a:r>
            <a:r>
              <a:rPr lang="en-US" sz="2400">
                <a:ea typeface="Times New Roman" pitchFamily="18" charset="0"/>
                <a:cs typeface="Arial" pitchFamily="34" charset="0"/>
              </a:rPr>
              <a:t> = 2 and </a:t>
            </a:r>
            <a:r>
              <a:rPr lang="en-US" sz="2400" i="1">
                <a:ea typeface="Times New Roman" pitchFamily="18" charset="0"/>
                <a:cs typeface="Arial" pitchFamily="34" charset="0"/>
              </a:rPr>
              <a:t>p</a:t>
            </a:r>
            <a:r>
              <a:rPr lang="en-US" sz="2400">
                <a:ea typeface="Times New Roman" pitchFamily="18" charset="0"/>
                <a:cs typeface="Arial" pitchFamily="34" charset="0"/>
              </a:rPr>
              <a:t> = 25</a:t>
            </a:r>
            <a:endParaRPr lang="en-US" sz="2400" i="1">
              <a:ea typeface="Times New Roman" pitchFamily="18" charset="0"/>
              <a:cs typeface="Arial" pitchFamily="34" charset="0"/>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4">
                                            <p:txEl>
                                              <p:pRg st="0" end="0"/>
                                            </p:txEl>
                                          </p:spTgt>
                                        </p:tgtEl>
                                        <p:attrNameLst>
                                          <p:attrName>style.visibility</p:attrName>
                                        </p:attrNameLst>
                                      </p:cBhvr>
                                      <p:to>
                                        <p:strVal val="visible"/>
                                      </p:to>
                                    </p:set>
                                    <p:animEffect transition="in" filter="wipe(left)">
                                      <p:cBhvr>
                                        <p:cTn id="12" dur="500"/>
                                        <p:tgtEl>
                                          <p:spTgt spid="590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906"/>
                                        </p:tgtEl>
                                        <p:attrNameLst>
                                          <p:attrName>style.visibility</p:attrName>
                                        </p:attrNameLst>
                                      </p:cBhvr>
                                      <p:to>
                                        <p:strVal val="visible"/>
                                      </p:to>
                                    </p:set>
                                    <p:animEffect transition="in" filter="wipe(left)">
                                      <p:cBhvr>
                                        <p:cTn id="17" dur="500"/>
                                        <p:tgtEl>
                                          <p:spTgt spid="590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5">
                                            <p:txEl>
                                              <p:pRg st="0" end="0"/>
                                            </p:txEl>
                                          </p:spTgt>
                                        </p:tgtEl>
                                        <p:attrNameLst>
                                          <p:attrName>style.visibility</p:attrName>
                                        </p:attrNameLst>
                                      </p:cBhvr>
                                      <p:to>
                                        <p:strVal val="visible"/>
                                      </p:to>
                                    </p:set>
                                    <p:animEffect transition="in" filter="wipe(left)">
                                      <p:cBhvr>
                                        <p:cTn id="22" dur="500"/>
                                        <p:tgtEl>
                                          <p:spTgt spid="590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5">
                                            <p:txEl>
                                              <p:pRg st="1" end="1"/>
                                            </p:txEl>
                                          </p:spTgt>
                                        </p:tgtEl>
                                        <p:attrNameLst>
                                          <p:attrName>style.visibility</p:attrName>
                                        </p:attrNameLst>
                                      </p:cBhvr>
                                      <p:to>
                                        <p:strVal val="visible"/>
                                      </p:to>
                                    </p:set>
                                    <p:animEffect transition="in" filter="wipe(left)">
                                      <p:cBhvr>
                                        <p:cTn id="27" dur="500"/>
                                        <p:tgtEl>
                                          <p:spTgt spid="590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10">
                                            <p:txEl>
                                              <p:pRg st="0" end="0"/>
                                            </p:txEl>
                                          </p:spTgt>
                                        </p:tgtEl>
                                        <p:attrNameLst>
                                          <p:attrName>style.visibility</p:attrName>
                                        </p:attrNameLst>
                                      </p:cBhvr>
                                      <p:to>
                                        <p:strVal val="visible"/>
                                      </p:to>
                                    </p:set>
                                    <p:animEffect transition="in" filter="wipe(left)">
                                      <p:cBhvr>
                                        <p:cTn id="32" dur="500"/>
                                        <p:tgtEl>
                                          <p:spTgt spid="59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910">
                                            <p:txEl>
                                              <p:pRg st="1" end="1"/>
                                            </p:txEl>
                                          </p:spTgt>
                                        </p:tgtEl>
                                        <p:attrNameLst>
                                          <p:attrName>style.visibility</p:attrName>
                                        </p:attrNameLst>
                                      </p:cBhvr>
                                      <p:to>
                                        <p:strVal val="visible"/>
                                      </p:to>
                                    </p:set>
                                    <p:animEffect transition="in" filter="wipe(left)">
                                      <p:cBhvr>
                                        <p:cTn id="37" dur="500"/>
                                        <p:tgtEl>
                                          <p:spTgt spid="59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4" grpId="0" build="p" autoUpdateAnimBg="0"/>
      <p:bldP spid="5905" grpId="0" build="p" autoUpdateAnimBg="0"/>
      <p:bldP spid="5910"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831850"/>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86025" name="Rectangle 9"/>
          <p:cNvSpPr>
            <a:spLocks noChangeArrowheads="1"/>
          </p:cNvSpPr>
          <p:nvPr/>
        </p:nvSpPr>
        <p:spPr bwMode="auto">
          <a:xfrm>
            <a:off x="876300" y="1503363"/>
            <a:ext cx="7962900" cy="749300"/>
          </a:xfrm>
          <a:prstGeom prst="rect">
            <a:avLst/>
          </a:prstGeom>
          <a:noFill/>
          <a:ln w="9525">
            <a:noFill/>
            <a:miter lim="800000"/>
            <a:headEnd/>
            <a:tailEnd/>
          </a:ln>
          <a:effectLst/>
        </p:spPr>
        <p:txBody>
          <a:bodyPr>
            <a:spAutoFit/>
          </a:bodyPr>
          <a:lstStyle/>
          <a:p>
            <a:pPr marL="5143500" indent="-5143500">
              <a:lnSpc>
                <a:spcPct val="90000"/>
              </a:lnSpc>
              <a:spcBef>
                <a:spcPct val="20000"/>
              </a:spcBef>
              <a:spcAft>
                <a:spcPct val="20000"/>
              </a:spcAft>
            </a:pPr>
            <a:r>
              <a:rPr lang="en-US" sz="2400">
                <a:solidFill>
                  <a:srgbClr val="000000"/>
                </a:solidFill>
                <a:ea typeface="Times New Roman" pitchFamily="18" charset="0"/>
                <a:cs typeface="Arial" pitchFamily="34" charset="0"/>
              </a:rPr>
              <a:t>                  = (5</a:t>
            </a:r>
            <a:r>
              <a:rPr lang="en-US" sz="2400" i="1">
                <a:solidFill>
                  <a:srgbClr val="000000"/>
                </a:solidFill>
                <a:ea typeface="Times New Roman" pitchFamily="18" charset="0"/>
                <a:cs typeface="Arial" pitchFamily="34" charset="0"/>
              </a:rPr>
              <a:t>x</a:t>
            </a:r>
            <a:r>
              <a:rPr lang="en-US" sz="2400" baseline="40000">
                <a:ea typeface="Times New Roman" pitchFamily="18" charset="0"/>
                <a:cs typeface="Arial" pitchFamily="34" charset="0"/>
              </a:rPr>
              <a:t>2</a:t>
            </a:r>
            <a:r>
              <a:rPr lang="en-US" sz="2400">
                <a:solidFill>
                  <a:srgbClr val="000000"/>
                </a:solidFill>
                <a:ea typeface="Times New Roman" pitchFamily="18" charset="0"/>
                <a:cs typeface="Arial" pitchFamily="34" charset="0"/>
              </a:rPr>
              <a:t> + 2</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(25</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+ 10)	Group terms with common factors.</a:t>
            </a:r>
          </a:p>
        </p:txBody>
      </p:sp>
      <p:sp>
        <p:nvSpPr>
          <p:cNvPr id="86026" name="Rectangle 10"/>
          <p:cNvSpPr>
            <a:spLocks noChangeArrowheads="1"/>
          </p:cNvSpPr>
          <p:nvPr/>
        </p:nvSpPr>
        <p:spPr bwMode="auto">
          <a:xfrm>
            <a:off x="533400" y="2895600"/>
            <a:ext cx="8382000" cy="749300"/>
          </a:xfrm>
          <a:prstGeom prst="rect">
            <a:avLst/>
          </a:prstGeom>
          <a:noFill/>
          <a:ln w="9525">
            <a:noFill/>
            <a:miter lim="800000"/>
            <a:headEnd/>
            <a:tailEnd/>
          </a:ln>
          <a:effectLst/>
        </p:spPr>
        <p:txBody>
          <a:bodyPr>
            <a:spAutoFit/>
          </a:bodyPr>
          <a:lstStyle/>
          <a:p>
            <a:pPr marL="1892300" indent="-1547813">
              <a:lnSpc>
                <a:spcPct val="90000"/>
              </a:lnSpc>
              <a:spcBef>
                <a:spcPct val="20000"/>
              </a:spcBef>
              <a:buClr>
                <a:srgbClr val="FFFFFF"/>
              </a:buClr>
              <a:tabLst>
                <a:tab pos="2006600" algn="l"/>
              </a:tabLst>
            </a:pPr>
            <a:r>
              <a:rPr lang="en-US" sz="2400"/>
              <a:t>	= (</a:t>
            </a:r>
            <a:r>
              <a:rPr lang="en-US" sz="2400" i="1"/>
              <a:t>x</a:t>
            </a:r>
            <a:r>
              <a:rPr lang="en-US" sz="2400"/>
              <a:t> + 5)(5</a:t>
            </a:r>
            <a:r>
              <a:rPr lang="en-US" sz="2400" i="1"/>
              <a:t>x</a:t>
            </a:r>
            <a:r>
              <a:rPr lang="en-US" sz="2400"/>
              <a:t> + 2)		Distributive</a:t>
            </a:r>
            <a:br>
              <a:rPr lang="en-US" sz="2400"/>
            </a:br>
            <a:r>
              <a:rPr lang="en-US" sz="2400"/>
              <a:t>					Property</a:t>
            </a:r>
          </a:p>
        </p:txBody>
      </p:sp>
      <p:sp>
        <p:nvSpPr>
          <p:cNvPr id="86027" name="Text Box 11"/>
          <p:cNvSpPr txBox="1">
            <a:spLocks noChangeArrowheads="1"/>
          </p:cNvSpPr>
          <p:nvPr/>
        </p:nvSpPr>
        <p:spPr bwMode="auto">
          <a:xfrm>
            <a:off x="533400" y="2286000"/>
            <a:ext cx="8382000" cy="420688"/>
          </a:xfrm>
          <a:prstGeom prst="rect">
            <a:avLst/>
          </a:prstGeom>
          <a:noFill/>
          <a:ln w="9525" algn="ctr">
            <a:noFill/>
            <a:miter lim="800000"/>
            <a:headEnd/>
            <a:tailEnd/>
          </a:ln>
          <a:effectLst/>
        </p:spPr>
        <p:txBody>
          <a:bodyPr>
            <a:spAutoFit/>
          </a:bodyPr>
          <a:lstStyle/>
          <a:p>
            <a:pPr marL="5486400" indent="-5143500">
              <a:lnSpc>
                <a:spcPct val="90000"/>
              </a:lnSpc>
              <a:spcBef>
                <a:spcPct val="20000"/>
              </a:spcBef>
              <a:spcAft>
                <a:spcPct val="20000"/>
              </a:spcAft>
              <a:buClr>
                <a:srgbClr val="FFFFFF"/>
              </a:buClr>
            </a:pPr>
            <a:r>
              <a:rPr lang="en-US" sz="2400">
                <a:ea typeface="Times New Roman" pitchFamily="18" charset="0"/>
                <a:cs typeface="Arial" pitchFamily="34" charset="0"/>
              </a:rPr>
              <a:t>                  = </a:t>
            </a:r>
            <a:r>
              <a:rPr lang="en-US" sz="2400" i="1">
                <a:ea typeface="Times New Roman" pitchFamily="18" charset="0"/>
                <a:cs typeface="Arial" pitchFamily="34" charset="0"/>
              </a:rPr>
              <a:t>x</a:t>
            </a:r>
            <a:r>
              <a:rPr lang="en-US" sz="2400">
                <a:ea typeface="Times New Roman" pitchFamily="18" charset="0"/>
                <a:cs typeface="Arial" pitchFamily="34" charset="0"/>
              </a:rPr>
              <a:t>(5</a:t>
            </a:r>
            <a:r>
              <a:rPr lang="en-US" sz="2400" i="1">
                <a:ea typeface="Times New Roman" pitchFamily="18" charset="0"/>
                <a:cs typeface="Arial" pitchFamily="34" charset="0"/>
              </a:rPr>
              <a:t>x</a:t>
            </a:r>
            <a:r>
              <a:rPr lang="en-US" sz="2400">
                <a:ea typeface="Times New Roman" pitchFamily="18" charset="0"/>
                <a:cs typeface="Arial" pitchFamily="34" charset="0"/>
              </a:rPr>
              <a:t> + 2) + 5(5</a:t>
            </a:r>
            <a:r>
              <a:rPr lang="en-US" sz="2400" i="1">
                <a:ea typeface="Times New Roman" pitchFamily="18" charset="0"/>
                <a:cs typeface="Arial" pitchFamily="34" charset="0"/>
              </a:rPr>
              <a:t>x</a:t>
            </a:r>
            <a:r>
              <a:rPr lang="en-US" sz="2400">
                <a:ea typeface="Times New Roman" pitchFamily="18" charset="0"/>
                <a:cs typeface="Arial" pitchFamily="34" charset="0"/>
              </a:rPr>
              <a:t> + 2)	Factor the GCF.</a:t>
            </a:r>
            <a:endParaRPr lang="en-US" sz="2400" i="1">
              <a:ea typeface="Times New Roman" pitchFamily="18" charset="0"/>
              <a:cs typeface="Arial" pitchFamily="34" charset="0"/>
            </a:endParaRPr>
          </a:p>
        </p:txBody>
      </p:sp>
      <p:sp>
        <p:nvSpPr>
          <p:cNvPr id="86028" name="Rectangle 12"/>
          <p:cNvSpPr>
            <a:spLocks noChangeArrowheads="1"/>
          </p:cNvSpPr>
          <p:nvPr/>
        </p:nvSpPr>
        <p:spPr bwMode="auto">
          <a:xfrm>
            <a:off x="533400" y="4508500"/>
            <a:ext cx="83820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 + 5)(5</a:t>
            </a:r>
            <a:r>
              <a:rPr lang="en-US" sz="2400" i="1">
                <a:solidFill>
                  <a:srgbClr val="E01B22"/>
                </a:solidFill>
              </a:rPr>
              <a:t>x</a:t>
            </a:r>
            <a:r>
              <a:rPr lang="en-US" sz="2400">
                <a:solidFill>
                  <a:srgbClr val="E01B22"/>
                </a:solidFill>
              </a:rPr>
              <a:t> + 2) or (5</a:t>
            </a:r>
            <a:r>
              <a:rPr lang="en-US" sz="2400" i="1">
                <a:solidFill>
                  <a:srgbClr val="E01B22"/>
                </a:solidFill>
              </a:rPr>
              <a:t>x</a:t>
            </a:r>
            <a:r>
              <a:rPr lang="en-US" sz="2400">
                <a:solidFill>
                  <a:srgbClr val="E01B22"/>
                </a:solidFill>
              </a:rPr>
              <a:t> + 2)(</a:t>
            </a:r>
            <a:r>
              <a:rPr lang="en-US" sz="2400" i="1">
                <a:solidFill>
                  <a:srgbClr val="E01B22"/>
                </a:solidFill>
              </a:rPr>
              <a:t>x</a:t>
            </a:r>
            <a:r>
              <a:rPr lang="en-US" sz="2400">
                <a:solidFill>
                  <a:srgbClr val="E01B22"/>
                </a:solidFill>
              </a:rPr>
              <a:t> + 5)</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7">
                                            <p:txEl>
                                              <p:pRg st="0" end="0"/>
                                            </p:txEl>
                                          </p:spTgt>
                                        </p:tgtEl>
                                        <p:attrNameLst>
                                          <p:attrName>style.visibility</p:attrName>
                                        </p:attrNameLst>
                                      </p:cBhvr>
                                      <p:to>
                                        <p:strVal val="visible"/>
                                      </p:to>
                                    </p:set>
                                    <p:animEffect transition="in" filter="wipe(left)">
                                      <p:cBhvr>
                                        <p:cTn id="12" dur="500"/>
                                        <p:tgtEl>
                                          <p:spTgt spid="860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6">
                                            <p:txEl>
                                              <p:pRg st="0" end="0"/>
                                            </p:txEl>
                                          </p:spTgt>
                                        </p:tgtEl>
                                        <p:attrNameLst>
                                          <p:attrName>style.visibility</p:attrName>
                                        </p:attrNameLst>
                                      </p:cBhvr>
                                      <p:to>
                                        <p:strVal val="visible"/>
                                      </p:to>
                                    </p:set>
                                    <p:animEffect transition="in" filter="wipe(left)">
                                      <p:cBhvr>
                                        <p:cTn id="17" dur="500"/>
                                        <p:tgtEl>
                                          <p:spTgt spid="86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8">
                                            <p:txEl>
                                              <p:pRg st="0" end="0"/>
                                            </p:txEl>
                                          </p:spTgt>
                                        </p:tgtEl>
                                        <p:attrNameLst>
                                          <p:attrName>style.visibility</p:attrName>
                                        </p:attrNameLst>
                                      </p:cBhvr>
                                      <p:to>
                                        <p:strVal val="visible"/>
                                      </p:to>
                                    </p:set>
                                    <p:animEffect transition="in" filter="wipe(left)">
                                      <p:cBhvr>
                                        <p:cTn id="22" dur="500"/>
                                        <p:tgtEl>
                                          <p:spTgt spid="860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P spid="86027" grpId="0" build="p" autoUpdateAnimBg="0"/>
      <p:bldP spid="86028"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1</a:t>
            </a:r>
          </a:p>
        </p:txBody>
      </p:sp>
      <p:sp>
        <p:nvSpPr>
          <p:cNvPr id="121859" name="Text Box 3"/>
          <p:cNvSpPr txBox="1">
            <a:spLocks noChangeArrowheads="1"/>
          </p:cNvSpPr>
          <p:nvPr/>
        </p:nvSpPr>
        <p:spPr bwMode="auto">
          <a:xfrm>
            <a:off x="2628900" y="831850"/>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121873" name="Rectangle 17"/>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Factor 4</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+ 24</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+ 32.</a:t>
            </a:r>
          </a:p>
        </p:txBody>
      </p:sp>
      <p:sp>
        <p:nvSpPr>
          <p:cNvPr id="121874" name="Text Box 18"/>
          <p:cNvSpPr txBox="1">
            <a:spLocks noChangeArrowheads="1"/>
          </p:cNvSpPr>
          <p:nvPr/>
        </p:nvSpPr>
        <p:spPr bwMode="auto">
          <a:xfrm>
            <a:off x="533400" y="1981200"/>
            <a:ext cx="8001000" cy="2392363"/>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The GCF of the terms 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24</a:t>
            </a:r>
            <a:r>
              <a:rPr lang="en-US" sz="2400" i="1">
                <a:ea typeface="Times New Roman" pitchFamily="18" charset="0"/>
                <a:cs typeface="Arial" pitchFamily="34" charset="0"/>
              </a:rPr>
              <a:t>x</a:t>
            </a:r>
            <a:r>
              <a:rPr lang="en-US" sz="2400">
                <a:ea typeface="Times New Roman" pitchFamily="18" charset="0"/>
                <a:cs typeface="Arial" pitchFamily="34" charset="0"/>
              </a:rPr>
              <a:t>, and 32 is 4. Factor this term first.</a:t>
            </a:r>
          </a:p>
          <a:p>
            <a:pPr marL="342900">
              <a:lnSpc>
                <a:spcPct val="90000"/>
              </a:lnSpc>
              <a:spcBef>
                <a:spcPct val="20000"/>
              </a:spcBef>
              <a:spcAft>
                <a:spcPct val="20000"/>
              </a:spcAft>
              <a:buClr>
                <a:srgbClr val="FFFFFF"/>
              </a:buClr>
            </a:pPr>
            <a:r>
              <a:rPr lang="en-US" sz="2400">
                <a:ea typeface="Times New Roman" pitchFamily="18" charset="0"/>
                <a:cs typeface="Arial" pitchFamily="34" charset="0"/>
              </a:rPr>
              <a:t>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+ 24</a:t>
            </a:r>
            <a:r>
              <a:rPr lang="en-US" sz="2400" i="1">
                <a:ea typeface="Times New Roman" pitchFamily="18" charset="0"/>
                <a:cs typeface="Arial" pitchFamily="34" charset="0"/>
              </a:rPr>
              <a:t>x</a:t>
            </a:r>
            <a:r>
              <a:rPr lang="en-US" sz="2400">
                <a:ea typeface="Times New Roman" pitchFamily="18" charset="0"/>
                <a:cs typeface="Arial" pitchFamily="34" charset="0"/>
              </a:rPr>
              <a:t> + 32 = 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a:ea typeface="Times New Roman" pitchFamily="18" charset="0"/>
                <a:cs typeface="Arial" pitchFamily="34" charset="0"/>
              </a:rPr>
              <a:t> + 8)		Distributive</a:t>
            </a:r>
            <a:br>
              <a:rPr lang="en-US" sz="2400">
                <a:ea typeface="Times New Roman" pitchFamily="18" charset="0"/>
                <a:cs typeface="Arial" pitchFamily="34" charset="0"/>
              </a:rPr>
            </a:br>
            <a:r>
              <a:rPr lang="en-US" sz="2400">
                <a:ea typeface="Times New Roman" pitchFamily="18" charset="0"/>
                <a:cs typeface="Arial" pitchFamily="34" charset="0"/>
              </a:rPr>
              <a:t>						Property</a:t>
            </a:r>
          </a:p>
          <a:p>
            <a:pPr marL="342900">
              <a:lnSpc>
                <a:spcPct val="80000"/>
              </a:lnSpc>
              <a:spcBef>
                <a:spcPct val="50000"/>
              </a:spcBef>
              <a:spcAft>
                <a:spcPct val="20000"/>
              </a:spcAft>
              <a:buClr>
                <a:srgbClr val="FFFFFF"/>
              </a:buClr>
            </a:pPr>
            <a:r>
              <a:rPr lang="en-US" sz="2400">
                <a:ea typeface="Times New Roman" pitchFamily="18" charset="0"/>
                <a:cs typeface="Arial" pitchFamily="34" charset="0"/>
              </a:rPr>
              <a:t>Now factor	 </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+ 6</a:t>
            </a:r>
            <a:r>
              <a:rPr lang="en-US" sz="2400" i="1">
                <a:ea typeface="Times New Roman" pitchFamily="18" charset="0"/>
                <a:cs typeface="Arial" pitchFamily="34" charset="0"/>
              </a:rPr>
              <a:t>x</a:t>
            </a:r>
            <a:r>
              <a:rPr lang="en-US" sz="2400">
                <a:ea typeface="Times New Roman" pitchFamily="18" charset="0"/>
                <a:cs typeface="Arial" pitchFamily="34" charset="0"/>
              </a:rPr>
              <a:t> + 8. Since the lead coefficient is 1, find the two factors of 8 whose sum is 6. </a:t>
            </a:r>
          </a:p>
        </p:txBody>
      </p:sp>
      <p:sp>
        <p:nvSpPr>
          <p:cNvPr id="121875" name="Text Box 19"/>
          <p:cNvSpPr txBox="1">
            <a:spLocks noChangeArrowheads="1"/>
          </p:cNvSpPr>
          <p:nvPr/>
        </p:nvSpPr>
        <p:spPr bwMode="auto">
          <a:xfrm>
            <a:off x="1000125" y="4913313"/>
            <a:ext cx="7915275" cy="1223962"/>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a:ea typeface="Times New Roman" pitchFamily="18" charset="0"/>
                <a:cs typeface="Arial" pitchFamily="34" charset="0"/>
              </a:rPr>
              <a:t>     1, 8		9</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2, 4		6		The correct factors</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are 2 and 4.</a:t>
            </a:r>
          </a:p>
        </p:txBody>
      </p:sp>
      <p:grpSp>
        <p:nvGrpSpPr>
          <p:cNvPr id="121876" name="Group 20"/>
          <p:cNvGrpSpPr>
            <a:grpSpLocks/>
          </p:cNvGrpSpPr>
          <p:nvPr/>
        </p:nvGrpSpPr>
        <p:grpSpPr bwMode="auto">
          <a:xfrm>
            <a:off x="533400" y="4470400"/>
            <a:ext cx="8077200" cy="1358900"/>
            <a:chOff x="336" y="2816"/>
            <a:chExt cx="5088" cy="856"/>
          </a:xfrm>
        </p:grpSpPr>
        <p:sp>
          <p:nvSpPr>
            <p:cNvPr id="121877" name="Text Box 21"/>
            <p:cNvSpPr txBox="1">
              <a:spLocks noChangeArrowheads="1"/>
            </p:cNvSpPr>
            <p:nvPr/>
          </p:nvSpPr>
          <p:spPr bwMode="auto">
            <a:xfrm>
              <a:off x="336" y="2816"/>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8     Sum of Factors</a:t>
              </a:r>
              <a:endParaRPr lang="en-US" sz="2400">
                <a:solidFill>
                  <a:srgbClr val="000000"/>
                </a:solidFill>
                <a:ea typeface="Times New Roman" pitchFamily="18" charset="0"/>
                <a:cs typeface="Arial" pitchFamily="34" charset="0"/>
              </a:endParaRPr>
            </a:p>
          </p:txBody>
        </p:sp>
        <p:sp>
          <p:nvSpPr>
            <p:cNvPr id="121878" name="Line 22"/>
            <p:cNvSpPr>
              <a:spLocks noChangeShapeType="1"/>
            </p:cNvSpPr>
            <p:nvPr/>
          </p:nvSpPr>
          <p:spPr bwMode="auto">
            <a:xfrm>
              <a:off x="576" y="3055"/>
              <a:ext cx="2826" cy="0"/>
            </a:xfrm>
            <a:prstGeom prst="line">
              <a:avLst/>
            </a:prstGeom>
            <a:noFill/>
            <a:ln w="28575">
              <a:solidFill>
                <a:srgbClr val="E01B22"/>
              </a:solidFill>
              <a:round/>
              <a:headEnd/>
              <a:tailEnd/>
            </a:ln>
            <a:effectLst/>
          </p:spPr>
          <p:txBody>
            <a:bodyPr>
              <a:spAutoFit/>
            </a:bodyPr>
            <a:lstStyle/>
            <a:p>
              <a:endParaRPr lang="en-US"/>
            </a:p>
          </p:txBody>
        </p:sp>
        <p:sp>
          <p:nvSpPr>
            <p:cNvPr id="121879" name="Line 23"/>
            <p:cNvSpPr>
              <a:spLocks noChangeShapeType="1"/>
            </p:cNvSpPr>
            <p:nvPr/>
          </p:nvSpPr>
          <p:spPr bwMode="auto">
            <a:xfrm>
              <a:off x="1776" y="2856"/>
              <a:ext cx="0" cy="816"/>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73">
                                            <p:txEl>
                                              <p:pRg st="0" end="0"/>
                                            </p:txEl>
                                          </p:spTgt>
                                        </p:tgtEl>
                                        <p:attrNameLst>
                                          <p:attrName>style.visibility</p:attrName>
                                        </p:attrNameLst>
                                      </p:cBhvr>
                                      <p:to>
                                        <p:strVal val="visible"/>
                                      </p:to>
                                    </p:set>
                                    <p:animEffect transition="in" filter="wipe(left)">
                                      <p:cBhvr>
                                        <p:cTn id="7" dur="500"/>
                                        <p:tgtEl>
                                          <p:spTgt spid="1218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74">
                                            <p:txEl>
                                              <p:pRg st="0" end="0"/>
                                            </p:txEl>
                                          </p:spTgt>
                                        </p:tgtEl>
                                        <p:attrNameLst>
                                          <p:attrName>style.visibility</p:attrName>
                                        </p:attrNameLst>
                                      </p:cBhvr>
                                      <p:to>
                                        <p:strVal val="visible"/>
                                      </p:to>
                                    </p:set>
                                    <p:animEffect transition="in" filter="wipe(left)">
                                      <p:cBhvr>
                                        <p:cTn id="12" dur="500"/>
                                        <p:tgtEl>
                                          <p:spTgt spid="12187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74">
                                            <p:txEl>
                                              <p:pRg st="1" end="1"/>
                                            </p:txEl>
                                          </p:spTgt>
                                        </p:tgtEl>
                                        <p:attrNameLst>
                                          <p:attrName>style.visibility</p:attrName>
                                        </p:attrNameLst>
                                      </p:cBhvr>
                                      <p:to>
                                        <p:strVal val="visible"/>
                                      </p:to>
                                    </p:set>
                                    <p:animEffect transition="in" filter="wipe(left)">
                                      <p:cBhvr>
                                        <p:cTn id="17" dur="500"/>
                                        <p:tgtEl>
                                          <p:spTgt spid="12187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1874">
                                            <p:txEl>
                                              <p:pRg st="2" end="2"/>
                                            </p:txEl>
                                          </p:spTgt>
                                        </p:tgtEl>
                                        <p:attrNameLst>
                                          <p:attrName>style.visibility</p:attrName>
                                        </p:attrNameLst>
                                      </p:cBhvr>
                                      <p:to>
                                        <p:strVal val="visible"/>
                                      </p:to>
                                    </p:set>
                                    <p:animEffect transition="in" filter="wipe(left)">
                                      <p:cBhvr>
                                        <p:cTn id="22" dur="500"/>
                                        <p:tgtEl>
                                          <p:spTgt spid="12187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1876"/>
                                        </p:tgtEl>
                                        <p:attrNameLst>
                                          <p:attrName>style.visibility</p:attrName>
                                        </p:attrNameLst>
                                      </p:cBhvr>
                                      <p:to>
                                        <p:strVal val="visible"/>
                                      </p:to>
                                    </p:set>
                                    <p:animEffect transition="in" filter="wipe(left)">
                                      <p:cBhvr>
                                        <p:cTn id="27" dur="500"/>
                                        <p:tgtEl>
                                          <p:spTgt spid="12187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1875">
                                            <p:txEl>
                                              <p:pRg st="0" end="0"/>
                                            </p:txEl>
                                          </p:spTgt>
                                        </p:tgtEl>
                                        <p:attrNameLst>
                                          <p:attrName>style.visibility</p:attrName>
                                        </p:attrNameLst>
                                      </p:cBhvr>
                                      <p:to>
                                        <p:strVal val="visible"/>
                                      </p:to>
                                    </p:set>
                                    <p:animEffect transition="in" filter="wipe(left)">
                                      <p:cBhvr>
                                        <p:cTn id="32" dur="500"/>
                                        <p:tgtEl>
                                          <p:spTgt spid="12187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1875">
                                            <p:txEl>
                                              <p:pRg st="1" end="1"/>
                                            </p:txEl>
                                          </p:spTgt>
                                        </p:tgtEl>
                                        <p:attrNameLst>
                                          <p:attrName>style.visibility</p:attrName>
                                        </p:attrNameLst>
                                      </p:cBhvr>
                                      <p:to>
                                        <p:strVal val="visible"/>
                                      </p:to>
                                    </p:set>
                                    <p:animEffect transition="in" filter="wipe(left)">
                                      <p:cBhvr>
                                        <p:cTn id="37" dur="500"/>
                                        <p:tgtEl>
                                          <p:spTgt spid="121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73" grpId="0" build="p" autoUpdateAnimBg="0" advAuto="0"/>
      <p:bldP spid="121874" grpId="0" build="p" autoUpdateAnimBg="0"/>
      <p:bldP spid="1218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1</a:t>
            </a:r>
          </a:p>
        </p:txBody>
      </p:sp>
      <p:sp>
        <p:nvSpPr>
          <p:cNvPr id="122883" name="Text Box 3"/>
          <p:cNvSpPr txBox="1">
            <a:spLocks noChangeArrowheads="1"/>
          </p:cNvSpPr>
          <p:nvPr/>
        </p:nvSpPr>
        <p:spPr bwMode="auto">
          <a:xfrm>
            <a:off x="2628900" y="831850"/>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122888" name="Rectangle 8"/>
          <p:cNvSpPr>
            <a:spLocks noChangeArrowheads="1"/>
          </p:cNvSpPr>
          <p:nvPr/>
        </p:nvSpPr>
        <p:spPr bwMode="auto">
          <a:xfrm>
            <a:off x="533400" y="1524000"/>
            <a:ext cx="8382000" cy="1077913"/>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So, </a:t>
            </a:r>
            <a:r>
              <a:rPr lang="en-US" sz="2400" i="1">
                <a:solidFill>
                  <a:srgbClr val="E01B22"/>
                </a:solidFill>
              </a:rPr>
              <a:t>x</a:t>
            </a:r>
            <a:r>
              <a:rPr lang="en-US" sz="2400" baseline="40000">
                <a:solidFill>
                  <a:srgbClr val="E01B22"/>
                </a:solidFill>
              </a:rPr>
              <a:t>2</a:t>
            </a:r>
            <a:r>
              <a:rPr lang="en-US" sz="2400">
                <a:solidFill>
                  <a:srgbClr val="E01B22"/>
                </a:solidFill>
              </a:rPr>
              <a:t> + 6</a:t>
            </a:r>
            <a:r>
              <a:rPr lang="en-US" sz="2400" i="1">
                <a:solidFill>
                  <a:srgbClr val="E01B22"/>
                </a:solidFill>
              </a:rPr>
              <a:t>x</a:t>
            </a:r>
            <a:r>
              <a:rPr lang="en-US" sz="2400">
                <a:solidFill>
                  <a:srgbClr val="E01B22"/>
                </a:solidFill>
              </a:rPr>
              <a:t> + 4 = (</a:t>
            </a:r>
            <a:r>
              <a:rPr lang="en-US" sz="2400" i="1">
                <a:solidFill>
                  <a:srgbClr val="E01B22"/>
                </a:solidFill>
              </a:rPr>
              <a:t>x</a:t>
            </a:r>
            <a:r>
              <a:rPr lang="en-US" sz="2400">
                <a:solidFill>
                  <a:srgbClr val="E01B22"/>
                </a:solidFill>
              </a:rPr>
              <a:t> + 2)(</a:t>
            </a:r>
            <a:r>
              <a:rPr lang="en-US" sz="2400" i="1">
                <a:solidFill>
                  <a:srgbClr val="E01B22"/>
                </a:solidFill>
              </a:rPr>
              <a:t>x</a:t>
            </a:r>
            <a:r>
              <a:rPr lang="en-US" sz="2400">
                <a:solidFill>
                  <a:srgbClr val="E01B22"/>
                </a:solidFill>
              </a:rPr>
              <a:t> + 4). Thus, the complete factorization of 4</a:t>
            </a:r>
            <a:r>
              <a:rPr lang="en-US" sz="2400" i="1">
                <a:solidFill>
                  <a:srgbClr val="E01B22"/>
                </a:solidFill>
              </a:rPr>
              <a:t>x</a:t>
            </a:r>
            <a:r>
              <a:rPr lang="en-US" sz="2400" baseline="40000">
                <a:solidFill>
                  <a:srgbClr val="E01B22"/>
                </a:solidFill>
              </a:rPr>
              <a:t>2</a:t>
            </a:r>
            <a:r>
              <a:rPr lang="en-US" sz="2400">
                <a:solidFill>
                  <a:srgbClr val="E01B22"/>
                </a:solidFill>
              </a:rPr>
              <a:t> + 24</a:t>
            </a:r>
            <a:r>
              <a:rPr lang="en-US" sz="2400" i="1">
                <a:solidFill>
                  <a:srgbClr val="E01B22"/>
                </a:solidFill>
              </a:rPr>
              <a:t>x</a:t>
            </a:r>
            <a:r>
              <a:rPr lang="en-US" sz="2400">
                <a:solidFill>
                  <a:srgbClr val="E01B22"/>
                </a:solidFill>
              </a:rPr>
              <a:t> + 32 is </a:t>
            </a:r>
            <a:br>
              <a:rPr lang="en-US" sz="2400">
                <a:solidFill>
                  <a:srgbClr val="E01B22"/>
                </a:solidFill>
              </a:rPr>
            </a:br>
            <a:r>
              <a:rPr lang="en-US" sz="2400">
                <a:solidFill>
                  <a:srgbClr val="E01B22"/>
                </a:solidFill>
              </a:rPr>
              <a:t>4(</a:t>
            </a:r>
            <a:r>
              <a:rPr lang="en-US" sz="2400" i="1">
                <a:solidFill>
                  <a:srgbClr val="E01B22"/>
                </a:solidFill>
              </a:rPr>
              <a:t>x</a:t>
            </a:r>
            <a:r>
              <a:rPr lang="en-US" sz="2400">
                <a:solidFill>
                  <a:srgbClr val="E01B22"/>
                </a:solidFill>
              </a:rPr>
              <a:t> + 2)(</a:t>
            </a:r>
            <a:r>
              <a:rPr lang="en-US" sz="2400" i="1">
                <a:solidFill>
                  <a:srgbClr val="E01B22"/>
                </a:solidFill>
              </a:rPr>
              <a:t>x</a:t>
            </a:r>
            <a:r>
              <a:rPr lang="en-US" sz="2400">
                <a:solidFill>
                  <a:srgbClr val="E01B22"/>
                </a:solidFill>
              </a:rPr>
              <a:t> + 4).	 </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888">
                                            <p:txEl>
                                              <p:pRg st="0" end="0"/>
                                            </p:txEl>
                                          </p:spTgt>
                                        </p:tgtEl>
                                        <p:attrNameLst>
                                          <p:attrName>style.visibility</p:attrName>
                                        </p:attrNameLst>
                                      </p:cBhvr>
                                      <p:to>
                                        <p:strVal val="visible"/>
                                      </p:to>
                                    </p:set>
                                    <p:animEffect transition="in" filter="wipe(left)">
                                      <p:cBhvr>
                                        <p:cTn id="7" dur="500"/>
                                        <p:tgtEl>
                                          <p:spTgt spid="1228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8"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72" name="Oval 8"/>
          <p:cNvSpPr>
            <a:spLocks noChangeArrowheads="1"/>
          </p:cNvSpPr>
          <p:nvPr/>
        </p:nvSpPr>
        <p:spPr bwMode="auto">
          <a:xfrm>
            <a:off x="876300" y="4114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5" name="TPAnswers"/>
          <p:cNvSpPr>
            <a:spLocks noChangeArrowheads="1"/>
          </p:cNvSpPr>
          <p:nvPr>
            <p:custDataLst>
              <p:tags r:id="rId2"/>
            </p:custDataLst>
          </p:nvPr>
        </p:nvSpPr>
        <p:spPr bwMode="auto">
          <a:xfrm>
            <a:off x="914400" y="2209800"/>
            <a:ext cx="3276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(3</a:t>
            </a:r>
            <a:r>
              <a:rPr lang="pt-BR" sz="2400" b="1" i="1">
                <a:sym typeface="Symbol" pitchFamily="18" charset="2"/>
              </a:rPr>
              <a:t>x</a:t>
            </a:r>
            <a:r>
              <a:rPr lang="pt-BR" sz="2400" b="1">
                <a:sym typeface="Symbol" pitchFamily="18" charset="2"/>
              </a:rPr>
              <a:t> + 7)(</a:t>
            </a:r>
            <a:r>
              <a:rPr lang="pt-BR" sz="2400" b="1" i="1">
                <a:sym typeface="Symbol" pitchFamily="18" charset="2"/>
              </a:rPr>
              <a:t>x</a:t>
            </a:r>
            <a:r>
              <a:rPr lang="pt-BR" sz="2400" b="1">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(3</a:t>
            </a:r>
            <a:r>
              <a:rPr lang="pt-BR" sz="2400" b="1" i="1">
                <a:sym typeface="Symbol" pitchFamily="18" charset="2"/>
              </a:rPr>
              <a:t>x</a:t>
            </a:r>
            <a:r>
              <a:rPr lang="pt-BR" sz="2400" b="1">
                <a:sym typeface="Symbol" pitchFamily="18" charset="2"/>
              </a:rPr>
              <a:t> + 1)(</a:t>
            </a:r>
            <a:r>
              <a:rPr lang="pt-BR" sz="2400" b="1" i="1">
                <a:sym typeface="Symbol" pitchFamily="18" charset="2"/>
              </a:rPr>
              <a:t>x</a:t>
            </a:r>
            <a:r>
              <a:rPr lang="pt-BR" sz="2400" b="1">
                <a:sym typeface="Symbol" pitchFamily="18" charset="2"/>
              </a:rPr>
              <a:t> + 35)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(3</a:t>
            </a:r>
            <a:r>
              <a:rPr lang="pt-BR" sz="2400" b="1" i="1">
                <a:sym typeface="Symbol" pitchFamily="18" charset="2"/>
              </a:rPr>
              <a:t>x</a:t>
            </a:r>
            <a:r>
              <a:rPr lang="pt-BR" sz="2400" b="1">
                <a:sym typeface="Symbol" pitchFamily="18" charset="2"/>
              </a:rPr>
              <a:t> + 5)(</a:t>
            </a:r>
            <a:r>
              <a:rPr lang="pt-BR" sz="2400" b="1" i="1">
                <a:sym typeface="Symbol" pitchFamily="18" charset="2"/>
              </a:rPr>
              <a:t>x</a:t>
            </a:r>
            <a:r>
              <a:rPr lang="pt-BR" sz="2400" b="1">
                <a:sym typeface="Symbol" pitchFamily="18" charset="2"/>
              </a:rPr>
              <a:t> + 7)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a:t>
            </a:r>
            <a:r>
              <a:rPr lang="pt-BR" sz="2400" b="1" i="1">
                <a:sym typeface="Symbol" pitchFamily="18" charset="2"/>
              </a:rPr>
              <a:t>x</a:t>
            </a:r>
            <a:r>
              <a:rPr lang="pt-BR" sz="2400" b="1">
                <a:sym typeface="Symbol" pitchFamily="18" charset="2"/>
              </a:rPr>
              <a:t> + 1)(3</a:t>
            </a:r>
            <a:r>
              <a:rPr lang="pt-BR" sz="2400" b="1" i="1">
                <a:sym typeface="Symbol" pitchFamily="18" charset="2"/>
              </a:rPr>
              <a:t>x</a:t>
            </a:r>
            <a:r>
              <a:rPr lang="pt-BR" sz="2400" b="1">
                <a:sym typeface="Symbol" pitchFamily="18" charset="2"/>
              </a:rPr>
              <a:t> + 7)</a:t>
            </a:r>
          </a:p>
        </p:txBody>
      </p:sp>
      <p:sp>
        <p:nvSpPr>
          <p:cNvPr id="113676"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Factor 3</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+ 26</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+ 35.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75"/>
                                        </p:tgtEl>
                                        <p:attrNameLst>
                                          <p:attrName>style.visibility</p:attrName>
                                        </p:attrNameLst>
                                      </p:cBhvr>
                                      <p:to>
                                        <p:strVal val="visible"/>
                                      </p:to>
                                    </p:set>
                                    <p:animEffect transition="in" filter="wipe(left)">
                                      <p:cBhvr>
                                        <p:cTn id="19" dur="500"/>
                                        <p:tgtEl>
                                          <p:spTgt spid="11367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5" grpId="0" autoUpdateAnimBg="0"/>
      <p:bldP spid="11367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1</a:t>
            </a:r>
          </a:p>
        </p:txBody>
      </p:sp>
      <p:sp>
        <p:nvSpPr>
          <p:cNvPr id="123911" name="Oval 7"/>
          <p:cNvSpPr>
            <a:spLocks noChangeArrowheads="1"/>
          </p:cNvSpPr>
          <p:nvPr/>
        </p:nvSpPr>
        <p:spPr bwMode="auto">
          <a:xfrm>
            <a:off x="876300" y="5029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2"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3913"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3916" name="TPAnswers"/>
          <p:cNvSpPr>
            <a:spLocks noChangeArrowheads="1"/>
          </p:cNvSpPr>
          <p:nvPr>
            <p:custDataLst>
              <p:tags r:id="rId2"/>
            </p:custDataLst>
          </p:nvPr>
        </p:nvSpPr>
        <p:spPr bwMode="auto">
          <a:xfrm>
            <a:off x="914400" y="2209800"/>
            <a:ext cx="3276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(2</a:t>
            </a:r>
            <a:r>
              <a:rPr lang="pt-BR" sz="2400" b="1" i="1">
                <a:sym typeface="Symbol" pitchFamily="18" charset="2"/>
              </a:rPr>
              <a:t>x</a:t>
            </a:r>
            <a:r>
              <a:rPr lang="pt-BR" sz="2400" b="1">
                <a:sym typeface="Symbol" pitchFamily="18" charset="2"/>
              </a:rPr>
              <a:t> + 4)(</a:t>
            </a:r>
            <a:r>
              <a:rPr lang="pt-BR" sz="2400" b="1" i="1">
                <a:sym typeface="Symbol" pitchFamily="18" charset="2"/>
              </a:rPr>
              <a:t>x</a:t>
            </a:r>
            <a:r>
              <a:rPr lang="pt-BR" sz="2400" b="1">
                <a:sym typeface="Symbol" pitchFamily="18" charset="2"/>
              </a:rPr>
              <a:t> + 5)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b="1" i="1">
                <a:sym typeface="Symbol" pitchFamily="18" charset="2"/>
              </a:rPr>
              <a:t>x</a:t>
            </a:r>
            <a:r>
              <a:rPr lang="pt-BR" sz="2400" b="1">
                <a:sym typeface="Symbol" pitchFamily="18" charset="2"/>
              </a:rPr>
              <a:t> + 2)(2</a:t>
            </a:r>
            <a:r>
              <a:rPr lang="pt-BR" sz="2400" b="1" i="1">
                <a:sym typeface="Symbol" pitchFamily="18" charset="2"/>
              </a:rPr>
              <a:t>x</a:t>
            </a:r>
            <a:r>
              <a:rPr lang="pt-BR" sz="2400" b="1">
                <a:sym typeface="Symbol" pitchFamily="18" charset="2"/>
              </a:rPr>
              <a:t> + 10)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2(</a:t>
            </a:r>
            <a:r>
              <a:rPr lang="pt-BR" sz="2400" b="1" i="1">
                <a:sym typeface="Symbol" pitchFamily="18" charset="2"/>
              </a:rPr>
              <a:t>x</a:t>
            </a:r>
            <a:r>
              <a:rPr lang="pt-BR" sz="2400" b="1" baseline="40000">
                <a:sym typeface="Symbol" pitchFamily="18" charset="2"/>
              </a:rPr>
              <a:t>2</a:t>
            </a:r>
            <a:r>
              <a:rPr lang="pt-BR" sz="2400" b="1">
                <a:sym typeface="Symbol" pitchFamily="18" charset="2"/>
              </a:rPr>
              <a:t> + 7</a:t>
            </a:r>
            <a:r>
              <a:rPr lang="pt-BR" sz="2400" b="1" i="1">
                <a:sym typeface="Symbol" pitchFamily="18" charset="2"/>
              </a:rPr>
              <a:t>x</a:t>
            </a:r>
            <a:r>
              <a:rPr lang="pt-BR" sz="2400" b="1">
                <a:sym typeface="Symbol" pitchFamily="18" charset="2"/>
              </a:rPr>
              <a:t> + 10)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a:t>
            </a:r>
            <a:r>
              <a:rPr lang="pt-BR" sz="2400" b="1" i="1">
                <a:sym typeface="Symbol" pitchFamily="18" charset="2"/>
              </a:rPr>
              <a:t>x</a:t>
            </a:r>
            <a:r>
              <a:rPr lang="pt-BR" sz="2400" b="1">
                <a:sym typeface="Symbol" pitchFamily="18" charset="2"/>
              </a:rPr>
              <a:t> + 2)(</a:t>
            </a:r>
            <a:r>
              <a:rPr lang="pt-BR" sz="2400" b="1" i="1">
                <a:sym typeface="Symbol" pitchFamily="18" charset="2"/>
              </a:rPr>
              <a:t>x</a:t>
            </a:r>
            <a:r>
              <a:rPr lang="pt-BR" sz="2400" b="1">
                <a:sym typeface="Symbol" pitchFamily="18" charset="2"/>
              </a:rPr>
              <a:t> + 5)</a:t>
            </a:r>
          </a:p>
        </p:txBody>
      </p:sp>
      <p:sp>
        <p:nvSpPr>
          <p:cNvPr id="123917"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Factor 2</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+ 14</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+ 20.</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3917"/>
                                        </p:tgtEl>
                                        <p:attrNameLst>
                                          <p:attrName>style.visibility</p:attrName>
                                        </p:attrNameLst>
                                      </p:cBhvr>
                                      <p:to>
                                        <p:strVal val="visible"/>
                                      </p:to>
                                    </p:set>
                                    <p:animEffect transition="in" filter="wipe(left)">
                                      <p:cBhvr>
                                        <p:cTn id="7" dur="500"/>
                                        <p:tgtEl>
                                          <p:spTgt spid="1239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3916"/>
                                        </p:tgtEl>
                                        <p:attrNameLst>
                                          <p:attrName>style.visibility</p:attrName>
                                        </p:attrNameLst>
                                      </p:cBhvr>
                                      <p:to>
                                        <p:strVal val="visible"/>
                                      </p:to>
                                    </p:set>
                                    <p:animEffect transition="in" filter="wipe(left)">
                                      <p:cBhvr>
                                        <p:cTn id="11" dur="500"/>
                                        <p:tgtEl>
                                          <p:spTgt spid="123916"/>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3911"/>
                                        </p:tgtEl>
                                        <p:attrNameLst>
                                          <p:attrName>style.visibility</p:attrName>
                                        </p:attrNameLst>
                                      </p:cBhvr>
                                      <p:to>
                                        <p:strVal val="visible"/>
                                      </p:to>
                                    </p:set>
                                    <p:animEffect transition="in" filter="wipe(down)">
                                      <p:cBhvr>
                                        <p:cTn id="16" dur="580">
                                          <p:stCondLst>
                                            <p:cond delay="0"/>
                                          </p:stCondLst>
                                        </p:cTn>
                                        <p:tgtEl>
                                          <p:spTgt spid="123911"/>
                                        </p:tgtEl>
                                      </p:cBhvr>
                                    </p:animEffect>
                                    <p:anim calcmode="lin" valueType="num">
                                      <p:cBhvr>
                                        <p:cTn id="17" dur="1822" tmFilter="0,0; 0.14,0.36; 0.43,0.73; 0.71,0.91; 1.0,1.0">
                                          <p:stCondLst>
                                            <p:cond delay="0"/>
                                          </p:stCondLst>
                                        </p:cTn>
                                        <p:tgtEl>
                                          <p:spTgt spid="12391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391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391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391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3911"/>
                                        </p:tgtEl>
                                        <p:attrNameLst>
                                          <p:attrName>ppt_y</p:attrName>
                                        </p:attrNameLst>
                                      </p:cBhvr>
                                      <p:tavLst>
                                        <p:tav tm="0" fmla="#ppt_y-sin(pi*$)/81">
                                          <p:val>
                                            <p:fltVal val="0"/>
                                          </p:val>
                                        </p:tav>
                                        <p:tav tm="100000">
                                          <p:val>
                                            <p:fltVal val="1"/>
                                          </p:val>
                                        </p:tav>
                                      </p:tavLst>
                                    </p:anim>
                                    <p:animScale>
                                      <p:cBhvr>
                                        <p:cTn id="22" dur="26">
                                          <p:stCondLst>
                                            <p:cond delay="650"/>
                                          </p:stCondLst>
                                        </p:cTn>
                                        <p:tgtEl>
                                          <p:spTgt spid="123911"/>
                                        </p:tgtEl>
                                      </p:cBhvr>
                                      <p:to x="100000" y="60000"/>
                                    </p:animScale>
                                    <p:animScale>
                                      <p:cBhvr>
                                        <p:cTn id="23" dur="166" decel="50000">
                                          <p:stCondLst>
                                            <p:cond delay="676"/>
                                          </p:stCondLst>
                                        </p:cTn>
                                        <p:tgtEl>
                                          <p:spTgt spid="123911"/>
                                        </p:tgtEl>
                                      </p:cBhvr>
                                      <p:to x="100000" y="100000"/>
                                    </p:animScale>
                                    <p:animScale>
                                      <p:cBhvr>
                                        <p:cTn id="24" dur="26">
                                          <p:stCondLst>
                                            <p:cond delay="1312"/>
                                          </p:stCondLst>
                                        </p:cTn>
                                        <p:tgtEl>
                                          <p:spTgt spid="123911"/>
                                        </p:tgtEl>
                                      </p:cBhvr>
                                      <p:to x="100000" y="80000"/>
                                    </p:animScale>
                                    <p:animScale>
                                      <p:cBhvr>
                                        <p:cTn id="25" dur="166" decel="50000">
                                          <p:stCondLst>
                                            <p:cond delay="1338"/>
                                          </p:stCondLst>
                                        </p:cTn>
                                        <p:tgtEl>
                                          <p:spTgt spid="123911"/>
                                        </p:tgtEl>
                                      </p:cBhvr>
                                      <p:to x="100000" y="100000"/>
                                    </p:animScale>
                                    <p:animScale>
                                      <p:cBhvr>
                                        <p:cTn id="26" dur="26">
                                          <p:stCondLst>
                                            <p:cond delay="1642"/>
                                          </p:stCondLst>
                                        </p:cTn>
                                        <p:tgtEl>
                                          <p:spTgt spid="123911"/>
                                        </p:tgtEl>
                                      </p:cBhvr>
                                      <p:to x="100000" y="90000"/>
                                    </p:animScale>
                                    <p:animScale>
                                      <p:cBhvr>
                                        <p:cTn id="27" dur="166" decel="50000">
                                          <p:stCondLst>
                                            <p:cond delay="1668"/>
                                          </p:stCondLst>
                                        </p:cTn>
                                        <p:tgtEl>
                                          <p:spTgt spid="123911"/>
                                        </p:tgtEl>
                                      </p:cBhvr>
                                      <p:to x="100000" y="100000"/>
                                    </p:animScale>
                                    <p:animScale>
                                      <p:cBhvr>
                                        <p:cTn id="28" dur="26">
                                          <p:stCondLst>
                                            <p:cond delay="1808"/>
                                          </p:stCondLst>
                                        </p:cTn>
                                        <p:tgtEl>
                                          <p:spTgt spid="123911"/>
                                        </p:tgtEl>
                                      </p:cBhvr>
                                      <p:to x="100000" y="95000"/>
                                    </p:animScale>
                                    <p:animScale>
                                      <p:cBhvr>
                                        <p:cTn id="29" dur="166" decel="50000">
                                          <p:stCondLst>
                                            <p:cond delay="1834"/>
                                          </p:stCondLst>
                                        </p:cTn>
                                        <p:tgtEl>
                                          <p:spTgt spid="1239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animBg="1"/>
      <p:bldP spid="123916" grpId="0" autoUpdateAnimBg="0"/>
      <p:bldP spid="12391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8223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6149" name="Rectangle 5"/>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Factor 24</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22</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+ 3.</a:t>
            </a:r>
          </a:p>
        </p:txBody>
      </p:sp>
      <p:sp>
        <p:nvSpPr>
          <p:cNvPr id="6150" name="Text Box 6"/>
          <p:cNvSpPr txBox="1">
            <a:spLocks noChangeArrowheads="1"/>
          </p:cNvSpPr>
          <p:nvPr/>
        </p:nvSpPr>
        <p:spPr bwMode="auto">
          <a:xfrm>
            <a:off x="533400" y="1828800"/>
            <a:ext cx="8077200" cy="173513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a</a:t>
            </a:r>
            <a:r>
              <a:rPr lang="en-US" sz="2400">
                <a:ea typeface="Times New Roman" pitchFamily="18" charset="0"/>
                <a:cs typeface="Arial" pitchFamily="34" charset="0"/>
              </a:rPr>
              <a:t> = 24, </a:t>
            </a:r>
            <a:r>
              <a:rPr lang="en-US" sz="2400" i="1">
                <a:ea typeface="Times New Roman" pitchFamily="18" charset="0"/>
                <a:cs typeface="Arial" pitchFamily="34" charset="0"/>
              </a:rPr>
              <a:t>b</a:t>
            </a:r>
            <a:r>
              <a:rPr lang="en-US" sz="2400">
                <a:ea typeface="Times New Roman" pitchFamily="18" charset="0"/>
                <a:cs typeface="Arial" pitchFamily="34" charset="0"/>
              </a:rPr>
              <a:t> = –22, and </a:t>
            </a:r>
            <a:r>
              <a:rPr lang="en-US" sz="2400" i="1">
                <a:ea typeface="Times New Roman" pitchFamily="18" charset="0"/>
                <a:cs typeface="Arial" pitchFamily="34" charset="0"/>
              </a:rPr>
              <a:t>c</a:t>
            </a:r>
            <a:r>
              <a:rPr lang="en-US" sz="2400">
                <a:ea typeface="Times New Roman" pitchFamily="18" charset="0"/>
                <a:cs typeface="Arial" pitchFamily="34" charset="0"/>
              </a:rPr>
              <a:t> = 3. Since </a:t>
            </a:r>
            <a:r>
              <a:rPr lang="en-US" sz="2400" i="1">
                <a:ea typeface="Times New Roman" pitchFamily="18" charset="0"/>
                <a:cs typeface="Arial" pitchFamily="34" charset="0"/>
              </a:rPr>
              <a:t>b</a:t>
            </a:r>
            <a:r>
              <a:rPr lang="en-US" sz="2400">
                <a:ea typeface="Times New Roman" pitchFamily="18" charset="0"/>
                <a:cs typeface="Arial" pitchFamily="34" charset="0"/>
              </a:rPr>
              <a:t> is negative, </a:t>
            </a:r>
            <a:r>
              <a:rPr lang="en-US" sz="2400" i="1">
                <a:ea typeface="Times New Roman" pitchFamily="18" charset="0"/>
                <a:cs typeface="Arial" pitchFamily="34" charset="0"/>
              </a:rPr>
              <a:t>m</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is negative. Since </a:t>
            </a:r>
            <a:r>
              <a:rPr lang="en-US" sz="2400" i="1">
                <a:ea typeface="Times New Roman" pitchFamily="18" charset="0"/>
                <a:cs typeface="Arial" pitchFamily="34" charset="0"/>
              </a:rPr>
              <a:t>c</a:t>
            </a:r>
            <a:r>
              <a:rPr lang="en-US" sz="2400">
                <a:ea typeface="Times New Roman" pitchFamily="18" charset="0"/>
                <a:cs typeface="Arial" pitchFamily="34" charset="0"/>
              </a:rPr>
              <a:t> is positive, </a:t>
            </a:r>
            <a:r>
              <a:rPr lang="en-US" sz="2400" i="1">
                <a:ea typeface="Times New Roman" pitchFamily="18" charset="0"/>
                <a:cs typeface="Arial" pitchFamily="34" charset="0"/>
              </a:rPr>
              <a:t>mp</a:t>
            </a:r>
            <a:r>
              <a:rPr lang="en-US" sz="2400">
                <a:ea typeface="Times New Roman" pitchFamily="18" charset="0"/>
                <a:cs typeface="Arial" pitchFamily="34" charset="0"/>
              </a:rPr>
              <a:t> is positive. So </a:t>
            </a:r>
            <a:r>
              <a:rPr lang="en-US" sz="2400" i="1">
                <a:ea typeface="Times New Roman" pitchFamily="18" charset="0"/>
                <a:cs typeface="Arial" pitchFamily="34" charset="0"/>
              </a:rPr>
              <a:t>m</a:t>
            </a:r>
            <a:r>
              <a:rPr lang="en-US" sz="2400">
                <a:ea typeface="Times New Roman" pitchFamily="18" charset="0"/>
                <a:cs typeface="Arial" pitchFamily="34" charset="0"/>
              </a:rPr>
              <a:t> and </a:t>
            </a:r>
            <a:r>
              <a:rPr lang="en-US" sz="2400" i="1">
                <a:ea typeface="Times New Roman" pitchFamily="18" charset="0"/>
                <a:cs typeface="Arial" pitchFamily="34" charset="0"/>
              </a:rPr>
              <a:t>p</a:t>
            </a:r>
            <a:r>
              <a:rPr lang="en-US" sz="2400">
                <a:ea typeface="Times New Roman" pitchFamily="18" charset="0"/>
                <a:cs typeface="Arial" pitchFamily="34" charset="0"/>
              </a:rPr>
              <a:t> must both be negative. Therefore, make a list of the negative factors of 24 ● 3 or 72, and look for the pair of factors with the sum of –22.</a:t>
            </a:r>
          </a:p>
        </p:txBody>
      </p:sp>
      <p:sp>
        <p:nvSpPr>
          <p:cNvPr id="6151" name="Text Box 7"/>
          <p:cNvSpPr txBox="1">
            <a:spLocks noChangeArrowheads="1"/>
          </p:cNvSpPr>
          <p:nvPr/>
        </p:nvSpPr>
        <p:spPr bwMode="auto">
          <a:xfrm>
            <a:off x="1000125" y="4038600"/>
            <a:ext cx="7915275" cy="2173288"/>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Lst>
            </a:pPr>
            <a:r>
              <a:rPr lang="en-US" sz="2400">
                <a:ea typeface="Times New Roman" pitchFamily="18" charset="0"/>
                <a:cs typeface="Arial" pitchFamily="34" charset="0"/>
              </a:rPr>
              <a:t>     –1, –72		–73</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–2, –36		–38</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–3, –24		–27		      </a:t>
            </a:r>
          </a:p>
          <a:p>
            <a:pPr>
              <a:lnSpc>
                <a:spcPct val="90000"/>
              </a:lnSpc>
              <a:spcBef>
                <a:spcPct val="20000"/>
              </a:spcBef>
              <a:spcAft>
                <a:spcPct val="20000"/>
              </a:spcAft>
              <a:buClr>
                <a:srgbClr val="FFFFFF"/>
              </a:buClr>
              <a:tabLst>
                <a:tab pos="457200" algn="l"/>
              </a:tabLst>
            </a:pPr>
            <a:r>
              <a:rPr lang="en-US" sz="2400">
                <a:solidFill>
                  <a:srgbClr val="000000"/>
                </a:solidFill>
                <a:ea typeface="Times New Roman" pitchFamily="18" charset="0"/>
                <a:cs typeface="Arial" pitchFamily="34" charset="0"/>
              </a:rPr>
              <a:t>     –4, –18		–22		The correct factors</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						are –4 and –18.</a:t>
            </a:r>
          </a:p>
        </p:txBody>
      </p:sp>
      <p:grpSp>
        <p:nvGrpSpPr>
          <p:cNvPr id="6152" name="Group 8"/>
          <p:cNvGrpSpPr>
            <a:grpSpLocks/>
          </p:cNvGrpSpPr>
          <p:nvPr/>
        </p:nvGrpSpPr>
        <p:grpSpPr bwMode="auto">
          <a:xfrm>
            <a:off x="533400" y="3595688"/>
            <a:ext cx="8077200" cy="2271712"/>
            <a:chOff x="336" y="2361"/>
            <a:chExt cx="5088" cy="1431"/>
          </a:xfrm>
        </p:grpSpPr>
        <p:sp>
          <p:nvSpPr>
            <p:cNvPr id="6153" name="Text Box 9"/>
            <p:cNvSpPr txBox="1">
              <a:spLocks noChangeArrowheads="1"/>
            </p:cNvSpPr>
            <p:nvPr/>
          </p:nvSpPr>
          <p:spPr bwMode="auto">
            <a:xfrm>
              <a:off x="336" y="2361"/>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72     Sum of Factors</a:t>
              </a:r>
              <a:endParaRPr lang="en-US" sz="2400">
                <a:solidFill>
                  <a:srgbClr val="000000"/>
                </a:solidFill>
                <a:ea typeface="Times New Roman" pitchFamily="18" charset="0"/>
                <a:cs typeface="Arial" pitchFamily="34" charset="0"/>
              </a:endParaRPr>
            </a:p>
          </p:txBody>
        </p:sp>
        <p:sp>
          <p:nvSpPr>
            <p:cNvPr id="6154" name="Line 10"/>
            <p:cNvSpPr>
              <a:spLocks noChangeShapeType="1"/>
            </p:cNvSpPr>
            <p:nvPr/>
          </p:nvSpPr>
          <p:spPr bwMode="auto">
            <a:xfrm>
              <a:off x="576" y="2600"/>
              <a:ext cx="2826" cy="0"/>
            </a:xfrm>
            <a:prstGeom prst="line">
              <a:avLst/>
            </a:prstGeom>
            <a:noFill/>
            <a:ln w="28575">
              <a:solidFill>
                <a:srgbClr val="E01B22"/>
              </a:solidFill>
              <a:round/>
              <a:headEnd/>
              <a:tailEnd/>
            </a:ln>
            <a:effectLst/>
          </p:spPr>
          <p:txBody>
            <a:bodyPr>
              <a:spAutoFit/>
            </a:bodyPr>
            <a:lstStyle/>
            <a:p>
              <a:endParaRPr lang="en-US"/>
            </a:p>
          </p:txBody>
        </p:sp>
        <p:sp>
          <p:nvSpPr>
            <p:cNvPr id="6155" name="Line 11"/>
            <p:cNvSpPr>
              <a:spLocks noChangeShapeType="1"/>
            </p:cNvSpPr>
            <p:nvPr/>
          </p:nvSpPr>
          <p:spPr bwMode="auto">
            <a:xfrm>
              <a:off x="1902" y="2400"/>
              <a:ext cx="0" cy="1392"/>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0">
                                            <p:txEl>
                                              <p:pRg st="0" end="0"/>
                                            </p:txEl>
                                          </p:spTgt>
                                        </p:tgtEl>
                                        <p:attrNameLst>
                                          <p:attrName>style.visibility</p:attrName>
                                        </p:attrNameLst>
                                      </p:cBhvr>
                                      <p:to>
                                        <p:strVal val="visible"/>
                                      </p:to>
                                    </p:set>
                                    <p:animEffect transition="in" filter="wipe(left)">
                                      <p:cBhvr>
                                        <p:cTn id="12" dur="500"/>
                                        <p:tgtEl>
                                          <p:spTgt spid="615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wipe(left)">
                                      <p:cBhvr>
                                        <p:cTn id="17" dur="500"/>
                                        <p:tgtEl>
                                          <p:spTgt spid="61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51">
                                            <p:txEl>
                                              <p:pRg st="0" end="0"/>
                                            </p:txEl>
                                          </p:spTgt>
                                        </p:tgtEl>
                                        <p:attrNameLst>
                                          <p:attrName>style.visibility</p:attrName>
                                        </p:attrNameLst>
                                      </p:cBhvr>
                                      <p:to>
                                        <p:strVal val="visible"/>
                                      </p:to>
                                    </p:set>
                                    <p:animEffect transition="in" filter="wipe(left)">
                                      <p:cBhvr>
                                        <p:cTn id="22" dur="500"/>
                                        <p:tgtEl>
                                          <p:spTgt spid="615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51">
                                            <p:txEl>
                                              <p:pRg st="1" end="1"/>
                                            </p:txEl>
                                          </p:spTgt>
                                        </p:tgtEl>
                                        <p:attrNameLst>
                                          <p:attrName>style.visibility</p:attrName>
                                        </p:attrNameLst>
                                      </p:cBhvr>
                                      <p:to>
                                        <p:strVal val="visible"/>
                                      </p:to>
                                    </p:set>
                                    <p:animEffect transition="in" filter="wipe(left)">
                                      <p:cBhvr>
                                        <p:cTn id="27" dur="500"/>
                                        <p:tgtEl>
                                          <p:spTgt spid="615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51">
                                            <p:txEl>
                                              <p:pRg st="2" end="2"/>
                                            </p:txEl>
                                          </p:spTgt>
                                        </p:tgtEl>
                                        <p:attrNameLst>
                                          <p:attrName>style.visibility</p:attrName>
                                        </p:attrNameLst>
                                      </p:cBhvr>
                                      <p:to>
                                        <p:strVal val="visible"/>
                                      </p:to>
                                    </p:set>
                                    <p:animEffect transition="in" filter="wipe(left)">
                                      <p:cBhvr>
                                        <p:cTn id="32" dur="500"/>
                                        <p:tgtEl>
                                          <p:spTgt spid="615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151">
                                            <p:txEl>
                                              <p:pRg st="3" end="3"/>
                                            </p:txEl>
                                          </p:spTgt>
                                        </p:tgtEl>
                                        <p:attrNameLst>
                                          <p:attrName>style.visibility</p:attrName>
                                        </p:attrNameLst>
                                      </p:cBhvr>
                                      <p:to>
                                        <p:strVal val="visible"/>
                                      </p:to>
                                    </p:set>
                                    <p:animEffect transition="in" filter="wipe(left)">
                                      <p:cBhvr>
                                        <p:cTn id="37" dur="500"/>
                                        <p:tgtEl>
                                          <p:spTgt spid="61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5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8223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Factor </a:t>
            </a:r>
            <a:r>
              <a:rPr lang="en-US" sz="2000" b="1" i="1">
                <a:solidFill>
                  <a:srgbClr val="CD0000"/>
                </a:solidFill>
              </a:rPr>
              <a:t>ax</a:t>
            </a:r>
            <a:r>
              <a:rPr lang="en-US" sz="2400" b="1" baseline="40000">
                <a:solidFill>
                  <a:srgbClr val="CD0000"/>
                </a:solidFill>
              </a:rPr>
              <a:t>2</a:t>
            </a:r>
            <a:r>
              <a:rPr lang="en-US" sz="2000" b="1">
                <a:solidFill>
                  <a:srgbClr val="CD0000"/>
                </a:solidFill>
              </a:rPr>
              <a:t> – </a:t>
            </a:r>
            <a:r>
              <a:rPr lang="en-US" sz="2000" b="1" i="1">
                <a:solidFill>
                  <a:srgbClr val="CD0000"/>
                </a:solidFill>
              </a:rPr>
              <a:t>bx </a:t>
            </a:r>
            <a:r>
              <a:rPr lang="en-US" sz="2000" b="1">
                <a:solidFill>
                  <a:srgbClr val="CD0000"/>
                </a:solidFill>
              </a:rPr>
              <a:t>+ </a:t>
            </a:r>
            <a:r>
              <a:rPr lang="en-US" sz="2000" b="1" i="1">
                <a:solidFill>
                  <a:srgbClr val="CD0000"/>
                </a:solidFill>
              </a:rPr>
              <a:t>c</a:t>
            </a:r>
            <a:endParaRPr lang="en-US" sz="2000" b="1">
              <a:solidFill>
                <a:srgbClr val="EC1D24"/>
              </a:solidFill>
            </a:endParaRPr>
          </a:p>
        </p:txBody>
      </p:sp>
      <p:sp>
        <p:nvSpPr>
          <p:cNvPr id="7173" name="Rectangle 5"/>
          <p:cNvSpPr>
            <a:spLocks noChangeArrowheads="1"/>
          </p:cNvSpPr>
          <p:nvPr/>
        </p:nvSpPr>
        <p:spPr bwMode="auto">
          <a:xfrm>
            <a:off x="876300" y="1503363"/>
            <a:ext cx="7962900" cy="420687"/>
          </a:xfrm>
          <a:prstGeom prst="rect">
            <a:avLst/>
          </a:prstGeom>
          <a:noFill/>
          <a:ln w="9525">
            <a:noFill/>
            <a:miter lim="800000"/>
            <a:headEnd/>
            <a:tailEnd/>
          </a:ln>
          <a:effectLst/>
        </p:spPr>
        <p:txBody>
          <a:bodyPr>
            <a:spAutoFit/>
          </a:bodyPr>
          <a:lstStyle/>
          <a:p>
            <a:pPr marL="5143500" indent="-5143500">
              <a:lnSpc>
                <a:spcPct val="90000"/>
              </a:lnSpc>
              <a:spcBef>
                <a:spcPct val="20000"/>
              </a:spcBef>
              <a:spcAft>
                <a:spcPct val="20000"/>
              </a:spcAft>
            </a:pPr>
            <a:r>
              <a:rPr lang="en-US" sz="2400">
                <a:solidFill>
                  <a:srgbClr val="000000"/>
                </a:solidFill>
                <a:ea typeface="Times New Roman" pitchFamily="18" charset="0"/>
                <a:cs typeface="Arial" pitchFamily="34" charset="0"/>
              </a:rPr>
              <a:t> 24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22</a:t>
            </a:r>
            <a:r>
              <a:rPr lang="en-US" sz="2400" i="1">
                <a:ea typeface="Times New Roman" pitchFamily="18" charset="0"/>
                <a:cs typeface="Arial" pitchFamily="34" charset="0"/>
              </a:rPr>
              <a:t>x</a:t>
            </a:r>
            <a:r>
              <a:rPr lang="en-US" sz="2400">
                <a:ea typeface="Times New Roman" pitchFamily="18" charset="0"/>
                <a:cs typeface="Arial" pitchFamily="34" charset="0"/>
              </a:rPr>
              <a:t> + 3 = 24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mx</a:t>
            </a:r>
            <a:r>
              <a:rPr lang="en-US" sz="2400">
                <a:ea typeface="Times New Roman" pitchFamily="18" charset="0"/>
                <a:cs typeface="Arial" pitchFamily="34" charset="0"/>
              </a:rPr>
              <a:t> + </a:t>
            </a:r>
            <a:r>
              <a:rPr lang="en-US" sz="2400" i="1">
                <a:ea typeface="Times New Roman" pitchFamily="18" charset="0"/>
                <a:cs typeface="Arial" pitchFamily="34" charset="0"/>
              </a:rPr>
              <a:t>px</a:t>
            </a:r>
            <a:r>
              <a:rPr lang="en-US" sz="2400">
                <a:ea typeface="Times New Roman" pitchFamily="18" charset="0"/>
                <a:cs typeface="Arial" pitchFamily="34" charset="0"/>
              </a:rPr>
              <a:t> + 3	Write the pattern.</a:t>
            </a:r>
          </a:p>
        </p:txBody>
      </p:sp>
      <p:sp>
        <p:nvSpPr>
          <p:cNvPr id="7174" name="Rectangle 6"/>
          <p:cNvSpPr>
            <a:spLocks noChangeArrowheads="1"/>
          </p:cNvSpPr>
          <p:nvPr/>
        </p:nvSpPr>
        <p:spPr bwMode="auto">
          <a:xfrm>
            <a:off x="533400" y="3962400"/>
            <a:ext cx="8382000" cy="749300"/>
          </a:xfrm>
          <a:prstGeom prst="rect">
            <a:avLst/>
          </a:prstGeom>
          <a:noFill/>
          <a:ln w="9525">
            <a:noFill/>
            <a:miter lim="800000"/>
            <a:headEnd/>
            <a:tailEnd/>
          </a:ln>
          <a:effectLst/>
        </p:spPr>
        <p:txBody>
          <a:bodyPr>
            <a:spAutoFit/>
          </a:bodyPr>
          <a:lstStyle/>
          <a:p>
            <a:pPr marL="1892300" indent="-1547813">
              <a:lnSpc>
                <a:spcPct val="90000"/>
              </a:lnSpc>
              <a:spcBef>
                <a:spcPct val="20000"/>
              </a:spcBef>
              <a:buClr>
                <a:srgbClr val="FFFFFF"/>
              </a:buClr>
              <a:tabLst>
                <a:tab pos="1943100" algn="l"/>
              </a:tabLst>
            </a:pPr>
            <a:r>
              <a:rPr lang="en-US" sz="2400"/>
              <a:t>	= (4</a:t>
            </a:r>
            <a:r>
              <a:rPr lang="en-US" sz="2400" i="1"/>
              <a:t>x</a:t>
            </a:r>
            <a:r>
              <a:rPr lang="en-US" sz="2400"/>
              <a:t> – 3)(6</a:t>
            </a:r>
            <a:r>
              <a:rPr lang="en-US" sz="2400" i="1"/>
              <a:t>x</a:t>
            </a:r>
            <a:r>
              <a:rPr lang="en-US" sz="2400"/>
              <a:t> – 1)		Distributive</a:t>
            </a:r>
            <a:br>
              <a:rPr lang="en-US" sz="2400"/>
            </a:br>
            <a:r>
              <a:rPr lang="en-US" sz="2400"/>
              <a:t>					Property</a:t>
            </a:r>
          </a:p>
        </p:txBody>
      </p:sp>
      <p:sp>
        <p:nvSpPr>
          <p:cNvPr id="7175" name="Text Box 7"/>
          <p:cNvSpPr txBox="1">
            <a:spLocks noChangeArrowheads="1"/>
          </p:cNvSpPr>
          <p:nvPr/>
        </p:nvSpPr>
        <p:spPr bwMode="auto">
          <a:xfrm>
            <a:off x="533400" y="2046288"/>
            <a:ext cx="8382000" cy="1698625"/>
          </a:xfrm>
          <a:prstGeom prst="rect">
            <a:avLst/>
          </a:prstGeom>
          <a:noFill/>
          <a:ln w="9525" algn="ctr">
            <a:noFill/>
            <a:miter lim="800000"/>
            <a:headEnd/>
            <a:tailEnd/>
          </a:ln>
          <a:effectLst/>
        </p:spPr>
        <p:txBody>
          <a:bodyPr>
            <a:spAutoFit/>
          </a:bodyPr>
          <a:lstStyle/>
          <a:p>
            <a:pPr marL="5486400" indent="-5143500">
              <a:lnSpc>
                <a:spcPct val="90000"/>
              </a:lnSpc>
              <a:spcBef>
                <a:spcPct val="20000"/>
              </a:spcBef>
              <a:spcAft>
                <a:spcPct val="20000"/>
              </a:spcAft>
              <a:buClr>
                <a:srgbClr val="FFFFFF"/>
              </a:buClr>
            </a:pPr>
            <a:r>
              <a:rPr lang="en-US" sz="2400">
                <a:ea typeface="Times New Roman" pitchFamily="18" charset="0"/>
                <a:cs typeface="Arial" pitchFamily="34" charset="0"/>
              </a:rPr>
              <a:t>                  = 24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a:t>
            </a:r>
            <a:r>
              <a:rPr lang="en-US" sz="2400">
                <a:solidFill>
                  <a:srgbClr val="E01B22"/>
                </a:solidFill>
                <a:ea typeface="Times New Roman" pitchFamily="18" charset="0"/>
                <a:cs typeface="Arial" pitchFamily="34" charset="0"/>
              </a:rPr>
              <a:t>– 4</a:t>
            </a:r>
            <a:r>
              <a:rPr lang="en-US" sz="2400" i="1">
                <a:ea typeface="Times New Roman" pitchFamily="18" charset="0"/>
                <a:cs typeface="Arial" pitchFamily="34" charset="0"/>
              </a:rPr>
              <a:t>x</a:t>
            </a:r>
            <a:r>
              <a:rPr lang="en-US" sz="2400">
                <a:ea typeface="Times New Roman" pitchFamily="18" charset="0"/>
                <a:cs typeface="Arial" pitchFamily="34" charset="0"/>
              </a:rPr>
              <a:t> </a:t>
            </a:r>
            <a:r>
              <a:rPr lang="en-US" sz="2400">
                <a:solidFill>
                  <a:srgbClr val="339933"/>
                </a:solidFill>
                <a:ea typeface="Times New Roman" pitchFamily="18" charset="0"/>
                <a:cs typeface="Arial" pitchFamily="34" charset="0"/>
              </a:rPr>
              <a:t>– 18</a:t>
            </a:r>
            <a:r>
              <a:rPr lang="en-US" sz="2400" i="1">
                <a:ea typeface="Times New Roman" pitchFamily="18" charset="0"/>
                <a:cs typeface="Arial" pitchFamily="34" charset="0"/>
              </a:rPr>
              <a:t>x</a:t>
            </a:r>
            <a:r>
              <a:rPr lang="en-US" sz="2400">
                <a:ea typeface="Times New Roman" pitchFamily="18" charset="0"/>
                <a:cs typeface="Arial" pitchFamily="34" charset="0"/>
              </a:rPr>
              <a:t> + 3	</a:t>
            </a:r>
            <a:r>
              <a:rPr lang="en-US" sz="2400" i="1">
                <a:ea typeface="Times New Roman" pitchFamily="18" charset="0"/>
                <a:cs typeface="Arial" pitchFamily="34" charset="0"/>
              </a:rPr>
              <a:t>m</a:t>
            </a:r>
            <a:r>
              <a:rPr lang="en-US" sz="2400">
                <a:ea typeface="Times New Roman" pitchFamily="18" charset="0"/>
                <a:cs typeface="Arial" pitchFamily="34" charset="0"/>
              </a:rPr>
              <a:t> = –4 and </a:t>
            </a:r>
            <a:r>
              <a:rPr lang="en-US" sz="2400" i="1">
                <a:ea typeface="Times New Roman" pitchFamily="18" charset="0"/>
                <a:cs typeface="Arial" pitchFamily="34" charset="0"/>
              </a:rPr>
              <a:t>p</a:t>
            </a:r>
            <a:r>
              <a:rPr lang="en-US" sz="2400">
                <a:ea typeface="Times New Roman" pitchFamily="18" charset="0"/>
                <a:cs typeface="Arial" pitchFamily="34" charset="0"/>
              </a:rPr>
              <a:t> = –18</a:t>
            </a:r>
          </a:p>
          <a:p>
            <a:pPr marL="5486400" indent="-5143500">
              <a:lnSpc>
                <a:spcPct val="90000"/>
              </a:lnSpc>
              <a:spcBef>
                <a:spcPct val="20000"/>
              </a:spcBef>
              <a:spcAft>
                <a:spcPct val="20000"/>
              </a:spcAft>
              <a:buClr>
                <a:srgbClr val="FFFFFF"/>
              </a:buClr>
            </a:pPr>
            <a:r>
              <a:rPr lang="en-US" sz="2400">
                <a:solidFill>
                  <a:srgbClr val="000000"/>
                </a:solidFill>
                <a:ea typeface="Times New Roman" pitchFamily="18" charset="0"/>
                <a:cs typeface="Arial" pitchFamily="34" charset="0"/>
              </a:rPr>
              <a:t>                  </a:t>
            </a:r>
            <a:r>
              <a:rPr lang="en-US" sz="2400">
                <a:ea typeface="Times New Roman" pitchFamily="18" charset="0"/>
                <a:cs typeface="Arial" pitchFamily="34" charset="0"/>
              </a:rPr>
              <a:t>= (24</a:t>
            </a:r>
            <a:r>
              <a:rPr lang="en-US" sz="2400" i="1">
                <a:ea typeface="Times New Roman" pitchFamily="18" charset="0"/>
                <a:cs typeface="Arial" pitchFamily="34" charset="0"/>
              </a:rPr>
              <a:t>x</a:t>
            </a:r>
            <a:r>
              <a:rPr lang="en-US" sz="2400" baseline="40000">
                <a:ea typeface="Times New Roman" pitchFamily="18" charset="0"/>
                <a:cs typeface="Arial" pitchFamily="34" charset="0"/>
              </a:rPr>
              <a:t>2</a:t>
            </a:r>
            <a:r>
              <a:rPr lang="en-US" sz="2400">
                <a:ea typeface="Times New Roman" pitchFamily="18" charset="0"/>
                <a:cs typeface="Arial" pitchFamily="34" charset="0"/>
              </a:rPr>
              <a:t> – 4</a:t>
            </a:r>
            <a:r>
              <a:rPr lang="en-US" sz="2400" i="1">
                <a:ea typeface="Times New Roman" pitchFamily="18" charset="0"/>
                <a:cs typeface="Arial" pitchFamily="34" charset="0"/>
              </a:rPr>
              <a:t>x</a:t>
            </a:r>
            <a:r>
              <a:rPr lang="en-US" sz="2400">
                <a:ea typeface="Times New Roman" pitchFamily="18" charset="0"/>
                <a:cs typeface="Arial" pitchFamily="34" charset="0"/>
              </a:rPr>
              <a:t>) + (–18</a:t>
            </a:r>
            <a:r>
              <a:rPr lang="en-US" sz="2400" i="1">
                <a:ea typeface="Times New Roman" pitchFamily="18" charset="0"/>
                <a:cs typeface="Arial" pitchFamily="34" charset="0"/>
              </a:rPr>
              <a:t>x</a:t>
            </a:r>
            <a:r>
              <a:rPr lang="en-US" sz="2400">
                <a:ea typeface="Times New Roman" pitchFamily="18" charset="0"/>
                <a:cs typeface="Arial" pitchFamily="34" charset="0"/>
              </a:rPr>
              <a:t> + 3)	Group terms with common factors.</a:t>
            </a:r>
          </a:p>
          <a:p>
            <a:pPr marL="5486400" indent="-5143500">
              <a:lnSpc>
                <a:spcPct val="90000"/>
              </a:lnSpc>
              <a:spcBef>
                <a:spcPct val="20000"/>
              </a:spcBef>
              <a:spcAft>
                <a:spcPct val="20000"/>
              </a:spcAft>
              <a:buClr>
                <a:srgbClr val="FFFFFF"/>
              </a:buClr>
            </a:pPr>
            <a:r>
              <a:rPr lang="en-US" sz="2400">
                <a:solidFill>
                  <a:srgbClr val="000000"/>
                </a:solidFill>
                <a:ea typeface="Times New Roman" pitchFamily="18" charset="0"/>
                <a:cs typeface="Arial" pitchFamily="34" charset="0"/>
              </a:rPr>
              <a:t>                  </a:t>
            </a:r>
            <a:r>
              <a:rPr lang="en-US" sz="2400">
                <a:ea typeface="Times New Roman" pitchFamily="18" charset="0"/>
                <a:cs typeface="Arial" pitchFamily="34" charset="0"/>
              </a:rPr>
              <a:t>= 4</a:t>
            </a:r>
            <a:r>
              <a:rPr lang="en-US" sz="2400" i="1">
                <a:ea typeface="Times New Roman" pitchFamily="18" charset="0"/>
                <a:cs typeface="Arial" pitchFamily="34" charset="0"/>
              </a:rPr>
              <a:t>x</a:t>
            </a:r>
            <a:r>
              <a:rPr lang="en-US" sz="2400">
                <a:ea typeface="Times New Roman" pitchFamily="18" charset="0"/>
                <a:cs typeface="Arial" pitchFamily="34" charset="0"/>
              </a:rPr>
              <a:t>(6</a:t>
            </a:r>
            <a:r>
              <a:rPr lang="en-US" sz="2400" i="1">
                <a:ea typeface="Times New Roman" pitchFamily="18" charset="0"/>
                <a:cs typeface="Arial" pitchFamily="34" charset="0"/>
              </a:rPr>
              <a:t>x</a:t>
            </a:r>
            <a:r>
              <a:rPr lang="en-US" sz="2400">
                <a:ea typeface="Times New Roman" pitchFamily="18" charset="0"/>
                <a:cs typeface="Arial" pitchFamily="34" charset="0"/>
              </a:rPr>
              <a:t> – 1) + (–3)(6</a:t>
            </a:r>
            <a:r>
              <a:rPr lang="en-US" sz="2400" i="1">
                <a:ea typeface="Times New Roman" pitchFamily="18" charset="0"/>
                <a:cs typeface="Arial" pitchFamily="34" charset="0"/>
              </a:rPr>
              <a:t>x</a:t>
            </a:r>
            <a:r>
              <a:rPr lang="en-US" sz="2400">
                <a:ea typeface="Times New Roman" pitchFamily="18" charset="0"/>
                <a:cs typeface="Arial" pitchFamily="34" charset="0"/>
              </a:rPr>
              <a:t> – 1)	Factor the GCF.</a:t>
            </a:r>
            <a:endParaRPr lang="en-US" sz="2400" i="1">
              <a:ea typeface="Times New Roman" pitchFamily="18" charset="0"/>
              <a:cs typeface="Arial" pitchFamily="34" charset="0"/>
            </a:endParaRPr>
          </a:p>
        </p:txBody>
      </p:sp>
      <p:sp>
        <p:nvSpPr>
          <p:cNvPr id="7176" name="Rectangle 8"/>
          <p:cNvSpPr>
            <a:spLocks noChangeArrowheads="1"/>
          </p:cNvSpPr>
          <p:nvPr/>
        </p:nvSpPr>
        <p:spPr bwMode="auto">
          <a:xfrm>
            <a:off x="533400" y="5270500"/>
            <a:ext cx="83820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(4</a:t>
            </a:r>
            <a:r>
              <a:rPr lang="en-US" sz="2400" i="1">
                <a:solidFill>
                  <a:srgbClr val="E01B22"/>
                </a:solidFill>
              </a:rPr>
              <a:t>x</a:t>
            </a:r>
            <a:r>
              <a:rPr lang="en-US" sz="2400">
                <a:solidFill>
                  <a:srgbClr val="E01B22"/>
                </a:solidFill>
              </a:rPr>
              <a:t> – 3)(6</a:t>
            </a:r>
            <a:r>
              <a:rPr lang="en-US" sz="2400" i="1">
                <a:solidFill>
                  <a:srgbClr val="E01B22"/>
                </a:solidFill>
              </a:rPr>
              <a:t>x</a:t>
            </a:r>
            <a:r>
              <a:rPr lang="en-US" sz="2400">
                <a:solidFill>
                  <a:srgbClr val="E01B22"/>
                </a:solidFill>
              </a:rPr>
              <a:t> – 1)</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5">
                                            <p:txEl>
                                              <p:pRg st="0" end="0"/>
                                            </p:txEl>
                                          </p:spTgt>
                                        </p:tgtEl>
                                        <p:attrNameLst>
                                          <p:attrName>style.visibility</p:attrName>
                                        </p:attrNameLst>
                                      </p:cBhvr>
                                      <p:to>
                                        <p:strVal val="visible"/>
                                      </p:to>
                                    </p:set>
                                    <p:animEffect transition="in" filter="wipe(left)">
                                      <p:cBhvr>
                                        <p:cTn id="12" dur="500"/>
                                        <p:tgtEl>
                                          <p:spTgt spid="71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5">
                                            <p:txEl>
                                              <p:pRg st="1" end="1"/>
                                            </p:txEl>
                                          </p:spTgt>
                                        </p:tgtEl>
                                        <p:attrNameLst>
                                          <p:attrName>style.visibility</p:attrName>
                                        </p:attrNameLst>
                                      </p:cBhvr>
                                      <p:to>
                                        <p:strVal val="visible"/>
                                      </p:to>
                                    </p:set>
                                    <p:animEffect transition="in" filter="wipe(left)">
                                      <p:cBhvr>
                                        <p:cTn id="17" dur="500"/>
                                        <p:tgtEl>
                                          <p:spTgt spid="71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5">
                                            <p:txEl>
                                              <p:pRg st="2" end="2"/>
                                            </p:txEl>
                                          </p:spTgt>
                                        </p:tgtEl>
                                        <p:attrNameLst>
                                          <p:attrName>style.visibility</p:attrName>
                                        </p:attrNameLst>
                                      </p:cBhvr>
                                      <p:to>
                                        <p:strVal val="visible"/>
                                      </p:to>
                                    </p:set>
                                    <p:animEffect transition="in" filter="wipe(left)">
                                      <p:cBhvr>
                                        <p:cTn id="22" dur="500"/>
                                        <p:tgtEl>
                                          <p:spTgt spid="71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4">
                                            <p:txEl>
                                              <p:pRg st="0" end="0"/>
                                            </p:txEl>
                                          </p:spTgt>
                                        </p:tgtEl>
                                        <p:attrNameLst>
                                          <p:attrName>style.visibility</p:attrName>
                                        </p:attrNameLst>
                                      </p:cBhvr>
                                      <p:to>
                                        <p:strVal val="visible"/>
                                      </p:to>
                                    </p:set>
                                    <p:animEffect transition="in" filter="wipe(left)">
                                      <p:cBhvr>
                                        <p:cTn id="27" dur="500"/>
                                        <p:tgtEl>
                                          <p:spTgt spid="717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76">
                                            <p:txEl>
                                              <p:pRg st="0" end="0"/>
                                            </p:txEl>
                                          </p:spTgt>
                                        </p:tgtEl>
                                        <p:attrNameLst>
                                          <p:attrName>style.visibility</p:attrName>
                                        </p:attrNameLst>
                                      </p:cBhvr>
                                      <p:to>
                                        <p:strVal val="visible"/>
                                      </p:to>
                                    </p:set>
                                    <p:animEffect transition="in" filter="wipe(left)">
                                      <p:cBhvr>
                                        <p:cTn id="32" dur="500"/>
                                        <p:tgtEl>
                                          <p:spTgt spid="71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75" grpId="0" build="p" autoUpdateAnimBg="0"/>
      <p:bldP spid="7176"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5" name="Oval 7"/>
          <p:cNvSpPr>
            <a:spLocks noChangeArrowheads="1"/>
          </p:cNvSpPr>
          <p:nvPr/>
        </p:nvSpPr>
        <p:spPr bwMode="auto">
          <a:xfrm>
            <a:off x="876300" y="31242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8" name="TPAnswers"/>
          <p:cNvSpPr>
            <a:spLocks noChangeArrowheads="1"/>
          </p:cNvSpPr>
          <p:nvPr>
            <p:custDataLst>
              <p:tags r:id="rId2"/>
            </p:custDataLst>
          </p:nvPr>
        </p:nvSpPr>
        <p:spPr bwMode="auto">
          <a:xfrm>
            <a:off x="914400" y="2209800"/>
            <a:ext cx="32766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(2</a:t>
            </a:r>
            <a:r>
              <a:rPr lang="pt-BR" sz="2400" b="1" i="1">
                <a:sym typeface="Symbol" pitchFamily="18" charset="2"/>
              </a:rPr>
              <a:t>x</a:t>
            </a:r>
            <a:r>
              <a:rPr lang="pt-BR" sz="2400" b="1">
                <a:sym typeface="Symbol" pitchFamily="18" charset="2"/>
              </a:rPr>
              <a:t> + 3)(5</a:t>
            </a:r>
            <a:r>
              <a:rPr lang="pt-BR" sz="2400" b="1" i="1">
                <a:sym typeface="Symbol" pitchFamily="18" charset="2"/>
              </a:rPr>
              <a:t>x</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(2</a:t>
            </a:r>
            <a:r>
              <a:rPr lang="pt-BR" sz="2400" b="1" i="1">
                <a:sym typeface="Symbol" pitchFamily="18" charset="2"/>
              </a:rPr>
              <a:t>x</a:t>
            </a:r>
            <a:r>
              <a:rPr lang="pt-BR" sz="2400" b="1">
                <a:sym typeface="Symbol" pitchFamily="18" charset="2"/>
              </a:rPr>
              <a:t> – 3)(5</a:t>
            </a:r>
            <a:r>
              <a:rPr lang="pt-BR" sz="2400" b="1" i="1">
                <a:sym typeface="Symbol" pitchFamily="18" charset="2"/>
              </a:rPr>
              <a:t>x</a:t>
            </a:r>
            <a:r>
              <a:rPr lang="pt-BR" sz="2400" b="1">
                <a:sym typeface="Symbol" pitchFamily="18" charset="2"/>
              </a:rPr>
              <a:t> – 4)</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(2</a:t>
            </a:r>
            <a:r>
              <a:rPr lang="pt-BR" sz="2400" b="1" i="1">
                <a:sym typeface="Symbol" pitchFamily="18" charset="2"/>
              </a:rPr>
              <a:t>x</a:t>
            </a:r>
            <a:r>
              <a:rPr lang="pt-BR" sz="2400" b="1">
                <a:sym typeface="Symbol" pitchFamily="18" charset="2"/>
              </a:rPr>
              <a:t> + 6)(5</a:t>
            </a:r>
            <a:r>
              <a:rPr lang="pt-BR" sz="2400" b="1" i="1">
                <a:sym typeface="Symbol" pitchFamily="18" charset="2"/>
              </a:rPr>
              <a:t>x</a:t>
            </a:r>
            <a:r>
              <a:rPr lang="pt-BR" sz="2400" b="1">
                <a:sym typeface="Symbol" pitchFamily="18" charset="2"/>
              </a:rPr>
              <a:t> – 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(2</a:t>
            </a:r>
            <a:r>
              <a:rPr lang="pt-BR" sz="2400" b="1" i="1">
                <a:sym typeface="Symbol" pitchFamily="18" charset="2"/>
              </a:rPr>
              <a:t>x</a:t>
            </a:r>
            <a:r>
              <a:rPr lang="pt-BR" sz="2400" b="1">
                <a:sym typeface="Symbol" pitchFamily="18" charset="2"/>
              </a:rPr>
              <a:t> – 6)(5</a:t>
            </a:r>
            <a:r>
              <a:rPr lang="pt-BR" sz="2400" b="1" i="1">
                <a:sym typeface="Symbol" pitchFamily="18" charset="2"/>
              </a:rPr>
              <a:t>x</a:t>
            </a:r>
            <a:r>
              <a:rPr lang="pt-BR" sz="2400" b="1">
                <a:sym typeface="Symbol" pitchFamily="18" charset="2"/>
              </a:rPr>
              <a:t> – 2)</a:t>
            </a:r>
          </a:p>
        </p:txBody>
      </p:sp>
      <p:sp>
        <p:nvSpPr>
          <p:cNvPr id="114699"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pitchFamily="34" charset="0"/>
              </a:rPr>
              <a:t>Factor 10</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23</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+ 12.</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9"/>
                                        </p:tgtEl>
                                        <p:attrNameLst>
                                          <p:attrName>style.visibility</p:attrName>
                                        </p:attrNameLst>
                                      </p:cBhvr>
                                      <p:to>
                                        <p:strVal val="visible"/>
                                      </p:to>
                                    </p:set>
                                    <p:animEffect transition="in" filter="wipe(left)">
                                      <p:cBhvr>
                                        <p:cTn id="15" dur="500"/>
                                        <p:tgtEl>
                                          <p:spTgt spid="11469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8"/>
                                        </p:tgtEl>
                                        <p:attrNameLst>
                                          <p:attrName>style.visibility</p:attrName>
                                        </p:attrNameLst>
                                      </p:cBhvr>
                                      <p:to>
                                        <p:strVal val="visible"/>
                                      </p:to>
                                    </p:set>
                                    <p:animEffect transition="in" filter="wipe(left)">
                                      <p:cBhvr>
                                        <p:cTn id="19" dur="500"/>
                                        <p:tgtEl>
                                          <p:spTgt spid="11469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698" grpId="0" autoUpdateAnimBg="0"/>
      <p:bldP spid="11469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Determine Whether a Polynomial is Prime</a:t>
            </a:r>
            <a:endParaRPr lang="en-US" sz="2000" b="1">
              <a:solidFill>
                <a:srgbClr val="EC1D24"/>
              </a:solidFill>
            </a:endParaRPr>
          </a:p>
        </p:txBody>
      </p:sp>
      <p:sp>
        <p:nvSpPr>
          <p:cNvPr id="9220" name="Rectangle 4"/>
          <p:cNvSpPr>
            <a:spLocks noChangeArrowheads="1"/>
          </p:cNvSpPr>
          <p:nvPr/>
        </p:nvSpPr>
        <p:spPr bwMode="auto">
          <a:xfrm>
            <a:off x="876300" y="1503363"/>
            <a:ext cx="7705725" cy="420687"/>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00539D"/>
                </a:solidFill>
                <a:ea typeface="Times New Roman" pitchFamily="18" charset="0"/>
                <a:cs typeface="Arial" pitchFamily="34" charset="0"/>
              </a:rPr>
              <a:t>Factor 3</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+ 7</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5, if possible.</a:t>
            </a:r>
          </a:p>
        </p:txBody>
      </p:sp>
      <p:sp>
        <p:nvSpPr>
          <p:cNvPr id="9221" name="Text Box 5"/>
          <p:cNvSpPr txBox="1">
            <a:spLocks noChangeArrowheads="1"/>
          </p:cNvSpPr>
          <p:nvPr/>
        </p:nvSpPr>
        <p:spPr bwMode="auto">
          <a:xfrm>
            <a:off x="533400" y="1981200"/>
            <a:ext cx="8077200" cy="206375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In this trinomial, </a:t>
            </a:r>
            <a:r>
              <a:rPr lang="en-US" sz="2400" i="1">
                <a:ea typeface="Times New Roman" pitchFamily="18" charset="0"/>
                <a:cs typeface="Arial" pitchFamily="34" charset="0"/>
              </a:rPr>
              <a:t>a</a:t>
            </a:r>
            <a:r>
              <a:rPr lang="en-US" sz="2400">
                <a:ea typeface="Times New Roman" pitchFamily="18" charset="0"/>
                <a:cs typeface="Arial" pitchFamily="34" charset="0"/>
              </a:rPr>
              <a:t> = 3, </a:t>
            </a:r>
            <a:r>
              <a:rPr lang="en-US" sz="2400" i="1">
                <a:ea typeface="Times New Roman" pitchFamily="18" charset="0"/>
                <a:cs typeface="Arial" pitchFamily="34" charset="0"/>
              </a:rPr>
              <a:t>b</a:t>
            </a:r>
            <a:r>
              <a:rPr lang="en-US" sz="2400">
                <a:ea typeface="Times New Roman" pitchFamily="18" charset="0"/>
                <a:cs typeface="Arial" pitchFamily="34" charset="0"/>
              </a:rPr>
              <a:t> = 7, and </a:t>
            </a:r>
            <a:r>
              <a:rPr lang="en-US" sz="2400" i="1">
                <a:ea typeface="Times New Roman" pitchFamily="18" charset="0"/>
                <a:cs typeface="Arial" pitchFamily="34" charset="0"/>
              </a:rPr>
              <a:t>c</a:t>
            </a:r>
            <a:r>
              <a:rPr lang="en-US" sz="2400">
                <a:ea typeface="Times New Roman" pitchFamily="18" charset="0"/>
                <a:cs typeface="Arial" pitchFamily="34" charset="0"/>
              </a:rPr>
              <a:t> = –5. Since </a:t>
            </a:r>
            <a:r>
              <a:rPr lang="en-US" sz="2400" i="1">
                <a:ea typeface="Times New Roman" pitchFamily="18" charset="0"/>
                <a:cs typeface="Arial" pitchFamily="34" charset="0"/>
              </a:rPr>
              <a:t>b</a:t>
            </a:r>
            <a:r>
              <a:rPr lang="en-US" sz="2400">
                <a:ea typeface="Times New Roman" pitchFamily="18" charset="0"/>
                <a:cs typeface="Arial" pitchFamily="34" charset="0"/>
              </a:rPr>
              <a:t> is positive, </a:t>
            </a:r>
            <a:r>
              <a:rPr lang="en-US" sz="2400" i="1">
                <a:ea typeface="Times New Roman" pitchFamily="18" charset="0"/>
                <a:cs typeface="Arial" pitchFamily="34" charset="0"/>
              </a:rPr>
              <a:t>m</a:t>
            </a:r>
            <a:r>
              <a:rPr lang="en-US" sz="2400">
                <a:ea typeface="Times New Roman" pitchFamily="18" charset="0"/>
                <a:cs typeface="Arial" pitchFamily="34" charset="0"/>
              </a:rPr>
              <a:t> + </a:t>
            </a:r>
            <a:r>
              <a:rPr lang="en-US" sz="2400" i="1">
                <a:ea typeface="Times New Roman" pitchFamily="18" charset="0"/>
                <a:cs typeface="Arial" pitchFamily="34" charset="0"/>
              </a:rPr>
              <a:t>p</a:t>
            </a:r>
            <a:r>
              <a:rPr lang="en-US" sz="2400">
                <a:ea typeface="Times New Roman" pitchFamily="18" charset="0"/>
                <a:cs typeface="Arial" pitchFamily="34" charset="0"/>
              </a:rPr>
              <a:t> is positive. Since </a:t>
            </a:r>
            <a:r>
              <a:rPr lang="en-US" sz="2400" i="1">
                <a:ea typeface="Times New Roman" pitchFamily="18" charset="0"/>
                <a:cs typeface="Arial" pitchFamily="34" charset="0"/>
              </a:rPr>
              <a:t>c</a:t>
            </a:r>
            <a:r>
              <a:rPr lang="en-US" sz="2400">
                <a:ea typeface="Times New Roman" pitchFamily="18" charset="0"/>
                <a:cs typeface="Arial" pitchFamily="34" charset="0"/>
              </a:rPr>
              <a:t> is negative, </a:t>
            </a:r>
            <a:r>
              <a:rPr lang="en-US" sz="2400" i="1">
                <a:ea typeface="Times New Roman" pitchFamily="18" charset="0"/>
                <a:cs typeface="Arial" pitchFamily="34" charset="0"/>
              </a:rPr>
              <a:t>mp</a:t>
            </a:r>
            <a:r>
              <a:rPr lang="en-US" sz="2400">
                <a:ea typeface="Times New Roman" pitchFamily="18" charset="0"/>
                <a:cs typeface="Arial" pitchFamily="34" charset="0"/>
              </a:rPr>
              <a:t> is negative, so either </a:t>
            </a:r>
            <a:r>
              <a:rPr lang="en-US" sz="2400" i="1">
                <a:ea typeface="Times New Roman" pitchFamily="18" charset="0"/>
                <a:cs typeface="Arial" pitchFamily="34" charset="0"/>
              </a:rPr>
              <a:t>m</a:t>
            </a:r>
            <a:r>
              <a:rPr lang="en-US" sz="2400">
                <a:ea typeface="Times New Roman" pitchFamily="18" charset="0"/>
                <a:cs typeface="Arial" pitchFamily="34" charset="0"/>
              </a:rPr>
              <a:t> or </a:t>
            </a:r>
            <a:r>
              <a:rPr lang="en-US" sz="2400" i="1">
                <a:ea typeface="Times New Roman" pitchFamily="18" charset="0"/>
                <a:cs typeface="Arial" pitchFamily="34" charset="0"/>
              </a:rPr>
              <a:t>p</a:t>
            </a:r>
            <a:r>
              <a:rPr lang="en-US" sz="2400">
                <a:ea typeface="Times New Roman" pitchFamily="18" charset="0"/>
                <a:cs typeface="Arial" pitchFamily="34" charset="0"/>
              </a:rPr>
              <a:t> is negative, but not both. Therefore, make a list of all the factors of 3(–5) or –15, where one factor in each pair is negative. Look for the pair of factors with a sum of 7.</a:t>
            </a:r>
          </a:p>
        </p:txBody>
      </p:sp>
      <p:sp>
        <p:nvSpPr>
          <p:cNvPr id="9222" name="Text Box 6"/>
          <p:cNvSpPr txBox="1">
            <a:spLocks noChangeArrowheads="1"/>
          </p:cNvSpPr>
          <p:nvPr/>
        </p:nvSpPr>
        <p:spPr bwMode="auto">
          <a:xfrm>
            <a:off x="1000125" y="4532313"/>
            <a:ext cx="7915275" cy="1844675"/>
          </a:xfrm>
          <a:prstGeom prst="rect">
            <a:avLst/>
          </a:prstGeom>
          <a:noFill/>
          <a:ln w="9525" algn="ctr">
            <a:noFill/>
            <a:miter lim="800000"/>
            <a:headEnd/>
            <a:tailEnd/>
          </a:ln>
          <a:effectLst/>
        </p:spPr>
        <p:txBody>
          <a:bodyPr>
            <a:spAutoFit/>
          </a:bodyPr>
          <a:lstStyle/>
          <a:p>
            <a:pPr>
              <a:lnSpc>
                <a:spcPct val="90000"/>
              </a:lnSpc>
              <a:spcBef>
                <a:spcPct val="20000"/>
              </a:spcBef>
              <a:spcAft>
                <a:spcPct val="20000"/>
              </a:spcAft>
              <a:buClr>
                <a:srgbClr val="FFFFFF"/>
              </a:buClr>
              <a:tabLst>
                <a:tab pos="457200" algn="l"/>
                <a:tab pos="1485900" algn="r"/>
              </a:tabLst>
            </a:pPr>
            <a:r>
              <a:rPr lang="en-US" sz="2400">
                <a:ea typeface="Times New Roman" pitchFamily="18" charset="0"/>
                <a:cs typeface="Arial" pitchFamily="34" charset="0"/>
              </a:rPr>
              <a:t>     –1,	15		  14</a:t>
            </a:r>
          </a:p>
          <a:p>
            <a:pPr>
              <a:lnSpc>
                <a:spcPct val="90000"/>
              </a:lnSpc>
              <a:spcBef>
                <a:spcPct val="20000"/>
              </a:spcBef>
              <a:spcAft>
                <a:spcPct val="20000"/>
              </a:spcAft>
              <a:buClr>
                <a:srgbClr val="FFFFFF"/>
              </a:buClr>
              <a:tabLst>
                <a:tab pos="457200" algn="l"/>
                <a:tab pos="1485900" algn="r"/>
              </a:tabLst>
            </a:pPr>
            <a:r>
              <a:rPr lang="en-US" sz="2400">
                <a:solidFill>
                  <a:srgbClr val="000000"/>
                </a:solidFill>
                <a:ea typeface="Times New Roman" pitchFamily="18" charset="0"/>
                <a:cs typeface="Arial" pitchFamily="34" charset="0"/>
              </a:rPr>
              <a:t>       1,	–15		–14</a:t>
            </a:r>
          </a:p>
          <a:p>
            <a:pPr>
              <a:lnSpc>
                <a:spcPct val="90000"/>
              </a:lnSpc>
              <a:spcBef>
                <a:spcPct val="20000"/>
              </a:spcBef>
              <a:spcAft>
                <a:spcPct val="20000"/>
              </a:spcAft>
              <a:buClr>
                <a:srgbClr val="FFFFFF"/>
              </a:buClr>
              <a:tabLst>
                <a:tab pos="457200" algn="l"/>
                <a:tab pos="1485900" algn="r"/>
              </a:tabLst>
            </a:pPr>
            <a:r>
              <a:rPr lang="en-US" sz="2400">
                <a:solidFill>
                  <a:srgbClr val="000000"/>
                </a:solidFill>
                <a:ea typeface="Times New Roman" pitchFamily="18" charset="0"/>
                <a:cs typeface="Arial" pitchFamily="34" charset="0"/>
              </a:rPr>
              <a:t>     –3,	5		    2		      </a:t>
            </a:r>
          </a:p>
          <a:p>
            <a:pPr>
              <a:lnSpc>
                <a:spcPct val="90000"/>
              </a:lnSpc>
              <a:spcBef>
                <a:spcPct val="20000"/>
              </a:spcBef>
              <a:spcAft>
                <a:spcPct val="20000"/>
              </a:spcAft>
              <a:buClr>
                <a:srgbClr val="FFFFFF"/>
              </a:buClr>
              <a:tabLst>
                <a:tab pos="457200" algn="l"/>
                <a:tab pos="1485900" algn="r"/>
              </a:tabLst>
            </a:pPr>
            <a:r>
              <a:rPr lang="en-US" sz="2400">
                <a:solidFill>
                  <a:srgbClr val="000000"/>
                </a:solidFill>
                <a:ea typeface="Times New Roman" pitchFamily="18" charset="0"/>
                <a:cs typeface="Arial" pitchFamily="34" charset="0"/>
              </a:rPr>
              <a:t>       3,	–5		  –2		</a:t>
            </a:r>
          </a:p>
        </p:txBody>
      </p:sp>
      <p:grpSp>
        <p:nvGrpSpPr>
          <p:cNvPr id="9223" name="Group 7"/>
          <p:cNvGrpSpPr>
            <a:grpSpLocks/>
          </p:cNvGrpSpPr>
          <p:nvPr/>
        </p:nvGrpSpPr>
        <p:grpSpPr bwMode="auto">
          <a:xfrm>
            <a:off x="533400" y="4089400"/>
            <a:ext cx="8077200" cy="2311400"/>
            <a:chOff x="336" y="2576"/>
            <a:chExt cx="5088" cy="1456"/>
          </a:xfrm>
        </p:grpSpPr>
        <p:sp>
          <p:nvSpPr>
            <p:cNvPr id="9224" name="Text Box 8"/>
            <p:cNvSpPr txBox="1">
              <a:spLocks noChangeArrowheads="1"/>
            </p:cNvSpPr>
            <p:nvPr/>
          </p:nvSpPr>
          <p:spPr bwMode="auto">
            <a:xfrm>
              <a:off x="336" y="2576"/>
              <a:ext cx="5088" cy="265"/>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buClr>
                  <a:srgbClr val="FFFFFF"/>
                </a:buClr>
              </a:pPr>
              <a:r>
                <a:rPr lang="en-US" sz="2400">
                  <a:ea typeface="Times New Roman" pitchFamily="18" charset="0"/>
                  <a:cs typeface="Arial" pitchFamily="34" charset="0"/>
                </a:rPr>
                <a:t>Factors of –15     Sum of Factors</a:t>
              </a:r>
              <a:endParaRPr lang="en-US" sz="2400">
                <a:solidFill>
                  <a:srgbClr val="000000"/>
                </a:solidFill>
                <a:ea typeface="Times New Roman" pitchFamily="18" charset="0"/>
                <a:cs typeface="Arial" pitchFamily="34" charset="0"/>
              </a:endParaRPr>
            </a:p>
          </p:txBody>
        </p:sp>
        <p:sp>
          <p:nvSpPr>
            <p:cNvPr id="9225" name="Line 9"/>
            <p:cNvSpPr>
              <a:spLocks noChangeShapeType="1"/>
            </p:cNvSpPr>
            <p:nvPr/>
          </p:nvSpPr>
          <p:spPr bwMode="auto">
            <a:xfrm>
              <a:off x="576" y="2815"/>
              <a:ext cx="2826" cy="0"/>
            </a:xfrm>
            <a:prstGeom prst="line">
              <a:avLst/>
            </a:prstGeom>
            <a:noFill/>
            <a:ln w="28575">
              <a:solidFill>
                <a:srgbClr val="E01B22"/>
              </a:solidFill>
              <a:round/>
              <a:headEnd/>
              <a:tailEnd/>
            </a:ln>
            <a:effectLst/>
          </p:spPr>
          <p:txBody>
            <a:bodyPr>
              <a:spAutoFit/>
            </a:bodyPr>
            <a:lstStyle/>
            <a:p>
              <a:endParaRPr lang="en-US"/>
            </a:p>
          </p:txBody>
        </p:sp>
        <p:sp>
          <p:nvSpPr>
            <p:cNvPr id="9226" name="Line 10"/>
            <p:cNvSpPr>
              <a:spLocks noChangeShapeType="1"/>
            </p:cNvSpPr>
            <p:nvPr/>
          </p:nvSpPr>
          <p:spPr bwMode="auto">
            <a:xfrm>
              <a:off x="2004" y="2592"/>
              <a:ext cx="0" cy="1440"/>
            </a:xfrm>
            <a:prstGeom prst="line">
              <a:avLst/>
            </a:prstGeom>
            <a:noFill/>
            <a:ln w="28575">
              <a:solidFill>
                <a:srgbClr val="E01B22"/>
              </a:solidFill>
              <a:round/>
              <a:headEnd/>
              <a:tailEnd/>
            </a:ln>
            <a:effectLst/>
          </p:spPr>
          <p:txBody>
            <a:bodyPr>
              <a:spAutoFit/>
            </a:bodyPr>
            <a:lstStyle/>
            <a:p>
              <a:endParaRPr lang="en-US"/>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0" end="0"/>
                                            </p:txEl>
                                          </p:spTgt>
                                        </p:tgtEl>
                                        <p:attrNameLst>
                                          <p:attrName>style.visibility</p:attrName>
                                        </p:attrNameLst>
                                      </p:cBhvr>
                                      <p:to>
                                        <p:strVal val="visible"/>
                                      </p:to>
                                    </p:set>
                                    <p:animEffect transition="in" filter="wipe(left)">
                                      <p:cBhvr>
                                        <p:cTn id="12" dur="500"/>
                                        <p:tgtEl>
                                          <p:spTgt spid="9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wipe(left)">
                                      <p:cBhvr>
                                        <p:cTn id="17" dur="500"/>
                                        <p:tgtEl>
                                          <p:spTgt spid="92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2">
                                            <p:txEl>
                                              <p:pRg st="0" end="0"/>
                                            </p:txEl>
                                          </p:spTgt>
                                        </p:tgtEl>
                                        <p:attrNameLst>
                                          <p:attrName>style.visibility</p:attrName>
                                        </p:attrNameLst>
                                      </p:cBhvr>
                                      <p:to>
                                        <p:strVal val="visible"/>
                                      </p:to>
                                    </p:set>
                                    <p:animEffect transition="in" filter="wipe(left)">
                                      <p:cBhvr>
                                        <p:cTn id="22" dur="500"/>
                                        <p:tgtEl>
                                          <p:spTgt spid="922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22">
                                            <p:txEl>
                                              <p:pRg st="1" end="1"/>
                                            </p:txEl>
                                          </p:spTgt>
                                        </p:tgtEl>
                                        <p:attrNameLst>
                                          <p:attrName>style.visibility</p:attrName>
                                        </p:attrNameLst>
                                      </p:cBhvr>
                                      <p:to>
                                        <p:strVal val="visible"/>
                                      </p:to>
                                    </p:set>
                                    <p:animEffect transition="in" filter="wipe(left)">
                                      <p:cBhvr>
                                        <p:cTn id="27" dur="500"/>
                                        <p:tgtEl>
                                          <p:spTgt spid="922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22">
                                            <p:txEl>
                                              <p:pRg st="2" end="2"/>
                                            </p:txEl>
                                          </p:spTgt>
                                        </p:tgtEl>
                                        <p:attrNameLst>
                                          <p:attrName>style.visibility</p:attrName>
                                        </p:attrNameLst>
                                      </p:cBhvr>
                                      <p:to>
                                        <p:strVal val="visible"/>
                                      </p:to>
                                    </p:set>
                                    <p:animEffect transition="in" filter="wipe(left)">
                                      <p:cBhvr>
                                        <p:cTn id="32" dur="500"/>
                                        <p:tgtEl>
                                          <p:spTgt spid="922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222">
                                            <p:txEl>
                                              <p:pRg st="3" end="3"/>
                                            </p:txEl>
                                          </p:spTgt>
                                        </p:tgtEl>
                                        <p:attrNameLst>
                                          <p:attrName>style.visibility</p:attrName>
                                        </p:attrNameLst>
                                      </p:cBhvr>
                                      <p:to>
                                        <p:strVal val="visible"/>
                                      </p:to>
                                    </p:set>
                                    <p:animEffect transition="in" filter="wipe(left)">
                                      <p:cBhvr>
                                        <p:cTn id="37" dur="500"/>
                                        <p:tgtEl>
                                          <p:spTgt spid="92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p:bldP spid="922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Determine Whether a Polynomial is Prime</a:t>
            </a:r>
            <a:endParaRPr lang="en-US" sz="2000" b="1">
              <a:solidFill>
                <a:srgbClr val="EC1D24"/>
              </a:solidFill>
            </a:endParaRPr>
          </a:p>
        </p:txBody>
      </p:sp>
      <p:sp>
        <p:nvSpPr>
          <p:cNvPr id="91140" name="Rectangle 4"/>
          <p:cNvSpPr>
            <a:spLocks noChangeArrowheads="1"/>
          </p:cNvSpPr>
          <p:nvPr/>
        </p:nvSpPr>
        <p:spPr bwMode="auto">
          <a:xfrm>
            <a:off x="876300" y="1503363"/>
            <a:ext cx="7705725"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a:solidFill>
                  <a:srgbClr val="000000"/>
                </a:solidFill>
                <a:ea typeface="Times New Roman" pitchFamily="18" charset="0"/>
                <a:cs typeface="Arial" pitchFamily="34" charset="0"/>
              </a:rPr>
              <a:t>There are no factors whose sum is 7. Therefore, </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3</a:t>
            </a:r>
            <a:r>
              <a:rPr lang="en-US" sz="2400" i="1">
                <a:solidFill>
                  <a:srgbClr val="000000"/>
                </a:solidFill>
                <a:ea typeface="Times New Roman" pitchFamily="18" charset="0"/>
                <a:cs typeface="Arial" pitchFamily="34" charset="0"/>
              </a:rPr>
              <a:t>x</a:t>
            </a:r>
            <a:r>
              <a:rPr lang="en-US" sz="2400" baseline="40000">
                <a:ea typeface="Times New Roman" pitchFamily="18" charset="0"/>
                <a:cs typeface="Arial" pitchFamily="34" charset="0"/>
              </a:rPr>
              <a:t>2</a:t>
            </a:r>
            <a:r>
              <a:rPr lang="en-US" sz="2400">
                <a:solidFill>
                  <a:srgbClr val="000000"/>
                </a:solidFill>
                <a:ea typeface="Times New Roman" pitchFamily="18" charset="0"/>
                <a:cs typeface="Arial" pitchFamily="34" charset="0"/>
              </a:rPr>
              <a:t> + 7</a:t>
            </a:r>
            <a:r>
              <a:rPr lang="en-US" sz="2400" i="1">
                <a:solidFill>
                  <a:srgbClr val="000000"/>
                </a:solidFill>
                <a:ea typeface="Times New Roman" pitchFamily="18" charset="0"/>
                <a:cs typeface="Arial" pitchFamily="34" charset="0"/>
              </a:rPr>
              <a:t>x</a:t>
            </a:r>
            <a:r>
              <a:rPr lang="en-US" sz="2400">
                <a:solidFill>
                  <a:srgbClr val="000000"/>
                </a:solidFill>
                <a:ea typeface="Times New Roman" pitchFamily="18" charset="0"/>
                <a:cs typeface="Arial" pitchFamily="34" charset="0"/>
              </a:rPr>
              <a:t> – 5 cannot be factored using integers.</a:t>
            </a:r>
          </a:p>
        </p:txBody>
      </p:sp>
      <p:sp>
        <p:nvSpPr>
          <p:cNvPr id="91141" name="Rectangle 5"/>
          <p:cNvSpPr>
            <a:spLocks noChangeArrowheads="1"/>
          </p:cNvSpPr>
          <p:nvPr/>
        </p:nvSpPr>
        <p:spPr bwMode="auto">
          <a:xfrm>
            <a:off x="533400" y="47815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a:solidFill>
                  <a:srgbClr val="E01B22"/>
                </a:solidFill>
                <a:ea typeface="Times New Roman" pitchFamily="18" charset="0"/>
                <a:cs typeface="Arial" pitchFamily="34" charset="0"/>
              </a:rPr>
              <a:t>3</a:t>
            </a:r>
            <a:r>
              <a:rPr lang="en-US" sz="2400" i="1">
                <a:solidFill>
                  <a:srgbClr val="E01B22"/>
                </a:solidFill>
                <a:ea typeface="Times New Roman" pitchFamily="18" charset="0"/>
                <a:cs typeface="Arial" pitchFamily="34" charset="0"/>
              </a:rPr>
              <a:t>x</a:t>
            </a:r>
            <a:r>
              <a:rPr lang="en-US" sz="2400" baseline="40000">
                <a:solidFill>
                  <a:srgbClr val="E01B22"/>
                </a:solidFill>
                <a:ea typeface="Times New Roman" pitchFamily="18" charset="0"/>
                <a:cs typeface="Arial" pitchFamily="34" charset="0"/>
              </a:rPr>
              <a:t>2</a:t>
            </a:r>
            <a:r>
              <a:rPr lang="en-US" sz="2400">
                <a:solidFill>
                  <a:srgbClr val="E01B22"/>
                </a:solidFill>
                <a:ea typeface="Times New Roman" pitchFamily="18" charset="0"/>
                <a:cs typeface="Arial" pitchFamily="34" charset="0"/>
              </a:rPr>
              <a:t> + 7</a:t>
            </a:r>
            <a:r>
              <a:rPr lang="en-US" sz="2400" i="1">
                <a:solidFill>
                  <a:srgbClr val="E01B22"/>
                </a:solidFill>
                <a:ea typeface="Times New Roman" pitchFamily="18" charset="0"/>
                <a:cs typeface="Arial" pitchFamily="34" charset="0"/>
              </a:rPr>
              <a:t>x</a:t>
            </a:r>
            <a:r>
              <a:rPr lang="en-US" sz="2400">
                <a:solidFill>
                  <a:srgbClr val="E01B22"/>
                </a:solidFill>
                <a:ea typeface="Times New Roman" pitchFamily="18" charset="0"/>
                <a:cs typeface="Arial" pitchFamily="34" charset="0"/>
              </a:rPr>
              <a:t> – 5 is a prime polynomial.</a:t>
            </a:r>
            <a:endParaRPr lang="en-US" sz="2400">
              <a:solidFill>
                <a:srgbClr val="E01B22"/>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1">
                                            <p:txEl>
                                              <p:pRg st="0" end="0"/>
                                            </p:txEl>
                                          </p:spTgt>
                                        </p:tgtEl>
                                        <p:attrNameLst>
                                          <p:attrName>style.visibility</p:attrName>
                                        </p:attrNameLst>
                                      </p:cBhvr>
                                      <p:to>
                                        <p:strVal val="visible"/>
                                      </p:to>
                                    </p:set>
                                    <p:animEffect transition="in" filter="wipe(left)">
                                      <p:cBhvr>
                                        <p:cTn id="12" dur="500"/>
                                        <p:tgtEl>
                                          <p:spTgt spid="911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1"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a:t>
            </a:r>
          </a:p>
        </p:txBody>
      </p:sp>
      <p:sp>
        <p:nvSpPr>
          <p:cNvPr id="115719" name="Oval 7"/>
          <p:cNvSpPr>
            <a:spLocks noChangeArrowheads="1"/>
          </p:cNvSpPr>
          <p:nvPr/>
        </p:nvSpPr>
        <p:spPr bwMode="auto">
          <a:xfrm>
            <a:off x="876300" y="50006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2" name="TPAnswers"/>
          <p:cNvSpPr>
            <a:spLocks noChangeArrowheads="1"/>
          </p:cNvSpPr>
          <p:nvPr>
            <p:custDataLst>
              <p:tags r:id="rId2"/>
            </p:custDataLst>
          </p:nvPr>
        </p:nvSpPr>
        <p:spPr bwMode="auto">
          <a:xfrm>
            <a:off x="914400" y="2209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ym typeface="Symbol" pitchFamily="18" charset="2"/>
              </a:rPr>
              <a:t>	(3</a:t>
            </a:r>
            <a:r>
              <a:rPr lang="pt-BR" sz="2400" b="1" i="1">
                <a:sym typeface="Symbol" pitchFamily="18" charset="2"/>
              </a:rPr>
              <a:t>x</a:t>
            </a:r>
            <a:r>
              <a:rPr lang="pt-BR" sz="2400" b="1">
                <a:sym typeface="Symbol" pitchFamily="18" charset="2"/>
              </a:rPr>
              <a:t> + 1)(</a:t>
            </a:r>
            <a:r>
              <a:rPr lang="pt-BR" sz="2400" b="1" i="1">
                <a:sym typeface="Symbol" pitchFamily="18" charset="2"/>
              </a:rPr>
              <a:t>x</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ym typeface="Symbol" pitchFamily="18" charset="2"/>
              </a:rPr>
              <a:t>	(3</a:t>
            </a:r>
            <a:r>
              <a:rPr lang="pt-BR" sz="2400" b="1" i="1">
                <a:sym typeface="Symbol" pitchFamily="18" charset="2"/>
              </a:rPr>
              <a:t>x</a:t>
            </a:r>
            <a:r>
              <a:rPr lang="pt-BR" sz="2400" b="1">
                <a:sym typeface="Symbol" pitchFamily="18" charset="2"/>
              </a:rPr>
              <a:t> – 3)(</a:t>
            </a:r>
            <a:r>
              <a:rPr lang="pt-BR" sz="2400" b="1" i="1">
                <a:sym typeface="Symbol" pitchFamily="18" charset="2"/>
              </a:rPr>
              <a:t>x</a:t>
            </a:r>
            <a:r>
              <a:rPr lang="pt-BR" sz="2400" b="1">
                <a:sym typeface="Symbol" pitchFamily="18" charset="2"/>
              </a:rPr>
              <a:t>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ym typeface="Symbol" pitchFamily="18" charset="2"/>
              </a:rPr>
              <a:t>	(3</a:t>
            </a:r>
            <a:r>
              <a:rPr lang="pt-BR" sz="2400" b="1" i="1">
                <a:sym typeface="Symbol" pitchFamily="18" charset="2"/>
              </a:rPr>
              <a:t>x</a:t>
            </a:r>
            <a:r>
              <a:rPr lang="pt-BR" sz="2400" b="1">
                <a:sym typeface="Symbol" pitchFamily="18" charset="2"/>
              </a:rPr>
              <a:t> – 1)(</a:t>
            </a:r>
            <a:r>
              <a:rPr lang="pt-BR" sz="2400" b="1" i="1">
                <a:sym typeface="Symbol" pitchFamily="18" charset="2"/>
              </a:rPr>
              <a:t>x</a:t>
            </a:r>
            <a:r>
              <a:rPr lang="pt-BR" sz="2400" b="1">
                <a:sym typeface="Symbol" pitchFamily="18" charset="2"/>
              </a:rPr>
              <a:t> – 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ym typeface="Symbol" pitchFamily="18" charset="2"/>
              </a:rPr>
              <a:t>	 prime</a:t>
            </a:r>
          </a:p>
        </p:txBody>
      </p:sp>
      <p:sp>
        <p:nvSpPr>
          <p:cNvPr id="115723" name="TPQuestion"/>
          <p:cNvSpPr>
            <a:spLocks noChangeArrowheads="1"/>
          </p:cNvSpPr>
          <p:nvPr/>
        </p:nvSpPr>
        <p:spPr bwMode="auto">
          <a:xfrm>
            <a:off x="533400" y="1504950"/>
            <a:ext cx="830580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ea typeface="Times New Roman" pitchFamily="18" charset="0"/>
                <a:cs typeface="Arial" pitchFamily="34" charset="0"/>
              </a:rPr>
              <a:t>Factor 3</a:t>
            </a:r>
            <a:r>
              <a:rPr lang="en-US" sz="2400" b="1" i="1">
                <a:solidFill>
                  <a:srgbClr val="00539D"/>
                </a:solidFill>
                <a:ea typeface="Times New Roman" pitchFamily="18" charset="0"/>
                <a:cs typeface="Arial" pitchFamily="34" charset="0"/>
              </a:rPr>
              <a:t>x</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5</a:t>
            </a:r>
            <a:r>
              <a:rPr lang="en-US" sz="2400" b="1" i="1">
                <a:solidFill>
                  <a:srgbClr val="00539D"/>
                </a:solidFill>
                <a:ea typeface="Times New Roman" pitchFamily="18" charset="0"/>
                <a:cs typeface="Arial" pitchFamily="34" charset="0"/>
              </a:rPr>
              <a:t>x</a:t>
            </a:r>
            <a:r>
              <a:rPr lang="en-US" sz="2400" b="1">
                <a:solidFill>
                  <a:srgbClr val="00539D"/>
                </a:solidFill>
                <a:ea typeface="Times New Roman" pitchFamily="18" charset="0"/>
                <a:cs typeface="Arial" pitchFamily="34" charset="0"/>
              </a:rPr>
              <a:t> + 3, if possible.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3"/>
                                        </p:tgtEl>
                                        <p:attrNameLst>
                                          <p:attrName>style.visibility</p:attrName>
                                        </p:attrNameLst>
                                      </p:cBhvr>
                                      <p:to>
                                        <p:strVal val="visible"/>
                                      </p:to>
                                    </p:set>
                                    <p:animEffect transition="in" filter="wipe(left)">
                                      <p:cBhvr>
                                        <p:cTn id="15" dur="500"/>
                                        <p:tgtEl>
                                          <p:spTgt spid="1157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5722"/>
                                        </p:tgtEl>
                                        <p:attrNameLst>
                                          <p:attrName>style.visibility</p:attrName>
                                        </p:attrNameLst>
                                      </p:cBhvr>
                                      <p:to>
                                        <p:strVal val="visible"/>
                                      </p:to>
                                    </p:set>
                                    <p:animEffect transition="in" filter="wipe(left)">
                                      <p:cBhvr>
                                        <p:cTn id="19" dur="500"/>
                                        <p:tgtEl>
                                          <p:spTgt spid="11572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2" grpId="0" autoUpdateAnimBg="0"/>
      <p:bldP spid="11572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Equations by Factoring</a:t>
            </a:r>
            <a:endParaRPr lang="en-US" sz="2000" b="1">
              <a:solidFill>
                <a:srgbClr val="EC1D24"/>
              </a:solidFill>
            </a:endParaRPr>
          </a:p>
        </p:txBody>
      </p:sp>
      <p:sp>
        <p:nvSpPr>
          <p:cNvPr id="93188" name="Rectangle 4"/>
          <p:cNvSpPr>
            <a:spLocks noChangeArrowheads="1"/>
          </p:cNvSpPr>
          <p:nvPr/>
        </p:nvSpPr>
        <p:spPr bwMode="auto">
          <a:xfrm>
            <a:off x="876300" y="1514475"/>
            <a:ext cx="8039100" cy="3049588"/>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ROCKETS</a:t>
            </a:r>
            <a:r>
              <a:rPr lang="en-US" sz="2400">
                <a:solidFill>
                  <a:srgbClr val="00539D"/>
                </a:solidFill>
                <a:ea typeface="Times New Roman" pitchFamily="18" charset="0"/>
                <a:cs typeface="Arial" pitchFamily="34" charset="0"/>
              </a:rPr>
              <a:t>  </a:t>
            </a:r>
            <a:r>
              <a:rPr lang="en-US" sz="2400" b="1">
                <a:solidFill>
                  <a:srgbClr val="00539D"/>
                </a:solidFill>
                <a:ea typeface="Times New Roman" pitchFamily="18" charset="0"/>
                <a:cs typeface="Arial" pitchFamily="34" charset="0"/>
              </a:rPr>
              <a:t>Mr. Nguyen’s science class built a model rocket for a competition. When they launched their rocket outside the classroom, the rocket cleared the top of a 60-foot high pole and then landed in a nearby tree. If the launch pad was 2 feet above the ground, the initial velocity of the rocket was 64 feet per second, and the rocket landed 30 feet above the ground, how long was the rocket in flight? Use the equation </a:t>
            </a:r>
            <a:r>
              <a:rPr lang="en-US" sz="2400" b="1" i="1">
                <a:solidFill>
                  <a:srgbClr val="00539D"/>
                </a:solidFill>
                <a:ea typeface="Times New Roman" pitchFamily="18" charset="0"/>
                <a:cs typeface="Arial" pitchFamily="34" charset="0"/>
              </a:rPr>
              <a:t>h</a:t>
            </a:r>
            <a:r>
              <a:rPr lang="en-US" sz="2400" b="1">
                <a:solidFill>
                  <a:srgbClr val="00539D"/>
                </a:solidFill>
                <a:ea typeface="Times New Roman" pitchFamily="18" charset="0"/>
                <a:cs typeface="Arial" pitchFamily="34" charset="0"/>
              </a:rPr>
              <a:t> = –16</a:t>
            </a:r>
            <a:r>
              <a:rPr lang="en-US" sz="2400" b="1" i="1">
                <a:solidFill>
                  <a:srgbClr val="00539D"/>
                </a:solidFill>
                <a:ea typeface="Times New Roman" pitchFamily="18" charset="0"/>
                <a:cs typeface="Arial" pitchFamily="34" charset="0"/>
              </a:rPr>
              <a:t>t</a:t>
            </a:r>
            <a:r>
              <a:rPr lang="en-US" sz="2400" b="1" baseline="40000">
                <a:solidFill>
                  <a:srgbClr val="00539D"/>
                </a:solidFill>
                <a:ea typeface="Times New Roman" pitchFamily="18" charset="0"/>
                <a:cs typeface="Arial" pitchFamily="34" charset="0"/>
              </a:rPr>
              <a:t>2</a:t>
            </a:r>
            <a:r>
              <a:rPr lang="en-US" sz="2400" b="1">
                <a:solidFill>
                  <a:srgbClr val="00539D"/>
                </a:solidFill>
                <a:ea typeface="Times New Roman" pitchFamily="18" charset="0"/>
                <a:cs typeface="Arial" pitchFamily="34" charset="0"/>
              </a:rPr>
              <a:t> + </a:t>
            </a:r>
            <a:r>
              <a:rPr lang="en-US" sz="2400" b="1" i="1">
                <a:solidFill>
                  <a:srgbClr val="00539D"/>
                </a:solidFill>
                <a:ea typeface="Times New Roman" pitchFamily="18" charset="0"/>
                <a:cs typeface="Arial" pitchFamily="34" charset="0"/>
              </a:rPr>
              <a:t>vt + h</a:t>
            </a:r>
            <a:r>
              <a:rPr lang="en-US" sz="2400" b="1" baseline="-25000">
                <a:solidFill>
                  <a:srgbClr val="00539D"/>
                </a:solidFill>
                <a:ea typeface="Times New Roman" pitchFamily="18" charset="0"/>
                <a:cs typeface="Arial" pitchFamily="34" charset="0"/>
              </a:rPr>
              <a:t>0</a:t>
            </a:r>
            <a:r>
              <a:rPr lang="en-US" sz="2400" b="1" i="1">
                <a:solidFill>
                  <a:srgbClr val="00539D"/>
                </a:solidFill>
                <a:ea typeface="Times New Roman" pitchFamily="18" charset="0"/>
                <a:cs typeface="Arial" pitchFamily="34" charset="0"/>
              </a:rPr>
              <a:t>.</a:t>
            </a:r>
            <a:r>
              <a:rPr lang="en-US" sz="2400">
                <a:solidFill>
                  <a:srgbClr val="00539D"/>
                </a:solidFill>
                <a:ea typeface="Times New Roman" pitchFamily="18" charset="0"/>
                <a:cs typeface="Arial" pitchFamily="34" charset="0"/>
              </a:rPr>
              <a:t> </a:t>
            </a:r>
          </a:p>
        </p:txBody>
      </p:sp>
      <p:sp>
        <p:nvSpPr>
          <p:cNvPr id="93189" name="Text Box 5"/>
          <p:cNvSpPr txBox="1">
            <a:spLocks noChangeArrowheads="1"/>
          </p:cNvSpPr>
          <p:nvPr/>
        </p:nvSpPr>
        <p:spPr bwMode="auto">
          <a:xfrm>
            <a:off x="533400" y="4584700"/>
            <a:ext cx="8382000" cy="1698625"/>
          </a:xfrm>
          <a:prstGeom prst="rect">
            <a:avLst/>
          </a:prstGeom>
          <a:noFill/>
          <a:ln w="9525" algn="ctr">
            <a:noFill/>
            <a:miter lim="800000"/>
            <a:headEnd/>
            <a:tailEnd/>
          </a:ln>
          <a:effectLst/>
        </p:spPr>
        <p:txBody>
          <a:bodyPr>
            <a:spAutoFit/>
          </a:bodyPr>
          <a:lstStyle/>
          <a:p>
            <a:pPr marL="4572000" indent="-4229100">
              <a:lnSpc>
                <a:spcPct val="90000"/>
              </a:lnSpc>
              <a:spcBef>
                <a:spcPct val="20000"/>
              </a:spcBef>
              <a:spcAft>
                <a:spcPct val="20000"/>
              </a:spcAft>
            </a:pPr>
            <a:r>
              <a:rPr lang="en-US" sz="2400" i="1">
                <a:ea typeface="Times New Roman" pitchFamily="18" charset="0"/>
                <a:cs typeface="Arial" pitchFamily="34" charset="0"/>
              </a:rPr>
              <a:t>  h</a:t>
            </a:r>
            <a:r>
              <a:rPr lang="en-US" sz="2400">
                <a:ea typeface="Times New Roman" pitchFamily="18" charset="0"/>
                <a:cs typeface="Arial" pitchFamily="34" charset="0"/>
              </a:rPr>
              <a:t> = –16</a:t>
            </a:r>
            <a:r>
              <a:rPr lang="en-US" sz="2400" i="1">
                <a:ea typeface="Times New Roman" pitchFamily="18" charset="0"/>
                <a:cs typeface="Arial" pitchFamily="34" charset="0"/>
              </a:rPr>
              <a:t>t</a:t>
            </a:r>
            <a:r>
              <a:rPr lang="en-US" sz="2400" baseline="40000">
                <a:ea typeface="Times New Roman" pitchFamily="18" charset="0"/>
                <a:cs typeface="Arial" pitchFamily="34" charset="0"/>
              </a:rPr>
              <a:t>2</a:t>
            </a:r>
            <a:r>
              <a:rPr lang="en-US" sz="2400">
                <a:ea typeface="Times New Roman" pitchFamily="18" charset="0"/>
                <a:cs typeface="Arial" pitchFamily="34" charset="0"/>
              </a:rPr>
              <a:t> + </a:t>
            </a:r>
            <a:r>
              <a:rPr lang="en-US" sz="2400" i="1">
                <a:ea typeface="Times New Roman" pitchFamily="18" charset="0"/>
                <a:cs typeface="Arial" pitchFamily="34" charset="0"/>
              </a:rPr>
              <a:t>vt + h</a:t>
            </a:r>
            <a:r>
              <a:rPr lang="en-US" sz="2400" baseline="-25000">
                <a:ea typeface="Times New Roman" pitchFamily="18" charset="0"/>
                <a:cs typeface="Arial" pitchFamily="34" charset="0"/>
              </a:rPr>
              <a:t>0</a:t>
            </a:r>
            <a:r>
              <a:rPr lang="en-US" sz="2400" i="1">
                <a:ea typeface="Times New Roman" pitchFamily="18" charset="0"/>
                <a:cs typeface="Arial" pitchFamily="34" charset="0"/>
              </a:rPr>
              <a:t> 	</a:t>
            </a:r>
            <a:r>
              <a:rPr lang="en-US" sz="2400">
                <a:ea typeface="Times New Roman" pitchFamily="18" charset="0"/>
                <a:cs typeface="Arial" pitchFamily="34" charset="0"/>
              </a:rPr>
              <a:t>Equation for height</a:t>
            </a:r>
          </a:p>
          <a:p>
            <a:pPr marL="4572000" indent="-4229100">
              <a:lnSpc>
                <a:spcPct val="90000"/>
              </a:lnSpc>
              <a:spcBef>
                <a:spcPct val="20000"/>
              </a:spcBef>
              <a:spcAft>
                <a:spcPct val="20000"/>
              </a:spcAft>
            </a:pPr>
            <a:r>
              <a:rPr lang="en-US" sz="2400">
                <a:ea typeface="Times New Roman" pitchFamily="18" charset="0"/>
                <a:cs typeface="Arial" pitchFamily="34" charset="0"/>
              </a:rPr>
              <a:t>30 = –16</a:t>
            </a:r>
            <a:r>
              <a:rPr lang="en-US" sz="2400" i="1">
                <a:ea typeface="Times New Roman" pitchFamily="18" charset="0"/>
                <a:cs typeface="Arial" pitchFamily="34" charset="0"/>
              </a:rPr>
              <a:t>t</a:t>
            </a:r>
            <a:r>
              <a:rPr lang="en-US" sz="2400" baseline="40000">
                <a:ea typeface="Times New Roman" pitchFamily="18" charset="0"/>
                <a:cs typeface="Arial" pitchFamily="34" charset="0"/>
              </a:rPr>
              <a:t>2</a:t>
            </a:r>
            <a:r>
              <a:rPr lang="en-US" sz="2400">
                <a:ea typeface="Times New Roman" pitchFamily="18" charset="0"/>
                <a:cs typeface="Arial" pitchFamily="34" charset="0"/>
              </a:rPr>
              <a:t> + 64</a:t>
            </a:r>
            <a:r>
              <a:rPr lang="en-US" sz="2400" i="1">
                <a:ea typeface="Times New Roman" pitchFamily="18" charset="0"/>
                <a:cs typeface="Arial" pitchFamily="34" charset="0"/>
              </a:rPr>
              <a:t>t</a:t>
            </a:r>
            <a:r>
              <a:rPr lang="en-US" sz="2400">
                <a:ea typeface="Times New Roman" pitchFamily="18" charset="0"/>
                <a:cs typeface="Arial" pitchFamily="34" charset="0"/>
              </a:rPr>
              <a:t> + 2	</a:t>
            </a:r>
            <a:r>
              <a:rPr lang="en-US" sz="2400" i="1">
                <a:ea typeface="Times New Roman" pitchFamily="18" charset="0"/>
                <a:cs typeface="Arial" pitchFamily="34" charset="0"/>
              </a:rPr>
              <a:t>h</a:t>
            </a:r>
            <a:r>
              <a:rPr lang="en-US" sz="2400">
                <a:ea typeface="Times New Roman" pitchFamily="18" charset="0"/>
                <a:cs typeface="Arial" pitchFamily="34" charset="0"/>
              </a:rPr>
              <a:t> = 30, </a:t>
            </a:r>
            <a:r>
              <a:rPr lang="en-US" sz="2400" i="1">
                <a:ea typeface="Times New Roman" pitchFamily="18" charset="0"/>
                <a:cs typeface="Arial" pitchFamily="34" charset="0"/>
              </a:rPr>
              <a:t>v</a:t>
            </a:r>
            <a:r>
              <a:rPr lang="en-US" sz="2400">
                <a:ea typeface="Times New Roman" pitchFamily="18" charset="0"/>
                <a:cs typeface="Arial" pitchFamily="34" charset="0"/>
              </a:rPr>
              <a:t> = 64, </a:t>
            </a:r>
            <a:r>
              <a:rPr lang="en-US" sz="2400" i="1">
                <a:ea typeface="Times New Roman" pitchFamily="18" charset="0"/>
                <a:cs typeface="Arial" pitchFamily="34" charset="0"/>
              </a:rPr>
              <a:t>h</a:t>
            </a:r>
            <a:r>
              <a:rPr lang="en-US" sz="2400" baseline="-25000">
                <a:ea typeface="Times New Roman" pitchFamily="18" charset="0"/>
                <a:cs typeface="Arial" pitchFamily="34" charset="0"/>
              </a:rPr>
              <a:t>0</a:t>
            </a:r>
            <a:r>
              <a:rPr lang="en-US" sz="2400">
                <a:ea typeface="Times New Roman" pitchFamily="18" charset="0"/>
                <a:cs typeface="Arial" pitchFamily="34" charset="0"/>
              </a:rPr>
              <a:t> = 2</a:t>
            </a:r>
          </a:p>
          <a:p>
            <a:pPr marL="4572000" indent="-4229100">
              <a:lnSpc>
                <a:spcPct val="90000"/>
              </a:lnSpc>
              <a:spcBef>
                <a:spcPct val="20000"/>
              </a:spcBef>
              <a:spcAft>
                <a:spcPct val="20000"/>
              </a:spcAft>
            </a:pPr>
            <a:r>
              <a:rPr lang="en-US" sz="2400">
                <a:ea typeface="Times New Roman" pitchFamily="18" charset="0"/>
                <a:cs typeface="Arial" pitchFamily="34" charset="0"/>
              </a:rPr>
              <a:t>  0 = –16</a:t>
            </a:r>
            <a:r>
              <a:rPr lang="en-US" sz="2400" i="1">
                <a:ea typeface="Times New Roman" pitchFamily="18" charset="0"/>
                <a:cs typeface="Arial" pitchFamily="34" charset="0"/>
              </a:rPr>
              <a:t>t</a:t>
            </a:r>
            <a:r>
              <a:rPr lang="en-US" sz="2400" baseline="40000">
                <a:ea typeface="Times New Roman" pitchFamily="18" charset="0"/>
                <a:cs typeface="Arial" pitchFamily="34" charset="0"/>
              </a:rPr>
              <a:t>2</a:t>
            </a:r>
            <a:r>
              <a:rPr lang="en-US" sz="2400">
                <a:ea typeface="Times New Roman" pitchFamily="18" charset="0"/>
                <a:cs typeface="Arial" pitchFamily="34" charset="0"/>
              </a:rPr>
              <a:t> + 64</a:t>
            </a:r>
            <a:r>
              <a:rPr lang="en-US" sz="2400" i="1">
                <a:ea typeface="Times New Roman" pitchFamily="18" charset="0"/>
                <a:cs typeface="Arial" pitchFamily="34" charset="0"/>
              </a:rPr>
              <a:t>t</a:t>
            </a:r>
            <a:r>
              <a:rPr lang="en-US" sz="2400">
                <a:ea typeface="Times New Roman" pitchFamily="18" charset="0"/>
                <a:cs typeface="Arial" pitchFamily="34" charset="0"/>
              </a:rPr>
              <a:t> – 28	Subtract 30 from each side.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89">
                                            <p:txEl>
                                              <p:pRg st="1" end="1"/>
                                            </p:txEl>
                                          </p:spTgt>
                                        </p:tgtEl>
                                        <p:attrNameLst>
                                          <p:attrName>style.visibility</p:attrName>
                                        </p:attrNameLst>
                                      </p:cBhvr>
                                      <p:to>
                                        <p:strVal val="visible"/>
                                      </p:to>
                                    </p:set>
                                    <p:animEffect transition="in" filter="wipe(left)">
                                      <p:cBhvr>
                                        <p:cTn id="17" dur="500"/>
                                        <p:tgtEl>
                                          <p:spTgt spid="9318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89">
                                            <p:txEl>
                                              <p:pRg st="2" end="2"/>
                                            </p:txEl>
                                          </p:spTgt>
                                        </p:tgtEl>
                                        <p:attrNameLst>
                                          <p:attrName>style.visibility</p:attrName>
                                        </p:attrNameLst>
                                      </p:cBhvr>
                                      <p:to>
                                        <p:strVal val="visible"/>
                                      </p:to>
                                    </p:set>
                                    <p:animEffect transition="in" filter="wipe(left)">
                                      <p:cBhvr>
                                        <p:cTn id="22" dur="500"/>
                                        <p:tgtEl>
                                          <p:spTgt spid="931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Equations by Factoring</a:t>
            </a:r>
            <a:endParaRPr lang="en-US" sz="2000" b="1">
              <a:solidFill>
                <a:srgbClr val="EC1D24"/>
              </a:solidFill>
            </a:endParaRPr>
          </a:p>
        </p:txBody>
      </p:sp>
      <p:sp>
        <p:nvSpPr>
          <p:cNvPr id="94212" name="Rectangle 4"/>
          <p:cNvSpPr>
            <a:spLocks noChangeArrowheads="1"/>
          </p:cNvSpPr>
          <p:nvPr/>
        </p:nvSpPr>
        <p:spPr bwMode="auto">
          <a:xfrm>
            <a:off x="876300" y="1514475"/>
            <a:ext cx="7705725" cy="420688"/>
          </a:xfrm>
          <a:prstGeom prst="rect">
            <a:avLst/>
          </a:prstGeom>
          <a:noFill/>
          <a:ln w="9525">
            <a:noFill/>
            <a:miter lim="800000"/>
            <a:headEnd/>
            <a:tailEnd/>
          </a:ln>
          <a:effectLst/>
        </p:spPr>
        <p:txBody>
          <a:bodyPr/>
          <a:lstStyle/>
          <a:p>
            <a:pPr marL="4229100" indent="-4229100">
              <a:lnSpc>
                <a:spcPct val="90000"/>
              </a:lnSpc>
              <a:spcBef>
                <a:spcPct val="20000"/>
              </a:spcBef>
              <a:spcAft>
                <a:spcPct val="20000"/>
              </a:spcAft>
            </a:pPr>
            <a:r>
              <a:rPr lang="en-US" sz="2400">
                <a:solidFill>
                  <a:srgbClr val="000000"/>
                </a:solidFill>
                <a:ea typeface="Times New Roman" pitchFamily="18" charset="0"/>
                <a:cs typeface="Arial" pitchFamily="34" charset="0"/>
              </a:rPr>
              <a:t> 0 = –4(4</a:t>
            </a:r>
            <a:r>
              <a:rPr lang="en-US" sz="2400" i="1">
                <a:solidFill>
                  <a:srgbClr val="000000"/>
                </a:solidFill>
                <a:ea typeface="Times New Roman" pitchFamily="18" charset="0"/>
                <a:cs typeface="Arial" pitchFamily="34" charset="0"/>
              </a:rPr>
              <a:t>t</a:t>
            </a:r>
            <a:r>
              <a:rPr lang="en-US" sz="2400" baseline="40000">
                <a:ea typeface="Times New Roman" pitchFamily="18" charset="0"/>
                <a:cs typeface="Arial" pitchFamily="34" charset="0"/>
              </a:rPr>
              <a:t>2</a:t>
            </a:r>
            <a:r>
              <a:rPr lang="en-US" sz="2400">
                <a:solidFill>
                  <a:srgbClr val="000000"/>
                </a:solidFill>
                <a:ea typeface="Times New Roman" pitchFamily="18" charset="0"/>
                <a:cs typeface="Arial" pitchFamily="34" charset="0"/>
              </a:rPr>
              <a:t> – 16</a:t>
            </a:r>
            <a:r>
              <a:rPr lang="en-US" sz="2400" i="1">
                <a:solidFill>
                  <a:srgbClr val="000000"/>
                </a:solidFill>
                <a:ea typeface="Times New Roman" pitchFamily="18" charset="0"/>
                <a:cs typeface="Arial" pitchFamily="34" charset="0"/>
              </a:rPr>
              <a:t>t</a:t>
            </a:r>
            <a:r>
              <a:rPr lang="en-US" sz="2400">
                <a:solidFill>
                  <a:srgbClr val="000000"/>
                </a:solidFill>
                <a:ea typeface="Times New Roman" pitchFamily="18" charset="0"/>
                <a:cs typeface="Arial" pitchFamily="34" charset="0"/>
              </a:rPr>
              <a:t> + 7)	Factor out –4.</a:t>
            </a:r>
          </a:p>
        </p:txBody>
      </p:sp>
      <p:sp>
        <p:nvSpPr>
          <p:cNvPr id="94213" name="Text Box 5"/>
          <p:cNvSpPr txBox="1">
            <a:spLocks noChangeArrowheads="1"/>
          </p:cNvSpPr>
          <p:nvPr/>
        </p:nvSpPr>
        <p:spPr bwMode="auto">
          <a:xfrm>
            <a:off x="533400" y="1981200"/>
            <a:ext cx="8382000" cy="18796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tabLst>
                <a:tab pos="3028950" algn="r"/>
                <a:tab pos="3200400" algn="l"/>
                <a:tab pos="3543300" algn="l"/>
                <a:tab pos="4572000" algn="l"/>
              </a:tabLst>
            </a:pPr>
            <a:r>
              <a:rPr lang="en-US" sz="2400" i="1">
                <a:ea typeface="Times New Roman" pitchFamily="18" charset="0"/>
                <a:cs typeface="Arial" pitchFamily="34" charset="0"/>
              </a:rPr>
              <a:t> </a:t>
            </a:r>
            <a:r>
              <a:rPr lang="en-US" sz="2400">
                <a:ea typeface="Times New Roman" pitchFamily="18" charset="0"/>
                <a:cs typeface="Arial" pitchFamily="34" charset="0"/>
              </a:rPr>
              <a:t>0 = 4</a:t>
            </a:r>
            <a:r>
              <a:rPr lang="en-US" sz="2400" i="1">
                <a:ea typeface="Times New Roman" pitchFamily="18" charset="0"/>
                <a:cs typeface="Arial" pitchFamily="34" charset="0"/>
              </a:rPr>
              <a:t>t</a:t>
            </a:r>
            <a:r>
              <a:rPr lang="en-US" sz="2400" baseline="40000">
                <a:ea typeface="Times New Roman" pitchFamily="18" charset="0"/>
                <a:cs typeface="Arial" pitchFamily="34" charset="0"/>
              </a:rPr>
              <a:t>2</a:t>
            </a:r>
            <a:r>
              <a:rPr lang="en-US" sz="2400">
                <a:ea typeface="Times New Roman" pitchFamily="18" charset="0"/>
                <a:cs typeface="Arial" pitchFamily="34" charset="0"/>
              </a:rPr>
              <a:t> – 16</a:t>
            </a:r>
            <a:r>
              <a:rPr lang="en-US" sz="2400" i="1">
                <a:ea typeface="Times New Roman" pitchFamily="18" charset="0"/>
                <a:cs typeface="Arial" pitchFamily="34" charset="0"/>
              </a:rPr>
              <a:t>t</a:t>
            </a:r>
            <a:r>
              <a:rPr lang="en-US" sz="2400">
                <a:ea typeface="Times New Roman" pitchFamily="18" charset="0"/>
                <a:cs typeface="Arial" pitchFamily="34" charset="0"/>
              </a:rPr>
              <a:t> + 7				Divide each side by –4.</a:t>
            </a:r>
          </a:p>
          <a:p>
            <a:pPr marL="342900">
              <a:lnSpc>
                <a:spcPct val="90000"/>
              </a:lnSpc>
              <a:spcBef>
                <a:spcPct val="20000"/>
              </a:spcBef>
              <a:spcAft>
                <a:spcPct val="20000"/>
              </a:spcAft>
              <a:tabLst>
                <a:tab pos="3028950" algn="r"/>
                <a:tab pos="3200400" algn="l"/>
                <a:tab pos="3543300" algn="l"/>
                <a:tab pos="4572000" algn="l"/>
              </a:tabLst>
            </a:pPr>
            <a:r>
              <a:rPr lang="en-US" sz="2400">
                <a:ea typeface="Times New Roman" pitchFamily="18" charset="0"/>
                <a:cs typeface="Arial" pitchFamily="34" charset="0"/>
              </a:rPr>
              <a:t> 0 = (2</a:t>
            </a:r>
            <a:r>
              <a:rPr lang="en-US" sz="2400" i="1">
                <a:ea typeface="Times New Roman" pitchFamily="18" charset="0"/>
                <a:cs typeface="Arial" pitchFamily="34" charset="0"/>
              </a:rPr>
              <a:t>t</a:t>
            </a:r>
            <a:r>
              <a:rPr lang="en-US" sz="2400">
                <a:ea typeface="Times New Roman" pitchFamily="18" charset="0"/>
                <a:cs typeface="Arial" pitchFamily="34" charset="0"/>
              </a:rPr>
              <a:t> – 7)(2</a:t>
            </a:r>
            <a:r>
              <a:rPr lang="en-US" sz="2400" i="1">
                <a:ea typeface="Times New Roman" pitchFamily="18" charset="0"/>
                <a:cs typeface="Arial" pitchFamily="34" charset="0"/>
              </a:rPr>
              <a:t>t</a:t>
            </a:r>
            <a:r>
              <a:rPr lang="en-US" sz="2400">
                <a:ea typeface="Times New Roman" pitchFamily="18" charset="0"/>
                <a:cs typeface="Arial" pitchFamily="34" charset="0"/>
              </a:rPr>
              <a:t> – 1)				Factor 4</a:t>
            </a:r>
            <a:r>
              <a:rPr lang="en-US" sz="2400" i="1">
                <a:ea typeface="Times New Roman" pitchFamily="18" charset="0"/>
                <a:cs typeface="Arial" pitchFamily="34" charset="0"/>
              </a:rPr>
              <a:t>t</a:t>
            </a:r>
            <a:r>
              <a:rPr lang="en-US" sz="2400" baseline="40000">
                <a:ea typeface="Times New Roman" pitchFamily="18" charset="0"/>
                <a:cs typeface="Arial" pitchFamily="34" charset="0"/>
              </a:rPr>
              <a:t>2</a:t>
            </a:r>
            <a:r>
              <a:rPr lang="en-US" sz="2400">
                <a:ea typeface="Times New Roman" pitchFamily="18" charset="0"/>
                <a:cs typeface="Arial" pitchFamily="34" charset="0"/>
              </a:rPr>
              <a:t> – 16</a:t>
            </a:r>
            <a:r>
              <a:rPr lang="en-US" sz="2400" i="1">
                <a:ea typeface="Times New Roman" pitchFamily="18" charset="0"/>
                <a:cs typeface="Arial" pitchFamily="34" charset="0"/>
              </a:rPr>
              <a:t>t</a:t>
            </a:r>
            <a:r>
              <a:rPr lang="en-US" sz="2400">
                <a:ea typeface="Times New Roman" pitchFamily="18" charset="0"/>
                <a:cs typeface="Arial" pitchFamily="34" charset="0"/>
              </a:rPr>
              <a:t> + 7. </a:t>
            </a:r>
          </a:p>
          <a:p>
            <a:pPr marL="342900">
              <a:lnSpc>
                <a:spcPct val="90000"/>
              </a:lnSpc>
              <a:spcBef>
                <a:spcPct val="20000"/>
              </a:spcBef>
              <a:spcAft>
                <a:spcPct val="20000"/>
              </a:spcAft>
              <a:tabLst>
                <a:tab pos="3028950" algn="r"/>
                <a:tab pos="3200400" algn="l"/>
                <a:tab pos="3543300" algn="l"/>
                <a:tab pos="4572000" algn="l"/>
              </a:tabLst>
            </a:pPr>
            <a:r>
              <a:rPr lang="en-US" sz="2400">
                <a:ea typeface="Times New Roman" pitchFamily="18" charset="0"/>
                <a:cs typeface="Arial" pitchFamily="34" charset="0"/>
              </a:rPr>
              <a:t>	2</a:t>
            </a:r>
            <a:r>
              <a:rPr lang="en-US" sz="2400" i="1">
                <a:ea typeface="Times New Roman" pitchFamily="18" charset="0"/>
                <a:cs typeface="Arial" pitchFamily="34" charset="0"/>
              </a:rPr>
              <a:t>t</a:t>
            </a:r>
            <a:r>
              <a:rPr lang="en-US" sz="2400">
                <a:ea typeface="Times New Roman" pitchFamily="18" charset="0"/>
                <a:cs typeface="Arial" pitchFamily="34" charset="0"/>
              </a:rPr>
              <a:t> – 7 = 0 or 2</a:t>
            </a:r>
            <a:r>
              <a:rPr lang="en-US" sz="2400" i="1">
                <a:ea typeface="Times New Roman" pitchFamily="18" charset="0"/>
                <a:cs typeface="Arial" pitchFamily="34" charset="0"/>
              </a:rPr>
              <a:t>t</a:t>
            </a:r>
            <a:r>
              <a:rPr lang="en-US" sz="2400">
                <a:ea typeface="Times New Roman" pitchFamily="18" charset="0"/>
                <a:cs typeface="Arial" pitchFamily="34" charset="0"/>
              </a:rPr>
              <a:t> – 1	=	0	Zero Product Property</a:t>
            </a:r>
          </a:p>
          <a:p>
            <a:pPr marL="342900">
              <a:lnSpc>
                <a:spcPct val="90000"/>
              </a:lnSpc>
              <a:spcBef>
                <a:spcPct val="20000"/>
              </a:spcBef>
              <a:spcAft>
                <a:spcPct val="20000"/>
              </a:spcAft>
              <a:tabLst>
                <a:tab pos="3028950" algn="r"/>
                <a:tab pos="3200400" algn="l"/>
                <a:tab pos="3543300" algn="l"/>
                <a:tab pos="4572000" algn="l"/>
              </a:tabLst>
            </a:pPr>
            <a:r>
              <a:rPr lang="en-US" sz="2300">
                <a:ea typeface="Times New Roman" pitchFamily="18" charset="0"/>
                <a:cs typeface="Arial" pitchFamily="34" charset="0"/>
              </a:rPr>
              <a:t>	</a:t>
            </a:r>
            <a:r>
              <a:rPr lang="en-US" sz="2400">
                <a:ea typeface="Times New Roman" pitchFamily="18" charset="0"/>
                <a:cs typeface="Arial" pitchFamily="34" charset="0"/>
              </a:rPr>
              <a:t>2</a:t>
            </a:r>
            <a:r>
              <a:rPr lang="en-US" sz="2400" i="1">
                <a:ea typeface="Times New Roman" pitchFamily="18" charset="0"/>
                <a:cs typeface="Arial" pitchFamily="34" charset="0"/>
              </a:rPr>
              <a:t>t</a:t>
            </a:r>
            <a:r>
              <a:rPr lang="en-US" sz="2400">
                <a:ea typeface="Times New Roman" pitchFamily="18" charset="0"/>
                <a:cs typeface="Arial" pitchFamily="34" charset="0"/>
              </a:rPr>
              <a:t> = 7</a:t>
            </a:r>
            <a:r>
              <a:rPr lang="en-US" sz="2600">
                <a:ea typeface="Times New Roman" pitchFamily="18" charset="0"/>
                <a:cs typeface="Arial" pitchFamily="34" charset="0"/>
              </a:rPr>
              <a:t>   </a:t>
            </a:r>
            <a:r>
              <a:rPr lang="en-US" sz="2400">
                <a:ea typeface="Times New Roman" pitchFamily="18" charset="0"/>
                <a:cs typeface="Arial" pitchFamily="34" charset="0"/>
              </a:rPr>
              <a:t>        2</a:t>
            </a:r>
            <a:r>
              <a:rPr lang="en-US" sz="2400" i="1">
                <a:ea typeface="Times New Roman" pitchFamily="18" charset="0"/>
                <a:cs typeface="Arial" pitchFamily="34" charset="0"/>
              </a:rPr>
              <a:t>t	</a:t>
            </a:r>
            <a:r>
              <a:rPr lang="en-US" sz="2400">
                <a:ea typeface="Times New Roman" pitchFamily="18" charset="0"/>
                <a:cs typeface="Arial" pitchFamily="34" charset="0"/>
              </a:rPr>
              <a:t>=	1	Solve each equation.</a:t>
            </a:r>
          </a:p>
        </p:txBody>
      </p:sp>
      <p:pic>
        <p:nvPicPr>
          <p:cNvPr id="94214" name="Picture 6" descr="eq_6"/>
          <p:cNvPicPr>
            <a:picLocks noChangeAspect="1" noChangeArrowheads="1"/>
          </p:cNvPicPr>
          <p:nvPr/>
        </p:nvPicPr>
        <p:blipFill>
          <a:blip r:embed="rId3" cstate="print"/>
          <a:srcRect r="90660" b="82840"/>
          <a:stretch>
            <a:fillRect/>
          </a:stretch>
        </p:blipFill>
        <p:spPr bwMode="auto">
          <a:xfrm>
            <a:off x="1806575" y="3886200"/>
            <a:ext cx="755650" cy="809625"/>
          </a:xfrm>
          <a:prstGeom prst="rect">
            <a:avLst/>
          </a:prstGeom>
          <a:noFill/>
        </p:spPr>
      </p:pic>
      <p:pic>
        <p:nvPicPr>
          <p:cNvPr id="94215" name="Picture 7" descr="eq_6"/>
          <p:cNvPicPr>
            <a:picLocks noChangeAspect="1" noChangeArrowheads="1"/>
          </p:cNvPicPr>
          <p:nvPr/>
        </p:nvPicPr>
        <p:blipFill>
          <a:blip r:embed="rId3" cstate="print"/>
          <a:srcRect t="17766" r="90660" b="66083"/>
          <a:stretch>
            <a:fillRect/>
          </a:stretch>
        </p:blipFill>
        <p:spPr bwMode="auto">
          <a:xfrm>
            <a:off x="3616325" y="3886200"/>
            <a:ext cx="755650" cy="762000"/>
          </a:xfrm>
          <a:prstGeom prst="rect">
            <a:avLst/>
          </a:prstGeom>
          <a:noFill/>
        </p:spPr>
      </p:pic>
      <p:sp>
        <p:nvSpPr>
          <p:cNvPr id="94216" name="Rectangle 8"/>
          <p:cNvSpPr>
            <a:spLocks noChangeArrowheads="1"/>
          </p:cNvSpPr>
          <p:nvPr/>
        </p:nvSpPr>
        <p:spPr bwMode="auto">
          <a:xfrm>
            <a:off x="876300" y="4084638"/>
            <a:ext cx="7705725" cy="420687"/>
          </a:xfrm>
          <a:prstGeom prst="rect">
            <a:avLst/>
          </a:prstGeom>
          <a:noFill/>
          <a:ln w="9525">
            <a:noFill/>
            <a:miter lim="800000"/>
            <a:headEnd/>
            <a:tailEnd/>
          </a:ln>
          <a:effectLst/>
        </p:spPr>
        <p:txBody>
          <a:bodyPr/>
          <a:lstStyle/>
          <a:p>
            <a:pPr marL="4229100" indent="-4229100">
              <a:lnSpc>
                <a:spcPct val="90000"/>
              </a:lnSpc>
              <a:spcBef>
                <a:spcPct val="20000"/>
              </a:spcBef>
              <a:spcAft>
                <a:spcPct val="20000"/>
              </a:spcAft>
            </a:pPr>
            <a:r>
              <a:rPr lang="en-US" sz="2400">
                <a:solidFill>
                  <a:srgbClr val="000000"/>
                </a:solidFill>
                <a:ea typeface="Times New Roman" pitchFamily="18" charset="0"/>
                <a:cs typeface="Arial" pitchFamily="34" charset="0"/>
              </a:rPr>
              <a:t>	Divide.</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animEffect transition="in" filter="wipe(left)">
                                      <p:cBhvr>
                                        <p:cTn id="7" dur="500"/>
                                        <p:tgtEl>
                                          <p:spTgt spid="942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0" end="0"/>
                                            </p:txEl>
                                          </p:spTgt>
                                        </p:tgtEl>
                                        <p:attrNameLst>
                                          <p:attrName>style.visibility</p:attrName>
                                        </p:attrNameLst>
                                      </p:cBhvr>
                                      <p:to>
                                        <p:strVal val="visible"/>
                                      </p:to>
                                    </p:set>
                                    <p:animEffect transition="in" filter="wipe(left)">
                                      <p:cBhvr>
                                        <p:cTn id="12" dur="500"/>
                                        <p:tgtEl>
                                          <p:spTgt spid="942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3">
                                            <p:txEl>
                                              <p:pRg st="1" end="1"/>
                                            </p:txEl>
                                          </p:spTgt>
                                        </p:tgtEl>
                                        <p:attrNameLst>
                                          <p:attrName>style.visibility</p:attrName>
                                        </p:attrNameLst>
                                      </p:cBhvr>
                                      <p:to>
                                        <p:strVal val="visible"/>
                                      </p:to>
                                    </p:set>
                                    <p:animEffect transition="in" filter="wipe(left)">
                                      <p:cBhvr>
                                        <p:cTn id="17" dur="500"/>
                                        <p:tgtEl>
                                          <p:spTgt spid="942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4213">
                                            <p:txEl>
                                              <p:pRg st="2" end="2"/>
                                            </p:txEl>
                                          </p:spTgt>
                                        </p:tgtEl>
                                        <p:attrNameLst>
                                          <p:attrName>style.visibility</p:attrName>
                                        </p:attrNameLst>
                                      </p:cBhvr>
                                      <p:to>
                                        <p:strVal val="visible"/>
                                      </p:to>
                                    </p:set>
                                    <p:animEffect transition="in" filter="wipe(left)">
                                      <p:cBhvr>
                                        <p:cTn id="22" dur="500"/>
                                        <p:tgtEl>
                                          <p:spTgt spid="942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4213">
                                            <p:txEl>
                                              <p:pRg st="3" end="3"/>
                                            </p:txEl>
                                          </p:spTgt>
                                        </p:tgtEl>
                                        <p:attrNameLst>
                                          <p:attrName>style.visibility</p:attrName>
                                        </p:attrNameLst>
                                      </p:cBhvr>
                                      <p:to>
                                        <p:strVal val="visible"/>
                                      </p:to>
                                    </p:set>
                                    <p:animEffect transition="in" filter="wipe(left)">
                                      <p:cBhvr>
                                        <p:cTn id="27" dur="500"/>
                                        <p:tgtEl>
                                          <p:spTgt spid="942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4214"/>
                                        </p:tgtEl>
                                        <p:attrNameLst>
                                          <p:attrName>style.visibility</p:attrName>
                                        </p:attrNameLst>
                                      </p:cBhvr>
                                      <p:to>
                                        <p:strVal val="visible"/>
                                      </p:to>
                                    </p:set>
                                    <p:animEffect transition="in" filter="wipe(left)">
                                      <p:cBhvr>
                                        <p:cTn id="32" dur="500"/>
                                        <p:tgtEl>
                                          <p:spTgt spid="94214"/>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94215"/>
                                        </p:tgtEl>
                                        <p:attrNameLst>
                                          <p:attrName>style.visibility</p:attrName>
                                        </p:attrNameLst>
                                      </p:cBhvr>
                                      <p:to>
                                        <p:strVal val="visible"/>
                                      </p:to>
                                    </p:set>
                                    <p:animEffect transition="in" filter="wipe(left)">
                                      <p:cBhvr>
                                        <p:cTn id="36" dur="500"/>
                                        <p:tgtEl>
                                          <p:spTgt spid="94215"/>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4216">
                                            <p:txEl>
                                              <p:pRg st="0" end="0"/>
                                            </p:txEl>
                                          </p:spTgt>
                                        </p:tgtEl>
                                        <p:attrNameLst>
                                          <p:attrName>style.visibility</p:attrName>
                                        </p:attrNameLst>
                                      </p:cBhvr>
                                      <p:to>
                                        <p:strVal val="visible"/>
                                      </p:to>
                                    </p:set>
                                    <p:animEffect transition="in" filter="wipe(left)">
                                      <p:cBhvr>
                                        <p:cTn id="40" dur="500"/>
                                        <p:tgtEl>
                                          <p:spTgt spid="942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advAuto="0"/>
      <p:bldP spid="94213" grpId="0" build="p" autoUpdateAnimBg="0"/>
      <p:bldP spid="94216"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Example 4</a:t>
            </a:r>
          </a:p>
        </p:txBody>
      </p:sp>
      <p:sp>
        <p:nvSpPr>
          <p:cNvPr id="124931" name="Text Box 3"/>
          <p:cNvSpPr txBox="1">
            <a:spLocks noChangeArrowheads="1"/>
          </p:cNvSpPr>
          <p:nvPr/>
        </p:nvSpPr>
        <p:spPr bwMode="auto">
          <a:xfrm>
            <a:off x="4267200" y="771525"/>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Solve Equations by Factoring</a:t>
            </a:r>
            <a:endParaRPr lang="en-US" sz="2000" b="1">
              <a:solidFill>
                <a:srgbClr val="EC1D24"/>
              </a:solidFill>
            </a:endParaRPr>
          </a:p>
        </p:txBody>
      </p:sp>
      <p:sp>
        <p:nvSpPr>
          <p:cNvPr id="124936" name="Rectangle 8"/>
          <p:cNvSpPr>
            <a:spLocks noChangeArrowheads="1"/>
          </p:cNvSpPr>
          <p:nvPr/>
        </p:nvSpPr>
        <p:spPr bwMode="auto">
          <a:xfrm>
            <a:off x="533400" y="4781550"/>
            <a:ext cx="82296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about 3.5 seconds</a:t>
            </a:r>
          </a:p>
        </p:txBody>
      </p:sp>
      <p:grpSp>
        <p:nvGrpSpPr>
          <p:cNvPr id="124941" name="Group 13"/>
          <p:cNvGrpSpPr>
            <a:grpSpLocks/>
          </p:cNvGrpSpPr>
          <p:nvPr/>
        </p:nvGrpSpPr>
        <p:grpSpPr bwMode="auto">
          <a:xfrm>
            <a:off x="885825" y="1360488"/>
            <a:ext cx="7835900" cy="2859087"/>
            <a:chOff x="558" y="857"/>
            <a:chExt cx="4936" cy="1801"/>
          </a:xfrm>
        </p:grpSpPr>
        <p:pic>
          <p:nvPicPr>
            <p:cNvPr id="124938" name="Picture 10" descr="eq_6"/>
            <p:cNvPicPr>
              <a:picLocks noChangeAspect="1" noChangeArrowheads="1"/>
            </p:cNvPicPr>
            <p:nvPr/>
          </p:nvPicPr>
          <p:blipFill>
            <a:blip r:embed="rId3" cstate="print"/>
            <a:srcRect t="35510" b="18896"/>
            <a:stretch>
              <a:fillRect/>
            </a:stretch>
          </p:blipFill>
          <p:spPr bwMode="auto">
            <a:xfrm>
              <a:off x="594" y="857"/>
              <a:ext cx="4900" cy="1303"/>
            </a:xfrm>
            <a:prstGeom prst="rect">
              <a:avLst/>
            </a:prstGeom>
            <a:noFill/>
          </p:spPr>
        </p:pic>
        <p:sp>
          <p:nvSpPr>
            <p:cNvPr id="124939" name="Text Box 11"/>
            <p:cNvSpPr txBox="1">
              <a:spLocks noChangeArrowheads="1"/>
            </p:cNvSpPr>
            <p:nvPr/>
          </p:nvSpPr>
          <p:spPr bwMode="auto">
            <a:xfrm>
              <a:off x="558" y="2094"/>
              <a:ext cx="4914" cy="564"/>
            </a:xfrm>
            <a:prstGeom prst="rect">
              <a:avLst/>
            </a:prstGeom>
            <a:noFill/>
            <a:ln w="28575" algn="ctr">
              <a:noFill/>
              <a:miter lim="800000"/>
              <a:headEnd/>
              <a:tailEnd/>
            </a:ln>
            <a:effectLst/>
          </p:spPr>
          <p:txBody>
            <a:bodyPr>
              <a:spAutoFit/>
            </a:bodyPr>
            <a:lstStyle/>
            <a:p>
              <a:pPr>
                <a:lnSpc>
                  <a:spcPct val="110000"/>
                </a:lnSpc>
                <a:spcBef>
                  <a:spcPct val="50000"/>
                </a:spcBef>
                <a:spcAft>
                  <a:spcPct val="20000"/>
                </a:spcAft>
              </a:pPr>
              <a:r>
                <a:rPr lang="en-US" sz="2400">
                  <a:solidFill>
                    <a:srgbClr val="000000"/>
                  </a:solidFill>
                  <a:ea typeface="Times New Roman" pitchFamily="18" charset="0"/>
                  <a:cs typeface="Arial" pitchFamily="34" charset="0"/>
                </a:rPr>
                <a:t>again on its way down. Thus, the rocket was in flight for about 3.5 seconds before landing.</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4941"/>
                                        </p:tgtEl>
                                        <p:attrNameLst>
                                          <p:attrName>style.visibility</p:attrName>
                                        </p:attrNameLst>
                                      </p:cBhvr>
                                      <p:to>
                                        <p:strVal val="visible"/>
                                      </p:to>
                                    </p:set>
                                    <p:animEffect transition="in" filter="wipe(left)">
                                      <p:cBhvr>
                                        <p:cTn id="7" dur="500"/>
                                        <p:tgtEl>
                                          <p:spTgt spid="1249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4936">
                                            <p:txEl>
                                              <p:pRg st="0" end="0"/>
                                            </p:txEl>
                                          </p:spTgt>
                                        </p:tgtEl>
                                        <p:attrNameLst>
                                          <p:attrName>style.visibility</p:attrName>
                                        </p:attrNameLst>
                                      </p:cBhvr>
                                      <p:to>
                                        <p:strVal val="visible"/>
                                      </p:to>
                                    </p:set>
                                    <p:animEffect transition="in" filter="wipe(left)">
                                      <p:cBhvr>
                                        <p:cTn id="12" dur="500"/>
                                        <p:tgtEl>
                                          <p:spTgt spid="1249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6"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3" name="Oval 7"/>
          <p:cNvSpPr>
            <a:spLocks noChangeArrowheads="1"/>
          </p:cNvSpPr>
          <p:nvPr/>
        </p:nvSpPr>
        <p:spPr bwMode="auto">
          <a:xfrm>
            <a:off x="876300" y="4876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4267200" y="712788"/>
            <a:ext cx="2846388"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6746" name="TPQuestion"/>
          <p:cNvSpPr>
            <a:spLocks noChangeArrowheads="1"/>
          </p:cNvSpPr>
          <p:nvPr/>
        </p:nvSpPr>
        <p:spPr bwMode="auto">
          <a:xfrm>
            <a:off x="533400" y="1504950"/>
            <a:ext cx="830580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When Mario jumps over a hurdle, his feet leave the ground traveling at an initial upward velocity of </a:t>
            </a:r>
            <a:br>
              <a:rPr lang="en-US" sz="2400" b="1">
                <a:solidFill>
                  <a:srgbClr val="00539D"/>
                </a:solidFill>
              </a:rPr>
            </a:br>
            <a:r>
              <a:rPr lang="en-US" sz="2400" b="1">
                <a:solidFill>
                  <a:srgbClr val="00539D"/>
                </a:solidFill>
              </a:rPr>
              <a:t>12 feet per second. Find the time </a:t>
            </a:r>
            <a:r>
              <a:rPr lang="en-US" sz="2400" b="1" i="1">
                <a:solidFill>
                  <a:srgbClr val="00539D"/>
                </a:solidFill>
              </a:rPr>
              <a:t>t</a:t>
            </a:r>
            <a:r>
              <a:rPr lang="en-US" sz="2400" b="1">
                <a:solidFill>
                  <a:srgbClr val="00539D"/>
                </a:solidFill>
              </a:rPr>
              <a:t> in seconds it takes for Mario’s feet to reach the ground again. Use the equation </a:t>
            </a:r>
            <a:r>
              <a:rPr lang="en-US" sz="2400" b="1" i="1">
                <a:solidFill>
                  <a:srgbClr val="00539D"/>
                </a:solidFill>
              </a:rPr>
              <a:t>h</a:t>
            </a:r>
            <a:r>
              <a:rPr lang="en-US" sz="2400" b="1">
                <a:solidFill>
                  <a:srgbClr val="00539D"/>
                </a:solidFill>
              </a:rPr>
              <a:t> = –16</a:t>
            </a:r>
            <a:r>
              <a:rPr lang="en-US" sz="2400" b="1" i="1">
                <a:solidFill>
                  <a:srgbClr val="00539D"/>
                </a:solidFill>
              </a:rPr>
              <a:t>t</a:t>
            </a:r>
            <a:r>
              <a:rPr lang="en-US" sz="2400" b="1" baseline="40000">
                <a:solidFill>
                  <a:srgbClr val="00539D"/>
                </a:solidFill>
              </a:rPr>
              <a:t>2</a:t>
            </a:r>
            <a:r>
              <a:rPr lang="en-US" sz="2400" b="1">
                <a:solidFill>
                  <a:srgbClr val="00539D"/>
                </a:solidFill>
              </a:rPr>
              <a:t> + </a:t>
            </a:r>
            <a:r>
              <a:rPr lang="en-US" sz="2400" b="1" i="1">
                <a:solidFill>
                  <a:srgbClr val="00539D"/>
                </a:solidFill>
              </a:rPr>
              <a:t>vt + h</a:t>
            </a:r>
            <a:r>
              <a:rPr lang="en-US" sz="2400" b="1" baseline="-25000">
                <a:solidFill>
                  <a:srgbClr val="00539D"/>
                </a:solidFill>
              </a:rPr>
              <a:t>0</a:t>
            </a:r>
            <a:r>
              <a:rPr lang="en-US" sz="2400" b="1" i="1">
                <a:solidFill>
                  <a:srgbClr val="00539D"/>
                </a:solidFill>
              </a:rPr>
              <a:t>.</a:t>
            </a:r>
          </a:p>
        </p:txBody>
      </p:sp>
      <p:grpSp>
        <p:nvGrpSpPr>
          <p:cNvPr id="116747" name="Group 11"/>
          <p:cNvGrpSpPr>
            <a:grpSpLocks/>
          </p:cNvGrpSpPr>
          <p:nvPr/>
        </p:nvGrpSpPr>
        <p:grpSpPr bwMode="auto">
          <a:xfrm>
            <a:off x="914400" y="3352800"/>
            <a:ext cx="2790825" cy="2897188"/>
            <a:chOff x="576" y="2112"/>
            <a:chExt cx="1758" cy="1825"/>
          </a:xfrm>
        </p:grpSpPr>
        <p:sp>
          <p:nvSpPr>
            <p:cNvPr id="116748" name="TPAnswers"/>
            <p:cNvSpPr>
              <a:spLocks noChangeArrowheads="1"/>
            </p:cNvSpPr>
            <p:nvPr>
              <p:custDataLst>
                <p:tags r:id="rId2"/>
              </p:custDataLst>
            </p:nvPr>
          </p:nvSpPr>
          <p:spPr bwMode="auto">
            <a:xfrm>
              <a:off x="576" y="2112"/>
              <a:ext cx="1758" cy="1714"/>
            </a:xfrm>
            <a:prstGeom prst="rect">
              <a:avLst/>
            </a:prstGeom>
            <a:noFill/>
            <a:ln w="9525">
              <a:noFill/>
              <a:miter lim="800000"/>
              <a:headEnd/>
              <a:tailEnd/>
            </a:ln>
            <a:effectLst/>
          </p:spPr>
          <p:txBody>
            <a:bodyPr>
              <a:spAutoFit/>
            </a:bodyPr>
            <a:lstStyle/>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A.</a:t>
              </a:r>
              <a:r>
                <a:rPr lang="pt-BR" sz="2400" b="1">
                  <a:sym typeface="Symbol" pitchFamily="18" charset="2"/>
                </a:rPr>
                <a:t>	</a:t>
              </a:r>
              <a:r>
                <a:rPr lang="pt-BR" sz="2400">
                  <a:sym typeface="Symbol" pitchFamily="18" charset="2"/>
                </a:rPr>
                <a:t>1 second</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B.</a:t>
              </a:r>
              <a:r>
                <a:rPr lang="pt-BR" sz="2400" b="1">
                  <a:sym typeface="Symbol" pitchFamily="18" charset="2"/>
                </a:rPr>
                <a:t>	</a:t>
              </a:r>
              <a:r>
                <a:rPr lang="pt-BR" sz="2400">
                  <a:sym typeface="Symbol" pitchFamily="18" charset="2"/>
                </a:rPr>
                <a:t>0 seconds</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C.</a:t>
              </a:r>
              <a:r>
                <a:rPr lang="pt-BR" sz="2400" b="1">
                  <a:sym typeface="Symbol" pitchFamily="18" charset="2"/>
                </a:rPr>
                <a:t>	</a:t>
              </a:r>
            </a:p>
            <a:p>
              <a:pPr marL="533400" indent="-533400">
                <a:lnSpc>
                  <a:spcPct val="90000"/>
                </a:lnSpc>
                <a:spcBef>
                  <a:spcPct val="60000"/>
                </a:spcBef>
                <a:spcAft>
                  <a:spcPct val="60000"/>
                </a:spcAft>
                <a:buClr>
                  <a:srgbClr val="00539D"/>
                </a:buClr>
              </a:pPr>
              <a:r>
                <a:rPr lang="pt-BR" sz="2400" b="1">
                  <a:solidFill>
                    <a:srgbClr val="00539D"/>
                  </a:solidFill>
                  <a:sym typeface="Symbol" pitchFamily="18" charset="2"/>
                </a:rPr>
                <a:t>D.</a:t>
              </a:r>
              <a:r>
                <a:rPr lang="pt-BR" sz="2400" b="1">
                  <a:sym typeface="Symbol" pitchFamily="18" charset="2"/>
                </a:rPr>
                <a:t>	</a:t>
              </a:r>
            </a:p>
          </p:txBody>
        </p:sp>
        <p:pic>
          <p:nvPicPr>
            <p:cNvPr id="116749" name="Picture 13" descr="eq_7"/>
            <p:cNvPicPr>
              <a:picLocks noChangeAspect="1" noChangeArrowheads="1"/>
            </p:cNvPicPr>
            <p:nvPr/>
          </p:nvPicPr>
          <p:blipFill>
            <a:blip r:embed="rId6" cstate="print"/>
            <a:srcRect t="36470" b="31540"/>
            <a:stretch>
              <a:fillRect/>
            </a:stretch>
          </p:blipFill>
          <p:spPr bwMode="auto">
            <a:xfrm>
              <a:off x="936" y="2978"/>
              <a:ext cx="921" cy="499"/>
            </a:xfrm>
            <a:prstGeom prst="rect">
              <a:avLst/>
            </a:prstGeom>
            <a:noFill/>
          </p:spPr>
        </p:pic>
        <p:pic>
          <p:nvPicPr>
            <p:cNvPr id="116750" name="Picture 14" descr="eq_7"/>
            <p:cNvPicPr>
              <a:picLocks noChangeAspect="1" noChangeArrowheads="1"/>
            </p:cNvPicPr>
            <p:nvPr/>
          </p:nvPicPr>
          <p:blipFill>
            <a:blip r:embed="rId6" cstate="print"/>
            <a:srcRect t="68781"/>
            <a:stretch>
              <a:fillRect/>
            </a:stretch>
          </p:blipFill>
          <p:spPr bwMode="auto">
            <a:xfrm>
              <a:off x="936" y="3450"/>
              <a:ext cx="921" cy="487"/>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6"/>
                                        </p:tgtEl>
                                        <p:attrNameLst>
                                          <p:attrName>style.visibility</p:attrName>
                                        </p:attrNameLst>
                                      </p:cBhvr>
                                      <p:to>
                                        <p:strVal val="visible"/>
                                      </p:to>
                                    </p:set>
                                    <p:animEffect transition="in" filter="wipe(left)">
                                      <p:cBhvr>
                                        <p:cTn id="15" dur="500"/>
                                        <p:tgtEl>
                                          <p:spTgt spid="11674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47"/>
                                        </p:tgtEl>
                                        <p:attrNameLst>
                                          <p:attrName>style.visibility</p:attrName>
                                        </p:attrNameLst>
                                      </p:cBhvr>
                                      <p:to>
                                        <p:strVal val="visible"/>
                                      </p:to>
                                    </p:set>
                                    <p:animEffect transition="in" filter="wipe(left)">
                                      <p:cBhvr>
                                        <p:cTn id="19" dur="500"/>
                                        <p:tgtEl>
                                          <p:spTgt spid="11674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6743"/>
                                        </p:tgtEl>
                                        <p:attrNameLst>
                                          <p:attrName>style.visibility</p:attrName>
                                        </p:attrNameLst>
                                      </p:cBhvr>
                                      <p:to>
                                        <p:strVal val="visible"/>
                                      </p:to>
                                    </p:set>
                                    <p:animEffect transition="in" filter="wipe(down)">
                                      <p:cBhvr>
                                        <p:cTn id="24" dur="580">
                                          <p:stCondLst>
                                            <p:cond delay="0"/>
                                          </p:stCondLst>
                                        </p:cTn>
                                        <p:tgtEl>
                                          <p:spTgt spid="116743"/>
                                        </p:tgtEl>
                                      </p:cBhvr>
                                    </p:animEffect>
                                    <p:anim calcmode="lin" valueType="num">
                                      <p:cBhvr>
                                        <p:cTn id="25"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0" dur="26">
                                          <p:stCondLst>
                                            <p:cond delay="650"/>
                                          </p:stCondLst>
                                        </p:cTn>
                                        <p:tgtEl>
                                          <p:spTgt spid="116743"/>
                                        </p:tgtEl>
                                      </p:cBhvr>
                                      <p:to x="100000" y="60000"/>
                                    </p:animScale>
                                    <p:animScale>
                                      <p:cBhvr>
                                        <p:cTn id="31" dur="166" decel="50000">
                                          <p:stCondLst>
                                            <p:cond delay="676"/>
                                          </p:stCondLst>
                                        </p:cTn>
                                        <p:tgtEl>
                                          <p:spTgt spid="116743"/>
                                        </p:tgtEl>
                                      </p:cBhvr>
                                      <p:to x="100000" y="100000"/>
                                    </p:animScale>
                                    <p:animScale>
                                      <p:cBhvr>
                                        <p:cTn id="32" dur="26">
                                          <p:stCondLst>
                                            <p:cond delay="1312"/>
                                          </p:stCondLst>
                                        </p:cTn>
                                        <p:tgtEl>
                                          <p:spTgt spid="116743"/>
                                        </p:tgtEl>
                                      </p:cBhvr>
                                      <p:to x="100000" y="80000"/>
                                    </p:animScale>
                                    <p:animScale>
                                      <p:cBhvr>
                                        <p:cTn id="33" dur="166" decel="50000">
                                          <p:stCondLst>
                                            <p:cond delay="1338"/>
                                          </p:stCondLst>
                                        </p:cTn>
                                        <p:tgtEl>
                                          <p:spTgt spid="116743"/>
                                        </p:tgtEl>
                                      </p:cBhvr>
                                      <p:to x="100000" y="100000"/>
                                    </p:animScale>
                                    <p:animScale>
                                      <p:cBhvr>
                                        <p:cTn id="34" dur="26">
                                          <p:stCondLst>
                                            <p:cond delay="1642"/>
                                          </p:stCondLst>
                                        </p:cTn>
                                        <p:tgtEl>
                                          <p:spTgt spid="116743"/>
                                        </p:tgtEl>
                                      </p:cBhvr>
                                      <p:to x="100000" y="90000"/>
                                    </p:animScale>
                                    <p:animScale>
                                      <p:cBhvr>
                                        <p:cTn id="35" dur="166" decel="50000">
                                          <p:stCondLst>
                                            <p:cond delay="1668"/>
                                          </p:stCondLst>
                                        </p:cTn>
                                        <p:tgtEl>
                                          <p:spTgt spid="116743"/>
                                        </p:tgtEl>
                                      </p:cBhvr>
                                      <p:to x="100000" y="100000"/>
                                    </p:animScale>
                                    <p:animScale>
                                      <p:cBhvr>
                                        <p:cTn id="36" dur="26">
                                          <p:stCondLst>
                                            <p:cond delay="1808"/>
                                          </p:stCondLst>
                                        </p:cTn>
                                        <p:tgtEl>
                                          <p:spTgt spid="116743"/>
                                        </p:tgtEl>
                                      </p:cBhvr>
                                      <p:to x="100000" y="95000"/>
                                    </p:animScale>
                                    <p:animScale>
                                      <p:cBhvr>
                                        <p:cTn id="37"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46"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Correct¤Incorrect¤Incorrect¤Incorrect"/>
  <p:tag name="TOTALRESPONSES" val="5"/>
  <p:tag name="SLICED" val="False"/>
  <p:tag name="RESPONSES" val="NA,1,5,2;4;4;4;1;"/>
  <p:tag name="CHARTSTRINGSTD" val="1 1 0 3"/>
  <p:tag name="CHARTSTRINGREV" val="3 0 1 1"/>
  <p:tag name="CHARTSTRINGSTDPER" val="0.2 0.2 0 0.6"/>
  <p:tag name="CHARTSTRINGREVPER" val="0.6 0 0.2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Incorrect¤Correct"/>
  <p:tag name="TOTALRESPONSES" val="5"/>
  <p:tag name="SLICED" val="False"/>
  <p:tag name="RESPONSES" val="NA,1,5,2;2;4;2;4;"/>
  <p:tag name="CHARTSTRINGSTD" val="0 3 0 2"/>
  <p:tag name="CHARTSTRINGREV" val="2 0 3 0"/>
  <p:tag name="CHARTSTRINGSTDPER" val="0 0.6 0 0.4"/>
  <p:tag name="CHARTSTRINGREVPER" val="0.4 0 0.6 0"/>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TOTALRESPONSES" val="5"/>
  <p:tag name="SLICED" val="False"/>
  <p:tag name="RESPONSES" val="NA,1,5,3;4;2;1;3;"/>
  <p:tag name="CHARTSTRINGSTD" val="1 1 2 1"/>
  <p:tag name="CHARTSTRINGREV" val="1 2 1 1"/>
  <p:tag name="CHARTSTRINGSTDPER" val="0.2 0.2 0.4 0.2"/>
  <p:tag name="CHARTSTRINGREVPER" val="0.2 0.4 0.2 0.2"/>
  <p:tag name="VALUES" val="Incorrect¤Incorrect¤Correct¤Incorrect"/>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Correct¤Incorrect¤Incorrect"/>
  <p:tag name="TOTALRESPONSES" val="5"/>
  <p:tag name="SLICED" val="False"/>
  <p:tag name="RESPONSES" val="NA,1,5,4;2;1;3;2;"/>
  <p:tag name="CHARTSTRINGSTD" val="1 2 1 1"/>
  <p:tag name="CHARTSTRINGREV" val="1 1 2 1"/>
  <p:tag name="CHARTSTRINGSTDPER" val="0.2 0.4 0.2 0.2"/>
  <p:tag name="CHARTSTRINGREVPER" val="0.2 0.2 0.4 0.2"/>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2;4;1;3;2;"/>
  <p:tag name="CHARTSTRINGSTD" val="1 2 1 1"/>
  <p:tag name="CHARTSTRINGREV" val="1 1 2 1"/>
  <p:tag name="CHARTSTRINGSTDPER" val="0.2 0.4 0.2 0.2"/>
  <p:tag name="CHARTSTRINGREVPER" val="0.2 0.2 0.4 0.2"/>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612DBBCDE76E43CBA0F360F8CC1182E8"/>
  <p:tag name="VALUES" val="Correct¤Incorrect¤Incorrect¤Incorrect"/>
  <p:tag name="TOTALRESPONSES" val="5"/>
  <p:tag name="SLICED" val="False"/>
  <p:tag name="RESPONSES" val="NA,1,5,3;3;4;4;2;"/>
  <p:tag name="CHARTSTRINGSTD" val="0 1 2 2"/>
  <p:tag name="CHARTSTRINGREV" val="2 2 1 0"/>
  <p:tag name="CHARTSTRINGSTDPER" val="0 0.2 0.4 0.4"/>
  <p:tag name="CHARTSTRINGREVPER" val="0.4 0.4 0.2 0"/>
  <p:tag name="RESPONSESGATHERED" val="False"/>
  <p:tag name="QUESTIONALIAS" val="5-Minute Check 6"/>
  <p:tag name="ANSWERSALIAS" val="A¤B¤C¤D"/>
</p:tagLst>
</file>

<file path=ppt/tags/tag1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TOTALRESPONSES" val="5"/>
  <p:tag name="SLICED" val="False"/>
  <p:tag name="RESPONSES" val="NA,1,5,1;2;1;4;2;"/>
  <p:tag name="CHARTSTRINGSTD" val="2 2 0 1"/>
  <p:tag name="CHARTSTRINGREV" val="1 0 2 2"/>
  <p:tag name="CHARTSTRINGSTDPER" val="0.4 0.4 0 0.2"/>
  <p:tag name="CHARTSTRINGREVPER" val="0.2 0 0.4 0.4"/>
  <p:tag name="QUESTIONALIAS" val="Example 1"/>
  <p:tag name="ANSWERSALIAS" val="A¤B¤C¤D"/>
  <p:tag name="RESPONSESGATHERED" val="False"/>
</p:tagLst>
</file>

<file path=ppt/tags/tag2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7D3C73E4AD94F50BA62E4CE90980959"/>
  <p:tag name="VALUES" val="Incorrect¤Incorrect¤Incorrect¤Correct"/>
  <p:tag name="TOTALRESPONSES" val="5"/>
  <p:tag name="SLICED" val="False"/>
  <p:tag name="RESPONSES" val="NA,1,5,2;2;2;4;1;"/>
  <p:tag name="CHARTSTRINGSTD" val="1 3 0 1"/>
  <p:tag name="CHARTSTRINGREV" val="1 0 3 1"/>
  <p:tag name="CHARTSTRINGSTDPER" val="0.2 0.6 0 0.2"/>
  <p:tag name="CHARTSTRINGREVPER" val="0.2 0 0.6 0.2"/>
  <p:tag name="QUESTIONALIAS" val="Example 1"/>
  <p:tag name="ANSWERSALIAS" val="A¤B¤C¤D"/>
  <p:tag name="RESPONSESGATHERED" val="False"/>
</p:tagLst>
</file>

<file path=ppt/tags/tag2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Correct¤Incorrect¤Incorrect"/>
  <p:tag name="TOTALRESPONSES" val="5"/>
  <p:tag name="SLICED" val="False"/>
  <p:tag name="RESPONSES" val="NA,1,5,1;1;1;1;4;"/>
  <p:tag name="CHARTSTRINGSTD" val="4 0 0 1"/>
  <p:tag name="CHARTSTRINGREV" val="1 0 0 4"/>
  <p:tag name="CHARTSTRINGSTDPER" val="0.8 0 0 0.2"/>
  <p:tag name="CHARTSTRINGREVPER" val="0.2 0 0 0.8"/>
  <p:tag name="QUESTIONALIAS" val="Example 2"/>
  <p:tag name="ANSWERSALIAS" val="A¤B¤C¤D"/>
  <p:tag name="RESPONSESGATHERED" val="False"/>
</p:tagLst>
</file>

<file path=ppt/tags/tag3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TOTALRESPONSES" val="5"/>
  <p:tag name="SLICED" val="False"/>
  <p:tag name="RESPONSES" val="NA,1,5,3;1;1;3;1;"/>
  <p:tag name="CHARTSTRINGSTD" val="3 0 2 0"/>
  <p:tag name="CHARTSTRINGREV" val="0 2 0 3"/>
  <p:tag name="CHARTSTRINGSTDPER" val="0.6 0 0.4 0"/>
  <p:tag name="CHARTSTRINGREVPER" val="0 0.4 0 0.6"/>
  <p:tag name="VALUES" val="Incorrect¤Incorrect¤Incorrect¤Correct"/>
  <p:tag name="QUESTIONALIAS" val="Example 3"/>
  <p:tag name="ANSWERSALIAS" val="A¤B¤C¤D"/>
  <p:tag name="RESPONSESGATHERED" val="False"/>
</p:tagLst>
</file>

<file path=ppt/tags/tag3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Incorrect¤Incorrect¤Correct¤Incorrect"/>
  <p:tag name="TOTALRESPONSES" val="5"/>
  <p:tag name="SLICED" val="False"/>
  <p:tag name="RESPONSES" val="NA,1,5,1;2;3;4;1;"/>
  <p:tag name="CHARTSTRINGSTD" val="2 1 1 1"/>
  <p:tag name="CHARTSTRINGREV" val="1 1 1 2"/>
  <p:tag name="CHARTSTRINGSTDPER" val="0.4 0.2 0.2 0.2"/>
  <p:tag name="CHARTSTRINGREVPER" val="0.2 0.2 0.2 0.4"/>
  <p:tag name="QUESTIONALIAS" val="Example 4"/>
  <p:tag name="ANSWERSALIAS" val="A¤B¤C¤D"/>
  <p:tag name="RESPONSESGATHERED" val="False"/>
</p:tagLst>
</file>

<file path=ppt/tags/tag4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1272</TotalTime>
  <Words>971</Words>
  <Application>Microsoft Office PowerPoint</Application>
  <PresentationFormat>On-screen Show (4:3)</PresentationFormat>
  <Paragraphs>166</Paragraphs>
  <Slides>29</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29</vt:i4>
      </vt:variant>
    </vt:vector>
  </HeadingPairs>
  <TitlesOfParts>
    <vt:vector size="43" baseType="lpstr">
      <vt:lpstr>Arial</vt:lpstr>
      <vt:lpstr>Symbol</vt:lpstr>
      <vt:lpstr>Times New Roman</vt:lpstr>
      <vt:lpstr>FormataOTFCnMd</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5-Minute Check 6</vt:lpstr>
      <vt:lpstr>CCSS</vt:lpstr>
      <vt:lpstr>Then/Now</vt:lpstr>
      <vt:lpstr>Vocabulary</vt:lpstr>
      <vt:lpstr>Concept</vt:lpstr>
      <vt:lpstr>Example 1</vt:lpstr>
      <vt:lpstr>Example 1</vt:lpstr>
      <vt:lpstr>Example 1</vt:lpstr>
      <vt:lpstr>Example 1</vt:lpstr>
      <vt:lpstr>Example 1</vt:lpstr>
      <vt:lpstr>Example 1</vt:lpstr>
      <vt:lpstr>Example 2</vt:lpstr>
      <vt:lpstr>Example 2</vt:lpstr>
      <vt:lpstr>Example 2</vt:lpstr>
      <vt:lpstr>Example 3</vt:lpstr>
      <vt:lpstr>Example 3</vt:lpstr>
      <vt:lpstr>Example 3</vt:lpstr>
      <vt:lpstr>Example 4</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77</cp:revision>
  <dcterms:created xsi:type="dcterms:W3CDTF">2007-12-06T14:31:51Z</dcterms:created>
  <dcterms:modified xsi:type="dcterms:W3CDTF">2015-10-05T15:02:11Z</dcterms:modified>
</cp:coreProperties>
</file>