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4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6" r:id="rId15"/>
    <p:sldId id="305" r:id="rId16"/>
    <p:sldId id="307" r:id="rId17"/>
    <p:sldId id="315" r:id="rId18"/>
    <p:sldId id="314" r:id="rId19"/>
    <p:sldId id="258" r:id="rId20"/>
    <p:sldId id="290" r:id="rId21"/>
    <p:sldId id="302" r:id="rId22"/>
    <p:sldId id="259" r:id="rId23"/>
    <p:sldId id="288" r:id="rId24"/>
    <p:sldId id="317" r:id="rId25"/>
    <p:sldId id="308" r:id="rId26"/>
    <p:sldId id="318" r:id="rId27"/>
    <p:sldId id="319" r:id="rId28"/>
    <p:sldId id="260" r:id="rId29"/>
    <p:sldId id="261" r:id="rId30"/>
    <p:sldId id="309" r:id="rId31"/>
    <p:sldId id="320" r:id="rId32"/>
    <p:sldId id="263" r:id="rId33"/>
    <p:sldId id="291" r:id="rId34"/>
    <p:sldId id="310" r:id="rId35"/>
    <p:sldId id="321" r:id="rId36"/>
    <p:sldId id="293" r:id="rId37"/>
    <p:sldId id="294" r:id="rId38"/>
    <p:sldId id="311" r:id="rId39"/>
    <p:sldId id="275" r:id="rId40"/>
  </p:sldIdLst>
  <p:sldSz cx="9144000" cy="6858000" type="screen4x3"/>
  <p:notesSz cx="6858000" cy="9144000"/>
  <p:custDataLst>
    <p:tags r:id="rId41"/>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33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9" autoAdjust="0"/>
    <p:restoredTop sz="94686" autoAdjust="0"/>
  </p:normalViewPr>
  <p:slideViewPr>
    <p:cSldViewPr>
      <p:cViewPr>
        <p:scale>
          <a:sx n="50" d="100"/>
          <a:sy n="50" d="100"/>
        </p:scale>
        <p:origin x="-1176"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8_08"/>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8–7</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8_08"/>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8_08"/>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8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8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8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2" name="Picture 18" descr="Std Test 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08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8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8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8_08">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9.xml"/><Relationship Id="rId7" Type="http://schemas.openxmlformats.org/officeDocument/2006/relationships/slide" Target="slide1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2.xml"/><Relationship Id="rId5" Type="http://schemas.openxmlformats.org/officeDocument/2006/relationships/slide" Target="slide11.xml"/><Relationship Id="rId10" Type="http://schemas.openxmlformats.org/officeDocument/2006/relationships/slide" Target="slide27.xml"/><Relationship Id="rId4" Type="http://schemas.openxmlformats.org/officeDocument/2006/relationships/slide" Target="slide10.xml"/><Relationship Id="rId9" Type="http://schemas.openxmlformats.org/officeDocument/2006/relationships/slide" Target="slide2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4.xml"/><Relationship Id="rId1" Type="http://schemas.openxmlformats.org/officeDocument/2006/relationships/tags" Target="../tags/tag17.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4.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9.jpe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9.jpe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9.jpe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3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9.jpe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9.jpe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9.jpe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9.jpe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68.xml"/><Relationship Id="rId1" Type="http://schemas.openxmlformats.org/officeDocument/2006/relationships/tags" Target="../tags/tag41.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68.xml"/><Relationship Id="rId1" Type="http://schemas.openxmlformats.org/officeDocument/2006/relationships/tags" Target="../tags/tag42.xml"/><Relationship Id="rId5" Type="http://schemas.openxmlformats.org/officeDocument/2006/relationships/image" Target="../media/image38.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42.png"/><Relationship Id="rId5" Type="http://schemas.openxmlformats.org/officeDocument/2006/relationships/image" Target="../media/image37.png"/><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8_08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8–7)</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Key Concept:  Difference of Squares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1:	Factor Differences of Squares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2:	Apply a Technique More than Once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3:	Apply Different Techniques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4:  Standardized Test Example</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400300"/>
            <a:ext cx="41910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a:t>
            </a:r>
            <a:r>
              <a:rPr lang="pt-BR" sz="2400" b="1" i="1">
                <a:solidFill>
                  <a:srgbClr val="000000"/>
                </a:solidFill>
                <a:sym typeface="Symbol" pitchFamily="18" charset="2"/>
              </a:rPr>
              <a:t>c</a:t>
            </a:r>
            <a:r>
              <a:rPr lang="pt-BR" sz="2400" b="1">
                <a:solidFill>
                  <a:srgbClr val="000000"/>
                </a:solidFill>
                <a:sym typeface="Symbol" pitchFamily="18" charset="2"/>
              </a:rPr>
              <a:t> + 6)(2</a:t>
            </a:r>
            <a:r>
              <a:rPr lang="pt-BR" sz="2400" b="1" i="1">
                <a:solidFill>
                  <a:srgbClr val="000000"/>
                </a:solidFill>
                <a:sym typeface="Symbol" pitchFamily="18" charset="2"/>
              </a:rPr>
              <a:t>c</a:t>
            </a:r>
            <a:r>
              <a:rPr lang="pt-BR" sz="2400" b="1">
                <a:solidFill>
                  <a:srgbClr val="000000"/>
                </a:solidFill>
                <a:sym typeface="Symbol" pitchFamily="18" charset="2"/>
              </a:rPr>
              <a:t> –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a:t>
            </a:r>
            <a:r>
              <a:rPr lang="pt-BR" sz="2400" b="1" i="1">
                <a:solidFill>
                  <a:srgbClr val="000000"/>
                </a:solidFill>
                <a:sym typeface="Symbol" pitchFamily="18" charset="2"/>
              </a:rPr>
              <a:t>c</a:t>
            </a:r>
            <a:r>
              <a:rPr lang="pt-BR" sz="2400" b="1">
                <a:solidFill>
                  <a:srgbClr val="000000"/>
                </a:solidFill>
                <a:sym typeface="Symbol" pitchFamily="18" charset="2"/>
              </a:rPr>
              <a:t> + 6)(</a:t>
            </a:r>
            <a:r>
              <a:rPr lang="pt-BR" sz="2400" b="1" i="1">
                <a:solidFill>
                  <a:srgbClr val="000000"/>
                </a:solidFill>
                <a:sym typeface="Symbol" pitchFamily="18" charset="2"/>
              </a:rPr>
              <a:t>c</a:t>
            </a:r>
            <a:r>
              <a:rPr lang="pt-BR" sz="2400" b="1">
                <a:solidFill>
                  <a:srgbClr val="000000"/>
                </a:solidFill>
                <a:sym typeface="Symbol" pitchFamily="18" charset="2"/>
              </a:rPr>
              <a:t> –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a:t>
            </a:r>
            <a:r>
              <a:rPr lang="pt-BR" sz="2400" b="1" i="1">
                <a:solidFill>
                  <a:srgbClr val="000000"/>
                </a:solidFill>
                <a:sym typeface="Symbol" pitchFamily="18" charset="2"/>
              </a:rPr>
              <a:t>c</a:t>
            </a:r>
            <a:r>
              <a:rPr lang="pt-BR" sz="2400" b="1">
                <a:solidFill>
                  <a:srgbClr val="000000"/>
                </a:solidFill>
                <a:sym typeface="Symbol" pitchFamily="18" charset="2"/>
              </a:rPr>
              <a:t> – 9)(</a:t>
            </a:r>
            <a:r>
              <a:rPr lang="pt-BR" sz="2400" b="1" i="1">
                <a:solidFill>
                  <a:srgbClr val="000000"/>
                </a:solidFill>
                <a:sym typeface="Symbol" pitchFamily="18" charset="2"/>
              </a:rPr>
              <a:t>c</a:t>
            </a:r>
            <a:r>
              <a:rPr lang="pt-BR" sz="2400" b="1">
                <a:solidFill>
                  <a:srgbClr val="000000"/>
                </a:solidFill>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prime</a:t>
            </a:r>
          </a:p>
        </p:txBody>
      </p:sp>
      <p:sp>
        <p:nvSpPr>
          <p:cNvPr id="107527"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Factor 2</a:t>
            </a:r>
            <a:r>
              <a:rPr lang="en-US" sz="2400" b="1" i="1">
                <a:solidFill>
                  <a:srgbClr val="00539D"/>
                </a:solidFill>
                <a:cs typeface="Times New Roman" pitchFamily="18" charset="0"/>
              </a:rPr>
              <a:t>c</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17</a:t>
            </a:r>
            <a:r>
              <a:rPr lang="en-US" sz="2400" b="1" i="1">
                <a:solidFill>
                  <a:srgbClr val="00539D"/>
                </a:solidFill>
                <a:cs typeface="Times New Roman" pitchFamily="18" charset="0"/>
              </a:rPr>
              <a:t>c</a:t>
            </a:r>
            <a:r>
              <a:rPr lang="en-US" sz="2400" b="1">
                <a:solidFill>
                  <a:srgbClr val="00539D"/>
                </a:solidFill>
                <a:cs typeface="Times New Roman" pitchFamily="18" charset="0"/>
              </a:rPr>
              <a:t> + 36, if possible.</a:t>
            </a:r>
          </a:p>
        </p:txBody>
      </p:sp>
      <p:sp>
        <p:nvSpPr>
          <p:cNvPr id="107529" name="AutoShape 9"/>
          <p:cNvSpPr>
            <a:spLocks noChangeArrowheads="1"/>
          </p:cNvSpPr>
          <p:nvPr/>
        </p:nvSpPr>
        <p:spPr bwMode="auto">
          <a:xfrm>
            <a:off x="533400" y="4343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(5</a:t>
            </a:r>
            <a:r>
              <a:rPr lang="pt-BR" sz="2400" b="1" i="1">
                <a:solidFill>
                  <a:srgbClr val="000000"/>
                </a:solidFill>
                <a:sym typeface="Symbol" pitchFamily="18" charset="2"/>
              </a:rPr>
              <a:t>g</a:t>
            </a:r>
            <a:r>
              <a:rPr lang="pt-BR" sz="2400" b="1">
                <a:solidFill>
                  <a:srgbClr val="000000"/>
                </a:solidFill>
                <a:sym typeface="Symbol" pitchFamily="18" charset="2"/>
              </a:rPr>
              <a:t> + 2)(</a:t>
            </a:r>
            <a:r>
              <a:rPr lang="pt-BR" sz="2400" b="1" i="1">
                <a:solidFill>
                  <a:srgbClr val="000000"/>
                </a:solidFill>
                <a:sym typeface="Symbol" pitchFamily="18" charset="2"/>
              </a:rPr>
              <a:t>g</a:t>
            </a:r>
            <a:r>
              <a:rPr lang="pt-BR" sz="2400" b="1">
                <a:solidFill>
                  <a:srgbClr val="000000"/>
                </a:solidFill>
                <a:sym typeface="Symbol" pitchFamily="18" charset="2"/>
              </a:rPr>
              <a:t> –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(5</a:t>
            </a:r>
            <a:r>
              <a:rPr lang="pt-BR" sz="2400" b="1" i="1">
                <a:solidFill>
                  <a:srgbClr val="000000"/>
                </a:solidFill>
                <a:sym typeface="Symbol" pitchFamily="18" charset="2"/>
              </a:rPr>
              <a:t>g</a:t>
            </a:r>
            <a:r>
              <a:rPr lang="pt-BR" sz="2400" b="1">
                <a:solidFill>
                  <a:srgbClr val="000000"/>
                </a:solidFill>
                <a:sym typeface="Symbol" pitchFamily="18" charset="2"/>
              </a:rPr>
              <a:t> – 2)(</a:t>
            </a:r>
            <a:r>
              <a:rPr lang="pt-BR" sz="2400" b="1" i="1">
                <a:solidFill>
                  <a:srgbClr val="000000"/>
                </a:solidFill>
                <a:sym typeface="Symbol" pitchFamily="18" charset="2"/>
              </a:rPr>
              <a:t>g</a:t>
            </a:r>
            <a:r>
              <a:rPr lang="pt-BR" sz="2400" b="1">
                <a:solidFill>
                  <a:srgbClr val="000000"/>
                </a:solidFill>
                <a:sym typeface="Symbol" pitchFamily="18" charset="2"/>
              </a:rPr>
              <a:t> + 5)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a:t>
            </a:r>
            <a:r>
              <a:rPr lang="pt-BR" sz="2400" b="1" i="1">
                <a:solidFill>
                  <a:srgbClr val="000000"/>
                </a:solidFill>
                <a:sym typeface="Symbol" pitchFamily="18" charset="2"/>
              </a:rPr>
              <a:t>g</a:t>
            </a:r>
            <a:r>
              <a:rPr lang="pt-BR" sz="2400" b="1">
                <a:solidFill>
                  <a:srgbClr val="000000"/>
                </a:solidFill>
                <a:sym typeface="Symbol" pitchFamily="18" charset="2"/>
              </a:rPr>
              <a:t> + 2)(</a:t>
            </a:r>
            <a:r>
              <a:rPr lang="pt-BR" sz="2400" b="1" i="1">
                <a:solidFill>
                  <a:srgbClr val="000000"/>
                </a:solidFill>
                <a:sym typeface="Symbol" pitchFamily="18" charset="2"/>
              </a:rPr>
              <a:t>g</a:t>
            </a:r>
            <a:r>
              <a:rPr lang="pt-BR" sz="2400" b="1">
                <a:solidFill>
                  <a:srgbClr val="000000"/>
                </a:solidFill>
                <a:sym typeface="Symbol" pitchFamily="18" charset="2"/>
              </a:rPr>
              <a:t> –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prime</a:t>
            </a:r>
          </a:p>
        </p:txBody>
      </p:sp>
      <p:sp>
        <p:nvSpPr>
          <p:cNvPr id="108550"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Factor 5</a:t>
            </a:r>
            <a:r>
              <a:rPr lang="en-US" sz="2400" b="1" i="1">
                <a:solidFill>
                  <a:srgbClr val="00539D"/>
                </a:solidFill>
                <a:cs typeface="Times New Roman" pitchFamily="18" charset="0"/>
              </a:rPr>
              <a:t>g</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+ 14</a:t>
            </a:r>
            <a:r>
              <a:rPr lang="en-US" sz="2400" b="1" i="1">
                <a:solidFill>
                  <a:srgbClr val="00539D"/>
                </a:solidFill>
                <a:cs typeface="Times New Roman" pitchFamily="18" charset="0"/>
              </a:rPr>
              <a:t>g</a:t>
            </a:r>
            <a:r>
              <a:rPr lang="en-US" sz="2400" b="1">
                <a:solidFill>
                  <a:srgbClr val="00539D"/>
                </a:solidFill>
                <a:cs typeface="Times New Roman" pitchFamily="18" charset="0"/>
              </a:rPr>
              <a:t> – 10, if possible.</a:t>
            </a:r>
          </a:p>
        </p:txBody>
      </p:sp>
      <p:sp>
        <p:nvSpPr>
          <p:cNvPr id="108551" name="AutoShape 7"/>
          <p:cNvSpPr>
            <a:spLocks noChangeArrowheads="1"/>
          </p:cNvSpPr>
          <p:nvPr/>
        </p:nvSpPr>
        <p:spPr bwMode="auto">
          <a:xfrm>
            <a:off x="533400" y="52784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1059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4</a:t>
            </a:r>
            <a:r>
              <a:rPr lang="en-US" sz="2400" b="1" i="1">
                <a:solidFill>
                  <a:srgbClr val="00539D"/>
                </a:solidFill>
                <a:cs typeface="Times New Roman" pitchFamily="18" charset="0"/>
              </a:rPr>
              <a:t>n</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+ 11</a:t>
            </a:r>
            <a:r>
              <a:rPr lang="en-US" sz="2400" b="1" i="1">
                <a:solidFill>
                  <a:srgbClr val="00539D"/>
                </a:solidFill>
                <a:cs typeface="Times New Roman" pitchFamily="18" charset="0"/>
              </a:rPr>
              <a:t>n</a:t>
            </a:r>
            <a:r>
              <a:rPr lang="en-US" sz="2400" b="1">
                <a:solidFill>
                  <a:srgbClr val="00539D"/>
                </a:solidFill>
                <a:cs typeface="Times New Roman" pitchFamily="18" charset="0"/>
              </a:rPr>
              <a:t> = –6.</a:t>
            </a:r>
          </a:p>
        </p:txBody>
      </p:sp>
      <p:sp>
        <p:nvSpPr>
          <p:cNvPr id="110599" name="AutoShape 7"/>
          <p:cNvSpPr>
            <a:spLocks noChangeArrowheads="1"/>
          </p:cNvSpPr>
          <p:nvPr/>
        </p:nvSpPr>
        <p:spPr bwMode="auto">
          <a:xfrm>
            <a:off x="533400" y="34099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2" name="Picture 10"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10604" name="Group 12"/>
          <p:cNvGrpSpPr>
            <a:grpSpLocks/>
          </p:cNvGrpSpPr>
          <p:nvPr/>
        </p:nvGrpSpPr>
        <p:grpSpPr bwMode="auto">
          <a:xfrm>
            <a:off x="1066800" y="2400300"/>
            <a:ext cx="2790825" cy="3225800"/>
            <a:chOff x="672" y="1512"/>
            <a:chExt cx="1758" cy="2032"/>
          </a:xfrm>
        </p:grpSpPr>
        <p:sp>
          <p:nvSpPr>
            <p:cNvPr id="110597"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a:solidFill>
                    <a:srgbClr val="000000"/>
                  </a:solidFill>
                  <a:sym typeface="Symbol" pitchFamily="18" charset="2"/>
                </a:rPr>
                <a:t>{–4,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{1, 2}</a:t>
              </a:r>
              <a:endParaRPr lang="pt-BR" sz="2000">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{0, 4}</a:t>
              </a:r>
            </a:p>
          </p:txBody>
        </p:sp>
        <p:pic>
          <p:nvPicPr>
            <p:cNvPr id="110603" name="Picture 11" descr="8-5-3"/>
            <p:cNvPicPr>
              <a:picLocks noChangeAspect="1" noChangeArrowheads="1"/>
            </p:cNvPicPr>
            <p:nvPr/>
          </p:nvPicPr>
          <p:blipFill>
            <a:blip r:embed="rId5" cstate="print"/>
            <a:srcRect/>
            <a:stretch>
              <a:fillRect/>
            </a:stretch>
          </p:blipFill>
          <p:spPr bwMode="auto">
            <a:xfrm>
              <a:off x="1008" y="1998"/>
              <a:ext cx="933" cy="546"/>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0602"/>
                                        </p:tgtEl>
                                        <p:attrNameLst>
                                          <p:attrName>style.visibility</p:attrName>
                                        </p:attrNameLst>
                                      </p:cBhvr>
                                      <p:to>
                                        <p:strVal val="visible"/>
                                      </p:to>
                                    </p:set>
                                    <p:animEffect transition="in" filter="wipe(left)">
                                      <p:cBhvr>
                                        <p:cTn id="7" dur="500"/>
                                        <p:tgtEl>
                                          <p:spTgt spid="1106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04"/>
                                        </p:tgtEl>
                                        <p:attrNameLst>
                                          <p:attrName>style.visibility</p:attrName>
                                        </p:attrNameLst>
                                      </p:cBhvr>
                                      <p:to>
                                        <p:strVal val="visible"/>
                                      </p:to>
                                    </p:set>
                                    <p:animEffect transition="in" filter="wipe(left)">
                                      <p:cBhvr>
                                        <p:cTn id="15" dur="500"/>
                                        <p:tgtEl>
                                          <p:spTgt spid="11060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autoUpdateAnimBg="0"/>
      <p:bldP spid="11059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09574"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7</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+ 25</a:t>
            </a:r>
            <a:r>
              <a:rPr lang="en-US" sz="2400" b="1" i="1">
                <a:solidFill>
                  <a:srgbClr val="00539D"/>
                </a:solidFill>
                <a:cs typeface="Times New Roman" pitchFamily="18" charset="0"/>
              </a:rPr>
              <a:t>x</a:t>
            </a:r>
            <a:r>
              <a:rPr lang="en-US" sz="2400" b="1">
                <a:solidFill>
                  <a:srgbClr val="00539D"/>
                </a:solidFill>
                <a:cs typeface="Times New Roman" pitchFamily="18" charset="0"/>
              </a:rPr>
              <a:t> – 12 = 0.</a:t>
            </a:r>
          </a:p>
        </p:txBody>
      </p:sp>
      <p:sp>
        <p:nvSpPr>
          <p:cNvPr id="109575" name="AutoShape 7"/>
          <p:cNvSpPr>
            <a:spLocks noChangeArrowheads="1"/>
          </p:cNvSpPr>
          <p:nvPr/>
        </p:nvSpPr>
        <p:spPr bwMode="auto">
          <a:xfrm>
            <a:off x="533400" y="24780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grpSp>
        <p:nvGrpSpPr>
          <p:cNvPr id="109579" name="Group 11"/>
          <p:cNvGrpSpPr>
            <a:grpSpLocks/>
          </p:cNvGrpSpPr>
          <p:nvPr/>
        </p:nvGrpSpPr>
        <p:grpSpPr bwMode="auto">
          <a:xfrm>
            <a:off x="1066800" y="2238375"/>
            <a:ext cx="2790825" cy="3387725"/>
            <a:chOff x="672" y="1410"/>
            <a:chExt cx="1758" cy="2134"/>
          </a:xfrm>
        </p:grpSpPr>
        <p:sp>
          <p:nvSpPr>
            <p:cNvPr id="109573"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{3,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{5, 4}</a:t>
              </a:r>
            </a:p>
          </p:txBody>
        </p:sp>
        <p:pic>
          <p:nvPicPr>
            <p:cNvPr id="109578" name="Picture 10" descr="8-5-4"/>
            <p:cNvPicPr>
              <a:picLocks noChangeAspect="1" noChangeArrowheads="1"/>
            </p:cNvPicPr>
            <p:nvPr/>
          </p:nvPicPr>
          <p:blipFill>
            <a:blip r:embed="rId4" cstate="print"/>
            <a:srcRect/>
            <a:stretch>
              <a:fillRect/>
            </a:stretch>
          </p:blipFill>
          <p:spPr bwMode="auto">
            <a:xfrm>
              <a:off x="1008" y="1410"/>
              <a:ext cx="939" cy="1134"/>
            </a:xfrm>
            <a:prstGeom prst="rect">
              <a:avLst/>
            </a:prstGeom>
            <a:noFill/>
          </p:spPr>
        </p:pic>
      </p:grpSp>
      <p:pic>
        <p:nvPicPr>
          <p:cNvPr id="109580" name="Picture 12" descr="5Min Num_4"/>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80"/>
                                        </p:tgtEl>
                                        <p:attrNameLst>
                                          <p:attrName>style.visibility</p:attrName>
                                        </p:attrNameLst>
                                      </p:cBhvr>
                                      <p:to>
                                        <p:strVal val="visible"/>
                                      </p:to>
                                    </p:set>
                                    <p:animEffect transition="in" filter="dissolve">
                                      <p:cBhvr>
                                        <p:cTn id="7" dur="500"/>
                                        <p:tgtEl>
                                          <p:spTgt spid="10958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79"/>
                                        </p:tgtEl>
                                        <p:attrNameLst>
                                          <p:attrName>style.visibility</p:attrName>
                                        </p:attrNameLst>
                                      </p:cBhvr>
                                      <p:to>
                                        <p:strVal val="visible"/>
                                      </p:to>
                                    </p:set>
                                    <p:animEffect transition="in" filter="wipe(left)">
                                      <p:cBhvr>
                                        <p:cTn id="15" dur="500"/>
                                        <p:tgtEl>
                                          <p:spTgt spid="10957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utoUpdateAnimBg="0"/>
      <p:bldP spid="10957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27940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5, 6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7, 8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8, 9</a:t>
            </a:r>
          </a:p>
        </p:txBody>
      </p:sp>
      <p:sp>
        <p:nvSpPr>
          <p:cNvPr id="111622"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The sum of the squares of two consecutive positive integers is 61. What are the two integers?</a:t>
            </a:r>
          </a:p>
        </p:txBody>
      </p:sp>
      <p:sp>
        <p:nvSpPr>
          <p:cNvPr id="111623" name="AutoShape 7"/>
          <p:cNvSpPr>
            <a:spLocks noChangeArrowheads="1"/>
          </p:cNvSpPr>
          <p:nvPr/>
        </p:nvSpPr>
        <p:spPr bwMode="auto">
          <a:xfrm>
            <a:off x="533400" y="38100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7" name="TPAnswers"/>
          <p:cNvSpPr>
            <a:spLocks noChangeArrowheads="1"/>
          </p:cNvSpPr>
          <p:nvPr>
            <p:custDataLst>
              <p:tags r:id="rId2"/>
            </p:custDataLst>
          </p:nvPr>
        </p:nvSpPr>
        <p:spPr bwMode="auto">
          <a:xfrm>
            <a:off x="1066800" y="2870200"/>
            <a:ext cx="3733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a:t>
            </a:r>
            <a:r>
              <a:rPr lang="pt-BR" sz="2400" b="1" i="1">
                <a:solidFill>
                  <a:srgbClr val="000000"/>
                </a:solidFill>
                <a:sym typeface="Symbol" pitchFamily="18" charset="2"/>
              </a:rPr>
              <a:t>b</a:t>
            </a:r>
            <a:r>
              <a:rPr lang="pt-BR" sz="2400" b="1">
                <a:solidFill>
                  <a:srgbClr val="000000"/>
                </a:solidFill>
                <a:sym typeface="Symbol" pitchFamily="18" charset="2"/>
              </a:rPr>
              <a:t> – 5)(9</a:t>
            </a:r>
            <a:r>
              <a:rPr lang="pt-BR" sz="2400" b="1" i="1">
                <a:solidFill>
                  <a:srgbClr val="000000"/>
                </a:solidFill>
                <a:sym typeface="Symbol" pitchFamily="18" charset="2"/>
              </a:rPr>
              <a:t>b</a:t>
            </a:r>
            <a:r>
              <a:rPr lang="pt-BR" sz="2400" b="1">
                <a:solidFill>
                  <a:srgbClr val="000000"/>
                </a:solidFill>
                <a:sym typeface="Symbol" pitchFamily="18" charset="2"/>
              </a:rPr>
              <a:t> + 21)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3(2</a:t>
            </a:r>
            <a:r>
              <a:rPr lang="pt-BR" sz="2400" b="1" i="1">
                <a:solidFill>
                  <a:srgbClr val="000000"/>
                </a:solidFill>
                <a:sym typeface="Symbol" pitchFamily="18" charset="2"/>
              </a:rPr>
              <a:t>b</a:t>
            </a:r>
            <a:r>
              <a:rPr lang="pt-BR" sz="2400" b="1">
                <a:solidFill>
                  <a:srgbClr val="000000"/>
                </a:solidFill>
                <a:sym typeface="Symbol" pitchFamily="18" charset="2"/>
              </a:rPr>
              <a:t> – 5)(3</a:t>
            </a:r>
            <a:r>
              <a:rPr lang="pt-BR" sz="2400" b="1" i="1">
                <a:solidFill>
                  <a:srgbClr val="000000"/>
                </a:solidFill>
                <a:sym typeface="Symbol" pitchFamily="18" charset="2"/>
              </a:rPr>
              <a:t>b</a:t>
            </a:r>
            <a:r>
              <a:rPr lang="pt-BR" sz="2400" b="1">
                <a:solidFill>
                  <a:srgbClr val="000000"/>
                </a:solidFill>
                <a:sym typeface="Symbol" pitchFamily="18" charset="2"/>
              </a:rPr>
              <a:t> + 7)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a:t>
            </a:r>
            <a:r>
              <a:rPr lang="pt-BR" sz="2400" b="1" i="1">
                <a:solidFill>
                  <a:srgbClr val="000000"/>
                </a:solidFill>
                <a:sym typeface="Symbol" pitchFamily="18" charset="2"/>
              </a:rPr>
              <a:t>b</a:t>
            </a:r>
            <a:r>
              <a:rPr lang="pt-BR" sz="2400" b="1">
                <a:solidFill>
                  <a:srgbClr val="000000"/>
                </a:solidFill>
                <a:sym typeface="Symbol" pitchFamily="18" charset="2"/>
              </a:rPr>
              <a:t> – 5)(3</a:t>
            </a:r>
            <a:r>
              <a:rPr lang="pt-BR" sz="2400" b="1" i="1">
                <a:solidFill>
                  <a:srgbClr val="000000"/>
                </a:solidFill>
                <a:sym typeface="Symbol" pitchFamily="18" charset="2"/>
              </a:rPr>
              <a:t>b</a:t>
            </a:r>
            <a:r>
              <a:rPr lang="pt-BR" sz="2400" b="1">
                <a:solidFill>
                  <a:srgbClr val="000000"/>
                </a:solidFill>
                <a:sym typeface="Symbol" pitchFamily="18" charset="2"/>
              </a:rPr>
              <a:t> + 7)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(6</a:t>
            </a:r>
            <a:r>
              <a:rPr lang="pt-BR" sz="2400" b="1" i="1">
                <a:solidFill>
                  <a:srgbClr val="000000"/>
                </a:solidFill>
                <a:sym typeface="Symbol" pitchFamily="18" charset="2"/>
              </a:rPr>
              <a:t>b</a:t>
            </a:r>
            <a:r>
              <a:rPr lang="pt-BR" sz="2400" b="1">
                <a:solidFill>
                  <a:srgbClr val="000000"/>
                </a:solidFill>
                <a:sym typeface="Symbol" pitchFamily="18" charset="2"/>
              </a:rPr>
              <a:t> – 15)(3</a:t>
            </a:r>
            <a:r>
              <a:rPr lang="pt-BR" sz="2400" b="1" i="1">
                <a:solidFill>
                  <a:srgbClr val="000000"/>
                </a:solidFill>
                <a:sym typeface="Symbol" pitchFamily="18" charset="2"/>
              </a:rPr>
              <a:t>b</a:t>
            </a:r>
            <a:r>
              <a:rPr lang="pt-BR" sz="2400" b="1">
                <a:solidFill>
                  <a:srgbClr val="000000"/>
                </a:solidFill>
                <a:sym typeface="Symbol" pitchFamily="18" charset="2"/>
              </a:rPr>
              <a:t> + 7)</a:t>
            </a:r>
          </a:p>
        </p:txBody>
      </p:sp>
      <p:sp>
        <p:nvSpPr>
          <p:cNvPr id="120838"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of the following does not have a product of 18</a:t>
            </a:r>
            <a:r>
              <a:rPr lang="en-US" sz="2400" b="1" i="1">
                <a:solidFill>
                  <a:srgbClr val="00539D"/>
                </a:solidFill>
                <a:cs typeface="Times New Roman" pitchFamily="18" charset="0"/>
              </a:rPr>
              <a:t>b</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3</a:t>
            </a:r>
            <a:r>
              <a:rPr lang="en-US" sz="2400" b="1" i="1">
                <a:solidFill>
                  <a:srgbClr val="00539D"/>
                </a:solidFill>
                <a:cs typeface="Times New Roman" pitchFamily="18" charset="0"/>
              </a:rPr>
              <a:t>b</a:t>
            </a:r>
            <a:r>
              <a:rPr lang="en-US" sz="2400" b="1">
                <a:solidFill>
                  <a:srgbClr val="00539D"/>
                </a:solidFill>
                <a:cs typeface="Times New Roman" pitchFamily="18" charset="0"/>
              </a:rPr>
              <a:t> – 105?</a:t>
            </a:r>
          </a:p>
        </p:txBody>
      </p:sp>
      <p:sp>
        <p:nvSpPr>
          <p:cNvPr id="120839" name="AutoShape 7"/>
          <p:cNvSpPr>
            <a:spLocks noChangeArrowheads="1"/>
          </p:cNvSpPr>
          <p:nvPr/>
        </p:nvSpPr>
        <p:spPr bwMode="auto">
          <a:xfrm>
            <a:off x="533400" y="48133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1" name="Picture 9"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20842" name="Picture 10" descr="5Min Num_6"/>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0842"/>
                                        </p:tgtEl>
                                        <p:attrNameLst>
                                          <p:attrName>style.visibility</p:attrName>
                                        </p:attrNameLst>
                                      </p:cBhvr>
                                      <p:to>
                                        <p:strVal val="visible"/>
                                      </p:to>
                                    </p:set>
                                    <p:animEffect transition="in" filter="wipe(left)">
                                      <p:cBhvr>
                                        <p:cTn id="11" dur="500"/>
                                        <p:tgtEl>
                                          <p:spTgt spid="1208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Effect transition="in" filter="wipe(left)">
                                      <p:cBhvr>
                                        <p:cTn id="15" dur="500"/>
                                        <p:tgtEl>
                                          <p:spTgt spid="12083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0837"/>
                                        </p:tgtEl>
                                        <p:attrNameLst>
                                          <p:attrName>style.visibility</p:attrName>
                                        </p:attrNameLst>
                                      </p:cBhvr>
                                      <p:to>
                                        <p:strVal val="visible"/>
                                      </p:to>
                                    </p:set>
                                    <p:animEffect transition="in" filter="wipe(left)">
                                      <p:cBhvr>
                                        <p:cTn id="19" dur="500"/>
                                        <p:tgtEl>
                                          <p:spTgt spid="12083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39"/>
                                        </p:tgtEl>
                                        <p:attrNameLst>
                                          <p:attrName>style.visibility</p:attrName>
                                        </p:attrNameLst>
                                      </p:cBhvr>
                                      <p:to>
                                        <p:strVal val="visible"/>
                                      </p:to>
                                    </p:set>
                                    <p:anim calcmode="lin" valueType="num">
                                      <p:cBhvr additive="base">
                                        <p:cTn id="24" dur="500" fill="hold"/>
                                        <p:tgtEl>
                                          <p:spTgt spid="120839"/>
                                        </p:tgtEl>
                                        <p:attrNameLst>
                                          <p:attrName>ppt_x</p:attrName>
                                        </p:attrNameLst>
                                      </p:cBhvr>
                                      <p:tavLst>
                                        <p:tav tm="0">
                                          <p:val>
                                            <p:strVal val="0-#ppt_w/2"/>
                                          </p:val>
                                        </p:tav>
                                        <p:tav tm="100000">
                                          <p:val>
                                            <p:strVal val="#ppt_x"/>
                                          </p:val>
                                        </p:tav>
                                      </p:tavLst>
                                    </p:anim>
                                    <p:anim calcmode="lin" valueType="num">
                                      <p:cBhvr additive="base">
                                        <p:cTn id="25"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utoUpdateAnimBg="0"/>
      <p:bldP spid="120838" grpId="0" autoUpdateAnimBg="0"/>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244975"/>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28600" algn="l"/>
              </a:tabLst>
            </a:pPr>
            <a:r>
              <a:rPr lang="en-US" sz="2200" b="1"/>
              <a:t>Content Standards</a:t>
            </a:r>
          </a:p>
          <a:p>
            <a:pPr>
              <a:lnSpc>
                <a:spcPct val="90000"/>
              </a:lnSpc>
              <a:spcBef>
                <a:spcPct val="20000"/>
              </a:spcBef>
              <a:spcAft>
                <a:spcPct val="20000"/>
              </a:spcAft>
              <a:tabLst>
                <a:tab pos="228600" algn="l"/>
              </a:tabLst>
            </a:pPr>
            <a:r>
              <a:rPr lang="en-US" sz="2200"/>
              <a:t>A.SSE.3a Factor a quadratic expression to reveal the zeros of the function it defines.</a:t>
            </a:r>
          </a:p>
          <a:p>
            <a:pPr>
              <a:lnSpc>
                <a:spcPct val="90000"/>
              </a:lnSpc>
              <a:spcBef>
                <a:spcPct val="20000"/>
              </a:spcBef>
              <a:spcAft>
                <a:spcPct val="20000"/>
              </a:spcAft>
              <a:tabLst>
                <a:tab pos="228600" algn="l"/>
              </a:tabLst>
            </a:pPr>
            <a:r>
              <a:rPr lang="en-US" sz="2200"/>
              <a:t>A.REI.4b Solve quadratic equations by inspection (e.g., for </a:t>
            </a:r>
            <a:r>
              <a:rPr lang="en-US" sz="2200" i="1"/>
              <a:t>x</a:t>
            </a:r>
            <a:r>
              <a:rPr lang="en-US" sz="2200" baseline="40000"/>
              <a:t>2</a:t>
            </a:r>
            <a:r>
              <a:rPr lang="en-US" sz="2200"/>
              <a:t> = 49), taking square roots, completing the square, the quadratic formula and factoring, as appropriate to the initial form of the equation. Recognize when the quadratic formula gives complex solutions and write them as </a:t>
            </a:r>
            <a:r>
              <a:rPr lang="en-US" sz="2200" i="1"/>
              <a:t>a </a:t>
            </a:r>
            <a:r>
              <a:rPr lang="en-US" sz="2200"/>
              <a:t>± </a:t>
            </a:r>
            <a:r>
              <a:rPr lang="en-US" sz="2200" i="1"/>
              <a:t>bi </a:t>
            </a:r>
            <a:r>
              <a:rPr lang="en-US" sz="2200"/>
              <a:t>for real numbers </a:t>
            </a:r>
            <a:r>
              <a:rPr lang="en-US" sz="2200" i="1"/>
              <a:t>a </a:t>
            </a:r>
            <a:r>
              <a:rPr lang="en-US" sz="2200"/>
              <a:t>and </a:t>
            </a:r>
            <a:r>
              <a:rPr lang="en-US" sz="2200" i="1"/>
              <a:t>b. </a:t>
            </a:r>
          </a:p>
          <a:p>
            <a:pPr>
              <a:lnSpc>
                <a:spcPct val="90000"/>
              </a:lnSpc>
              <a:spcBef>
                <a:spcPct val="20000"/>
              </a:spcBef>
              <a:spcAft>
                <a:spcPct val="20000"/>
              </a:spcAft>
              <a:tabLst>
                <a:tab pos="228600" algn="l"/>
              </a:tabLst>
            </a:pPr>
            <a:r>
              <a:rPr lang="en-US" sz="2200" b="1"/>
              <a:t>Mathematical Practices</a:t>
            </a:r>
          </a:p>
          <a:p>
            <a:pPr>
              <a:lnSpc>
                <a:spcPct val="90000"/>
              </a:lnSpc>
              <a:spcBef>
                <a:spcPct val="20000"/>
              </a:spcBef>
              <a:spcAft>
                <a:spcPct val="20000"/>
              </a:spcAft>
              <a:tabLst>
                <a:tab pos="228600" algn="l"/>
              </a:tabLst>
            </a:pPr>
            <a:r>
              <a:rPr lang="en-US" sz="2200"/>
              <a:t>1 Make sense of problems and persevere in solving 	them.</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800">
                <a:solidFill>
                  <a:srgbClr val="000000"/>
                </a:solidFill>
              </a:rPr>
              <a:t>You factored trinomials into two binomials. </a:t>
            </a:r>
            <a:endParaRPr lang="en-US" sz="2800"/>
          </a:p>
        </p:txBody>
      </p:sp>
      <p:sp>
        <p:nvSpPr>
          <p:cNvPr id="4109" name="Text Box 13"/>
          <p:cNvSpPr txBox="1">
            <a:spLocks noChangeArrowheads="1"/>
          </p:cNvSpPr>
          <p:nvPr/>
        </p:nvSpPr>
        <p:spPr bwMode="auto">
          <a:xfrm>
            <a:off x="812800" y="4057650"/>
            <a:ext cx="7620000" cy="150177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Factor binomials that are the difference of squares.</a:t>
            </a:r>
          </a:p>
          <a:p>
            <a:pPr marL="346075" indent="-346075">
              <a:lnSpc>
                <a:spcPct val="90000"/>
              </a:lnSpc>
              <a:spcBef>
                <a:spcPct val="30000"/>
              </a:spcBef>
              <a:spcAft>
                <a:spcPct val="30000"/>
              </a:spcAft>
              <a:buFontTx/>
              <a:buChar char="•"/>
            </a:pPr>
            <a:endParaRPr lang="en-US" sz="2800"/>
          </a:p>
        </p:txBody>
      </p:sp>
      <p:sp>
        <p:nvSpPr>
          <p:cNvPr id="4110" name="Text Box 14"/>
          <p:cNvSpPr txBox="1">
            <a:spLocks noChangeArrowheads="1"/>
          </p:cNvSpPr>
          <p:nvPr/>
        </p:nvSpPr>
        <p:spPr bwMode="auto">
          <a:xfrm>
            <a:off x="812800" y="5086350"/>
            <a:ext cx="7620000" cy="150177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Use the difference of squares to solve equations.</a:t>
            </a:r>
          </a:p>
          <a:p>
            <a:pPr marL="346075" indent="-346075">
              <a:lnSpc>
                <a:spcPct val="90000"/>
              </a:lnSpc>
              <a:spcBef>
                <a:spcPct val="30000"/>
              </a:spcBef>
              <a:spcAft>
                <a:spcPct val="30000"/>
              </a:spcAft>
              <a:buFontTx/>
              <a:buChar char="•"/>
            </a:pPr>
            <a:endParaRPr lang="en-US" sz="2800"/>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1117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difference of two squares</a:t>
            </a:r>
          </a:p>
          <a:p>
            <a:pPr marL="346075" indent="-346075">
              <a:lnSpc>
                <a:spcPct val="90000"/>
              </a:lnSpc>
              <a:spcBef>
                <a:spcPct val="30000"/>
              </a:spcBef>
              <a:spcAft>
                <a:spcPct val="30000"/>
              </a:spcAft>
              <a:buFontTx/>
              <a:buChar char="•"/>
            </a:pPr>
            <a:endParaRPr lang="en-US" sz="2800"/>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6" name="Picture 10" descr="KC_alg_L08-08A"/>
          <p:cNvPicPr>
            <a:picLocks noChangeAspect="1" noChangeArrowheads="1"/>
          </p:cNvPicPr>
          <p:nvPr/>
        </p:nvPicPr>
        <p:blipFill>
          <a:blip r:embed="rId3" cstate="print"/>
          <a:srcRect/>
          <a:stretch>
            <a:fillRect/>
          </a:stretch>
        </p:blipFill>
        <p:spPr bwMode="auto">
          <a:xfrm>
            <a:off x="438150" y="1495425"/>
            <a:ext cx="8239125" cy="200501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Differences of Squares</a:t>
            </a:r>
            <a:endParaRPr lang="en-US" sz="2000">
              <a:solidFill>
                <a:srgbClr val="000000"/>
              </a:solidFill>
            </a:endParaRPr>
          </a:p>
          <a:p>
            <a:pPr>
              <a:spcBef>
                <a:spcPct val="50000"/>
              </a:spcBef>
            </a:pPr>
            <a:endParaRPr lang="en-US" sz="2000" b="1">
              <a:solidFill>
                <a:srgbClr val="EC1D24"/>
              </a:solidFill>
            </a:endParaRPr>
          </a:p>
        </p:txBody>
      </p:sp>
      <p:sp>
        <p:nvSpPr>
          <p:cNvPr id="5903" name="Rectangle 783"/>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Factor </a:t>
            </a:r>
            <a:r>
              <a:rPr lang="en-US" sz="2400" b="1" i="1">
                <a:solidFill>
                  <a:srgbClr val="00539D"/>
                </a:solidFill>
                <a:ea typeface="Times New Roman" pitchFamily="18" charset="0"/>
                <a:cs typeface="Arial" pitchFamily="34" charset="0"/>
              </a:rPr>
              <a:t>m</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64.</a:t>
            </a:r>
            <a:endParaRPr lang="en-US" sz="2400" i="1">
              <a:solidFill>
                <a:srgbClr val="000000"/>
              </a:solidFill>
              <a:ea typeface="Times New Roman" pitchFamily="18" charset="0"/>
              <a:cs typeface="Arial" pitchFamily="34" charset="0"/>
            </a:endParaRPr>
          </a:p>
        </p:txBody>
      </p:sp>
      <p:sp>
        <p:nvSpPr>
          <p:cNvPr id="5904" name="Text Box 784"/>
          <p:cNvSpPr txBox="1">
            <a:spLocks noChangeArrowheads="1"/>
          </p:cNvSpPr>
          <p:nvPr/>
        </p:nvSpPr>
        <p:spPr bwMode="auto">
          <a:xfrm>
            <a:off x="533400" y="2057400"/>
            <a:ext cx="8077200" cy="420688"/>
          </a:xfrm>
          <a:prstGeom prst="rect">
            <a:avLst/>
          </a:prstGeom>
          <a:noFill/>
          <a:ln w="9525" algn="ctr">
            <a:noFill/>
            <a:miter lim="800000"/>
            <a:headEnd/>
            <a:tailEnd/>
          </a:ln>
          <a:effectLst/>
        </p:spPr>
        <p:txBody>
          <a:bodyPr>
            <a:spAutoFit/>
          </a:bodyPr>
          <a:lstStyle/>
          <a:p>
            <a:pPr marL="4572000" indent="-4229100">
              <a:lnSpc>
                <a:spcPct val="90000"/>
              </a:lnSpc>
              <a:spcBef>
                <a:spcPct val="20000"/>
              </a:spcBef>
              <a:spcAft>
                <a:spcPct val="20000"/>
              </a:spcAft>
            </a:pPr>
            <a:r>
              <a:rPr lang="en-US" sz="2400" i="1">
                <a:ea typeface="Times New Roman" pitchFamily="18" charset="0"/>
                <a:cs typeface="Arial" pitchFamily="34" charset="0"/>
              </a:rPr>
              <a:t>m</a:t>
            </a:r>
            <a:r>
              <a:rPr lang="en-US" sz="2400" baseline="40000">
                <a:ea typeface="Times New Roman" pitchFamily="18" charset="0"/>
                <a:cs typeface="Arial" pitchFamily="34" charset="0"/>
              </a:rPr>
              <a:t>2</a:t>
            </a:r>
            <a:r>
              <a:rPr lang="en-US" sz="2400">
                <a:ea typeface="Times New Roman" pitchFamily="18" charset="0"/>
                <a:cs typeface="Arial" pitchFamily="34" charset="0"/>
              </a:rPr>
              <a:t> – 64 = </a:t>
            </a:r>
            <a:r>
              <a:rPr lang="en-US" sz="2400" i="1">
                <a:ea typeface="Times New Roman" pitchFamily="18" charset="0"/>
                <a:cs typeface="Arial" pitchFamily="34" charset="0"/>
              </a:rPr>
              <a:t>m</a:t>
            </a:r>
            <a:r>
              <a:rPr lang="en-US" sz="2400" baseline="40000">
                <a:ea typeface="Times New Roman" pitchFamily="18" charset="0"/>
                <a:cs typeface="Arial" pitchFamily="34" charset="0"/>
              </a:rPr>
              <a:t>2</a:t>
            </a:r>
            <a:r>
              <a:rPr lang="en-US" sz="2400">
                <a:ea typeface="Times New Roman" pitchFamily="18" charset="0"/>
                <a:cs typeface="Arial" pitchFamily="34" charset="0"/>
              </a:rPr>
              <a:t> – 8</a:t>
            </a:r>
            <a:r>
              <a:rPr lang="en-US" sz="2400" baseline="40000">
                <a:ea typeface="Times New Roman" pitchFamily="18" charset="0"/>
                <a:cs typeface="Arial" pitchFamily="34" charset="0"/>
              </a:rPr>
              <a:t>2	</a:t>
            </a:r>
            <a:r>
              <a:rPr lang="en-US" sz="2400">
                <a:ea typeface="Times New Roman" pitchFamily="18" charset="0"/>
                <a:cs typeface="Arial" pitchFamily="34" charset="0"/>
              </a:rPr>
              <a:t>Write in the form </a:t>
            </a:r>
            <a:r>
              <a:rPr lang="en-US" sz="2400" i="1">
                <a:ea typeface="Times New Roman" pitchFamily="18" charset="0"/>
                <a:cs typeface="Arial" pitchFamily="34" charset="0"/>
              </a:rPr>
              <a:t>a</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a:t>
            </a:r>
            <a:endParaRPr lang="en-US" sz="2400" baseline="40000">
              <a:ea typeface="Times New Roman" pitchFamily="18" charset="0"/>
              <a:cs typeface="Arial" pitchFamily="34" charset="0"/>
            </a:endParaRPr>
          </a:p>
        </p:txBody>
      </p:sp>
      <p:sp>
        <p:nvSpPr>
          <p:cNvPr id="5905" name="Rectangle 785"/>
          <p:cNvSpPr>
            <a:spLocks noChangeArrowheads="1"/>
          </p:cNvSpPr>
          <p:nvPr/>
        </p:nvSpPr>
        <p:spPr bwMode="auto">
          <a:xfrm>
            <a:off x="533400" y="2743200"/>
            <a:ext cx="8229600" cy="749300"/>
          </a:xfrm>
          <a:prstGeom prst="rect">
            <a:avLst/>
          </a:prstGeom>
          <a:noFill/>
          <a:ln w="9525">
            <a:noFill/>
            <a:miter lim="800000"/>
            <a:headEnd/>
            <a:tailEnd/>
          </a:ln>
          <a:effectLst/>
        </p:spPr>
        <p:txBody>
          <a:bodyPr>
            <a:spAutoFit/>
          </a:bodyPr>
          <a:lstStyle/>
          <a:p>
            <a:pPr marL="1485900" indent="-1141413">
              <a:lnSpc>
                <a:spcPct val="90000"/>
              </a:lnSpc>
              <a:spcBef>
                <a:spcPct val="20000"/>
              </a:spcBef>
              <a:buClr>
                <a:srgbClr val="FFFFFF"/>
              </a:buClr>
              <a:tabLst>
                <a:tab pos="1943100" algn="l"/>
              </a:tabLst>
            </a:pPr>
            <a:r>
              <a:rPr lang="en-US" sz="2400"/>
              <a:t>	= (</a:t>
            </a:r>
            <a:r>
              <a:rPr lang="en-US" sz="2400" i="1"/>
              <a:t>m</a:t>
            </a:r>
            <a:r>
              <a:rPr lang="en-US" sz="2400"/>
              <a:t> + 8)(</a:t>
            </a:r>
            <a:r>
              <a:rPr lang="en-US" sz="2400" i="1"/>
              <a:t>m</a:t>
            </a:r>
            <a:r>
              <a:rPr lang="en-US" sz="2400"/>
              <a:t> – 8)	Factor the difference of 				squares.</a:t>
            </a:r>
          </a:p>
        </p:txBody>
      </p:sp>
      <p:sp>
        <p:nvSpPr>
          <p:cNvPr id="5906" name="Rectangle 786"/>
          <p:cNvSpPr>
            <a:spLocks noChangeArrowheads="1"/>
          </p:cNvSpPr>
          <p:nvPr/>
        </p:nvSpPr>
        <p:spPr bwMode="auto">
          <a:xfrm>
            <a:off x="533400" y="38989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i="1">
                <a:solidFill>
                  <a:srgbClr val="E01B22"/>
                </a:solidFill>
              </a:rPr>
              <a:t>m</a:t>
            </a:r>
            <a:r>
              <a:rPr lang="en-US" sz="2400">
                <a:solidFill>
                  <a:srgbClr val="E01B22"/>
                </a:solidFill>
              </a:rPr>
              <a:t> + 8)(</a:t>
            </a:r>
            <a:r>
              <a:rPr lang="en-US" sz="2400" i="1">
                <a:solidFill>
                  <a:srgbClr val="E01B22"/>
                </a:solidFill>
              </a:rPr>
              <a:t>m</a:t>
            </a:r>
            <a:r>
              <a:rPr lang="en-US" sz="2400">
                <a:solidFill>
                  <a:srgbClr val="E01B22"/>
                </a:solidFill>
              </a:rPr>
              <a:t> – 8)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05">
                                            <p:txEl>
                                              <p:pRg st="0" end="0"/>
                                            </p:txEl>
                                          </p:spTgt>
                                        </p:tgtEl>
                                        <p:attrNameLst>
                                          <p:attrName>style.visibility</p:attrName>
                                        </p:attrNameLst>
                                      </p:cBhvr>
                                      <p:to>
                                        <p:strVal val="visible"/>
                                      </p:to>
                                    </p:set>
                                    <p:animEffect transition="in" filter="wipe(left)">
                                      <p:cBhvr>
                                        <p:cTn id="17" dur="500"/>
                                        <p:tgtEl>
                                          <p:spTgt spid="590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6">
                                            <p:txEl>
                                              <p:pRg st="0" end="0"/>
                                            </p:txEl>
                                          </p:spTgt>
                                        </p:tgtEl>
                                        <p:attrNameLst>
                                          <p:attrName>style.visibility</p:attrName>
                                        </p:attrNameLst>
                                      </p:cBhvr>
                                      <p:to>
                                        <p:strVal val="visible"/>
                                      </p:to>
                                    </p:set>
                                    <p:animEffect transition="in" filter="wipe(left)">
                                      <p:cBhvr>
                                        <p:cTn id="22" dur="500"/>
                                        <p:tgtEl>
                                          <p:spTgt spid="59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build="p" autoUpdateAnimBg="0"/>
      <p:bldP spid="5905" grpId="0" build="p" autoUpdateAnimBg="0"/>
      <p:bldP spid="590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4" name="Text Box 8"/>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Differences of Squares</a:t>
            </a:r>
            <a:endParaRPr lang="en-US" sz="2000">
              <a:solidFill>
                <a:srgbClr val="000000"/>
              </a:solidFill>
            </a:endParaRPr>
          </a:p>
          <a:p>
            <a:pPr>
              <a:spcBef>
                <a:spcPct val="50000"/>
              </a:spcBef>
            </a:pPr>
            <a:endParaRPr lang="en-US" sz="2000" b="1">
              <a:solidFill>
                <a:srgbClr val="EC1D24"/>
              </a:solidFill>
            </a:endParaRPr>
          </a:p>
        </p:txBody>
      </p:sp>
      <p:sp>
        <p:nvSpPr>
          <p:cNvPr id="86025" name="Rectangle 9"/>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Factor 16</a:t>
            </a:r>
            <a:r>
              <a:rPr lang="en-US" sz="2400" b="1" i="1">
                <a:solidFill>
                  <a:srgbClr val="00539D"/>
                </a:solidFill>
                <a:ea typeface="Times New Roman" pitchFamily="18" charset="0"/>
                <a:cs typeface="Arial" pitchFamily="34" charset="0"/>
              </a:rPr>
              <a:t>y</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81</a:t>
            </a:r>
            <a:r>
              <a:rPr lang="en-US" sz="2400" b="1" i="1">
                <a:solidFill>
                  <a:srgbClr val="00539D"/>
                </a:solidFill>
                <a:ea typeface="Times New Roman" pitchFamily="18" charset="0"/>
                <a:cs typeface="Arial" pitchFamily="34" charset="0"/>
              </a:rPr>
              <a:t>z</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a:t>
            </a:r>
          </a:p>
        </p:txBody>
      </p:sp>
      <p:sp>
        <p:nvSpPr>
          <p:cNvPr id="86026" name="Text Box 10"/>
          <p:cNvSpPr txBox="1">
            <a:spLocks noChangeArrowheads="1"/>
          </p:cNvSpPr>
          <p:nvPr/>
        </p:nvSpPr>
        <p:spPr bwMode="auto">
          <a:xfrm>
            <a:off x="533400" y="2286000"/>
            <a:ext cx="8077200" cy="749300"/>
          </a:xfrm>
          <a:prstGeom prst="rect">
            <a:avLst/>
          </a:prstGeom>
          <a:noFill/>
          <a:ln w="9525" algn="ctr">
            <a:noFill/>
            <a:miter lim="800000"/>
            <a:headEnd/>
            <a:tailEnd/>
          </a:ln>
          <a:effectLst/>
        </p:spPr>
        <p:txBody>
          <a:bodyPr>
            <a:spAutoFit/>
          </a:bodyPr>
          <a:lstStyle/>
          <a:p>
            <a:pPr marL="5207000" indent="-4864100">
              <a:lnSpc>
                <a:spcPct val="90000"/>
              </a:lnSpc>
              <a:spcBef>
                <a:spcPct val="20000"/>
              </a:spcBef>
              <a:spcAft>
                <a:spcPct val="20000"/>
              </a:spcAft>
            </a:pPr>
            <a:r>
              <a:rPr lang="en-US" sz="2400">
                <a:ea typeface="Times New Roman" pitchFamily="18" charset="0"/>
                <a:cs typeface="Arial" pitchFamily="34" charset="0"/>
              </a:rPr>
              <a:t>16</a:t>
            </a:r>
            <a:r>
              <a:rPr lang="en-US" sz="2400" i="1">
                <a:ea typeface="Times New Roman" pitchFamily="18" charset="0"/>
                <a:cs typeface="Arial" pitchFamily="34" charset="0"/>
              </a:rPr>
              <a:t>y</a:t>
            </a:r>
            <a:r>
              <a:rPr lang="en-US" sz="2400" baseline="40000">
                <a:ea typeface="Times New Roman" pitchFamily="18" charset="0"/>
                <a:cs typeface="Arial" pitchFamily="34" charset="0"/>
              </a:rPr>
              <a:t>2</a:t>
            </a:r>
            <a:r>
              <a:rPr lang="en-US" sz="2400">
                <a:ea typeface="Times New Roman" pitchFamily="18" charset="0"/>
                <a:cs typeface="Arial" pitchFamily="34" charset="0"/>
              </a:rPr>
              <a:t> – 81</a:t>
            </a:r>
            <a:r>
              <a:rPr lang="en-US" sz="2400" i="1">
                <a:ea typeface="Times New Roman" pitchFamily="18" charset="0"/>
                <a:cs typeface="Arial" pitchFamily="34" charset="0"/>
              </a:rPr>
              <a:t>z</a:t>
            </a:r>
            <a:r>
              <a:rPr lang="en-US" sz="2400" baseline="40000">
                <a:ea typeface="Times New Roman" pitchFamily="18" charset="0"/>
                <a:cs typeface="Arial" pitchFamily="34" charset="0"/>
              </a:rPr>
              <a:t>2</a:t>
            </a:r>
            <a:r>
              <a:rPr lang="en-US" sz="2400">
                <a:ea typeface="Times New Roman" pitchFamily="18" charset="0"/>
                <a:cs typeface="Arial" pitchFamily="34" charset="0"/>
              </a:rPr>
              <a:t> = (4</a:t>
            </a:r>
            <a:r>
              <a:rPr lang="en-US" sz="2400" i="1">
                <a:ea typeface="Times New Roman" pitchFamily="18" charset="0"/>
                <a:cs typeface="Arial" pitchFamily="34" charset="0"/>
              </a:rPr>
              <a:t>y</a:t>
            </a:r>
            <a:r>
              <a:rPr lang="en-US" sz="2400">
                <a:ea typeface="Times New Roman" pitchFamily="18" charset="0"/>
                <a:cs typeface="Arial" pitchFamily="34" charset="0"/>
              </a:rPr>
              <a:t>)</a:t>
            </a:r>
            <a:r>
              <a:rPr lang="en-US" sz="2400" baseline="40000">
                <a:ea typeface="Times New Roman" pitchFamily="18" charset="0"/>
                <a:cs typeface="Arial" pitchFamily="34" charset="0"/>
              </a:rPr>
              <a:t>2</a:t>
            </a:r>
            <a:r>
              <a:rPr lang="en-US" sz="2400">
                <a:ea typeface="Times New Roman" pitchFamily="18" charset="0"/>
                <a:cs typeface="Arial" pitchFamily="34" charset="0"/>
              </a:rPr>
              <a:t> – (9</a:t>
            </a:r>
            <a:r>
              <a:rPr lang="en-US" sz="2400" i="1">
                <a:ea typeface="Times New Roman" pitchFamily="18" charset="0"/>
                <a:cs typeface="Arial" pitchFamily="34" charset="0"/>
              </a:rPr>
              <a:t>z</a:t>
            </a:r>
            <a:r>
              <a:rPr lang="en-US" sz="2400">
                <a:ea typeface="Times New Roman" pitchFamily="18" charset="0"/>
                <a:cs typeface="Arial" pitchFamily="34" charset="0"/>
              </a:rPr>
              <a:t>)</a:t>
            </a:r>
            <a:r>
              <a:rPr lang="en-US" sz="2400" baseline="40000">
                <a:ea typeface="Times New Roman" pitchFamily="18" charset="0"/>
                <a:cs typeface="Arial" pitchFamily="34" charset="0"/>
              </a:rPr>
              <a:t>2</a:t>
            </a:r>
            <a:r>
              <a:rPr lang="en-US" sz="2400">
                <a:ea typeface="Times New Roman" pitchFamily="18" charset="0"/>
                <a:cs typeface="Arial" pitchFamily="34" charset="0"/>
              </a:rPr>
              <a:t>	Write in the form </a:t>
            </a:r>
            <a:br>
              <a:rPr lang="en-US" sz="2400">
                <a:ea typeface="Times New Roman" pitchFamily="18" charset="0"/>
                <a:cs typeface="Arial" pitchFamily="34" charset="0"/>
              </a:rPr>
            </a:br>
            <a:r>
              <a:rPr lang="en-US" sz="2400" i="1">
                <a:ea typeface="Times New Roman" pitchFamily="18" charset="0"/>
                <a:cs typeface="Arial" pitchFamily="34" charset="0"/>
              </a:rPr>
              <a:t>a</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a:t>
            </a:r>
          </a:p>
        </p:txBody>
      </p:sp>
      <p:sp>
        <p:nvSpPr>
          <p:cNvPr id="86027" name="Rectangle 11"/>
          <p:cNvSpPr>
            <a:spLocks noChangeArrowheads="1"/>
          </p:cNvSpPr>
          <p:nvPr/>
        </p:nvSpPr>
        <p:spPr bwMode="auto">
          <a:xfrm>
            <a:off x="533400" y="3124200"/>
            <a:ext cx="8229600" cy="749300"/>
          </a:xfrm>
          <a:prstGeom prst="rect">
            <a:avLst/>
          </a:prstGeom>
          <a:noFill/>
          <a:ln w="9525">
            <a:noFill/>
            <a:miter lim="800000"/>
            <a:headEnd/>
            <a:tailEnd/>
          </a:ln>
          <a:effectLst/>
        </p:spPr>
        <p:txBody>
          <a:bodyPr>
            <a:spAutoFit/>
          </a:bodyPr>
          <a:lstStyle/>
          <a:p>
            <a:pPr marL="2006600" indent="-1662113">
              <a:lnSpc>
                <a:spcPct val="90000"/>
              </a:lnSpc>
              <a:spcBef>
                <a:spcPct val="20000"/>
              </a:spcBef>
              <a:buClr>
                <a:srgbClr val="FFFFFF"/>
              </a:buClr>
              <a:tabLst>
                <a:tab pos="5207000" algn="l"/>
              </a:tabLst>
            </a:pPr>
            <a:r>
              <a:rPr lang="en-US" sz="2400"/>
              <a:t>	= (4</a:t>
            </a:r>
            <a:r>
              <a:rPr lang="en-US" sz="2400" i="1"/>
              <a:t>y</a:t>
            </a:r>
            <a:r>
              <a:rPr lang="en-US" sz="2400"/>
              <a:t> + 9</a:t>
            </a:r>
            <a:r>
              <a:rPr lang="en-US" sz="2400" i="1"/>
              <a:t>z</a:t>
            </a:r>
            <a:r>
              <a:rPr lang="en-US" sz="2400"/>
              <a:t>)(4</a:t>
            </a:r>
            <a:r>
              <a:rPr lang="en-US" sz="2400" i="1"/>
              <a:t>y</a:t>
            </a:r>
            <a:r>
              <a:rPr lang="en-US" sz="2400"/>
              <a:t> – 9</a:t>
            </a:r>
            <a:r>
              <a:rPr lang="en-US" sz="2400" i="1"/>
              <a:t>z</a:t>
            </a:r>
            <a:r>
              <a:rPr lang="en-US" sz="2400"/>
              <a:t>)	Factor the difference 	of squares.</a:t>
            </a:r>
          </a:p>
        </p:txBody>
      </p:sp>
      <p:sp>
        <p:nvSpPr>
          <p:cNvPr id="86028" name="Rectangle 12"/>
          <p:cNvSpPr>
            <a:spLocks noChangeArrowheads="1"/>
          </p:cNvSpPr>
          <p:nvPr/>
        </p:nvSpPr>
        <p:spPr bwMode="auto">
          <a:xfrm>
            <a:off x="533400" y="41275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(4</a:t>
            </a:r>
            <a:r>
              <a:rPr lang="en-US" sz="2400" i="1">
                <a:solidFill>
                  <a:srgbClr val="E01B22"/>
                </a:solidFill>
              </a:rPr>
              <a:t>y</a:t>
            </a:r>
            <a:r>
              <a:rPr lang="en-US" sz="2400">
                <a:solidFill>
                  <a:srgbClr val="E01B22"/>
                </a:solidFill>
              </a:rPr>
              <a:t> + 9</a:t>
            </a:r>
            <a:r>
              <a:rPr lang="en-US" sz="2400" i="1">
                <a:solidFill>
                  <a:srgbClr val="E01B22"/>
                </a:solidFill>
              </a:rPr>
              <a:t>z</a:t>
            </a:r>
            <a:r>
              <a:rPr lang="en-US" sz="2400">
                <a:solidFill>
                  <a:srgbClr val="E01B22"/>
                </a:solidFill>
              </a:rPr>
              <a:t>)(4</a:t>
            </a:r>
            <a:r>
              <a:rPr lang="en-US" sz="2400" i="1">
                <a:solidFill>
                  <a:srgbClr val="E01B22"/>
                </a:solidFill>
              </a:rPr>
              <a:t>y</a:t>
            </a:r>
            <a:r>
              <a:rPr lang="en-US" sz="2400">
                <a:solidFill>
                  <a:srgbClr val="E01B22"/>
                </a:solidFill>
              </a:rPr>
              <a:t> – 9</a:t>
            </a:r>
            <a:r>
              <a:rPr lang="en-US" sz="2400" i="1">
                <a:solidFill>
                  <a:srgbClr val="E01B22"/>
                </a:solidFill>
              </a:rPr>
              <a:t>z</a:t>
            </a:r>
            <a:r>
              <a:rPr lang="en-US" sz="2400">
                <a:solidFill>
                  <a:srgbClr val="E01B22"/>
                </a:solidFill>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25">
                                            <p:txEl>
                                              <p:pRg st="0" end="0"/>
                                            </p:txEl>
                                          </p:spTgt>
                                        </p:tgtEl>
                                        <p:attrNameLst>
                                          <p:attrName>style.visibility</p:attrName>
                                        </p:attrNameLst>
                                      </p:cBhvr>
                                      <p:to>
                                        <p:strVal val="visible"/>
                                      </p:to>
                                    </p:set>
                                    <p:animEffect transition="in" filter="wipe(left)">
                                      <p:cBhvr>
                                        <p:cTn id="7" dur="500"/>
                                        <p:tgtEl>
                                          <p:spTgt spid="86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26">
                                            <p:txEl>
                                              <p:pRg st="0" end="0"/>
                                            </p:txEl>
                                          </p:spTgt>
                                        </p:tgtEl>
                                        <p:attrNameLst>
                                          <p:attrName>style.visibility</p:attrName>
                                        </p:attrNameLst>
                                      </p:cBhvr>
                                      <p:to>
                                        <p:strVal val="visible"/>
                                      </p:to>
                                    </p:set>
                                    <p:animEffect transition="in" filter="wipe(left)">
                                      <p:cBhvr>
                                        <p:cTn id="12" dur="500"/>
                                        <p:tgtEl>
                                          <p:spTgt spid="86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27">
                                            <p:txEl>
                                              <p:pRg st="0" end="0"/>
                                            </p:txEl>
                                          </p:spTgt>
                                        </p:tgtEl>
                                        <p:attrNameLst>
                                          <p:attrName>style.visibility</p:attrName>
                                        </p:attrNameLst>
                                      </p:cBhvr>
                                      <p:to>
                                        <p:strVal val="visible"/>
                                      </p:to>
                                    </p:set>
                                    <p:animEffect transition="in" filter="wipe(left)">
                                      <p:cBhvr>
                                        <p:cTn id="17" dur="500"/>
                                        <p:tgtEl>
                                          <p:spTgt spid="8602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028">
                                            <p:txEl>
                                              <p:pRg st="0" end="0"/>
                                            </p:txEl>
                                          </p:spTgt>
                                        </p:tgtEl>
                                        <p:attrNameLst>
                                          <p:attrName>style.visibility</p:attrName>
                                        </p:attrNameLst>
                                      </p:cBhvr>
                                      <p:to>
                                        <p:strVal val="visible"/>
                                      </p:to>
                                    </p:set>
                                    <p:animEffect transition="in" filter="wipe(left)">
                                      <p:cBhvr>
                                        <p:cTn id="22" dur="500"/>
                                        <p:tgtEl>
                                          <p:spTgt spid="860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build="p" autoUpdateAnimBg="0" advAuto="0"/>
      <p:bldP spid="86026" grpId="0" build="p" autoUpdateAnimBg="0"/>
      <p:bldP spid="86027" grpId="0" build="p" autoUpdateAnimBg="0"/>
      <p:bldP spid="86028"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Example 1</a:t>
            </a:r>
          </a:p>
        </p:txBody>
      </p:sp>
      <p:sp>
        <p:nvSpPr>
          <p:cNvPr id="122883"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Differences of Squares</a:t>
            </a:r>
            <a:endParaRPr lang="en-US" sz="2000">
              <a:solidFill>
                <a:srgbClr val="000000"/>
              </a:solidFill>
            </a:endParaRPr>
          </a:p>
          <a:p>
            <a:pPr>
              <a:spcBef>
                <a:spcPct val="50000"/>
              </a:spcBef>
            </a:pPr>
            <a:endParaRPr lang="en-US" sz="2000" b="1">
              <a:solidFill>
                <a:srgbClr val="EC1D24"/>
              </a:solidFill>
            </a:endParaRPr>
          </a:p>
        </p:txBody>
      </p:sp>
      <p:sp>
        <p:nvSpPr>
          <p:cNvPr id="122888" name="Rectangle 8"/>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C. </a:t>
            </a:r>
            <a:r>
              <a:rPr lang="en-US" sz="2400" b="1">
                <a:solidFill>
                  <a:srgbClr val="00539D"/>
                </a:solidFill>
                <a:ea typeface="Times New Roman" pitchFamily="18" charset="0"/>
                <a:cs typeface="Arial" pitchFamily="34" charset="0"/>
              </a:rPr>
              <a:t>Factor 3</a:t>
            </a:r>
            <a:r>
              <a:rPr lang="en-US" sz="2400" b="1" i="1">
                <a:solidFill>
                  <a:srgbClr val="00539D"/>
                </a:solidFill>
                <a:ea typeface="Times New Roman" pitchFamily="18" charset="0"/>
                <a:cs typeface="Arial" pitchFamily="34" charset="0"/>
              </a:rPr>
              <a:t>b</a:t>
            </a:r>
            <a:r>
              <a:rPr lang="en-US" sz="2400" b="1" baseline="40000">
                <a:solidFill>
                  <a:srgbClr val="00539D"/>
                </a:solidFill>
                <a:ea typeface="Times New Roman" pitchFamily="18" charset="0"/>
                <a:cs typeface="Arial" pitchFamily="34" charset="0"/>
              </a:rPr>
              <a:t>3</a:t>
            </a:r>
            <a:r>
              <a:rPr lang="en-US" sz="2400" b="1">
                <a:solidFill>
                  <a:srgbClr val="00539D"/>
                </a:solidFill>
                <a:ea typeface="Times New Roman" pitchFamily="18" charset="0"/>
                <a:cs typeface="Arial" pitchFamily="34" charset="0"/>
              </a:rPr>
              <a:t> – 27</a:t>
            </a:r>
            <a:r>
              <a:rPr lang="en-US" sz="2400" b="1" i="1">
                <a:solidFill>
                  <a:srgbClr val="00539D"/>
                </a:solidFill>
                <a:ea typeface="Times New Roman" pitchFamily="18" charset="0"/>
                <a:cs typeface="Arial" pitchFamily="34" charset="0"/>
              </a:rPr>
              <a:t>b</a:t>
            </a:r>
            <a:r>
              <a:rPr lang="en-US" sz="2400" b="1">
                <a:solidFill>
                  <a:srgbClr val="00539D"/>
                </a:solidFill>
                <a:ea typeface="Times New Roman" pitchFamily="18" charset="0"/>
                <a:cs typeface="Arial" pitchFamily="34" charset="0"/>
              </a:rPr>
              <a:t>.</a:t>
            </a:r>
            <a:endParaRPr lang="en-US" sz="2400" i="1">
              <a:solidFill>
                <a:srgbClr val="000000"/>
              </a:solidFill>
              <a:ea typeface="Times New Roman" pitchFamily="18" charset="0"/>
              <a:cs typeface="Arial" pitchFamily="34" charset="0"/>
            </a:endParaRPr>
          </a:p>
        </p:txBody>
      </p:sp>
      <p:sp>
        <p:nvSpPr>
          <p:cNvPr id="122889" name="Text Box 9"/>
          <p:cNvSpPr txBox="1">
            <a:spLocks noChangeArrowheads="1"/>
          </p:cNvSpPr>
          <p:nvPr/>
        </p:nvSpPr>
        <p:spPr bwMode="auto">
          <a:xfrm>
            <a:off x="533400" y="2057400"/>
            <a:ext cx="8077200" cy="107791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If the terms of a binomial have a common factor, the GCF should be factored out first before trying to apply any other factoring technique.</a:t>
            </a:r>
            <a:endParaRPr lang="en-US" sz="2400" baseline="40000">
              <a:ea typeface="Times New Roman" pitchFamily="18" charset="0"/>
              <a:cs typeface="Arial" pitchFamily="34" charset="0"/>
            </a:endParaRPr>
          </a:p>
        </p:txBody>
      </p:sp>
      <p:sp>
        <p:nvSpPr>
          <p:cNvPr id="122890" name="Rectangle 10"/>
          <p:cNvSpPr>
            <a:spLocks noChangeArrowheads="1"/>
          </p:cNvSpPr>
          <p:nvPr/>
        </p:nvSpPr>
        <p:spPr bwMode="auto">
          <a:xfrm>
            <a:off x="533400" y="464820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a:t>	= 3</a:t>
            </a:r>
            <a:r>
              <a:rPr lang="en-US" sz="2400" i="1"/>
              <a:t>b</a:t>
            </a:r>
            <a:r>
              <a:rPr lang="en-US" sz="2400"/>
              <a:t>(</a:t>
            </a:r>
            <a:r>
              <a:rPr lang="en-US" sz="2400" i="1"/>
              <a:t>b</a:t>
            </a:r>
            <a:r>
              <a:rPr lang="en-US" sz="2400"/>
              <a:t> + 3)(</a:t>
            </a:r>
            <a:r>
              <a:rPr lang="en-US" sz="2400" i="1"/>
              <a:t>b</a:t>
            </a:r>
            <a:r>
              <a:rPr lang="en-US" sz="2400"/>
              <a:t> – 3)	Factor the difference of 				squares.</a:t>
            </a:r>
          </a:p>
        </p:txBody>
      </p:sp>
      <p:sp>
        <p:nvSpPr>
          <p:cNvPr id="122891" name="Text Box 11"/>
          <p:cNvSpPr txBox="1">
            <a:spLocks noChangeArrowheads="1"/>
          </p:cNvSpPr>
          <p:nvPr/>
        </p:nvSpPr>
        <p:spPr bwMode="auto">
          <a:xfrm>
            <a:off x="533400" y="3309938"/>
            <a:ext cx="8153400" cy="1223962"/>
          </a:xfrm>
          <a:prstGeom prst="rect">
            <a:avLst/>
          </a:prstGeom>
          <a:noFill/>
          <a:ln w="9525" algn="ctr">
            <a:noFill/>
            <a:miter lim="800000"/>
            <a:headEnd/>
            <a:tailEnd/>
          </a:ln>
          <a:effectLst/>
        </p:spPr>
        <p:txBody>
          <a:bodyPr>
            <a:spAutoFit/>
          </a:bodyPr>
          <a:lstStyle/>
          <a:p>
            <a:pPr marL="4572000" indent="-4229100">
              <a:lnSpc>
                <a:spcPct val="90000"/>
              </a:lnSpc>
              <a:spcBef>
                <a:spcPct val="20000"/>
              </a:spcBef>
              <a:spcAft>
                <a:spcPct val="20000"/>
              </a:spcAft>
            </a:pPr>
            <a:r>
              <a:rPr lang="en-US" sz="2400">
                <a:ea typeface="Times New Roman" pitchFamily="18" charset="0"/>
                <a:cs typeface="Arial" pitchFamily="34" charset="0"/>
              </a:rPr>
              <a:t>3</a:t>
            </a:r>
            <a:r>
              <a:rPr lang="en-US" sz="2400" i="1">
                <a:ea typeface="Times New Roman" pitchFamily="18" charset="0"/>
                <a:cs typeface="Arial" pitchFamily="34" charset="0"/>
              </a:rPr>
              <a:t>b</a:t>
            </a:r>
            <a:r>
              <a:rPr lang="en-US" sz="2400" baseline="40000">
                <a:ea typeface="Times New Roman" pitchFamily="18" charset="0"/>
                <a:cs typeface="Arial" pitchFamily="34" charset="0"/>
              </a:rPr>
              <a:t>3</a:t>
            </a:r>
            <a:r>
              <a:rPr lang="en-US" sz="2400">
                <a:ea typeface="Times New Roman" pitchFamily="18" charset="0"/>
                <a:cs typeface="Arial" pitchFamily="34" charset="0"/>
              </a:rPr>
              <a:t> – 27</a:t>
            </a:r>
            <a:r>
              <a:rPr lang="en-US" sz="2400" i="1">
                <a:ea typeface="Times New Roman" pitchFamily="18" charset="0"/>
                <a:cs typeface="Arial" pitchFamily="34" charset="0"/>
              </a:rPr>
              <a:t>b</a:t>
            </a:r>
            <a:r>
              <a:rPr lang="en-US" sz="2400">
                <a:ea typeface="Times New Roman" pitchFamily="18" charset="0"/>
                <a:cs typeface="Arial" pitchFamily="34" charset="0"/>
              </a:rPr>
              <a:t> = </a:t>
            </a:r>
            <a:r>
              <a:rPr lang="en-US" sz="2400">
                <a:solidFill>
                  <a:srgbClr val="E01B22"/>
                </a:solidFill>
                <a:ea typeface="Times New Roman" pitchFamily="18" charset="0"/>
                <a:cs typeface="Arial" pitchFamily="34" charset="0"/>
              </a:rPr>
              <a:t>3</a:t>
            </a:r>
            <a:r>
              <a:rPr lang="en-US" sz="2400" i="1">
                <a:solidFill>
                  <a:srgbClr val="E01B22"/>
                </a:solidFill>
                <a:ea typeface="Times New Roman" pitchFamily="18" charset="0"/>
                <a:cs typeface="Arial" pitchFamily="34" charset="0"/>
              </a:rPr>
              <a:t>b</a:t>
            </a:r>
            <a:r>
              <a:rPr lang="en-US" sz="2400">
                <a:ea typeface="Times New Roman" pitchFamily="18" charset="0"/>
                <a:cs typeface="Arial" pitchFamily="34" charset="0"/>
              </a:rPr>
              <a:t>(</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 – 9)	The GCF of 3</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 and 27</a:t>
            </a:r>
            <a:r>
              <a:rPr lang="en-US" sz="2400" i="1">
                <a:ea typeface="Times New Roman" pitchFamily="18" charset="0"/>
                <a:cs typeface="Arial" pitchFamily="34" charset="0"/>
              </a:rPr>
              <a:t>b</a:t>
            </a:r>
            <a:r>
              <a:rPr lang="en-US" sz="2400">
                <a:ea typeface="Times New Roman" pitchFamily="18" charset="0"/>
                <a:cs typeface="Arial" pitchFamily="34" charset="0"/>
              </a:rPr>
              <a:t> is 3</a:t>
            </a:r>
            <a:r>
              <a:rPr lang="en-US" sz="2400" i="1">
                <a:ea typeface="Times New Roman" pitchFamily="18" charset="0"/>
                <a:cs typeface="Arial" pitchFamily="34" charset="0"/>
              </a:rPr>
              <a:t>b</a:t>
            </a:r>
            <a:r>
              <a:rPr lang="en-US" sz="2400">
                <a:ea typeface="Times New Roman" pitchFamily="18" charset="0"/>
                <a:cs typeface="Arial" pitchFamily="34" charset="0"/>
              </a:rPr>
              <a:t>.</a:t>
            </a:r>
          </a:p>
          <a:p>
            <a:pPr marL="4572000" indent="-4229100">
              <a:lnSpc>
                <a:spcPct val="90000"/>
              </a:lnSpc>
              <a:spcBef>
                <a:spcPct val="20000"/>
              </a:spcBef>
              <a:spcAft>
                <a:spcPct val="20000"/>
              </a:spcAft>
            </a:pPr>
            <a:r>
              <a:rPr lang="en-US" sz="2400">
                <a:ea typeface="Times New Roman" pitchFamily="18" charset="0"/>
                <a:cs typeface="Arial" pitchFamily="34" charset="0"/>
              </a:rPr>
              <a:t>                = 3</a:t>
            </a:r>
            <a:r>
              <a:rPr lang="en-US" sz="2400" i="1">
                <a:ea typeface="Times New Roman" pitchFamily="18" charset="0"/>
                <a:cs typeface="Arial" pitchFamily="34" charset="0"/>
              </a:rPr>
              <a:t>b</a:t>
            </a:r>
            <a:r>
              <a:rPr lang="en-US" sz="2400">
                <a:ea typeface="Times New Roman" pitchFamily="18" charset="0"/>
                <a:cs typeface="Arial" pitchFamily="34" charset="0"/>
              </a:rPr>
              <a:t>[(</a:t>
            </a:r>
            <a:r>
              <a:rPr lang="en-US" sz="2400" i="1">
                <a:ea typeface="Times New Roman" pitchFamily="18" charset="0"/>
                <a:cs typeface="Arial" pitchFamily="34" charset="0"/>
              </a:rPr>
              <a:t>b</a:t>
            </a:r>
            <a:r>
              <a:rPr lang="en-US" sz="2400">
                <a:ea typeface="Times New Roman" pitchFamily="18" charset="0"/>
                <a:cs typeface="Arial" pitchFamily="34" charset="0"/>
              </a:rPr>
              <a:t>)</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a:solidFill>
                  <a:srgbClr val="339933"/>
                </a:solidFill>
                <a:ea typeface="Times New Roman" pitchFamily="18" charset="0"/>
                <a:cs typeface="Arial" pitchFamily="34" charset="0"/>
              </a:rPr>
              <a:t>(3)</a:t>
            </a:r>
            <a:r>
              <a:rPr lang="en-US" sz="2400" baseline="40000">
                <a:solidFill>
                  <a:srgbClr val="339933"/>
                </a:solidFill>
                <a:ea typeface="Times New Roman" pitchFamily="18" charset="0"/>
                <a:cs typeface="Arial" pitchFamily="34" charset="0"/>
              </a:rPr>
              <a:t>2</a:t>
            </a:r>
            <a:r>
              <a:rPr lang="en-US" sz="2400">
                <a:ea typeface="Times New Roman" pitchFamily="18" charset="0"/>
                <a:cs typeface="Arial" pitchFamily="34" charset="0"/>
              </a:rPr>
              <a:t>]	Write in the form </a:t>
            </a:r>
            <a:r>
              <a:rPr lang="en-US" sz="2400" i="1">
                <a:ea typeface="Times New Roman" pitchFamily="18" charset="0"/>
                <a:cs typeface="Arial" pitchFamily="34" charset="0"/>
              </a:rPr>
              <a:t>a</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a:t>
            </a:r>
          </a:p>
        </p:txBody>
      </p:sp>
      <p:sp>
        <p:nvSpPr>
          <p:cNvPr id="122892" name="Rectangle 12"/>
          <p:cNvSpPr>
            <a:spLocks noChangeArrowheads="1"/>
          </p:cNvSpPr>
          <p:nvPr/>
        </p:nvSpPr>
        <p:spPr bwMode="auto">
          <a:xfrm>
            <a:off x="533400" y="55753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3</a:t>
            </a:r>
            <a:r>
              <a:rPr lang="en-US" sz="2400" i="1">
                <a:solidFill>
                  <a:srgbClr val="E01B22"/>
                </a:solidFill>
              </a:rPr>
              <a:t>b</a:t>
            </a:r>
            <a:r>
              <a:rPr lang="en-US" sz="2400">
                <a:solidFill>
                  <a:srgbClr val="E01B22"/>
                </a:solidFill>
              </a:rPr>
              <a:t>(</a:t>
            </a:r>
            <a:r>
              <a:rPr lang="en-US" sz="2400" i="1">
                <a:solidFill>
                  <a:srgbClr val="E01B22"/>
                </a:solidFill>
              </a:rPr>
              <a:t>b</a:t>
            </a:r>
            <a:r>
              <a:rPr lang="en-US" sz="2400">
                <a:solidFill>
                  <a:srgbClr val="E01B22"/>
                </a:solidFill>
              </a:rPr>
              <a:t> + 3)(</a:t>
            </a:r>
            <a:r>
              <a:rPr lang="en-US" sz="2400" i="1">
                <a:solidFill>
                  <a:srgbClr val="E01B22"/>
                </a:solidFill>
              </a:rPr>
              <a:t>b</a:t>
            </a:r>
            <a:r>
              <a:rPr lang="en-US" sz="2400">
                <a:solidFill>
                  <a:srgbClr val="E01B22"/>
                </a:solidFill>
              </a:rPr>
              <a:t> – 3)</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888">
                                            <p:txEl>
                                              <p:pRg st="0" end="0"/>
                                            </p:txEl>
                                          </p:spTgt>
                                        </p:tgtEl>
                                        <p:attrNameLst>
                                          <p:attrName>style.visibility</p:attrName>
                                        </p:attrNameLst>
                                      </p:cBhvr>
                                      <p:to>
                                        <p:strVal val="visible"/>
                                      </p:to>
                                    </p:set>
                                    <p:animEffect transition="in" filter="wipe(left)">
                                      <p:cBhvr>
                                        <p:cTn id="7" dur="500"/>
                                        <p:tgtEl>
                                          <p:spTgt spid="1228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89">
                                            <p:txEl>
                                              <p:pRg st="0" end="0"/>
                                            </p:txEl>
                                          </p:spTgt>
                                        </p:tgtEl>
                                        <p:attrNameLst>
                                          <p:attrName>style.visibility</p:attrName>
                                        </p:attrNameLst>
                                      </p:cBhvr>
                                      <p:to>
                                        <p:strVal val="visible"/>
                                      </p:to>
                                    </p:set>
                                    <p:animEffect transition="in" filter="wipe(left)">
                                      <p:cBhvr>
                                        <p:cTn id="12" dur="500"/>
                                        <p:tgtEl>
                                          <p:spTgt spid="12288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891">
                                            <p:txEl>
                                              <p:pRg st="0" end="0"/>
                                            </p:txEl>
                                          </p:spTgt>
                                        </p:tgtEl>
                                        <p:attrNameLst>
                                          <p:attrName>style.visibility</p:attrName>
                                        </p:attrNameLst>
                                      </p:cBhvr>
                                      <p:to>
                                        <p:strVal val="visible"/>
                                      </p:to>
                                    </p:set>
                                    <p:animEffect transition="in" filter="wipe(left)">
                                      <p:cBhvr>
                                        <p:cTn id="17" dur="500"/>
                                        <p:tgtEl>
                                          <p:spTgt spid="12289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891">
                                            <p:txEl>
                                              <p:pRg st="1" end="1"/>
                                            </p:txEl>
                                          </p:spTgt>
                                        </p:tgtEl>
                                        <p:attrNameLst>
                                          <p:attrName>style.visibility</p:attrName>
                                        </p:attrNameLst>
                                      </p:cBhvr>
                                      <p:to>
                                        <p:strVal val="visible"/>
                                      </p:to>
                                    </p:set>
                                    <p:animEffect transition="in" filter="wipe(left)">
                                      <p:cBhvr>
                                        <p:cTn id="22" dur="500"/>
                                        <p:tgtEl>
                                          <p:spTgt spid="12289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890">
                                            <p:txEl>
                                              <p:pRg st="0" end="0"/>
                                            </p:txEl>
                                          </p:spTgt>
                                        </p:tgtEl>
                                        <p:attrNameLst>
                                          <p:attrName>style.visibility</p:attrName>
                                        </p:attrNameLst>
                                      </p:cBhvr>
                                      <p:to>
                                        <p:strVal val="visible"/>
                                      </p:to>
                                    </p:set>
                                    <p:animEffect transition="in" filter="wipe(left)">
                                      <p:cBhvr>
                                        <p:cTn id="27" dur="500"/>
                                        <p:tgtEl>
                                          <p:spTgt spid="12289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2892">
                                            <p:txEl>
                                              <p:pRg st="0" end="0"/>
                                            </p:txEl>
                                          </p:spTgt>
                                        </p:tgtEl>
                                        <p:attrNameLst>
                                          <p:attrName>style.visibility</p:attrName>
                                        </p:attrNameLst>
                                      </p:cBhvr>
                                      <p:to>
                                        <p:strVal val="visible"/>
                                      </p:to>
                                    </p:set>
                                    <p:animEffect transition="in" filter="wipe(left)">
                                      <p:cBhvr>
                                        <p:cTn id="32" dur="500"/>
                                        <p:tgtEl>
                                          <p:spTgt spid="1228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8" grpId="0" build="p" autoUpdateAnimBg="0" advAuto="0"/>
      <p:bldP spid="122889" grpId="0" build="p" autoUpdateAnimBg="0"/>
      <p:bldP spid="122890" grpId="0" build="p" autoUpdateAnimBg="0"/>
      <p:bldP spid="122891" grpId="0" build="p" autoUpdateAnimBg="0"/>
      <p:bldP spid="122892"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2" name="Oval 8"/>
          <p:cNvSpPr>
            <a:spLocks noChangeArrowheads="1"/>
          </p:cNvSpPr>
          <p:nvPr/>
        </p:nvSpPr>
        <p:spPr bwMode="auto">
          <a:xfrm>
            <a:off x="876300" y="41021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5"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b</a:t>
            </a:r>
            <a:r>
              <a:rPr lang="pt-BR" sz="2400" b="1">
                <a:sym typeface="Symbol" pitchFamily="18" charset="2"/>
              </a:rPr>
              <a:t> + 3)(</a:t>
            </a:r>
            <a:r>
              <a:rPr lang="pt-BR" sz="2400" b="1" i="1">
                <a:sym typeface="Symbol" pitchFamily="18" charset="2"/>
              </a:rPr>
              <a:t>b</a:t>
            </a:r>
            <a:r>
              <a:rPr lang="pt-BR" sz="2400" b="1">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b</a:t>
            </a:r>
            <a:r>
              <a:rPr lang="pt-BR" sz="2400" b="1">
                <a:sym typeface="Symbol" pitchFamily="18" charset="2"/>
              </a:rPr>
              <a:t> – 3)(</a:t>
            </a:r>
            <a:r>
              <a:rPr lang="pt-BR" sz="2400" b="1" i="1">
                <a:sym typeface="Symbol" pitchFamily="18" charset="2"/>
              </a:rPr>
              <a:t>b</a:t>
            </a:r>
            <a:r>
              <a:rPr lang="pt-BR" sz="2400" b="1">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b</a:t>
            </a:r>
            <a:r>
              <a:rPr lang="pt-BR" sz="2400" b="1">
                <a:sym typeface="Symbol" pitchFamily="18" charset="2"/>
              </a:rPr>
              <a:t> + 3)(</a:t>
            </a:r>
            <a:r>
              <a:rPr lang="pt-BR" sz="2400" b="1" i="1">
                <a:sym typeface="Symbol" pitchFamily="18" charset="2"/>
              </a:rPr>
              <a:t>b</a:t>
            </a:r>
            <a:r>
              <a:rPr lang="pt-BR" sz="2400" b="1">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b</a:t>
            </a:r>
            <a:r>
              <a:rPr lang="pt-BR" sz="2400" b="1">
                <a:sym typeface="Symbol" pitchFamily="18" charset="2"/>
              </a:rPr>
              <a:t> – 3)(</a:t>
            </a:r>
            <a:r>
              <a:rPr lang="pt-BR" sz="2400" b="1" i="1">
                <a:sym typeface="Symbol" pitchFamily="18" charset="2"/>
              </a:rPr>
              <a:t>b</a:t>
            </a:r>
            <a:r>
              <a:rPr lang="pt-BR" sz="2400" b="1">
                <a:sym typeface="Symbol" pitchFamily="18" charset="2"/>
              </a:rPr>
              <a:t> – 3)</a:t>
            </a:r>
          </a:p>
        </p:txBody>
      </p:sp>
      <p:sp>
        <p:nvSpPr>
          <p:cNvPr id="113676"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 </a:t>
            </a:r>
            <a:r>
              <a:rPr lang="en-US" sz="2400" b="1">
                <a:solidFill>
                  <a:srgbClr val="00539D"/>
                </a:solidFill>
                <a:cs typeface="Times New Roman" pitchFamily="18" charset="0"/>
              </a:rPr>
              <a:t>Factor the binomial </a:t>
            </a:r>
            <a:r>
              <a:rPr lang="en-US" sz="2400" b="1" i="1">
                <a:solidFill>
                  <a:srgbClr val="00539D"/>
                </a:solidFill>
                <a:cs typeface="Times New Roman" pitchFamily="18" charset="0"/>
              </a:rPr>
              <a:t>b</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9.</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6"/>
                                        </p:tgtEl>
                                        <p:attrNameLst>
                                          <p:attrName>style.visibility</p:attrName>
                                        </p:attrNameLst>
                                      </p:cBhvr>
                                      <p:to>
                                        <p:strVal val="visible"/>
                                      </p:to>
                                    </p:set>
                                    <p:animEffect transition="in" filter="wipe(left)">
                                      <p:cBhvr>
                                        <p:cTn id="15" dur="500"/>
                                        <p:tgtEl>
                                          <p:spTgt spid="11367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wipe(left)">
                                      <p:cBhvr>
                                        <p:cTn id="19" dur="500"/>
                                        <p:tgtEl>
                                          <p:spTgt spid="11367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5" grpId="0" autoUpdateAnimBg="0"/>
      <p:bldP spid="11367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PQuestion"/>
          <p:cNvSpPr>
            <a:spLocks noGrp="1" noChangeArrowheads="1"/>
          </p:cNvSpPr>
          <p:nvPr>
            <p:ph type="title"/>
          </p:nvPr>
        </p:nvSpPr>
        <p:spPr/>
        <p:txBody>
          <a:bodyPr/>
          <a:lstStyle/>
          <a:p>
            <a:r>
              <a:rPr lang="en-US"/>
              <a:t>Example 1</a:t>
            </a:r>
          </a:p>
        </p:txBody>
      </p:sp>
      <p:sp>
        <p:nvSpPr>
          <p:cNvPr id="123911" name="Oval 7"/>
          <p:cNvSpPr>
            <a:spLocks noChangeArrowheads="1"/>
          </p:cNvSpPr>
          <p:nvPr/>
        </p:nvSpPr>
        <p:spPr bwMode="auto">
          <a:xfrm>
            <a:off x="876300" y="22098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3912"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3913"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3914" name="TPAnswers"/>
          <p:cNvSpPr>
            <a:spLocks noChangeArrowheads="1"/>
          </p:cNvSpPr>
          <p:nvPr>
            <p:custDataLst>
              <p:tags r:id="rId2"/>
            </p:custDataLst>
          </p:nvPr>
        </p:nvSpPr>
        <p:spPr bwMode="auto">
          <a:xfrm>
            <a:off x="914400" y="2209800"/>
            <a:ext cx="36576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(5</a:t>
            </a:r>
            <a:r>
              <a:rPr lang="pt-BR" sz="2400" b="1" i="1">
                <a:sym typeface="Symbol" pitchFamily="18" charset="2"/>
              </a:rPr>
              <a:t>a</a:t>
            </a:r>
            <a:r>
              <a:rPr lang="pt-BR" sz="2400" b="1">
                <a:sym typeface="Symbol" pitchFamily="18" charset="2"/>
              </a:rPr>
              <a:t> + 6</a:t>
            </a:r>
            <a:r>
              <a:rPr lang="pt-BR" sz="2400" b="1" i="1">
                <a:sym typeface="Symbol" pitchFamily="18" charset="2"/>
              </a:rPr>
              <a:t>b</a:t>
            </a:r>
            <a:r>
              <a:rPr lang="pt-BR" sz="2400" b="1">
                <a:sym typeface="Symbol" pitchFamily="18" charset="2"/>
              </a:rPr>
              <a:t>)(5</a:t>
            </a:r>
            <a:r>
              <a:rPr lang="pt-BR" sz="2400" b="1" i="1">
                <a:sym typeface="Symbol" pitchFamily="18" charset="2"/>
              </a:rPr>
              <a:t>a</a:t>
            </a:r>
            <a:r>
              <a:rPr lang="pt-BR" sz="2400" b="1">
                <a:sym typeface="Symbol" pitchFamily="18" charset="2"/>
              </a:rPr>
              <a:t> – 6</a:t>
            </a:r>
            <a:r>
              <a:rPr lang="pt-BR" sz="2400" b="1" i="1">
                <a:sym typeface="Symbol" pitchFamily="18" charset="2"/>
              </a:rPr>
              <a:t>b</a:t>
            </a:r>
            <a:r>
              <a:rPr lang="pt-BR" sz="2400" b="1">
                <a:sym typeface="Symbol" pitchFamily="18" charset="2"/>
              </a:rPr>
              <a: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(5</a:t>
            </a:r>
            <a:r>
              <a:rPr lang="pt-BR" sz="2400" b="1" i="1">
                <a:sym typeface="Symbol" pitchFamily="18" charset="2"/>
              </a:rPr>
              <a:t>a</a:t>
            </a:r>
            <a:r>
              <a:rPr lang="pt-BR" sz="2400" b="1">
                <a:sym typeface="Symbol" pitchFamily="18" charset="2"/>
              </a:rPr>
              <a:t> + 6</a:t>
            </a:r>
            <a:r>
              <a:rPr lang="pt-BR" sz="2400" b="1" i="1">
                <a:sym typeface="Symbol" pitchFamily="18" charset="2"/>
              </a:rPr>
              <a:t>b</a:t>
            </a:r>
            <a:r>
              <a:rPr lang="pt-BR" sz="2400" b="1">
                <a:sym typeface="Symbol" pitchFamily="18" charset="2"/>
              </a:rPr>
              <a:t>)</a:t>
            </a:r>
            <a:r>
              <a:rPr lang="pt-BR" sz="2400" b="1" baseline="40000">
                <a:sym typeface="Symbol" pitchFamily="18" charset="2"/>
              </a:rPr>
              <a:t>2</a:t>
            </a:r>
            <a:endParaRPr lang="pt-BR" sz="2400" b="1">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(5</a:t>
            </a:r>
            <a:r>
              <a:rPr lang="pt-BR" sz="2400" b="1" i="1">
                <a:sym typeface="Symbol" pitchFamily="18" charset="2"/>
              </a:rPr>
              <a:t>a</a:t>
            </a:r>
            <a:r>
              <a:rPr lang="pt-BR" sz="2400" b="1">
                <a:sym typeface="Symbol" pitchFamily="18" charset="2"/>
              </a:rPr>
              <a:t> – 6</a:t>
            </a:r>
            <a:r>
              <a:rPr lang="pt-BR" sz="2400" b="1" i="1">
                <a:sym typeface="Symbol" pitchFamily="18" charset="2"/>
              </a:rPr>
              <a:t>b</a:t>
            </a:r>
            <a:r>
              <a:rPr lang="pt-BR" sz="2400" b="1">
                <a:sym typeface="Symbol" pitchFamily="18" charset="2"/>
              </a:rPr>
              <a:t>)</a:t>
            </a:r>
            <a:r>
              <a:rPr lang="pt-BR" sz="2400" b="1" baseline="40000">
                <a:sym typeface="Symbol" pitchFamily="18" charset="2"/>
              </a:rPr>
              <a:t>2</a:t>
            </a:r>
            <a:endParaRPr lang="pt-BR" sz="2400" b="1">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25(</a:t>
            </a:r>
            <a:r>
              <a:rPr lang="pt-BR" sz="2400" b="1" i="1">
                <a:sym typeface="Symbol" pitchFamily="18" charset="2"/>
              </a:rPr>
              <a:t>a</a:t>
            </a:r>
            <a:r>
              <a:rPr lang="pt-BR" sz="2400" b="1" baseline="40000">
                <a:sym typeface="Symbol" pitchFamily="18" charset="2"/>
              </a:rPr>
              <a:t>2</a:t>
            </a:r>
            <a:r>
              <a:rPr lang="pt-BR" sz="2400" b="1">
                <a:sym typeface="Symbol" pitchFamily="18" charset="2"/>
              </a:rPr>
              <a:t> – 36</a:t>
            </a:r>
            <a:r>
              <a:rPr lang="pt-BR" sz="2400" b="1" i="1">
                <a:sym typeface="Symbol" pitchFamily="18" charset="2"/>
              </a:rPr>
              <a:t>b</a:t>
            </a:r>
            <a:r>
              <a:rPr lang="pt-BR" sz="2400" b="1" baseline="40000">
                <a:sym typeface="Symbol" pitchFamily="18" charset="2"/>
              </a:rPr>
              <a:t>2</a:t>
            </a:r>
            <a:r>
              <a:rPr lang="pt-BR" sz="2400" b="1">
                <a:sym typeface="Symbol" pitchFamily="18" charset="2"/>
              </a:rPr>
              <a:t>)</a:t>
            </a:r>
          </a:p>
        </p:txBody>
      </p:sp>
      <p:sp>
        <p:nvSpPr>
          <p:cNvPr id="123915"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 </a:t>
            </a:r>
            <a:r>
              <a:rPr lang="en-US" sz="2400" b="1">
                <a:solidFill>
                  <a:srgbClr val="00539D"/>
                </a:solidFill>
                <a:cs typeface="Times New Roman" pitchFamily="18" charset="0"/>
              </a:rPr>
              <a:t>Factor the binomial 25</a:t>
            </a:r>
            <a:r>
              <a:rPr lang="en-US" sz="2400" b="1" i="1">
                <a:solidFill>
                  <a:srgbClr val="00539D"/>
                </a:solidFill>
                <a:cs typeface="Times New Roman" pitchFamily="18" charset="0"/>
              </a:rPr>
              <a:t>a</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36</a:t>
            </a:r>
            <a:r>
              <a:rPr lang="en-US" sz="2400" b="1" i="1">
                <a:solidFill>
                  <a:srgbClr val="00539D"/>
                </a:solidFill>
                <a:cs typeface="Times New Roman" pitchFamily="18" charset="0"/>
              </a:rPr>
              <a:t>b</a:t>
            </a:r>
            <a:r>
              <a:rPr lang="en-US" sz="2400" b="1" baseline="40000">
                <a:solidFill>
                  <a:srgbClr val="00539D"/>
                </a:solidFill>
                <a:cs typeface="Times New Roman" pitchFamily="18" charset="0"/>
              </a:rPr>
              <a:t>2</a:t>
            </a:r>
            <a:r>
              <a:rPr lang="en-US" sz="2400" b="1">
                <a:solidFill>
                  <a:srgbClr val="00539D"/>
                </a:solidFill>
                <a:cs typeface="Times New Roman" pitchFamily="18" charset="0"/>
              </a:rPr>
              <a: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3915"/>
                                        </p:tgtEl>
                                        <p:attrNameLst>
                                          <p:attrName>style.visibility</p:attrName>
                                        </p:attrNameLst>
                                      </p:cBhvr>
                                      <p:to>
                                        <p:strVal val="visible"/>
                                      </p:to>
                                    </p:set>
                                    <p:animEffect transition="in" filter="wipe(left)">
                                      <p:cBhvr>
                                        <p:cTn id="7" dur="500"/>
                                        <p:tgtEl>
                                          <p:spTgt spid="1239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3914"/>
                                        </p:tgtEl>
                                        <p:attrNameLst>
                                          <p:attrName>style.visibility</p:attrName>
                                        </p:attrNameLst>
                                      </p:cBhvr>
                                      <p:to>
                                        <p:strVal val="visible"/>
                                      </p:to>
                                    </p:set>
                                    <p:animEffect transition="in" filter="wipe(left)">
                                      <p:cBhvr>
                                        <p:cTn id="11" dur="500"/>
                                        <p:tgtEl>
                                          <p:spTgt spid="12391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3911"/>
                                        </p:tgtEl>
                                        <p:attrNameLst>
                                          <p:attrName>style.visibility</p:attrName>
                                        </p:attrNameLst>
                                      </p:cBhvr>
                                      <p:to>
                                        <p:strVal val="visible"/>
                                      </p:to>
                                    </p:set>
                                    <p:animEffect transition="in" filter="wipe(down)">
                                      <p:cBhvr>
                                        <p:cTn id="16" dur="580">
                                          <p:stCondLst>
                                            <p:cond delay="0"/>
                                          </p:stCondLst>
                                        </p:cTn>
                                        <p:tgtEl>
                                          <p:spTgt spid="123911"/>
                                        </p:tgtEl>
                                      </p:cBhvr>
                                    </p:animEffect>
                                    <p:anim calcmode="lin" valueType="num">
                                      <p:cBhvr>
                                        <p:cTn id="17" dur="1822" tmFilter="0,0; 0.14,0.36; 0.43,0.73; 0.71,0.91; 1.0,1.0">
                                          <p:stCondLst>
                                            <p:cond delay="0"/>
                                          </p:stCondLst>
                                        </p:cTn>
                                        <p:tgtEl>
                                          <p:spTgt spid="123911"/>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3911"/>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3911"/>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3911"/>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3911"/>
                                        </p:tgtEl>
                                        <p:attrNameLst>
                                          <p:attrName>ppt_y</p:attrName>
                                        </p:attrNameLst>
                                      </p:cBhvr>
                                      <p:tavLst>
                                        <p:tav tm="0" fmla="#ppt_y-sin(pi*$)/81">
                                          <p:val>
                                            <p:fltVal val="0"/>
                                          </p:val>
                                        </p:tav>
                                        <p:tav tm="100000">
                                          <p:val>
                                            <p:fltVal val="1"/>
                                          </p:val>
                                        </p:tav>
                                      </p:tavLst>
                                    </p:anim>
                                    <p:animScale>
                                      <p:cBhvr>
                                        <p:cTn id="22" dur="26">
                                          <p:stCondLst>
                                            <p:cond delay="650"/>
                                          </p:stCondLst>
                                        </p:cTn>
                                        <p:tgtEl>
                                          <p:spTgt spid="123911"/>
                                        </p:tgtEl>
                                      </p:cBhvr>
                                      <p:to x="100000" y="60000"/>
                                    </p:animScale>
                                    <p:animScale>
                                      <p:cBhvr>
                                        <p:cTn id="23" dur="166" decel="50000">
                                          <p:stCondLst>
                                            <p:cond delay="676"/>
                                          </p:stCondLst>
                                        </p:cTn>
                                        <p:tgtEl>
                                          <p:spTgt spid="123911"/>
                                        </p:tgtEl>
                                      </p:cBhvr>
                                      <p:to x="100000" y="100000"/>
                                    </p:animScale>
                                    <p:animScale>
                                      <p:cBhvr>
                                        <p:cTn id="24" dur="26">
                                          <p:stCondLst>
                                            <p:cond delay="1312"/>
                                          </p:stCondLst>
                                        </p:cTn>
                                        <p:tgtEl>
                                          <p:spTgt spid="123911"/>
                                        </p:tgtEl>
                                      </p:cBhvr>
                                      <p:to x="100000" y="80000"/>
                                    </p:animScale>
                                    <p:animScale>
                                      <p:cBhvr>
                                        <p:cTn id="25" dur="166" decel="50000">
                                          <p:stCondLst>
                                            <p:cond delay="1338"/>
                                          </p:stCondLst>
                                        </p:cTn>
                                        <p:tgtEl>
                                          <p:spTgt spid="123911"/>
                                        </p:tgtEl>
                                      </p:cBhvr>
                                      <p:to x="100000" y="100000"/>
                                    </p:animScale>
                                    <p:animScale>
                                      <p:cBhvr>
                                        <p:cTn id="26" dur="26">
                                          <p:stCondLst>
                                            <p:cond delay="1642"/>
                                          </p:stCondLst>
                                        </p:cTn>
                                        <p:tgtEl>
                                          <p:spTgt spid="123911"/>
                                        </p:tgtEl>
                                      </p:cBhvr>
                                      <p:to x="100000" y="90000"/>
                                    </p:animScale>
                                    <p:animScale>
                                      <p:cBhvr>
                                        <p:cTn id="27" dur="166" decel="50000">
                                          <p:stCondLst>
                                            <p:cond delay="1668"/>
                                          </p:stCondLst>
                                        </p:cTn>
                                        <p:tgtEl>
                                          <p:spTgt spid="123911"/>
                                        </p:tgtEl>
                                      </p:cBhvr>
                                      <p:to x="100000" y="100000"/>
                                    </p:animScale>
                                    <p:animScale>
                                      <p:cBhvr>
                                        <p:cTn id="28" dur="26">
                                          <p:stCondLst>
                                            <p:cond delay="1808"/>
                                          </p:stCondLst>
                                        </p:cTn>
                                        <p:tgtEl>
                                          <p:spTgt spid="123911"/>
                                        </p:tgtEl>
                                      </p:cBhvr>
                                      <p:to x="100000" y="95000"/>
                                    </p:animScale>
                                    <p:animScale>
                                      <p:cBhvr>
                                        <p:cTn id="29" dur="166" decel="50000">
                                          <p:stCondLst>
                                            <p:cond delay="1834"/>
                                          </p:stCondLst>
                                        </p:cTn>
                                        <p:tgtEl>
                                          <p:spTgt spid="1239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1" grpId="0" animBg="1"/>
      <p:bldP spid="123914" grpId="0" autoUpdateAnimBg="0"/>
      <p:bldP spid="12391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TPQuestion"/>
          <p:cNvSpPr>
            <a:spLocks noGrp="1" noChangeArrowheads="1"/>
          </p:cNvSpPr>
          <p:nvPr>
            <p:ph type="title"/>
          </p:nvPr>
        </p:nvSpPr>
        <p:spPr/>
        <p:txBody>
          <a:bodyPr/>
          <a:lstStyle/>
          <a:p>
            <a:r>
              <a:rPr lang="en-US"/>
              <a:t>Example 1</a:t>
            </a:r>
          </a:p>
        </p:txBody>
      </p:sp>
      <p:sp>
        <p:nvSpPr>
          <p:cNvPr id="124935" name="Oval 7"/>
          <p:cNvSpPr>
            <a:spLocks noChangeArrowheads="1"/>
          </p:cNvSpPr>
          <p:nvPr/>
        </p:nvSpPr>
        <p:spPr bwMode="auto">
          <a:xfrm>
            <a:off x="876300" y="4978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493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493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4938" name="TPAnswers"/>
          <p:cNvSpPr>
            <a:spLocks noChangeArrowheads="1"/>
          </p:cNvSpPr>
          <p:nvPr>
            <p:custDataLst>
              <p:tags r:id="rId2"/>
            </p:custDataLst>
          </p:nvPr>
        </p:nvSpPr>
        <p:spPr bwMode="auto">
          <a:xfrm>
            <a:off x="914400" y="2209800"/>
            <a:ext cx="34290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5</a:t>
            </a:r>
            <a:r>
              <a:rPr lang="pt-BR" sz="2400" b="1" i="1">
                <a:sym typeface="Symbol" pitchFamily="18" charset="2"/>
              </a:rPr>
              <a:t>x</a:t>
            </a:r>
            <a:r>
              <a:rPr lang="pt-BR" sz="2400" b="1">
                <a:sym typeface="Symbol" pitchFamily="18" charset="2"/>
              </a:rPr>
              <a:t>(</a:t>
            </a:r>
            <a:r>
              <a:rPr lang="pt-BR" sz="2400" b="1" i="1">
                <a:sym typeface="Symbol" pitchFamily="18" charset="2"/>
              </a:rPr>
              <a:t>x</a:t>
            </a:r>
            <a:r>
              <a:rPr lang="pt-BR" sz="2400" b="1" baseline="40000">
                <a:sym typeface="Symbol" pitchFamily="18" charset="2"/>
              </a:rPr>
              <a:t>2</a:t>
            </a:r>
            <a:r>
              <a:rPr lang="pt-BR" sz="2400" b="1">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(5</a:t>
            </a:r>
            <a:r>
              <a:rPr lang="pt-BR" sz="2400" b="1" i="1">
                <a:sym typeface="Symbol" pitchFamily="18" charset="2"/>
              </a:rPr>
              <a:t>x</a:t>
            </a:r>
            <a:r>
              <a:rPr lang="pt-BR" sz="2400" b="1" baseline="40000">
                <a:sym typeface="Symbol" pitchFamily="18" charset="2"/>
              </a:rPr>
              <a:t>2</a:t>
            </a:r>
            <a:r>
              <a:rPr lang="pt-BR" sz="2400" b="1">
                <a:sym typeface="Symbol" pitchFamily="18" charset="2"/>
              </a:rPr>
              <a:t> + 10</a:t>
            </a:r>
            <a:r>
              <a:rPr lang="pt-BR" sz="2400" b="1" i="1">
                <a:sym typeface="Symbol" pitchFamily="18" charset="2"/>
              </a:rPr>
              <a:t>x</a:t>
            </a:r>
            <a:r>
              <a:rPr lang="pt-BR" sz="2400" b="1">
                <a:sym typeface="Symbol" pitchFamily="18" charset="2"/>
              </a:rPr>
              <a:t>)(</a:t>
            </a:r>
            <a:r>
              <a:rPr lang="pt-BR" sz="2400" b="1" i="1">
                <a:sym typeface="Symbol" pitchFamily="18" charset="2"/>
              </a:rPr>
              <a:t>x</a:t>
            </a:r>
            <a:r>
              <a:rPr lang="pt-BR" sz="2400" b="1">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x </a:t>
            </a:r>
            <a:r>
              <a:rPr lang="pt-BR" sz="2400" b="1">
                <a:sym typeface="Symbol" pitchFamily="18" charset="2"/>
              </a:rPr>
              <a:t>+ 2)(5</a:t>
            </a:r>
            <a:r>
              <a:rPr lang="pt-BR" sz="2400" b="1" i="1">
                <a:sym typeface="Symbol" pitchFamily="18" charset="2"/>
              </a:rPr>
              <a:t>x</a:t>
            </a:r>
            <a:r>
              <a:rPr lang="pt-BR" sz="2400" b="1" baseline="40000">
                <a:sym typeface="Symbol" pitchFamily="18" charset="2"/>
              </a:rPr>
              <a:t>2</a:t>
            </a:r>
            <a:r>
              <a:rPr lang="pt-BR" sz="2400" b="1">
                <a:sym typeface="Symbol" pitchFamily="18" charset="2"/>
              </a:rPr>
              <a:t> – 10</a:t>
            </a:r>
            <a:r>
              <a:rPr lang="pt-BR" sz="2400" b="1" i="1">
                <a:sym typeface="Symbol" pitchFamily="18" charset="2"/>
              </a:rPr>
              <a:t>x</a:t>
            </a:r>
            <a:r>
              <a:rPr lang="pt-BR" sz="2400" b="1">
                <a:sym typeface="Symbol" pitchFamily="18" charset="2"/>
              </a:rPr>
              <a: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5</a:t>
            </a:r>
            <a:r>
              <a:rPr lang="pt-BR" sz="2400" b="1" i="1">
                <a:sym typeface="Symbol" pitchFamily="18" charset="2"/>
              </a:rPr>
              <a:t>x</a:t>
            </a:r>
            <a:r>
              <a:rPr lang="pt-BR" sz="2400" b="1">
                <a:sym typeface="Symbol" pitchFamily="18" charset="2"/>
              </a:rPr>
              <a:t>(</a:t>
            </a:r>
            <a:r>
              <a:rPr lang="pt-BR" sz="2400" b="1" i="1">
                <a:sym typeface="Symbol" pitchFamily="18" charset="2"/>
              </a:rPr>
              <a:t>x</a:t>
            </a:r>
            <a:r>
              <a:rPr lang="pt-BR" sz="2400" b="1">
                <a:sym typeface="Symbol" pitchFamily="18" charset="2"/>
              </a:rPr>
              <a:t> + 2)(</a:t>
            </a:r>
            <a:r>
              <a:rPr lang="pt-BR" sz="2400" b="1" i="1">
                <a:sym typeface="Symbol" pitchFamily="18" charset="2"/>
              </a:rPr>
              <a:t>x</a:t>
            </a:r>
            <a:r>
              <a:rPr lang="pt-BR" sz="2400" b="1">
                <a:sym typeface="Symbol" pitchFamily="18" charset="2"/>
              </a:rPr>
              <a:t> – 2)</a:t>
            </a:r>
          </a:p>
        </p:txBody>
      </p:sp>
      <p:sp>
        <p:nvSpPr>
          <p:cNvPr id="124939"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C. </a:t>
            </a:r>
            <a:r>
              <a:rPr lang="en-US" sz="2400" b="1">
                <a:solidFill>
                  <a:srgbClr val="00539D"/>
                </a:solidFill>
                <a:cs typeface="Times New Roman" pitchFamily="18" charset="0"/>
              </a:rPr>
              <a:t>Factor 5</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3</a:t>
            </a:r>
            <a:r>
              <a:rPr lang="en-US" sz="2400" b="1">
                <a:solidFill>
                  <a:srgbClr val="00539D"/>
                </a:solidFill>
                <a:cs typeface="Times New Roman" pitchFamily="18" charset="0"/>
              </a:rPr>
              <a:t> – 20</a:t>
            </a:r>
            <a:r>
              <a:rPr lang="en-US" sz="2400" b="1" i="1">
                <a:solidFill>
                  <a:srgbClr val="00539D"/>
                </a:solidFill>
                <a:cs typeface="Times New Roman" pitchFamily="18" charset="0"/>
              </a:rPr>
              <a:t>x</a:t>
            </a:r>
            <a:r>
              <a:rPr lang="en-US" sz="2400" b="1">
                <a:solidFill>
                  <a:srgbClr val="00539D"/>
                </a:solidFill>
                <a:cs typeface="Times New Roman" pitchFamily="18" charset="0"/>
              </a:rPr>
              <a: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4939"/>
                                        </p:tgtEl>
                                        <p:attrNameLst>
                                          <p:attrName>style.visibility</p:attrName>
                                        </p:attrNameLst>
                                      </p:cBhvr>
                                      <p:to>
                                        <p:strVal val="visible"/>
                                      </p:to>
                                    </p:set>
                                    <p:animEffect transition="in" filter="wipe(left)">
                                      <p:cBhvr>
                                        <p:cTn id="7" dur="500"/>
                                        <p:tgtEl>
                                          <p:spTgt spid="1249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4938"/>
                                        </p:tgtEl>
                                        <p:attrNameLst>
                                          <p:attrName>style.visibility</p:attrName>
                                        </p:attrNameLst>
                                      </p:cBhvr>
                                      <p:to>
                                        <p:strVal val="visible"/>
                                      </p:to>
                                    </p:set>
                                    <p:animEffect transition="in" filter="wipe(left)">
                                      <p:cBhvr>
                                        <p:cTn id="11" dur="500"/>
                                        <p:tgtEl>
                                          <p:spTgt spid="124938"/>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4935"/>
                                        </p:tgtEl>
                                        <p:attrNameLst>
                                          <p:attrName>style.visibility</p:attrName>
                                        </p:attrNameLst>
                                      </p:cBhvr>
                                      <p:to>
                                        <p:strVal val="visible"/>
                                      </p:to>
                                    </p:set>
                                    <p:animEffect transition="in" filter="wipe(down)">
                                      <p:cBhvr>
                                        <p:cTn id="16" dur="580">
                                          <p:stCondLst>
                                            <p:cond delay="0"/>
                                          </p:stCondLst>
                                        </p:cTn>
                                        <p:tgtEl>
                                          <p:spTgt spid="124935"/>
                                        </p:tgtEl>
                                      </p:cBhvr>
                                    </p:animEffect>
                                    <p:anim calcmode="lin" valueType="num">
                                      <p:cBhvr>
                                        <p:cTn id="17" dur="1822" tmFilter="0,0; 0.14,0.36; 0.43,0.73; 0.71,0.91; 1.0,1.0">
                                          <p:stCondLst>
                                            <p:cond delay="0"/>
                                          </p:stCondLst>
                                        </p:cTn>
                                        <p:tgtEl>
                                          <p:spTgt spid="12493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493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493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493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4935"/>
                                        </p:tgtEl>
                                        <p:attrNameLst>
                                          <p:attrName>ppt_y</p:attrName>
                                        </p:attrNameLst>
                                      </p:cBhvr>
                                      <p:tavLst>
                                        <p:tav tm="0" fmla="#ppt_y-sin(pi*$)/81">
                                          <p:val>
                                            <p:fltVal val="0"/>
                                          </p:val>
                                        </p:tav>
                                        <p:tav tm="100000">
                                          <p:val>
                                            <p:fltVal val="1"/>
                                          </p:val>
                                        </p:tav>
                                      </p:tavLst>
                                    </p:anim>
                                    <p:animScale>
                                      <p:cBhvr>
                                        <p:cTn id="22" dur="26">
                                          <p:stCondLst>
                                            <p:cond delay="650"/>
                                          </p:stCondLst>
                                        </p:cTn>
                                        <p:tgtEl>
                                          <p:spTgt spid="124935"/>
                                        </p:tgtEl>
                                      </p:cBhvr>
                                      <p:to x="100000" y="60000"/>
                                    </p:animScale>
                                    <p:animScale>
                                      <p:cBhvr>
                                        <p:cTn id="23" dur="166" decel="50000">
                                          <p:stCondLst>
                                            <p:cond delay="676"/>
                                          </p:stCondLst>
                                        </p:cTn>
                                        <p:tgtEl>
                                          <p:spTgt spid="124935"/>
                                        </p:tgtEl>
                                      </p:cBhvr>
                                      <p:to x="100000" y="100000"/>
                                    </p:animScale>
                                    <p:animScale>
                                      <p:cBhvr>
                                        <p:cTn id="24" dur="26">
                                          <p:stCondLst>
                                            <p:cond delay="1312"/>
                                          </p:stCondLst>
                                        </p:cTn>
                                        <p:tgtEl>
                                          <p:spTgt spid="124935"/>
                                        </p:tgtEl>
                                      </p:cBhvr>
                                      <p:to x="100000" y="80000"/>
                                    </p:animScale>
                                    <p:animScale>
                                      <p:cBhvr>
                                        <p:cTn id="25" dur="166" decel="50000">
                                          <p:stCondLst>
                                            <p:cond delay="1338"/>
                                          </p:stCondLst>
                                        </p:cTn>
                                        <p:tgtEl>
                                          <p:spTgt spid="124935"/>
                                        </p:tgtEl>
                                      </p:cBhvr>
                                      <p:to x="100000" y="100000"/>
                                    </p:animScale>
                                    <p:animScale>
                                      <p:cBhvr>
                                        <p:cTn id="26" dur="26">
                                          <p:stCondLst>
                                            <p:cond delay="1642"/>
                                          </p:stCondLst>
                                        </p:cTn>
                                        <p:tgtEl>
                                          <p:spTgt spid="124935"/>
                                        </p:tgtEl>
                                      </p:cBhvr>
                                      <p:to x="100000" y="90000"/>
                                    </p:animScale>
                                    <p:animScale>
                                      <p:cBhvr>
                                        <p:cTn id="27" dur="166" decel="50000">
                                          <p:stCondLst>
                                            <p:cond delay="1668"/>
                                          </p:stCondLst>
                                        </p:cTn>
                                        <p:tgtEl>
                                          <p:spTgt spid="124935"/>
                                        </p:tgtEl>
                                      </p:cBhvr>
                                      <p:to x="100000" y="100000"/>
                                    </p:animScale>
                                    <p:animScale>
                                      <p:cBhvr>
                                        <p:cTn id="28" dur="26">
                                          <p:stCondLst>
                                            <p:cond delay="1808"/>
                                          </p:stCondLst>
                                        </p:cTn>
                                        <p:tgtEl>
                                          <p:spTgt spid="124935"/>
                                        </p:tgtEl>
                                      </p:cBhvr>
                                      <p:to x="100000" y="95000"/>
                                    </p:animScale>
                                    <p:animScale>
                                      <p:cBhvr>
                                        <p:cTn id="29" dur="166" decel="50000">
                                          <p:stCondLst>
                                            <p:cond delay="1834"/>
                                          </p:stCondLst>
                                        </p:cTn>
                                        <p:tgtEl>
                                          <p:spTgt spid="12493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animBg="1"/>
      <p:bldP spid="124938" grpId="0" autoUpdateAnimBg="0"/>
      <p:bldP spid="12493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Apply a Technique More than Once</a:t>
            </a:r>
            <a:endParaRPr lang="en-US" sz="2000">
              <a:solidFill>
                <a:srgbClr val="000000"/>
              </a:solidFill>
            </a:endParaRPr>
          </a:p>
          <a:p>
            <a:pPr>
              <a:spcBef>
                <a:spcPct val="50000"/>
              </a:spcBef>
            </a:pPr>
            <a:endParaRPr lang="en-US" sz="2000" b="1">
              <a:solidFill>
                <a:srgbClr val="EC1D24"/>
              </a:solidFill>
            </a:endParaRPr>
          </a:p>
        </p:txBody>
      </p:sp>
      <p:sp>
        <p:nvSpPr>
          <p:cNvPr id="6149" name="Rectangle 5"/>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cs typeface="Times New Roman" pitchFamily="18" charset="0"/>
              </a:rPr>
              <a:t>A.</a:t>
            </a:r>
            <a:r>
              <a:rPr lang="en-US" sz="2400" b="1">
                <a:solidFill>
                  <a:srgbClr val="00539D"/>
                </a:solidFill>
                <a:cs typeface="Times New Roman" pitchFamily="18" charset="0"/>
              </a:rPr>
              <a:t> Factor </a:t>
            </a:r>
            <a:r>
              <a:rPr lang="en-US" sz="2400" b="1" i="1">
                <a:solidFill>
                  <a:srgbClr val="00539D"/>
                </a:solidFill>
                <a:cs typeface="Times New Roman" pitchFamily="18" charset="0"/>
              </a:rPr>
              <a:t>y</a:t>
            </a:r>
            <a:r>
              <a:rPr lang="en-US" sz="2400" b="1" baseline="40000">
                <a:solidFill>
                  <a:srgbClr val="00539D"/>
                </a:solidFill>
                <a:cs typeface="Times New Roman" pitchFamily="18" charset="0"/>
              </a:rPr>
              <a:t>4</a:t>
            </a:r>
            <a:r>
              <a:rPr lang="en-US" sz="2400" b="1">
                <a:solidFill>
                  <a:srgbClr val="00539D"/>
                </a:solidFill>
                <a:cs typeface="Times New Roman" pitchFamily="18" charset="0"/>
              </a:rPr>
              <a:t> – 625.</a:t>
            </a:r>
          </a:p>
        </p:txBody>
      </p:sp>
      <p:sp>
        <p:nvSpPr>
          <p:cNvPr id="6150" name="Text Box 6"/>
          <p:cNvSpPr txBox="1">
            <a:spLocks noChangeArrowheads="1"/>
          </p:cNvSpPr>
          <p:nvPr/>
        </p:nvSpPr>
        <p:spPr bwMode="auto">
          <a:xfrm>
            <a:off x="533400" y="1981200"/>
            <a:ext cx="8382000" cy="2355850"/>
          </a:xfrm>
          <a:prstGeom prst="rect">
            <a:avLst/>
          </a:prstGeom>
          <a:noFill/>
          <a:ln w="9525" algn="ctr">
            <a:noFill/>
            <a:miter lim="800000"/>
            <a:headEnd/>
            <a:tailEnd/>
          </a:ln>
          <a:effectLst/>
        </p:spPr>
        <p:txBody>
          <a:bodyPr>
            <a:spAutoFit/>
          </a:bodyPr>
          <a:lstStyle/>
          <a:p>
            <a:pPr marL="4800600" indent="-4457700">
              <a:lnSpc>
                <a:spcPct val="90000"/>
              </a:lnSpc>
              <a:spcBef>
                <a:spcPct val="20000"/>
              </a:spcBef>
              <a:spcAft>
                <a:spcPct val="20000"/>
              </a:spcAft>
              <a:tabLst>
                <a:tab pos="1543050" algn="l"/>
              </a:tabLst>
            </a:pPr>
            <a:r>
              <a:rPr lang="en-US" sz="2400" i="1">
                <a:ea typeface="Times New Roman" pitchFamily="18" charset="0"/>
                <a:cs typeface="Arial" pitchFamily="34" charset="0"/>
              </a:rPr>
              <a:t>y</a:t>
            </a:r>
            <a:r>
              <a:rPr lang="en-US" sz="2400" baseline="40000">
                <a:ea typeface="Times New Roman" pitchFamily="18" charset="0"/>
                <a:cs typeface="Arial" pitchFamily="34" charset="0"/>
              </a:rPr>
              <a:t>4</a:t>
            </a:r>
            <a:r>
              <a:rPr lang="en-US" sz="2400">
                <a:ea typeface="Times New Roman" pitchFamily="18" charset="0"/>
                <a:cs typeface="Arial" pitchFamily="34" charset="0"/>
              </a:rPr>
              <a:t> – 625	= [(</a:t>
            </a:r>
            <a:r>
              <a:rPr lang="en-US" sz="2400" i="1">
                <a:ea typeface="Times New Roman" pitchFamily="18" charset="0"/>
                <a:cs typeface="Arial" pitchFamily="34" charset="0"/>
              </a:rPr>
              <a:t>y</a:t>
            </a:r>
            <a:r>
              <a:rPr lang="en-US" sz="2400" baseline="40000">
                <a:ea typeface="Times New Roman" pitchFamily="18" charset="0"/>
                <a:cs typeface="Arial" pitchFamily="34" charset="0"/>
              </a:rPr>
              <a:t>2</a:t>
            </a:r>
            <a:r>
              <a:rPr lang="en-US" sz="2400">
                <a:ea typeface="Times New Roman" pitchFamily="18" charset="0"/>
                <a:cs typeface="Arial" pitchFamily="34" charset="0"/>
              </a:rPr>
              <a:t>)</a:t>
            </a:r>
            <a:r>
              <a:rPr lang="en-US" sz="2400" baseline="40000">
                <a:ea typeface="Times New Roman" pitchFamily="18" charset="0"/>
                <a:cs typeface="Arial" pitchFamily="34" charset="0"/>
              </a:rPr>
              <a:t>2</a:t>
            </a:r>
            <a:r>
              <a:rPr lang="en-US" sz="2400">
                <a:ea typeface="Times New Roman" pitchFamily="18" charset="0"/>
                <a:cs typeface="Arial" pitchFamily="34" charset="0"/>
              </a:rPr>
              <a:t> – 25</a:t>
            </a:r>
            <a:r>
              <a:rPr lang="en-US" sz="2400" baseline="40000">
                <a:ea typeface="Times New Roman" pitchFamily="18" charset="0"/>
                <a:cs typeface="Arial" pitchFamily="34" charset="0"/>
              </a:rPr>
              <a:t>2</a:t>
            </a:r>
            <a:r>
              <a:rPr lang="en-US" sz="2400">
                <a:ea typeface="Times New Roman" pitchFamily="18" charset="0"/>
                <a:cs typeface="Arial" pitchFamily="34" charset="0"/>
              </a:rPr>
              <a:t>]	Write </a:t>
            </a:r>
            <a:r>
              <a:rPr lang="en-US" sz="2400" i="1">
                <a:ea typeface="Times New Roman" pitchFamily="18" charset="0"/>
                <a:cs typeface="Arial" pitchFamily="34" charset="0"/>
              </a:rPr>
              <a:t>y</a:t>
            </a:r>
            <a:r>
              <a:rPr lang="en-US" sz="2400" baseline="40000">
                <a:ea typeface="Times New Roman" pitchFamily="18" charset="0"/>
                <a:cs typeface="Arial" pitchFamily="34" charset="0"/>
              </a:rPr>
              <a:t>4</a:t>
            </a:r>
            <a:r>
              <a:rPr lang="en-US" sz="2400">
                <a:ea typeface="Times New Roman" pitchFamily="18" charset="0"/>
                <a:cs typeface="Arial" pitchFamily="34" charset="0"/>
              </a:rPr>
              <a:t> – 625 in </a:t>
            </a:r>
            <a:r>
              <a:rPr lang="en-US" sz="2400" i="1">
                <a:ea typeface="Times New Roman" pitchFamily="18" charset="0"/>
                <a:cs typeface="Arial" pitchFamily="34" charset="0"/>
              </a:rPr>
              <a:t>a</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 form.</a:t>
            </a:r>
          </a:p>
          <a:p>
            <a:pPr marL="4800600" indent="-4457700">
              <a:lnSpc>
                <a:spcPct val="90000"/>
              </a:lnSpc>
              <a:spcBef>
                <a:spcPct val="20000"/>
              </a:spcBef>
              <a:spcAft>
                <a:spcPct val="20000"/>
              </a:spcAft>
              <a:tabLst>
                <a:tab pos="1543050" algn="l"/>
              </a:tabLst>
            </a:pPr>
            <a:r>
              <a:rPr lang="en-US" sz="2400">
                <a:solidFill>
                  <a:srgbClr val="000000"/>
                </a:solidFill>
                <a:ea typeface="Times New Roman" pitchFamily="18" charset="0"/>
                <a:cs typeface="Arial" pitchFamily="34" charset="0"/>
              </a:rPr>
              <a:t>              </a:t>
            </a:r>
            <a:r>
              <a:rPr lang="en-US" sz="2400">
                <a:ea typeface="Times New Roman" pitchFamily="18" charset="0"/>
                <a:cs typeface="Arial" pitchFamily="34" charset="0"/>
              </a:rPr>
              <a:t>= (</a:t>
            </a:r>
            <a:r>
              <a:rPr lang="en-US" sz="2400" i="1">
                <a:ea typeface="Times New Roman" pitchFamily="18" charset="0"/>
                <a:cs typeface="Arial" pitchFamily="34" charset="0"/>
              </a:rPr>
              <a:t>y</a:t>
            </a:r>
            <a:r>
              <a:rPr lang="en-US" sz="2400" baseline="40000">
                <a:ea typeface="Times New Roman" pitchFamily="18" charset="0"/>
                <a:cs typeface="Arial" pitchFamily="34" charset="0"/>
              </a:rPr>
              <a:t>2</a:t>
            </a:r>
            <a:r>
              <a:rPr lang="en-US" sz="2400">
                <a:ea typeface="Times New Roman" pitchFamily="18" charset="0"/>
                <a:cs typeface="Arial" pitchFamily="34" charset="0"/>
              </a:rPr>
              <a:t> + 25)(</a:t>
            </a:r>
            <a:r>
              <a:rPr lang="en-US" sz="2400" i="1">
                <a:ea typeface="Times New Roman" pitchFamily="18" charset="0"/>
                <a:cs typeface="Arial" pitchFamily="34" charset="0"/>
              </a:rPr>
              <a:t>y</a:t>
            </a:r>
            <a:r>
              <a:rPr lang="en-US" sz="2400" baseline="40000">
                <a:ea typeface="Times New Roman" pitchFamily="18" charset="0"/>
                <a:cs typeface="Arial" pitchFamily="34" charset="0"/>
              </a:rPr>
              <a:t>2</a:t>
            </a:r>
            <a:r>
              <a:rPr lang="en-US" sz="2400">
                <a:ea typeface="Times New Roman" pitchFamily="18" charset="0"/>
                <a:cs typeface="Arial" pitchFamily="34" charset="0"/>
              </a:rPr>
              <a:t> – 25)	Factor the difference of squares.</a:t>
            </a:r>
          </a:p>
          <a:p>
            <a:pPr marL="4800600" indent="-4457700">
              <a:lnSpc>
                <a:spcPct val="90000"/>
              </a:lnSpc>
              <a:spcBef>
                <a:spcPct val="20000"/>
              </a:spcBef>
              <a:spcAft>
                <a:spcPct val="20000"/>
              </a:spcAft>
              <a:tabLst>
                <a:tab pos="1543050" algn="l"/>
              </a:tabLst>
            </a:pPr>
            <a:r>
              <a:rPr lang="en-US" sz="2400">
                <a:ea typeface="Times New Roman" pitchFamily="18" charset="0"/>
                <a:cs typeface="Arial" pitchFamily="34" charset="0"/>
              </a:rPr>
              <a:t>              = (</a:t>
            </a:r>
            <a:r>
              <a:rPr lang="en-US" sz="2400" i="1">
                <a:ea typeface="Times New Roman" pitchFamily="18" charset="0"/>
                <a:cs typeface="Arial" pitchFamily="34" charset="0"/>
              </a:rPr>
              <a:t>y</a:t>
            </a:r>
            <a:r>
              <a:rPr lang="en-US" sz="2400" baseline="40000">
                <a:ea typeface="Times New Roman" pitchFamily="18" charset="0"/>
                <a:cs typeface="Arial" pitchFamily="34" charset="0"/>
              </a:rPr>
              <a:t>2</a:t>
            </a:r>
            <a:r>
              <a:rPr lang="en-US" sz="2400">
                <a:ea typeface="Times New Roman" pitchFamily="18" charset="0"/>
                <a:cs typeface="Arial" pitchFamily="34" charset="0"/>
              </a:rPr>
              <a:t> + 25)(</a:t>
            </a:r>
            <a:r>
              <a:rPr lang="en-US" sz="2400" i="1">
                <a:ea typeface="Times New Roman" pitchFamily="18" charset="0"/>
                <a:cs typeface="Arial" pitchFamily="34" charset="0"/>
              </a:rPr>
              <a:t>y</a:t>
            </a:r>
            <a:r>
              <a:rPr lang="en-US" sz="2400" baseline="40000">
                <a:ea typeface="Times New Roman" pitchFamily="18" charset="0"/>
                <a:cs typeface="Arial" pitchFamily="34" charset="0"/>
              </a:rPr>
              <a:t>2</a:t>
            </a:r>
            <a:r>
              <a:rPr lang="en-US" sz="2400">
                <a:ea typeface="Times New Roman" pitchFamily="18" charset="0"/>
                <a:cs typeface="Arial" pitchFamily="34" charset="0"/>
              </a:rPr>
              <a:t> – 5</a:t>
            </a:r>
            <a:r>
              <a:rPr lang="en-US" sz="2400" baseline="40000">
                <a:ea typeface="Times New Roman" pitchFamily="18" charset="0"/>
                <a:cs typeface="Arial" pitchFamily="34" charset="0"/>
              </a:rPr>
              <a:t>2</a:t>
            </a:r>
            <a:r>
              <a:rPr lang="en-US" sz="2400">
                <a:ea typeface="Times New Roman" pitchFamily="18" charset="0"/>
                <a:cs typeface="Arial" pitchFamily="34" charset="0"/>
              </a:rPr>
              <a:t>)	Write </a:t>
            </a:r>
            <a:r>
              <a:rPr lang="en-US" sz="2400" i="1">
                <a:ea typeface="Times New Roman" pitchFamily="18" charset="0"/>
                <a:cs typeface="Arial" pitchFamily="34" charset="0"/>
              </a:rPr>
              <a:t>y</a:t>
            </a:r>
            <a:r>
              <a:rPr lang="en-US" sz="2400" baseline="40000">
                <a:ea typeface="Times New Roman" pitchFamily="18" charset="0"/>
                <a:cs typeface="Arial" pitchFamily="34" charset="0"/>
              </a:rPr>
              <a:t>2</a:t>
            </a:r>
            <a:r>
              <a:rPr lang="en-US" sz="2400">
                <a:ea typeface="Times New Roman" pitchFamily="18" charset="0"/>
                <a:cs typeface="Arial" pitchFamily="34" charset="0"/>
              </a:rPr>
              <a:t> – 25 in </a:t>
            </a:r>
            <a:r>
              <a:rPr lang="en-US" sz="2400" i="1">
                <a:ea typeface="Times New Roman" pitchFamily="18" charset="0"/>
                <a:cs typeface="Arial" pitchFamily="34" charset="0"/>
              </a:rPr>
              <a:t>a</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b</a:t>
            </a:r>
            <a:r>
              <a:rPr lang="en-US" sz="2400" baseline="40000">
                <a:ea typeface="Times New Roman" pitchFamily="18" charset="0"/>
                <a:cs typeface="Arial" pitchFamily="34" charset="0"/>
              </a:rPr>
              <a:t>2 </a:t>
            </a:r>
            <a:r>
              <a:rPr lang="en-US" sz="2400">
                <a:ea typeface="Times New Roman" pitchFamily="18" charset="0"/>
                <a:cs typeface="Arial" pitchFamily="34" charset="0"/>
              </a:rPr>
              <a:t>form.</a:t>
            </a:r>
          </a:p>
        </p:txBody>
      </p:sp>
      <p:sp>
        <p:nvSpPr>
          <p:cNvPr id="6151" name="Rectangle 7"/>
          <p:cNvSpPr>
            <a:spLocks noChangeArrowheads="1"/>
          </p:cNvSpPr>
          <p:nvPr/>
        </p:nvSpPr>
        <p:spPr bwMode="auto">
          <a:xfrm>
            <a:off x="533400" y="4572000"/>
            <a:ext cx="8458200" cy="749300"/>
          </a:xfrm>
          <a:prstGeom prst="rect">
            <a:avLst/>
          </a:prstGeom>
          <a:noFill/>
          <a:ln w="9525">
            <a:noFill/>
            <a:miter lim="800000"/>
            <a:headEnd/>
            <a:tailEnd/>
          </a:ln>
          <a:effectLst/>
        </p:spPr>
        <p:txBody>
          <a:bodyPr>
            <a:spAutoFit/>
          </a:bodyPr>
          <a:lstStyle/>
          <a:p>
            <a:pPr marL="1543050" indent="-1198563">
              <a:lnSpc>
                <a:spcPct val="90000"/>
              </a:lnSpc>
              <a:spcBef>
                <a:spcPct val="20000"/>
              </a:spcBef>
              <a:buClr>
                <a:srgbClr val="FFFFFF"/>
              </a:buClr>
              <a:tabLst>
                <a:tab pos="4800600" algn="l"/>
              </a:tabLst>
            </a:pPr>
            <a:r>
              <a:rPr lang="en-US" sz="2400"/>
              <a:t>	= (</a:t>
            </a:r>
            <a:r>
              <a:rPr lang="en-US" sz="2400" i="1"/>
              <a:t>y</a:t>
            </a:r>
            <a:r>
              <a:rPr lang="en-US" sz="2400" baseline="40000"/>
              <a:t>2</a:t>
            </a:r>
            <a:r>
              <a:rPr lang="en-US" sz="2400"/>
              <a:t> + 25)(</a:t>
            </a:r>
            <a:r>
              <a:rPr lang="en-US" sz="2400" i="1"/>
              <a:t>y</a:t>
            </a:r>
            <a:r>
              <a:rPr lang="en-US" sz="2400"/>
              <a:t> + 5)(</a:t>
            </a:r>
            <a:r>
              <a:rPr lang="en-US" sz="2400" i="1"/>
              <a:t>y</a:t>
            </a:r>
            <a:r>
              <a:rPr lang="en-US" sz="2400"/>
              <a:t> – 5)	Factor the difference of 		squares.</a:t>
            </a:r>
          </a:p>
        </p:txBody>
      </p:sp>
      <p:sp>
        <p:nvSpPr>
          <p:cNvPr id="6152" name="Rectangle 8"/>
          <p:cNvSpPr>
            <a:spLocks noChangeArrowheads="1"/>
          </p:cNvSpPr>
          <p:nvPr/>
        </p:nvSpPr>
        <p:spPr bwMode="auto">
          <a:xfrm>
            <a:off x="533400" y="5703888"/>
            <a:ext cx="84582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i="1">
                <a:solidFill>
                  <a:srgbClr val="E01B22"/>
                </a:solidFill>
              </a:rPr>
              <a:t>y</a:t>
            </a:r>
            <a:r>
              <a:rPr lang="en-US" sz="2400" baseline="40000">
                <a:solidFill>
                  <a:srgbClr val="E01B22"/>
                </a:solidFill>
              </a:rPr>
              <a:t>2</a:t>
            </a:r>
            <a:r>
              <a:rPr lang="en-US" sz="2400">
                <a:solidFill>
                  <a:srgbClr val="E01B22"/>
                </a:solidFill>
              </a:rPr>
              <a:t> + 25)(</a:t>
            </a:r>
            <a:r>
              <a:rPr lang="en-US" sz="2400" i="1">
                <a:solidFill>
                  <a:srgbClr val="E01B22"/>
                </a:solidFill>
              </a:rPr>
              <a:t>y</a:t>
            </a:r>
            <a:r>
              <a:rPr lang="en-US" sz="2400">
                <a:solidFill>
                  <a:srgbClr val="E01B22"/>
                </a:solidFill>
              </a:rPr>
              <a:t> + 5)(</a:t>
            </a:r>
            <a:r>
              <a:rPr lang="en-US" sz="2400" i="1">
                <a:solidFill>
                  <a:srgbClr val="E01B22"/>
                </a:solidFill>
              </a:rPr>
              <a:t>y</a:t>
            </a:r>
            <a:r>
              <a:rPr lang="en-US" sz="2400">
                <a:solidFill>
                  <a:srgbClr val="E01B22"/>
                </a:solidFill>
              </a:rPr>
              <a:t> – 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Effect transition="in" filter="wipe(left)">
                                      <p:cBhvr>
                                        <p:cTn id="12" dur="500"/>
                                        <p:tgtEl>
                                          <p:spTgt spid="61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50">
                                            <p:txEl>
                                              <p:pRg st="1" end="1"/>
                                            </p:txEl>
                                          </p:spTgt>
                                        </p:tgtEl>
                                        <p:attrNameLst>
                                          <p:attrName>style.visibility</p:attrName>
                                        </p:attrNameLst>
                                      </p:cBhvr>
                                      <p:to>
                                        <p:strVal val="visible"/>
                                      </p:to>
                                    </p:set>
                                    <p:animEffect transition="in" filter="wipe(left)">
                                      <p:cBhvr>
                                        <p:cTn id="17" dur="500"/>
                                        <p:tgtEl>
                                          <p:spTgt spid="615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50">
                                            <p:txEl>
                                              <p:pRg st="2" end="2"/>
                                            </p:txEl>
                                          </p:spTgt>
                                        </p:tgtEl>
                                        <p:attrNameLst>
                                          <p:attrName>style.visibility</p:attrName>
                                        </p:attrNameLst>
                                      </p:cBhvr>
                                      <p:to>
                                        <p:strVal val="visible"/>
                                      </p:to>
                                    </p:set>
                                    <p:animEffect transition="in" filter="wipe(left)">
                                      <p:cBhvr>
                                        <p:cTn id="22" dur="500"/>
                                        <p:tgtEl>
                                          <p:spTgt spid="615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51">
                                            <p:txEl>
                                              <p:pRg st="0" end="0"/>
                                            </p:txEl>
                                          </p:spTgt>
                                        </p:tgtEl>
                                        <p:attrNameLst>
                                          <p:attrName>style.visibility</p:attrName>
                                        </p:attrNameLst>
                                      </p:cBhvr>
                                      <p:to>
                                        <p:strVal val="visible"/>
                                      </p:to>
                                    </p:set>
                                    <p:animEffect transition="in" filter="wipe(left)">
                                      <p:cBhvr>
                                        <p:cTn id="27" dur="500"/>
                                        <p:tgtEl>
                                          <p:spTgt spid="615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52">
                                            <p:txEl>
                                              <p:pRg st="0" end="0"/>
                                            </p:txEl>
                                          </p:spTgt>
                                        </p:tgtEl>
                                        <p:attrNameLst>
                                          <p:attrName>style.visibility</p:attrName>
                                        </p:attrNameLst>
                                      </p:cBhvr>
                                      <p:to>
                                        <p:strVal val="visible"/>
                                      </p:to>
                                    </p:set>
                                    <p:animEffect transition="in" filter="wipe(left)">
                                      <p:cBhvr>
                                        <p:cTn id="32" dur="500"/>
                                        <p:tgtEl>
                                          <p:spTgt spid="61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0" grpId="0" build="p" autoUpdateAnimBg="0"/>
      <p:bldP spid="6151" grpId="0" build="p" autoUpdateAnimBg="0"/>
      <p:bldP spid="6152"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Apply a Technique More than Once</a:t>
            </a:r>
            <a:endParaRPr lang="en-US" sz="2000">
              <a:solidFill>
                <a:srgbClr val="000000"/>
              </a:solidFill>
            </a:endParaRPr>
          </a:p>
          <a:p>
            <a:pPr>
              <a:spcBef>
                <a:spcPct val="50000"/>
              </a:spcBef>
            </a:pPr>
            <a:endParaRPr lang="en-US" sz="2000" b="1">
              <a:solidFill>
                <a:srgbClr val="EC1D24"/>
              </a:solidFill>
            </a:endParaRPr>
          </a:p>
        </p:txBody>
      </p:sp>
      <p:sp>
        <p:nvSpPr>
          <p:cNvPr id="7173" name="Rectangle 5"/>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cs typeface="Times New Roman" pitchFamily="18" charset="0"/>
              </a:rPr>
              <a:t>B.</a:t>
            </a:r>
            <a:r>
              <a:rPr lang="en-US" sz="2400" b="1">
                <a:solidFill>
                  <a:srgbClr val="00539D"/>
                </a:solidFill>
                <a:cs typeface="Times New Roman" pitchFamily="18" charset="0"/>
              </a:rPr>
              <a:t> Factor 256 – </a:t>
            </a:r>
            <a:r>
              <a:rPr lang="en-US" sz="2400" b="1" i="1">
                <a:solidFill>
                  <a:srgbClr val="00539D"/>
                </a:solidFill>
                <a:cs typeface="Times New Roman" pitchFamily="18" charset="0"/>
              </a:rPr>
              <a:t>n</a:t>
            </a:r>
            <a:r>
              <a:rPr lang="en-US" sz="2400" b="1" baseline="40000">
                <a:solidFill>
                  <a:srgbClr val="00539D"/>
                </a:solidFill>
                <a:cs typeface="Times New Roman" pitchFamily="18" charset="0"/>
              </a:rPr>
              <a:t>4</a:t>
            </a:r>
            <a:r>
              <a:rPr lang="en-US" sz="2400" b="1">
                <a:solidFill>
                  <a:srgbClr val="00539D"/>
                </a:solidFill>
                <a:cs typeface="Times New Roman" pitchFamily="18" charset="0"/>
              </a:rPr>
              <a:t>.</a:t>
            </a:r>
          </a:p>
        </p:txBody>
      </p:sp>
      <p:sp>
        <p:nvSpPr>
          <p:cNvPr id="7174" name="Text Box 6"/>
          <p:cNvSpPr txBox="1">
            <a:spLocks noChangeArrowheads="1"/>
          </p:cNvSpPr>
          <p:nvPr/>
        </p:nvSpPr>
        <p:spPr bwMode="auto">
          <a:xfrm>
            <a:off x="533400" y="1981200"/>
            <a:ext cx="8382000" cy="3159125"/>
          </a:xfrm>
          <a:prstGeom prst="rect">
            <a:avLst/>
          </a:prstGeom>
          <a:noFill/>
          <a:ln w="9525" algn="ctr">
            <a:noFill/>
            <a:miter lim="800000"/>
            <a:headEnd/>
            <a:tailEnd/>
          </a:ln>
          <a:effectLst/>
        </p:spPr>
        <p:txBody>
          <a:bodyPr>
            <a:spAutoFit/>
          </a:bodyPr>
          <a:lstStyle/>
          <a:p>
            <a:pPr marL="5086350" indent="-4743450">
              <a:lnSpc>
                <a:spcPct val="90000"/>
              </a:lnSpc>
              <a:spcBef>
                <a:spcPct val="20000"/>
              </a:spcBef>
              <a:spcAft>
                <a:spcPct val="20000"/>
              </a:spcAft>
              <a:tabLst>
                <a:tab pos="1600200" algn="l"/>
              </a:tabLst>
            </a:pPr>
            <a:r>
              <a:rPr lang="en-US" sz="2400">
                <a:ea typeface="Times New Roman" pitchFamily="18" charset="0"/>
                <a:cs typeface="Arial" pitchFamily="34" charset="0"/>
              </a:rPr>
              <a:t>256 – </a:t>
            </a:r>
            <a:r>
              <a:rPr lang="en-US" sz="2400" i="1">
                <a:ea typeface="Times New Roman" pitchFamily="18" charset="0"/>
                <a:cs typeface="Arial" pitchFamily="34" charset="0"/>
              </a:rPr>
              <a:t>n</a:t>
            </a:r>
            <a:r>
              <a:rPr lang="en-US" sz="2400" baseline="40000">
                <a:ea typeface="Times New Roman" pitchFamily="18" charset="0"/>
                <a:cs typeface="Arial" pitchFamily="34" charset="0"/>
              </a:rPr>
              <a:t>4</a:t>
            </a:r>
            <a:r>
              <a:rPr lang="en-US" sz="2400">
                <a:ea typeface="Times New Roman" pitchFamily="18" charset="0"/>
                <a:cs typeface="Arial" pitchFamily="34" charset="0"/>
              </a:rPr>
              <a:t>	= 16</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n</a:t>
            </a:r>
            <a:r>
              <a:rPr lang="en-US" sz="2400" baseline="40000">
                <a:ea typeface="Times New Roman" pitchFamily="18" charset="0"/>
                <a:cs typeface="Arial" pitchFamily="34" charset="0"/>
              </a:rPr>
              <a:t>2</a:t>
            </a:r>
            <a:r>
              <a:rPr lang="en-US" sz="2400">
                <a:ea typeface="Times New Roman" pitchFamily="18" charset="0"/>
                <a:cs typeface="Arial" pitchFamily="34" charset="0"/>
              </a:rPr>
              <a:t>)</a:t>
            </a:r>
            <a:r>
              <a:rPr lang="en-US" sz="2400" baseline="40000">
                <a:ea typeface="Times New Roman" pitchFamily="18" charset="0"/>
                <a:cs typeface="Arial" pitchFamily="34" charset="0"/>
              </a:rPr>
              <a:t>2</a:t>
            </a:r>
            <a:r>
              <a:rPr lang="en-US" sz="2400">
                <a:ea typeface="Times New Roman" pitchFamily="18" charset="0"/>
                <a:cs typeface="Arial" pitchFamily="34" charset="0"/>
              </a:rPr>
              <a:t>	Write 256 – </a:t>
            </a:r>
            <a:r>
              <a:rPr lang="en-US" sz="2400" i="1">
                <a:ea typeface="Times New Roman" pitchFamily="18" charset="0"/>
                <a:cs typeface="Arial" pitchFamily="34" charset="0"/>
              </a:rPr>
              <a:t>n</a:t>
            </a:r>
            <a:r>
              <a:rPr lang="en-US" sz="2400" baseline="40000">
                <a:ea typeface="Times New Roman" pitchFamily="18" charset="0"/>
                <a:cs typeface="Arial" pitchFamily="34" charset="0"/>
              </a:rPr>
              <a:t>4</a:t>
            </a:r>
            <a:r>
              <a:rPr lang="en-US" sz="2400">
                <a:ea typeface="Times New Roman" pitchFamily="18" charset="0"/>
                <a:cs typeface="Arial" pitchFamily="34" charset="0"/>
              </a:rPr>
              <a:t> in </a:t>
            </a:r>
            <a:br>
              <a:rPr lang="en-US" sz="2400">
                <a:ea typeface="Times New Roman" pitchFamily="18" charset="0"/>
                <a:cs typeface="Arial" pitchFamily="34" charset="0"/>
              </a:rPr>
            </a:br>
            <a:r>
              <a:rPr lang="en-US" sz="2400" i="1">
                <a:ea typeface="Times New Roman" pitchFamily="18" charset="0"/>
                <a:cs typeface="Arial" pitchFamily="34" charset="0"/>
              </a:rPr>
              <a:t>a</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 form.</a:t>
            </a:r>
          </a:p>
          <a:p>
            <a:pPr marL="5086350" indent="-4743450">
              <a:lnSpc>
                <a:spcPct val="90000"/>
              </a:lnSpc>
              <a:spcBef>
                <a:spcPct val="20000"/>
              </a:spcBef>
              <a:spcAft>
                <a:spcPct val="20000"/>
              </a:spcAft>
              <a:tabLst>
                <a:tab pos="1600200" algn="l"/>
              </a:tabLst>
            </a:pPr>
            <a:r>
              <a:rPr lang="en-US" sz="2400">
                <a:ea typeface="Times New Roman" pitchFamily="18" charset="0"/>
                <a:cs typeface="Arial" pitchFamily="34" charset="0"/>
              </a:rPr>
              <a:t>	= (16 + </a:t>
            </a:r>
            <a:r>
              <a:rPr lang="en-US" sz="2400" i="1">
                <a:ea typeface="Times New Roman" pitchFamily="18" charset="0"/>
                <a:cs typeface="Arial" pitchFamily="34" charset="0"/>
              </a:rPr>
              <a:t>n</a:t>
            </a:r>
            <a:r>
              <a:rPr lang="en-US" sz="2400" baseline="40000">
                <a:ea typeface="Times New Roman" pitchFamily="18" charset="0"/>
                <a:cs typeface="Arial" pitchFamily="34" charset="0"/>
              </a:rPr>
              <a:t>2</a:t>
            </a:r>
            <a:r>
              <a:rPr lang="en-US" sz="2400">
                <a:ea typeface="Times New Roman" pitchFamily="18" charset="0"/>
                <a:cs typeface="Arial" pitchFamily="34" charset="0"/>
              </a:rPr>
              <a:t>)(16 – </a:t>
            </a:r>
            <a:r>
              <a:rPr lang="en-US" sz="2400" i="1">
                <a:ea typeface="Times New Roman" pitchFamily="18" charset="0"/>
                <a:cs typeface="Arial" pitchFamily="34" charset="0"/>
              </a:rPr>
              <a:t>n</a:t>
            </a:r>
            <a:r>
              <a:rPr lang="en-US" sz="2400" baseline="40000">
                <a:ea typeface="Times New Roman" pitchFamily="18" charset="0"/>
                <a:cs typeface="Arial" pitchFamily="34" charset="0"/>
              </a:rPr>
              <a:t>2</a:t>
            </a:r>
            <a:r>
              <a:rPr lang="en-US" sz="2400">
                <a:ea typeface="Times New Roman" pitchFamily="18" charset="0"/>
                <a:cs typeface="Arial" pitchFamily="34" charset="0"/>
              </a:rPr>
              <a:t>)	Factor the difference of squares.</a:t>
            </a:r>
          </a:p>
          <a:p>
            <a:pPr marL="5086350" indent="-4743450">
              <a:lnSpc>
                <a:spcPct val="90000"/>
              </a:lnSpc>
              <a:spcBef>
                <a:spcPct val="20000"/>
              </a:spcBef>
              <a:spcAft>
                <a:spcPct val="20000"/>
              </a:spcAft>
              <a:tabLst>
                <a:tab pos="1600200" algn="l"/>
              </a:tabLst>
            </a:pPr>
            <a:r>
              <a:rPr lang="en-US" sz="2400">
                <a:ea typeface="Times New Roman" pitchFamily="18" charset="0"/>
                <a:cs typeface="Arial" pitchFamily="34" charset="0"/>
              </a:rPr>
              <a:t>	= (16 + </a:t>
            </a:r>
            <a:r>
              <a:rPr lang="en-US" sz="2400" i="1">
                <a:ea typeface="Times New Roman" pitchFamily="18" charset="0"/>
                <a:cs typeface="Arial" pitchFamily="34" charset="0"/>
              </a:rPr>
              <a:t>n</a:t>
            </a:r>
            <a:r>
              <a:rPr lang="en-US" sz="2400" baseline="40000">
                <a:ea typeface="Times New Roman" pitchFamily="18" charset="0"/>
                <a:cs typeface="Arial" pitchFamily="34" charset="0"/>
              </a:rPr>
              <a:t>2</a:t>
            </a:r>
            <a:r>
              <a:rPr lang="en-US" sz="2400">
                <a:ea typeface="Times New Roman" pitchFamily="18" charset="0"/>
                <a:cs typeface="Arial" pitchFamily="34" charset="0"/>
              </a:rPr>
              <a:t>)(4</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n</a:t>
            </a:r>
            <a:r>
              <a:rPr lang="en-US" sz="2400" baseline="40000">
                <a:ea typeface="Times New Roman" pitchFamily="18" charset="0"/>
                <a:cs typeface="Arial" pitchFamily="34" charset="0"/>
              </a:rPr>
              <a:t>2</a:t>
            </a:r>
            <a:r>
              <a:rPr lang="en-US" sz="2400">
                <a:ea typeface="Times New Roman" pitchFamily="18" charset="0"/>
                <a:cs typeface="Arial" pitchFamily="34" charset="0"/>
              </a:rPr>
              <a:t>)	Write 16 – </a:t>
            </a:r>
            <a:r>
              <a:rPr lang="en-US" sz="2400" i="1">
                <a:ea typeface="Times New Roman" pitchFamily="18" charset="0"/>
                <a:cs typeface="Arial" pitchFamily="34" charset="0"/>
              </a:rPr>
              <a:t>n</a:t>
            </a:r>
            <a:r>
              <a:rPr lang="en-US" sz="2400" baseline="40000">
                <a:ea typeface="Times New Roman" pitchFamily="18" charset="0"/>
                <a:cs typeface="Arial" pitchFamily="34" charset="0"/>
              </a:rPr>
              <a:t>2</a:t>
            </a:r>
            <a:r>
              <a:rPr lang="en-US" sz="2400">
                <a:ea typeface="Times New Roman" pitchFamily="18" charset="0"/>
                <a:cs typeface="Arial" pitchFamily="34" charset="0"/>
              </a:rPr>
              <a:t> in </a:t>
            </a:r>
            <a:br>
              <a:rPr lang="en-US" sz="2400">
                <a:ea typeface="Times New Roman" pitchFamily="18" charset="0"/>
                <a:cs typeface="Arial" pitchFamily="34" charset="0"/>
              </a:rPr>
            </a:br>
            <a:r>
              <a:rPr lang="en-US" sz="2400" i="1">
                <a:ea typeface="Times New Roman" pitchFamily="18" charset="0"/>
                <a:cs typeface="Arial" pitchFamily="34" charset="0"/>
              </a:rPr>
              <a:t>a</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 form.</a:t>
            </a:r>
          </a:p>
          <a:p>
            <a:pPr marL="5086350" indent="-4743450">
              <a:lnSpc>
                <a:spcPct val="90000"/>
              </a:lnSpc>
              <a:spcBef>
                <a:spcPct val="20000"/>
              </a:spcBef>
              <a:spcAft>
                <a:spcPct val="20000"/>
              </a:spcAft>
              <a:tabLst>
                <a:tab pos="1600200" algn="l"/>
              </a:tabLst>
            </a:pPr>
            <a:r>
              <a:rPr lang="en-US" sz="2400">
                <a:ea typeface="Times New Roman" pitchFamily="18" charset="0"/>
                <a:cs typeface="Arial" pitchFamily="34" charset="0"/>
              </a:rPr>
              <a:t>	= (16 + </a:t>
            </a:r>
            <a:r>
              <a:rPr lang="en-US" sz="2400" i="1">
                <a:ea typeface="Times New Roman" pitchFamily="18" charset="0"/>
                <a:cs typeface="Arial" pitchFamily="34" charset="0"/>
              </a:rPr>
              <a:t>n</a:t>
            </a:r>
            <a:r>
              <a:rPr lang="en-US" sz="2400" baseline="40000">
                <a:ea typeface="Times New Roman" pitchFamily="18" charset="0"/>
                <a:cs typeface="Arial" pitchFamily="34" charset="0"/>
              </a:rPr>
              <a:t>2</a:t>
            </a:r>
            <a:r>
              <a:rPr lang="en-US" sz="2400">
                <a:ea typeface="Times New Roman" pitchFamily="18" charset="0"/>
                <a:cs typeface="Arial" pitchFamily="34" charset="0"/>
              </a:rPr>
              <a:t>)(4 – </a:t>
            </a:r>
            <a:r>
              <a:rPr lang="en-US" sz="2400" i="1">
                <a:ea typeface="Times New Roman" pitchFamily="18" charset="0"/>
                <a:cs typeface="Arial" pitchFamily="34" charset="0"/>
              </a:rPr>
              <a:t>n</a:t>
            </a:r>
            <a:r>
              <a:rPr lang="en-US" sz="2400">
                <a:ea typeface="Times New Roman" pitchFamily="18" charset="0"/>
                <a:cs typeface="Arial" pitchFamily="34" charset="0"/>
              </a:rPr>
              <a:t>)(4 + </a:t>
            </a:r>
            <a:r>
              <a:rPr lang="en-US" sz="2400" i="1">
                <a:ea typeface="Times New Roman" pitchFamily="18" charset="0"/>
                <a:cs typeface="Arial" pitchFamily="34" charset="0"/>
              </a:rPr>
              <a:t>n</a:t>
            </a:r>
            <a:r>
              <a:rPr lang="en-US" sz="2400">
                <a:ea typeface="Times New Roman" pitchFamily="18" charset="0"/>
                <a:cs typeface="Arial" pitchFamily="34" charset="0"/>
              </a:rPr>
              <a:t>)	Factor the difference of squares.</a:t>
            </a:r>
          </a:p>
        </p:txBody>
      </p:sp>
      <p:sp>
        <p:nvSpPr>
          <p:cNvPr id="7175" name="Rectangle 7"/>
          <p:cNvSpPr>
            <a:spLocks noChangeArrowheads="1"/>
          </p:cNvSpPr>
          <p:nvPr/>
        </p:nvSpPr>
        <p:spPr bwMode="auto">
          <a:xfrm>
            <a:off x="533400" y="5703888"/>
            <a:ext cx="84582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(16 + </a:t>
            </a:r>
            <a:r>
              <a:rPr lang="en-US" sz="2400" i="1">
                <a:solidFill>
                  <a:srgbClr val="E01B22"/>
                </a:solidFill>
              </a:rPr>
              <a:t>n</a:t>
            </a:r>
            <a:r>
              <a:rPr lang="en-US" sz="2400" baseline="40000">
                <a:solidFill>
                  <a:srgbClr val="E01B22"/>
                </a:solidFill>
              </a:rPr>
              <a:t>2</a:t>
            </a:r>
            <a:r>
              <a:rPr lang="en-US" sz="2400">
                <a:solidFill>
                  <a:srgbClr val="E01B22"/>
                </a:solidFill>
              </a:rPr>
              <a:t>)(4 – </a:t>
            </a:r>
            <a:r>
              <a:rPr lang="en-US" sz="2400" i="1">
                <a:solidFill>
                  <a:srgbClr val="E01B22"/>
                </a:solidFill>
              </a:rPr>
              <a:t>n</a:t>
            </a:r>
            <a:r>
              <a:rPr lang="en-US" sz="2400">
                <a:solidFill>
                  <a:srgbClr val="E01B22"/>
                </a:solidFill>
              </a:rPr>
              <a:t>)(4 + </a:t>
            </a:r>
            <a:r>
              <a:rPr lang="en-US" sz="2400" i="1">
                <a:solidFill>
                  <a:srgbClr val="E01B22"/>
                </a:solidFill>
              </a:rPr>
              <a:t>n</a:t>
            </a:r>
            <a:r>
              <a:rPr lang="en-US" sz="2400">
                <a:solidFill>
                  <a:srgbClr val="E01B22"/>
                </a:solidFill>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4">
                                            <p:txEl>
                                              <p:pRg st="0" end="0"/>
                                            </p:txEl>
                                          </p:spTgt>
                                        </p:tgtEl>
                                        <p:attrNameLst>
                                          <p:attrName>style.visibility</p:attrName>
                                        </p:attrNameLst>
                                      </p:cBhvr>
                                      <p:to>
                                        <p:strVal val="visible"/>
                                      </p:to>
                                    </p:set>
                                    <p:animEffect transition="in" filter="wipe(left)">
                                      <p:cBhvr>
                                        <p:cTn id="12" dur="500"/>
                                        <p:tgtEl>
                                          <p:spTgt spid="717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4">
                                            <p:txEl>
                                              <p:pRg st="1" end="1"/>
                                            </p:txEl>
                                          </p:spTgt>
                                        </p:tgtEl>
                                        <p:attrNameLst>
                                          <p:attrName>style.visibility</p:attrName>
                                        </p:attrNameLst>
                                      </p:cBhvr>
                                      <p:to>
                                        <p:strVal val="visible"/>
                                      </p:to>
                                    </p:set>
                                    <p:animEffect transition="in" filter="wipe(left)">
                                      <p:cBhvr>
                                        <p:cTn id="17" dur="500"/>
                                        <p:tgtEl>
                                          <p:spTgt spid="717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74">
                                            <p:txEl>
                                              <p:pRg st="2" end="2"/>
                                            </p:txEl>
                                          </p:spTgt>
                                        </p:tgtEl>
                                        <p:attrNameLst>
                                          <p:attrName>style.visibility</p:attrName>
                                        </p:attrNameLst>
                                      </p:cBhvr>
                                      <p:to>
                                        <p:strVal val="visible"/>
                                      </p:to>
                                    </p:set>
                                    <p:animEffect transition="in" filter="wipe(left)">
                                      <p:cBhvr>
                                        <p:cTn id="22" dur="500"/>
                                        <p:tgtEl>
                                          <p:spTgt spid="717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74">
                                            <p:txEl>
                                              <p:pRg st="3" end="3"/>
                                            </p:txEl>
                                          </p:spTgt>
                                        </p:tgtEl>
                                        <p:attrNameLst>
                                          <p:attrName>style.visibility</p:attrName>
                                        </p:attrNameLst>
                                      </p:cBhvr>
                                      <p:to>
                                        <p:strVal val="visible"/>
                                      </p:to>
                                    </p:set>
                                    <p:animEffect transition="in" filter="wipe(left)">
                                      <p:cBhvr>
                                        <p:cTn id="27" dur="500"/>
                                        <p:tgtEl>
                                          <p:spTgt spid="717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175">
                                            <p:txEl>
                                              <p:pRg st="0" end="0"/>
                                            </p:txEl>
                                          </p:spTgt>
                                        </p:tgtEl>
                                        <p:attrNameLst>
                                          <p:attrName>style.visibility</p:attrName>
                                        </p:attrNameLst>
                                      </p:cBhvr>
                                      <p:to>
                                        <p:strVal val="visible"/>
                                      </p:to>
                                    </p:set>
                                    <p:animEffect transition="in" filter="wipe(left)">
                                      <p:cBhvr>
                                        <p:cTn id="32" dur="500"/>
                                        <p:tgtEl>
                                          <p:spTgt spid="71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P spid="7174" grpId="0" build="p" autoUpdateAnimBg="0"/>
      <p:bldP spid="717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5" name="Oval 7"/>
          <p:cNvSpPr>
            <a:spLocks noChangeArrowheads="1"/>
          </p:cNvSpPr>
          <p:nvPr/>
        </p:nvSpPr>
        <p:spPr bwMode="auto">
          <a:xfrm>
            <a:off x="876300" y="5029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8" name="TPAnswers"/>
          <p:cNvSpPr>
            <a:spLocks noChangeArrowheads="1"/>
          </p:cNvSpPr>
          <p:nvPr>
            <p:custDataLst>
              <p:tags r:id="rId2"/>
            </p:custDataLst>
          </p:nvPr>
        </p:nvSpPr>
        <p:spPr bwMode="auto">
          <a:xfrm>
            <a:off x="914400" y="2209800"/>
            <a:ext cx="4495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b="1" i="1">
                <a:sym typeface="Symbol" pitchFamily="18" charset="2"/>
              </a:rPr>
              <a:t>y</a:t>
            </a:r>
            <a:r>
              <a:rPr lang="pt-BR" sz="2400" b="1" baseline="40000">
                <a:sym typeface="Symbol" pitchFamily="18" charset="2"/>
              </a:rPr>
              <a:t>2</a:t>
            </a:r>
            <a:r>
              <a:rPr lang="pt-BR" sz="2400" b="1">
                <a:sym typeface="Symbol" pitchFamily="18" charset="2"/>
              </a:rPr>
              <a:t> + 4)(</a:t>
            </a:r>
            <a:r>
              <a:rPr lang="pt-BR" sz="2400" b="1" i="1">
                <a:sym typeface="Symbol" pitchFamily="18" charset="2"/>
              </a:rPr>
              <a:t>y</a:t>
            </a:r>
            <a:r>
              <a:rPr lang="pt-BR" sz="2400" b="1" baseline="40000">
                <a:sym typeface="Symbol" pitchFamily="18" charset="2"/>
              </a:rPr>
              <a:t>2</a:t>
            </a:r>
            <a:r>
              <a:rPr lang="pt-BR" sz="2400" b="1">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y</a:t>
            </a:r>
            <a:r>
              <a:rPr lang="pt-BR" sz="2400" b="1">
                <a:sym typeface="Symbol" pitchFamily="18" charset="2"/>
              </a:rPr>
              <a:t> + 2)(</a:t>
            </a:r>
            <a:r>
              <a:rPr lang="pt-BR" sz="2400" b="1" i="1">
                <a:sym typeface="Symbol" pitchFamily="18" charset="2"/>
              </a:rPr>
              <a:t>y</a:t>
            </a:r>
            <a:r>
              <a:rPr lang="pt-BR" sz="2400" b="1">
                <a:sym typeface="Symbol" pitchFamily="18" charset="2"/>
              </a:rPr>
              <a:t> + 2)(</a:t>
            </a:r>
            <a:r>
              <a:rPr lang="pt-BR" sz="2400" b="1" i="1">
                <a:sym typeface="Symbol" pitchFamily="18" charset="2"/>
              </a:rPr>
              <a:t>y</a:t>
            </a:r>
            <a:r>
              <a:rPr lang="pt-BR" sz="2400" b="1">
                <a:sym typeface="Symbol" pitchFamily="18" charset="2"/>
              </a:rPr>
              <a:t> + 2)(</a:t>
            </a:r>
            <a:r>
              <a:rPr lang="pt-BR" sz="2400" b="1" i="1">
                <a:sym typeface="Symbol" pitchFamily="18" charset="2"/>
              </a:rPr>
              <a:t>y</a:t>
            </a:r>
            <a:r>
              <a:rPr lang="pt-BR" sz="2400" b="1">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b="1" i="1">
                <a:sym typeface="Symbol" pitchFamily="18" charset="2"/>
              </a:rPr>
              <a:t>y</a:t>
            </a:r>
            <a:r>
              <a:rPr lang="pt-BR" sz="2400" b="1">
                <a:sym typeface="Symbol" pitchFamily="18" charset="2"/>
              </a:rPr>
              <a:t> + 2)(</a:t>
            </a:r>
            <a:r>
              <a:rPr lang="pt-BR" sz="2400" b="1" i="1">
                <a:sym typeface="Symbol" pitchFamily="18" charset="2"/>
              </a:rPr>
              <a:t>y</a:t>
            </a:r>
            <a:r>
              <a:rPr lang="pt-BR" sz="2400" b="1">
                <a:sym typeface="Symbol" pitchFamily="18" charset="2"/>
              </a:rPr>
              <a:t> + 2)(</a:t>
            </a:r>
            <a:r>
              <a:rPr lang="pt-BR" sz="2400" b="1" i="1">
                <a:sym typeface="Symbol" pitchFamily="18" charset="2"/>
              </a:rPr>
              <a:t>y</a:t>
            </a:r>
            <a:r>
              <a:rPr lang="pt-BR" sz="2400" b="1">
                <a:sym typeface="Symbol" pitchFamily="18" charset="2"/>
              </a:rPr>
              <a:t> + 2)(</a:t>
            </a:r>
            <a:r>
              <a:rPr lang="pt-BR" sz="2400" b="1" i="1">
                <a:sym typeface="Symbol" pitchFamily="18" charset="2"/>
              </a:rPr>
              <a:t>y</a:t>
            </a:r>
            <a:r>
              <a:rPr lang="pt-BR" sz="2400" b="1">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y</a:t>
            </a:r>
            <a:r>
              <a:rPr lang="pt-BR" sz="2400" b="1" baseline="40000">
                <a:sym typeface="Symbol" pitchFamily="18" charset="2"/>
              </a:rPr>
              <a:t>2</a:t>
            </a:r>
            <a:r>
              <a:rPr lang="pt-BR" sz="2400" b="1">
                <a:sym typeface="Symbol" pitchFamily="18" charset="2"/>
              </a:rPr>
              <a:t> + 4)(</a:t>
            </a:r>
            <a:r>
              <a:rPr lang="pt-BR" sz="2400" b="1" i="1">
                <a:sym typeface="Symbol" pitchFamily="18" charset="2"/>
              </a:rPr>
              <a:t>y + </a:t>
            </a:r>
            <a:r>
              <a:rPr lang="pt-BR" sz="2400" b="1">
                <a:sym typeface="Symbol" pitchFamily="18" charset="2"/>
              </a:rPr>
              <a:t>2)(</a:t>
            </a:r>
            <a:r>
              <a:rPr lang="pt-BR" sz="2400" b="1" i="1">
                <a:sym typeface="Symbol" pitchFamily="18" charset="2"/>
              </a:rPr>
              <a:t>y</a:t>
            </a:r>
            <a:r>
              <a:rPr lang="pt-BR" sz="2400" b="1">
                <a:sym typeface="Symbol" pitchFamily="18" charset="2"/>
              </a:rPr>
              <a:t> – 2)</a:t>
            </a:r>
          </a:p>
        </p:txBody>
      </p:sp>
      <p:sp>
        <p:nvSpPr>
          <p:cNvPr id="114699"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a:t>
            </a:r>
            <a:r>
              <a:rPr lang="en-US" sz="2400" b="1">
                <a:solidFill>
                  <a:srgbClr val="00539D"/>
                </a:solidFill>
                <a:cs typeface="Times New Roman" pitchFamily="18" charset="0"/>
              </a:rPr>
              <a:t> Factor </a:t>
            </a:r>
            <a:r>
              <a:rPr lang="en-US" sz="2400" b="1" i="1">
                <a:solidFill>
                  <a:srgbClr val="00539D"/>
                </a:solidFill>
                <a:cs typeface="Times New Roman" pitchFamily="18" charset="0"/>
              </a:rPr>
              <a:t>y</a:t>
            </a:r>
            <a:r>
              <a:rPr lang="en-US" sz="2400" b="1" baseline="40000">
                <a:solidFill>
                  <a:srgbClr val="00539D"/>
                </a:solidFill>
                <a:cs typeface="Times New Roman" pitchFamily="18" charset="0"/>
              </a:rPr>
              <a:t>4</a:t>
            </a:r>
            <a:r>
              <a:rPr lang="en-US" sz="2400" b="1">
                <a:solidFill>
                  <a:srgbClr val="00539D"/>
                </a:solidFill>
                <a:cs typeface="Times New Roman" pitchFamily="18" charset="0"/>
              </a:rPr>
              <a:t> – 16.</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9"/>
                                        </p:tgtEl>
                                        <p:attrNameLst>
                                          <p:attrName>style.visibility</p:attrName>
                                        </p:attrNameLst>
                                      </p:cBhvr>
                                      <p:to>
                                        <p:strVal val="visible"/>
                                      </p:to>
                                    </p:set>
                                    <p:animEffect transition="in" filter="wipe(left)">
                                      <p:cBhvr>
                                        <p:cTn id="15" dur="500"/>
                                        <p:tgtEl>
                                          <p:spTgt spid="11469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8"/>
                                        </p:tgtEl>
                                        <p:attrNameLst>
                                          <p:attrName>style.visibility</p:attrName>
                                        </p:attrNameLst>
                                      </p:cBhvr>
                                      <p:to>
                                        <p:strVal val="visible"/>
                                      </p:to>
                                    </p:set>
                                    <p:animEffect transition="in" filter="wipe(left)">
                                      <p:cBhvr>
                                        <p:cTn id="19" dur="500"/>
                                        <p:tgtEl>
                                          <p:spTgt spid="1146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698" grpId="0" autoUpdateAnimBg="0"/>
      <p:bldP spid="11469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TPQuestion"/>
          <p:cNvSpPr>
            <a:spLocks noGrp="1" noChangeArrowheads="1"/>
          </p:cNvSpPr>
          <p:nvPr>
            <p:ph type="title"/>
          </p:nvPr>
        </p:nvSpPr>
        <p:spPr/>
        <p:txBody>
          <a:bodyPr/>
          <a:lstStyle/>
          <a:p>
            <a:r>
              <a:rPr lang="en-US"/>
              <a:t>Example 2</a:t>
            </a:r>
          </a:p>
        </p:txBody>
      </p:sp>
      <p:sp>
        <p:nvSpPr>
          <p:cNvPr id="125957" name="Oval 5"/>
          <p:cNvSpPr>
            <a:spLocks noChangeArrowheads="1"/>
          </p:cNvSpPr>
          <p:nvPr/>
        </p:nvSpPr>
        <p:spPr bwMode="auto">
          <a:xfrm>
            <a:off x="876300" y="5029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5958" name="Picture 6"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5959" name="Picture 7"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5960" name="TPAnswers"/>
          <p:cNvSpPr>
            <a:spLocks noChangeArrowheads="1"/>
          </p:cNvSpPr>
          <p:nvPr>
            <p:custDataLst>
              <p:tags r:id="rId2"/>
            </p:custDataLst>
          </p:nvPr>
        </p:nvSpPr>
        <p:spPr bwMode="auto">
          <a:xfrm>
            <a:off x="914400" y="2209800"/>
            <a:ext cx="4495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(9 + </a:t>
            </a:r>
            <a:r>
              <a:rPr lang="pt-BR" sz="2400" b="1" i="1">
                <a:sym typeface="Symbol" pitchFamily="18" charset="2"/>
              </a:rPr>
              <a:t>d</a:t>
            </a:r>
            <a:r>
              <a:rPr lang="pt-BR" sz="2400" b="1">
                <a:sym typeface="Symbol" pitchFamily="18" charset="2"/>
              </a:rPr>
              <a:t>)(9 – </a:t>
            </a:r>
            <a:r>
              <a:rPr lang="pt-BR" sz="2400" b="1" i="1">
                <a:sym typeface="Symbol" pitchFamily="18" charset="2"/>
              </a:rPr>
              <a:t>d</a:t>
            </a:r>
            <a:r>
              <a:rPr lang="pt-BR" sz="2400" b="1">
                <a:sym typeface="Symbol" pitchFamily="18" charset="2"/>
              </a:rPr>
              <a: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(3 + </a:t>
            </a:r>
            <a:r>
              <a:rPr lang="pt-BR" sz="2400" b="1" i="1">
                <a:sym typeface="Symbol" pitchFamily="18" charset="2"/>
              </a:rPr>
              <a:t>d</a:t>
            </a:r>
            <a:r>
              <a:rPr lang="pt-BR" sz="2400" b="1">
                <a:sym typeface="Symbol" pitchFamily="18" charset="2"/>
              </a:rPr>
              <a:t>)(3 – </a:t>
            </a:r>
            <a:r>
              <a:rPr lang="pt-BR" sz="2400" b="1" i="1">
                <a:sym typeface="Symbol" pitchFamily="18" charset="2"/>
              </a:rPr>
              <a:t>d</a:t>
            </a:r>
            <a:r>
              <a:rPr lang="pt-BR" sz="2400" b="1">
                <a:sym typeface="Symbol" pitchFamily="18" charset="2"/>
              </a:rPr>
              <a:t>)(3 + </a:t>
            </a:r>
            <a:r>
              <a:rPr lang="pt-BR" sz="2400" b="1" i="1">
                <a:sym typeface="Symbol" pitchFamily="18" charset="2"/>
              </a:rPr>
              <a:t>d</a:t>
            </a:r>
            <a:r>
              <a:rPr lang="pt-BR" sz="2400" b="1">
                <a:sym typeface="Symbol" pitchFamily="18" charset="2"/>
              </a:rPr>
              <a:t>)(3 – </a:t>
            </a:r>
            <a:r>
              <a:rPr lang="pt-BR" sz="2400" b="1" i="1">
                <a:sym typeface="Symbol" pitchFamily="18" charset="2"/>
              </a:rPr>
              <a:t>d</a:t>
            </a:r>
            <a:r>
              <a:rPr lang="pt-BR" sz="2400" b="1">
                <a:sym typeface="Symbol" pitchFamily="18" charset="2"/>
              </a:rPr>
              <a: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(9 + </a:t>
            </a:r>
            <a:r>
              <a:rPr lang="pt-BR" sz="2400" b="1" i="1">
                <a:sym typeface="Symbol" pitchFamily="18" charset="2"/>
              </a:rPr>
              <a:t>d</a:t>
            </a:r>
            <a:r>
              <a:rPr lang="pt-BR" sz="2400" b="1" baseline="40000">
                <a:sym typeface="Symbol" pitchFamily="18" charset="2"/>
              </a:rPr>
              <a:t>2</a:t>
            </a:r>
            <a:r>
              <a:rPr lang="pt-BR" sz="2400" b="1">
                <a:sym typeface="Symbol" pitchFamily="18" charset="2"/>
              </a:rPr>
              <a:t>)(9 – </a:t>
            </a:r>
            <a:r>
              <a:rPr lang="pt-BR" sz="2400" b="1" i="1">
                <a:sym typeface="Symbol" pitchFamily="18" charset="2"/>
              </a:rPr>
              <a:t>d</a:t>
            </a:r>
            <a:r>
              <a:rPr lang="pt-BR" sz="2400" b="1" baseline="40000">
                <a:sym typeface="Symbol" pitchFamily="18" charset="2"/>
              </a:rPr>
              <a:t>2</a:t>
            </a:r>
            <a:r>
              <a:rPr lang="pt-BR" sz="2400" b="1">
                <a:sym typeface="Symbol" pitchFamily="18" charset="2"/>
              </a:rPr>
              <a:t>)</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(9 + </a:t>
            </a:r>
            <a:r>
              <a:rPr lang="pt-BR" sz="2400" b="1" i="1">
                <a:sym typeface="Symbol" pitchFamily="18" charset="2"/>
              </a:rPr>
              <a:t>d</a:t>
            </a:r>
            <a:r>
              <a:rPr lang="pt-BR" sz="2400" b="1" baseline="40000">
                <a:sym typeface="Symbol" pitchFamily="18" charset="2"/>
              </a:rPr>
              <a:t>2</a:t>
            </a:r>
            <a:r>
              <a:rPr lang="pt-BR" sz="2400" b="1">
                <a:sym typeface="Symbol" pitchFamily="18" charset="2"/>
              </a:rPr>
              <a:t>)(3 + </a:t>
            </a:r>
            <a:r>
              <a:rPr lang="pt-BR" sz="2400" b="1" i="1">
                <a:sym typeface="Symbol" pitchFamily="18" charset="2"/>
              </a:rPr>
              <a:t>d</a:t>
            </a:r>
            <a:r>
              <a:rPr lang="pt-BR" sz="2400" b="1">
                <a:sym typeface="Symbol" pitchFamily="18" charset="2"/>
              </a:rPr>
              <a:t>)(3 – </a:t>
            </a:r>
            <a:r>
              <a:rPr lang="pt-BR" sz="2400" b="1" i="1">
                <a:sym typeface="Symbol" pitchFamily="18" charset="2"/>
              </a:rPr>
              <a:t>d</a:t>
            </a:r>
            <a:r>
              <a:rPr lang="pt-BR" sz="2400" b="1">
                <a:sym typeface="Symbol" pitchFamily="18" charset="2"/>
              </a:rPr>
              <a:t>)</a:t>
            </a:r>
          </a:p>
        </p:txBody>
      </p:sp>
      <p:sp>
        <p:nvSpPr>
          <p:cNvPr id="125961"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a:t>
            </a:r>
            <a:r>
              <a:rPr lang="en-US" sz="2400" b="1">
                <a:solidFill>
                  <a:srgbClr val="00539D"/>
                </a:solidFill>
                <a:cs typeface="Times New Roman" pitchFamily="18" charset="0"/>
              </a:rPr>
              <a:t> Factor 81 – </a:t>
            </a:r>
            <a:r>
              <a:rPr lang="en-US" sz="2400" b="1" i="1">
                <a:solidFill>
                  <a:srgbClr val="00539D"/>
                </a:solidFill>
                <a:cs typeface="Times New Roman" pitchFamily="18" charset="0"/>
              </a:rPr>
              <a:t>d</a:t>
            </a:r>
            <a:r>
              <a:rPr lang="en-US" sz="2400" b="1" baseline="40000">
                <a:solidFill>
                  <a:srgbClr val="00539D"/>
                </a:solidFill>
                <a:cs typeface="Times New Roman" pitchFamily="18" charset="0"/>
              </a:rPr>
              <a:t>4</a:t>
            </a:r>
            <a:r>
              <a:rPr lang="en-US" sz="2400" b="1">
                <a:solidFill>
                  <a:srgbClr val="00539D"/>
                </a:solidFill>
                <a:cs typeface="Times New Roman" pitchFamily="18" charset="0"/>
              </a:rPr>
              <a: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5961"/>
                                        </p:tgtEl>
                                        <p:attrNameLst>
                                          <p:attrName>style.visibility</p:attrName>
                                        </p:attrNameLst>
                                      </p:cBhvr>
                                      <p:to>
                                        <p:strVal val="visible"/>
                                      </p:to>
                                    </p:set>
                                    <p:animEffect transition="in" filter="wipe(left)">
                                      <p:cBhvr>
                                        <p:cTn id="7" dur="500"/>
                                        <p:tgtEl>
                                          <p:spTgt spid="12596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5960"/>
                                        </p:tgtEl>
                                        <p:attrNameLst>
                                          <p:attrName>style.visibility</p:attrName>
                                        </p:attrNameLst>
                                      </p:cBhvr>
                                      <p:to>
                                        <p:strVal val="visible"/>
                                      </p:to>
                                    </p:set>
                                    <p:animEffect transition="in" filter="wipe(left)">
                                      <p:cBhvr>
                                        <p:cTn id="11" dur="500"/>
                                        <p:tgtEl>
                                          <p:spTgt spid="125960"/>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5957"/>
                                        </p:tgtEl>
                                        <p:attrNameLst>
                                          <p:attrName>style.visibility</p:attrName>
                                        </p:attrNameLst>
                                      </p:cBhvr>
                                      <p:to>
                                        <p:strVal val="visible"/>
                                      </p:to>
                                    </p:set>
                                    <p:animEffect transition="in" filter="wipe(down)">
                                      <p:cBhvr>
                                        <p:cTn id="16" dur="580">
                                          <p:stCondLst>
                                            <p:cond delay="0"/>
                                          </p:stCondLst>
                                        </p:cTn>
                                        <p:tgtEl>
                                          <p:spTgt spid="125957"/>
                                        </p:tgtEl>
                                      </p:cBhvr>
                                    </p:animEffect>
                                    <p:anim calcmode="lin" valueType="num">
                                      <p:cBhvr>
                                        <p:cTn id="17" dur="1822" tmFilter="0,0; 0.14,0.36; 0.43,0.73; 0.71,0.91; 1.0,1.0">
                                          <p:stCondLst>
                                            <p:cond delay="0"/>
                                          </p:stCondLst>
                                        </p:cTn>
                                        <p:tgtEl>
                                          <p:spTgt spid="125957"/>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5957"/>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5957"/>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5957"/>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5957"/>
                                        </p:tgtEl>
                                        <p:attrNameLst>
                                          <p:attrName>ppt_y</p:attrName>
                                        </p:attrNameLst>
                                      </p:cBhvr>
                                      <p:tavLst>
                                        <p:tav tm="0" fmla="#ppt_y-sin(pi*$)/81">
                                          <p:val>
                                            <p:fltVal val="0"/>
                                          </p:val>
                                        </p:tav>
                                        <p:tav tm="100000">
                                          <p:val>
                                            <p:fltVal val="1"/>
                                          </p:val>
                                        </p:tav>
                                      </p:tavLst>
                                    </p:anim>
                                    <p:animScale>
                                      <p:cBhvr>
                                        <p:cTn id="22" dur="26">
                                          <p:stCondLst>
                                            <p:cond delay="650"/>
                                          </p:stCondLst>
                                        </p:cTn>
                                        <p:tgtEl>
                                          <p:spTgt spid="125957"/>
                                        </p:tgtEl>
                                      </p:cBhvr>
                                      <p:to x="100000" y="60000"/>
                                    </p:animScale>
                                    <p:animScale>
                                      <p:cBhvr>
                                        <p:cTn id="23" dur="166" decel="50000">
                                          <p:stCondLst>
                                            <p:cond delay="676"/>
                                          </p:stCondLst>
                                        </p:cTn>
                                        <p:tgtEl>
                                          <p:spTgt spid="125957"/>
                                        </p:tgtEl>
                                      </p:cBhvr>
                                      <p:to x="100000" y="100000"/>
                                    </p:animScale>
                                    <p:animScale>
                                      <p:cBhvr>
                                        <p:cTn id="24" dur="26">
                                          <p:stCondLst>
                                            <p:cond delay="1312"/>
                                          </p:stCondLst>
                                        </p:cTn>
                                        <p:tgtEl>
                                          <p:spTgt spid="125957"/>
                                        </p:tgtEl>
                                      </p:cBhvr>
                                      <p:to x="100000" y="80000"/>
                                    </p:animScale>
                                    <p:animScale>
                                      <p:cBhvr>
                                        <p:cTn id="25" dur="166" decel="50000">
                                          <p:stCondLst>
                                            <p:cond delay="1338"/>
                                          </p:stCondLst>
                                        </p:cTn>
                                        <p:tgtEl>
                                          <p:spTgt spid="125957"/>
                                        </p:tgtEl>
                                      </p:cBhvr>
                                      <p:to x="100000" y="100000"/>
                                    </p:animScale>
                                    <p:animScale>
                                      <p:cBhvr>
                                        <p:cTn id="26" dur="26">
                                          <p:stCondLst>
                                            <p:cond delay="1642"/>
                                          </p:stCondLst>
                                        </p:cTn>
                                        <p:tgtEl>
                                          <p:spTgt spid="125957"/>
                                        </p:tgtEl>
                                      </p:cBhvr>
                                      <p:to x="100000" y="90000"/>
                                    </p:animScale>
                                    <p:animScale>
                                      <p:cBhvr>
                                        <p:cTn id="27" dur="166" decel="50000">
                                          <p:stCondLst>
                                            <p:cond delay="1668"/>
                                          </p:stCondLst>
                                        </p:cTn>
                                        <p:tgtEl>
                                          <p:spTgt spid="125957"/>
                                        </p:tgtEl>
                                      </p:cBhvr>
                                      <p:to x="100000" y="100000"/>
                                    </p:animScale>
                                    <p:animScale>
                                      <p:cBhvr>
                                        <p:cTn id="28" dur="26">
                                          <p:stCondLst>
                                            <p:cond delay="1808"/>
                                          </p:stCondLst>
                                        </p:cTn>
                                        <p:tgtEl>
                                          <p:spTgt spid="125957"/>
                                        </p:tgtEl>
                                      </p:cBhvr>
                                      <p:to x="100000" y="95000"/>
                                    </p:animScale>
                                    <p:animScale>
                                      <p:cBhvr>
                                        <p:cTn id="29" dur="166" decel="50000">
                                          <p:stCondLst>
                                            <p:cond delay="1834"/>
                                          </p:stCondLst>
                                        </p:cTn>
                                        <p:tgtEl>
                                          <p:spTgt spid="12595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animBg="1"/>
      <p:bldP spid="125960" grpId="0" autoUpdateAnimBg="0"/>
      <p:bldP spid="125961"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Apply Different Techniques</a:t>
            </a:r>
            <a:endParaRPr lang="en-US" sz="2000">
              <a:solidFill>
                <a:srgbClr val="000000"/>
              </a:solidFill>
            </a:endParaRPr>
          </a:p>
          <a:p>
            <a:pPr>
              <a:spcBef>
                <a:spcPct val="50000"/>
              </a:spcBef>
            </a:pPr>
            <a:endParaRPr lang="en-US" sz="2000" b="1">
              <a:solidFill>
                <a:srgbClr val="EC1D24"/>
              </a:solidFill>
            </a:endParaRPr>
          </a:p>
        </p:txBody>
      </p:sp>
      <p:sp>
        <p:nvSpPr>
          <p:cNvPr id="9220" name="Rectangle 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a:t>
            </a:r>
            <a:r>
              <a:rPr lang="en-US" sz="2400" b="1">
                <a:solidFill>
                  <a:srgbClr val="00539D"/>
                </a:solidFill>
                <a:ea typeface="Times New Roman" pitchFamily="18" charset="0"/>
                <a:cs typeface="Arial" pitchFamily="34" charset="0"/>
              </a:rPr>
              <a:t> Factor 9</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5</a:t>
            </a:r>
            <a:r>
              <a:rPr lang="en-US" sz="2400" b="1">
                <a:solidFill>
                  <a:srgbClr val="00539D"/>
                </a:solidFill>
                <a:ea typeface="Times New Roman" pitchFamily="18" charset="0"/>
                <a:cs typeface="Arial" pitchFamily="34" charset="0"/>
              </a:rPr>
              <a:t> – 36</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a:t>
            </a:r>
            <a:endParaRPr lang="en-US" sz="2400" i="1">
              <a:solidFill>
                <a:srgbClr val="00539D"/>
              </a:solidFill>
              <a:ea typeface="Times New Roman" pitchFamily="18" charset="0"/>
              <a:cs typeface="Arial" pitchFamily="34" charset="0"/>
            </a:endParaRPr>
          </a:p>
        </p:txBody>
      </p:sp>
      <p:sp>
        <p:nvSpPr>
          <p:cNvPr id="9222" name="Rectangle 6"/>
          <p:cNvSpPr>
            <a:spLocks noChangeArrowheads="1"/>
          </p:cNvSpPr>
          <p:nvPr/>
        </p:nvSpPr>
        <p:spPr bwMode="auto">
          <a:xfrm>
            <a:off x="533400" y="5257800"/>
            <a:ext cx="84582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4972050" algn="l"/>
              </a:tabLst>
            </a:pPr>
            <a:r>
              <a:rPr lang="en-US" sz="2400" b="1">
                <a:solidFill>
                  <a:srgbClr val="00539D"/>
                </a:solidFill>
              </a:rPr>
              <a:t>Answer:</a:t>
            </a:r>
            <a:r>
              <a:rPr lang="en-US" sz="2400">
                <a:solidFill>
                  <a:srgbClr val="E01B22"/>
                </a:solidFill>
              </a:rPr>
              <a:t> 	9</a:t>
            </a:r>
            <a:r>
              <a:rPr lang="en-US" sz="2400" i="1">
                <a:solidFill>
                  <a:srgbClr val="E01B22"/>
                </a:solidFill>
              </a:rPr>
              <a:t>x</a:t>
            </a:r>
            <a:r>
              <a:rPr lang="en-US" sz="2400">
                <a:solidFill>
                  <a:srgbClr val="E01B22"/>
                </a:solidFill>
              </a:rPr>
              <a:t>(</a:t>
            </a:r>
            <a:r>
              <a:rPr lang="en-US" sz="2400" i="1">
                <a:solidFill>
                  <a:srgbClr val="E01B22"/>
                </a:solidFill>
              </a:rPr>
              <a:t>x</a:t>
            </a:r>
            <a:r>
              <a:rPr lang="en-US" sz="2400" baseline="40000">
                <a:solidFill>
                  <a:srgbClr val="E01B22"/>
                </a:solidFill>
              </a:rPr>
              <a:t>2</a:t>
            </a:r>
            <a:r>
              <a:rPr lang="en-US" sz="2400">
                <a:solidFill>
                  <a:srgbClr val="E01B22"/>
                </a:solidFill>
              </a:rPr>
              <a:t> – 2)(</a:t>
            </a:r>
            <a:r>
              <a:rPr lang="en-US" sz="2400" i="1">
                <a:solidFill>
                  <a:srgbClr val="E01B22"/>
                </a:solidFill>
              </a:rPr>
              <a:t>x</a:t>
            </a:r>
            <a:r>
              <a:rPr lang="en-US" sz="2400" baseline="40000">
                <a:solidFill>
                  <a:srgbClr val="E01B22"/>
                </a:solidFill>
              </a:rPr>
              <a:t>2</a:t>
            </a:r>
            <a:r>
              <a:rPr lang="en-US" sz="2400">
                <a:solidFill>
                  <a:srgbClr val="E01B22"/>
                </a:solidFill>
              </a:rPr>
              <a:t> + 2)</a:t>
            </a:r>
          </a:p>
        </p:txBody>
      </p:sp>
      <p:sp>
        <p:nvSpPr>
          <p:cNvPr id="9223" name="Text Box 7"/>
          <p:cNvSpPr txBox="1">
            <a:spLocks noChangeArrowheads="1"/>
          </p:cNvSpPr>
          <p:nvPr/>
        </p:nvSpPr>
        <p:spPr bwMode="auto">
          <a:xfrm>
            <a:off x="533400" y="1981200"/>
            <a:ext cx="8382000" cy="2027238"/>
          </a:xfrm>
          <a:prstGeom prst="rect">
            <a:avLst/>
          </a:prstGeom>
          <a:noFill/>
          <a:ln w="9525" algn="ctr">
            <a:noFill/>
            <a:miter lim="800000"/>
            <a:headEnd/>
            <a:tailEnd/>
          </a:ln>
          <a:effectLst/>
        </p:spPr>
        <p:txBody>
          <a:bodyPr>
            <a:spAutoFit/>
          </a:bodyPr>
          <a:lstStyle/>
          <a:p>
            <a:pPr marL="5086350" indent="-4743450">
              <a:lnSpc>
                <a:spcPct val="90000"/>
              </a:lnSpc>
              <a:spcBef>
                <a:spcPct val="20000"/>
              </a:spcBef>
              <a:spcAft>
                <a:spcPct val="20000"/>
              </a:spcAft>
              <a:tabLst>
                <a:tab pos="1485900" algn="r"/>
                <a:tab pos="1600200" algn="l"/>
              </a:tabLst>
            </a:pPr>
            <a:r>
              <a:rPr lang="en-US" sz="2400">
                <a:ea typeface="Times New Roman" pitchFamily="18" charset="0"/>
                <a:cs typeface="Arial" pitchFamily="34" charset="0"/>
              </a:rPr>
              <a:t>9</a:t>
            </a:r>
            <a:r>
              <a:rPr lang="en-US" sz="2400" i="1">
                <a:ea typeface="Times New Roman" pitchFamily="18" charset="0"/>
                <a:cs typeface="Arial" pitchFamily="34" charset="0"/>
              </a:rPr>
              <a:t>x</a:t>
            </a:r>
            <a:r>
              <a:rPr lang="en-US" sz="2400" baseline="40000">
                <a:ea typeface="Times New Roman" pitchFamily="18" charset="0"/>
                <a:cs typeface="Arial" pitchFamily="34" charset="0"/>
              </a:rPr>
              <a:t>5</a:t>
            </a:r>
            <a:r>
              <a:rPr lang="en-US" sz="2400">
                <a:ea typeface="Times New Roman" pitchFamily="18" charset="0"/>
                <a:cs typeface="Arial" pitchFamily="34" charset="0"/>
              </a:rPr>
              <a:t>	– 36</a:t>
            </a:r>
            <a:r>
              <a:rPr lang="en-US" sz="2400" i="1">
                <a:ea typeface="Times New Roman" pitchFamily="18" charset="0"/>
                <a:cs typeface="Arial" pitchFamily="34" charset="0"/>
              </a:rPr>
              <a:t>x</a:t>
            </a:r>
            <a:r>
              <a:rPr lang="en-US" sz="2400">
                <a:ea typeface="Times New Roman" pitchFamily="18" charset="0"/>
                <a:cs typeface="Arial" pitchFamily="34" charset="0"/>
              </a:rPr>
              <a:t>	= 9</a:t>
            </a:r>
            <a:r>
              <a:rPr lang="en-US" sz="2400" i="1">
                <a:ea typeface="Times New Roman" pitchFamily="18" charset="0"/>
                <a:cs typeface="Arial" pitchFamily="34" charset="0"/>
              </a:rPr>
              <a:t>x</a:t>
            </a: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baseline="40000">
                <a:ea typeface="Times New Roman" pitchFamily="18" charset="0"/>
                <a:cs typeface="Arial" pitchFamily="34" charset="0"/>
              </a:rPr>
              <a:t>4</a:t>
            </a:r>
            <a:r>
              <a:rPr lang="en-US" sz="2400">
                <a:ea typeface="Times New Roman" pitchFamily="18" charset="0"/>
                <a:cs typeface="Arial" pitchFamily="34" charset="0"/>
              </a:rPr>
              <a:t> – 4)	Factor out the GCF.</a:t>
            </a:r>
          </a:p>
          <a:p>
            <a:pPr marL="5086350" indent="-4743450">
              <a:lnSpc>
                <a:spcPct val="90000"/>
              </a:lnSpc>
              <a:spcBef>
                <a:spcPct val="20000"/>
              </a:spcBef>
              <a:spcAft>
                <a:spcPct val="20000"/>
              </a:spcAft>
              <a:tabLst>
                <a:tab pos="1485900" algn="r"/>
                <a:tab pos="1600200" algn="l"/>
              </a:tabLst>
            </a:pPr>
            <a:r>
              <a:rPr lang="en-US" sz="2400">
                <a:ea typeface="Times New Roman" pitchFamily="18" charset="0"/>
                <a:cs typeface="Arial" pitchFamily="34" charset="0"/>
              </a:rPr>
              <a:t>		= 9</a:t>
            </a:r>
            <a:r>
              <a:rPr lang="en-US" sz="2400" i="1">
                <a:ea typeface="Times New Roman" pitchFamily="18" charset="0"/>
                <a:cs typeface="Arial" pitchFamily="34" charset="0"/>
              </a:rPr>
              <a:t>x</a:t>
            </a:r>
            <a:r>
              <a:rPr lang="en-US" sz="2400">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a:t>
            </a:r>
            <a:r>
              <a:rPr lang="en-US" sz="2400" baseline="40000">
                <a:ea typeface="Times New Roman" pitchFamily="18" charset="0"/>
                <a:cs typeface="Arial" pitchFamily="34" charset="0"/>
              </a:rPr>
              <a:t>2</a:t>
            </a:r>
            <a:r>
              <a:rPr lang="en-US" sz="2400">
                <a:ea typeface="Times New Roman" pitchFamily="18" charset="0"/>
                <a:cs typeface="Arial" pitchFamily="34" charset="0"/>
              </a:rPr>
              <a:t> – 2</a:t>
            </a:r>
            <a:r>
              <a:rPr lang="en-US" sz="2400" baseline="40000">
                <a:ea typeface="Times New Roman" pitchFamily="18" charset="0"/>
                <a:cs typeface="Arial" pitchFamily="34" charset="0"/>
              </a:rPr>
              <a:t>2</a:t>
            </a:r>
            <a:r>
              <a:rPr lang="en-US" sz="2400">
                <a:ea typeface="Times New Roman" pitchFamily="18" charset="0"/>
                <a:cs typeface="Arial" pitchFamily="34" charset="0"/>
              </a:rPr>
              <a:t>]	Write </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4 in </a:t>
            </a:r>
            <a:r>
              <a:rPr lang="en-US" sz="2400" i="1">
                <a:ea typeface="Times New Roman" pitchFamily="18" charset="0"/>
                <a:cs typeface="Arial" pitchFamily="34" charset="0"/>
              </a:rPr>
              <a:t>a</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b</a:t>
            </a:r>
            <a:r>
              <a:rPr lang="en-US" sz="2400" baseline="40000">
                <a:ea typeface="Times New Roman" pitchFamily="18" charset="0"/>
                <a:cs typeface="Arial" pitchFamily="34" charset="0"/>
              </a:rPr>
              <a:t>2</a:t>
            </a:r>
            <a:r>
              <a:rPr lang="en-US" sz="2400">
                <a:ea typeface="Times New Roman" pitchFamily="18" charset="0"/>
                <a:cs typeface="Arial" pitchFamily="34" charset="0"/>
              </a:rPr>
              <a:t> form.</a:t>
            </a:r>
          </a:p>
          <a:p>
            <a:pPr marL="5086350" indent="-4743450">
              <a:lnSpc>
                <a:spcPct val="90000"/>
              </a:lnSpc>
              <a:spcBef>
                <a:spcPct val="20000"/>
              </a:spcBef>
              <a:spcAft>
                <a:spcPct val="20000"/>
              </a:spcAft>
              <a:tabLst>
                <a:tab pos="1485900" algn="r"/>
                <a:tab pos="1600200" algn="l"/>
              </a:tabLst>
            </a:pPr>
            <a:r>
              <a:rPr lang="en-US" sz="2400">
                <a:ea typeface="Times New Roman" pitchFamily="18" charset="0"/>
                <a:cs typeface="Arial" pitchFamily="34" charset="0"/>
              </a:rPr>
              <a:t>		= 9</a:t>
            </a:r>
            <a:r>
              <a:rPr lang="en-US" sz="2400" i="1">
                <a:ea typeface="Times New Roman" pitchFamily="18" charset="0"/>
                <a:cs typeface="Arial" pitchFamily="34" charset="0"/>
              </a:rPr>
              <a:t>x</a:t>
            </a: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	Factor the difference of squares.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3">
                                            <p:txEl>
                                              <p:pRg st="0" end="0"/>
                                            </p:txEl>
                                          </p:spTgt>
                                        </p:tgtEl>
                                        <p:attrNameLst>
                                          <p:attrName>style.visibility</p:attrName>
                                        </p:attrNameLst>
                                      </p:cBhvr>
                                      <p:to>
                                        <p:strVal val="visible"/>
                                      </p:to>
                                    </p:set>
                                    <p:animEffect transition="in" filter="wipe(left)">
                                      <p:cBhvr>
                                        <p:cTn id="12" dur="500"/>
                                        <p:tgtEl>
                                          <p:spTgt spid="92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23">
                                            <p:txEl>
                                              <p:pRg st="1" end="1"/>
                                            </p:txEl>
                                          </p:spTgt>
                                        </p:tgtEl>
                                        <p:attrNameLst>
                                          <p:attrName>style.visibility</p:attrName>
                                        </p:attrNameLst>
                                      </p:cBhvr>
                                      <p:to>
                                        <p:strVal val="visible"/>
                                      </p:to>
                                    </p:set>
                                    <p:animEffect transition="in" filter="wipe(left)">
                                      <p:cBhvr>
                                        <p:cTn id="17" dur="500"/>
                                        <p:tgtEl>
                                          <p:spTgt spid="92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23">
                                            <p:txEl>
                                              <p:pRg st="2" end="2"/>
                                            </p:txEl>
                                          </p:spTgt>
                                        </p:tgtEl>
                                        <p:attrNameLst>
                                          <p:attrName>style.visibility</p:attrName>
                                        </p:attrNameLst>
                                      </p:cBhvr>
                                      <p:to>
                                        <p:strVal val="visible"/>
                                      </p:to>
                                    </p:set>
                                    <p:animEffect transition="in" filter="wipe(left)">
                                      <p:cBhvr>
                                        <p:cTn id="22" dur="500"/>
                                        <p:tgtEl>
                                          <p:spTgt spid="92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22">
                                            <p:txEl>
                                              <p:pRg st="0" end="0"/>
                                            </p:txEl>
                                          </p:spTgt>
                                        </p:tgtEl>
                                        <p:attrNameLst>
                                          <p:attrName>style.visibility</p:attrName>
                                        </p:attrNameLst>
                                      </p:cBhvr>
                                      <p:to>
                                        <p:strVal val="visible"/>
                                      </p:to>
                                    </p:set>
                                    <p:animEffect transition="in" filter="wipe(left)">
                                      <p:cBhvr>
                                        <p:cTn id="27" dur="500"/>
                                        <p:tgtEl>
                                          <p:spTgt spid="92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2" grpId="0" build="p" autoUpdateAnimBg="0"/>
      <p:bldP spid="922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Apply Different Techniques</a:t>
            </a:r>
            <a:endParaRPr lang="en-US" sz="2000">
              <a:solidFill>
                <a:srgbClr val="000000"/>
              </a:solidFill>
            </a:endParaRPr>
          </a:p>
          <a:p>
            <a:pPr>
              <a:spcBef>
                <a:spcPct val="50000"/>
              </a:spcBef>
            </a:pPr>
            <a:endParaRPr lang="en-US" sz="2000" b="1">
              <a:solidFill>
                <a:srgbClr val="EC1D24"/>
              </a:solidFill>
            </a:endParaRPr>
          </a:p>
        </p:txBody>
      </p:sp>
      <p:sp>
        <p:nvSpPr>
          <p:cNvPr id="91140" name="Rectangle 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a:t>
            </a:r>
            <a:r>
              <a:rPr lang="en-US" sz="2400" b="1">
                <a:solidFill>
                  <a:srgbClr val="00539D"/>
                </a:solidFill>
                <a:ea typeface="Times New Roman" pitchFamily="18" charset="0"/>
                <a:cs typeface="Arial" pitchFamily="34" charset="0"/>
              </a:rPr>
              <a:t> Factor 6</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3</a:t>
            </a:r>
            <a:r>
              <a:rPr lang="en-US" sz="2400" b="1">
                <a:solidFill>
                  <a:srgbClr val="00539D"/>
                </a:solidFill>
                <a:ea typeface="Times New Roman" pitchFamily="18" charset="0"/>
                <a:cs typeface="Arial" pitchFamily="34" charset="0"/>
              </a:rPr>
              <a:t> + 30</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24</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120.</a:t>
            </a:r>
            <a:endParaRPr lang="en-US" sz="2400" i="1">
              <a:solidFill>
                <a:srgbClr val="00539D"/>
              </a:solidFill>
              <a:ea typeface="Times New Roman" pitchFamily="18" charset="0"/>
              <a:cs typeface="Arial" pitchFamily="34" charset="0"/>
            </a:endParaRPr>
          </a:p>
        </p:txBody>
      </p:sp>
      <p:sp>
        <p:nvSpPr>
          <p:cNvPr id="91141" name="Text Box 5"/>
          <p:cNvSpPr txBox="1">
            <a:spLocks noChangeArrowheads="1"/>
          </p:cNvSpPr>
          <p:nvPr/>
        </p:nvSpPr>
        <p:spPr bwMode="auto">
          <a:xfrm>
            <a:off x="533400" y="1905000"/>
            <a:ext cx="8382000" cy="2976563"/>
          </a:xfrm>
          <a:prstGeom prst="rect">
            <a:avLst/>
          </a:prstGeom>
          <a:noFill/>
          <a:ln w="9525" algn="ctr">
            <a:noFill/>
            <a:miter lim="800000"/>
            <a:headEnd/>
            <a:tailEnd/>
          </a:ln>
          <a:effectLst/>
        </p:spPr>
        <p:txBody>
          <a:bodyPr>
            <a:spAutoFit/>
          </a:bodyPr>
          <a:lstStyle/>
          <a:p>
            <a:pPr marL="4572000" indent="-4229100">
              <a:lnSpc>
                <a:spcPct val="90000"/>
              </a:lnSpc>
              <a:spcBef>
                <a:spcPct val="20000"/>
              </a:spcBef>
              <a:spcAft>
                <a:spcPct val="20000"/>
              </a:spcAft>
            </a:pPr>
            <a:r>
              <a:rPr lang="en-US" sz="2400">
                <a:ea typeface="Times New Roman" pitchFamily="18" charset="0"/>
                <a:cs typeface="Arial" pitchFamily="34" charset="0"/>
              </a:rPr>
              <a:t>6</a:t>
            </a:r>
            <a:r>
              <a:rPr lang="en-US" sz="2400" i="1">
                <a:ea typeface="Times New Roman" pitchFamily="18" charset="0"/>
                <a:cs typeface="Arial" pitchFamily="34" charset="0"/>
              </a:rPr>
              <a:t>x</a:t>
            </a:r>
            <a:r>
              <a:rPr lang="en-US" sz="2400" baseline="40000">
                <a:ea typeface="Times New Roman" pitchFamily="18" charset="0"/>
                <a:cs typeface="Arial" pitchFamily="34" charset="0"/>
              </a:rPr>
              <a:t>3</a:t>
            </a:r>
            <a:r>
              <a:rPr lang="en-US" sz="2400">
                <a:ea typeface="Times New Roman" pitchFamily="18" charset="0"/>
                <a:cs typeface="Arial" pitchFamily="34" charset="0"/>
              </a:rPr>
              <a:t> + 30</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24</a:t>
            </a:r>
            <a:r>
              <a:rPr lang="en-US" sz="2400" i="1">
                <a:ea typeface="Times New Roman" pitchFamily="18" charset="0"/>
                <a:cs typeface="Arial" pitchFamily="34" charset="0"/>
              </a:rPr>
              <a:t>x</a:t>
            </a:r>
            <a:r>
              <a:rPr lang="en-US" sz="2400">
                <a:ea typeface="Times New Roman" pitchFamily="18" charset="0"/>
                <a:cs typeface="Arial" pitchFamily="34" charset="0"/>
              </a:rPr>
              <a:t> – 120	Original polynomial</a:t>
            </a:r>
          </a:p>
          <a:p>
            <a:pPr marL="4572000" indent="-4229100">
              <a:lnSpc>
                <a:spcPct val="90000"/>
              </a:lnSpc>
              <a:spcBef>
                <a:spcPct val="20000"/>
              </a:spcBef>
              <a:spcAft>
                <a:spcPct val="20000"/>
              </a:spcAft>
            </a:pPr>
            <a:r>
              <a:rPr lang="en-US" sz="2400">
                <a:ea typeface="Times New Roman" pitchFamily="18" charset="0"/>
                <a:cs typeface="Arial" pitchFamily="34" charset="0"/>
              </a:rPr>
              <a:t>    = 6(</a:t>
            </a:r>
            <a:r>
              <a:rPr lang="en-US" sz="2400" i="1">
                <a:ea typeface="Times New Roman" pitchFamily="18" charset="0"/>
                <a:cs typeface="Arial" pitchFamily="34" charset="0"/>
              </a:rPr>
              <a:t>x</a:t>
            </a:r>
            <a:r>
              <a:rPr lang="en-US" sz="2400" baseline="40000">
                <a:ea typeface="Times New Roman" pitchFamily="18" charset="0"/>
                <a:cs typeface="Arial" pitchFamily="34" charset="0"/>
              </a:rPr>
              <a:t>3</a:t>
            </a:r>
            <a:r>
              <a:rPr lang="en-US" sz="2400">
                <a:ea typeface="Times New Roman" pitchFamily="18" charset="0"/>
                <a:cs typeface="Arial" pitchFamily="34" charset="0"/>
              </a:rPr>
              <a:t> + 5</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4</a:t>
            </a:r>
            <a:r>
              <a:rPr lang="en-US" sz="2400" i="1">
                <a:ea typeface="Times New Roman" pitchFamily="18" charset="0"/>
                <a:cs typeface="Arial" pitchFamily="34" charset="0"/>
              </a:rPr>
              <a:t>x</a:t>
            </a:r>
            <a:r>
              <a:rPr lang="en-US" sz="2400">
                <a:ea typeface="Times New Roman" pitchFamily="18" charset="0"/>
                <a:cs typeface="Arial" pitchFamily="34" charset="0"/>
              </a:rPr>
              <a:t> – 20)	Factor out the GCF.</a:t>
            </a:r>
          </a:p>
          <a:p>
            <a:pPr marL="4572000" indent="-4229100">
              <a:lnSpc>
                <a:spcPct val="90000"/>
              </a:lnSpc>
              <a:spcBef>
                <a:spcPct val="20000"/>
              </a:spcBef>
              <a:spcAft>
                <a:spcPct val="20000"/>
              </a:spcAft>
            </a:pPr>
            <a:r>
              <a:rPr lang="en-US" sz="2400">
                <a:ea typeface="Times New Roman" pitchFamily="18" charset="0"/>
                <a:cs typeface="Arial" pitchFamily="34" charset="0"/>
              </a:rPr>
              <a:t>    = 6[(</a:t>
            </a:r>
            <a:r>
              <a:rPr lang="en-US" sz="2400" i="1">
                <a:ea typeface="Times New Roman" pitchFamily="18" charset="0"/>
                <a:cs typeface="Arial" pitchFamily="34" charset="0"/>
              </a:rPr>
              <a:t>x</a:t>
            </a:r>
            <a:r>
              <a:rPr lang="en-US" sz="2400" baseline="40000">
                <a:ea typeface="Times New Roman" pitchFamily="18" charset="0"/>
                <a:cs typeface="Arial" pitchFamily="34" charset="0"/>
              </a:rPr>
              <a:t>3</a:t>
            </a:r>
            <a:r>
              <a:rPr lang="en-US" sz="2400">
                <a:ea typeface="Times New Roman" pitchFamily="18" charset="0"/>
                <a:cs typeface="Arial" pitchFamily="34" charset="0"/>
              </a:rPr>
              <a:t> – 4</a:t>
            </a:r>
            <a:r>
              <a:rPr lang="en-US" sz="2400" i="1">
                <a:ea typeface="Times New Roman" pitchFamily="18" charset="0"/>
                <a:cs typeface="Arial" pitchFamily="34" charset="0"/>
              </a:rPr>
              <a:t>x</a:t>
            </a:r>
            <a:r>
              <a:rPr lang="en-US" sz="2400">
                <a:ea typeface="Times New Roman" pitchFamily="18" charset="0"/>
                <a:cs typeface="Arial" pitchFamily="34" charset="0"/>
              </a:rPr>
              <a:t>) + (5</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20)]	Group terms with common factors.</a:t>
            </a:r>
          </a:p>
          <a:p>
            <a:pPr marL="4572000" indent="-4229100">
              <a:lnSpc>
                <a:spcPct val="90000"/>
              </a:lnSpc>
              <a:spcBef>
                <a:spcPct val="20000"/>
              </a:spcBef>
              <a:spcAft>
                <a:spcPct val="20000"/>
              </a:spcAft>
            </a:pPr>
            <a:r>
              <a:rPr lang="en-US" sz="2400">
                <a:ea typeface="Times New Roman" pitchFamily="18" charset="0"/>
                <a:cs typeface="Arial" pitchFamily="34" charset="0"/>
              </a:rPr>
              <a:t>    = 6[</a:t>
            </a:r>
            <a:r>
              <a:rPr lang="en-US" sz="2400" i="1">
                <a:ea typeface="Times New Roman" pitchFamily="18" charset="0"/>
                <a:cs typeface="Arial" pitchFamily="34" charset="0"/>
              </a:rPr>
              <a:t>x</a:t>
            </a: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4) + 5(</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4)]	Factor each grouping.</a:t>
            </a:r>
          </a:p>
          <a:p>
            <a:pPr marL="4572000" indent="-4229100">
              <a:lnSpc>
                <a:spcPct val="90000"/>
              </a:lnSpc>
              <a:spcBef>
                <a:spcPct val="20000"/>
              </a:spcBef>
              <a:spcAft>
                <a:spcPct val="20000"/>
              </a:spcAft>
            </a:pPr>
            <a:r>
              <a:rPr lang="en-US" sz="2400">
                <a:ea typeface="Times New Roman" pitchFamily="18" charset="0"/>
                <a:cs typeface="Arial" pitchFamily="34" charset="0"/>
              </a:rPr>
              <a:t>    = 6(</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4)(</a:t>
            </a:r>
            <a:r>
              <a:rPr lang="en-US" sz="2400" i="1">
                <a:ea typeface="Times New Roman" pitchFamily="18" charset="0"/>
                <a:cs typeface="Arial" pitchFamily="34" charset="0"/>
              </a:rPr>
              <a:t>x</a:t>
            </a:r>
            <a:r>
              <a:rPr lang="en-US" sz="2400">
                <a:ea typeface="Times New Roman" pitchFamily="18" charset="0"/>
                <a:cs typeface="Arial" pitchFamily="34" charset="0"/>
              </a:rPr>
              <a:t> + 5)	</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4 is the common factor.</a:t>
            </a:r>
          </a:p>
        </p:txBody>
      </p:sp>
      <p:sp>
        <p:nvSpPr>
          <p:cNvPr id="91142" name="Rectangle 6"/>
          <p:cNvSpPr>
            <a:spLocks noChangeArrowheads="1"/>
          </p:cNvSpPr>
          <p:nvPr/>
        </p:nvSpPr>
        <p:spPr bwMode="auto">
          <a:xfrm>
            <a:off x="533400" y="4876800"/>
            <a:ext cx="8458200" cy="749300"/>
          </a:xfrm>
          <a:prstGeom prst="rect">
            <a:avLst/>
          </a:prstGeom>
          <a:noFill/>
          <a:ln w="9525">
            <a:noFill/>
            <a:miter lim="800000"/>
            <a:headEnd/>
            <a:tailEnd/>
          </a:ln>
          <a:effectLst/>
        </p:spPr>
        <p:txBody>
          <a:bodyPr>
            <a:spAutoFit/>
          </a:bodyPr>
          <a:lstStyle/>
          <a:p>
            <a:pPr marL="4572000" indent="-4227513">
              <a:lnSpc>
                <a:spcPct val="90000"/>
              </a:lnSpc>
              <a:spcBef>
                <a:spcPct val="20000"/>
              </a:spcBef>
              <a:spcAft>
                <a:spcPct val="20000"/>
              </a:spcAft>
              <a:buClr>
                <a:srgbClr val="FFFFFF"/>
              </a:buClr>
              <a:tabLst>
                <a:tab pos="685800" algn="l"/>
                <a:tab pos="4972050" algn="l"/>
              </a:tabLst>
            </a:pPr>
            <a:r>
              <a:rPr lang="en-US" sz="2400"/>
              <a:t>	= 6(</a:t>
            </a:r>
            <a:r>
              <a:rPr lang="en-US" sz="2400" i="1"/>
              <a:t>x</a:t>
            </a:r>
            <a:r>
              <a:rPr lang="en-US" sz="2400"/>
              <a:t> + 2)(</a:t>
            </a:r>
            <a:r>
              <a:rPr lang="en-US" sz="2400" i="1"/>
              <a:t>x</a:t>
            </a:r>
            <a:r>
              <a:rPr lang="en-US" sz="2400"/>
              <a:t> – 2)(</a:t>
            </a:r>
            <a:r>
              <a:rPr lang="en-US" sz="2400" i="1"/>
              <a:t>x</a:t>
            </a:r>
            <a:r>
              <a:rPr lang="en-US" sz="2400"/>
              <a:t> + 5)	Factor the difference of squares.</a:t>
            </a:r>
          </a:p>
        </p:txBody>
      </p:sp>
      <p:sp>
        <p:nvSpPr>
          <p:cNvPr id="91143" name="Rectangle 7"/>
          <p:cNvSpPr>
            <a:spLocks noChangeArrowheads="1"/>
          </p:cNvSpPr>
          <p:nvPr/>
        </p:nvSpPr>
        <p:spPr bwMode="auto">
          <a:xfrm>
            <a:off x="533400" y="5638800"/>
            <a:ext cx="84582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4972050" algn="l"/>
              </a:tabLst>
            </a:pPr>
            <a:r>
              <a:rPr lang="en-US" sz="2400" b="1">
                <a:solidFill>
                  <a:srgbClr val="00539D"/>
                </a:solidFill>
              </a:rPr>
              <a:t>Answer:</a:t>
            </a:r>
            <a:r>
              <a:rPr lang="en-US" sz="2400">
                <a:solidFill>
                  <a:srgbClr val="E01B22"/>
                </a:solidFill>
              </a:rPr>
              <a:t> 	6(</a:t>
            </a:r>
            <a:r>
              <a:rPr lang="en-US" sz="2400" i="1">
                <a:solidFill>
                  <a:srgbClr val="E01B22"/>
                </a:solidFill>
              </a:rPr>
              <a:t>x</a:t>
            </a:r>
            <a:r>
              <a:rPr lang="en-US" sz="2400">
                <a:solidFill>
                  <a:srgbClr val="E01B22"/>
                </a:solidFill>
              </a:rPr>
              <a:t> + 2)(</a:t>
            </a:r>
            <a:r>
              <a:rPr lang="en-US" sz="2400" i="1">
                <a:solidFill>
                  <a:srgbClr val="E01B22"/>
                </a:solidFill>
              </a:rPr>
              <a:t>x</a:t>
            </a:r>
            <a:r>
              <a:rPr lang="en-US" sz="2400">
                <a:solidFill>
                  <a:srgbClr val="E01B22"/>
                </a:solidFill>
              </a:rPr>
              <a:t> – 2)(</a:t>
            </a:r>
            <a:r>
              <a:rPr lang="en-US" sz="2400" i="1">
                <a:solidFill>
                  <a:srgbClr val="E01B22"/>
                </a:solidFill>
              </a:rPr>
              <a:t>x</a:t>
            </a:r>
            <a:r>
              <a:rPr lang="en-US" sz="2400">
                <a:solidFill>
                  <a:srgbClr val="E01B22"/>
                </a:solidFill>
              </a:rPr>
              <a:t> + 5)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Effect transition="in" filter="wipe(left)">
                                      <p:cBhvr>
                                        <p:cTn id="7" dur="500"/>
                                        <p:tgtEl>
                                          <p:spTgt spid="91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1">
                                            <p:txEl>
                                              <p:pRg st="0" end="0"/>
                                            </p:txEl>
                                          </p:spTgt>
                                        </p:tgtEl>
                                        <p:attrNameLst>
                                          <p:attrName>style.visibility</p:attrName>
                                        </p:attrNameLst>
                                      </p:cBhvr>
                                      <p:to>
                                        <p:strVal val="visible"/>
                                      </p:to>
                                    </p:set>
                                    <p:animEffect transition="in" filter="wipe(left)">
                                      <p:cBhvr>
                                        <p:cTn id="12" dur="500"/>
                                        <p:tgtEl>
                                          <p:spTgt spid="9114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1141">
                                            <p:txEl>
                                              <p:pRg st="1" end="1"/>
                                            </p:txEl>
                                          </p:spTgt>
                                        </p:tgtEl>
                                        <p:attrNameLst>
                                          <p:attrName>style.visibility</p:attrName>
                                        </p:attrNameLst>
                                      </p:cBhvr>
                                      <p:to>
                                        <p:strVal val="visible"/>
                                      </p:to>
                                    </p:set>
                                    <p:animEffect transition="in" filter="wipe(left)">
                                      <p:cBhvr>
                                        <p:cTn id="17" dur="500"/>
                                        <p:tgtEl>
                                          <p:spTgt spid="9114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1141">
                                            <p:txEl>
                                              <p:pRg st="2" end="2"/>
                                            </p:txEl>
                                          </p:spTgt>
                                        </p:tgtEl>
                                        <p:attrNameLst>
                                          <p:attrName>style.visibility</p:attrName>
                                        </p:attrNameLst>
                                      </p:cBhvr>
                                      <p:to>
                                        <p:strVal val="visible"/>
                                      </p:to>
                                    </p:set>
                                    <p:animEffect transition="in" filter="wipe(left)">
                                      <p:cBhvr>
                                        <p:cTn id="22" dur="500"/>
                                        <p:tgtEl>
                                          <p:spTgt spid="9114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1141">
                                            <p:txEl>
                                              <p:pRg st="3" end="3"/>
                                            </p:txEl>
                                          </p:spTgt>
                                        </p:tgtEl>
                                        <p:attrNameLst>
                                          <p:attrName>style.visibility</p:attrName>
                                        </p:attrNameLst>
                                      </p:cBhvr>
                                      <p:to>
                                        <p:strVal val="visible"/>
                                      </p:to>
                                    </p:set>
                                    <p:animEffect transition="in" filter="wipe(left)">
                                      <p:cBhvr>
                                        <p:cTn id="27" dur="500"/>
                                        <p:tgtEl>
                                          <p:spTgt spid="9114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1141">
                                            <p:txEl>
                                              <p:pRg st="4" end="4"/>
                                            </p:txEl>
                                          </p:spTgt>
                                        </p:tgtEl>
                                        <p:attrNameLst>
                                          <p:attrName>style.visibility</p:attrName>
                                        </p:attrNameLst>
                                      </p:cBhvr>
                                      <p:to>
                                        <p:strVal val="visible"/>
                                      </p:to>
                                    </p:set>
                                    <p:animEffect transition="in" filter="wipe(left)">
                                      <p:cBhvr>
                                        <p:cTn id="32" dur="500"/>
                                        <p:tgtEl>
                                          <p:spTgt spid="9114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1142">
                                            <p:txEl>
                                              <p:pRg st="0" end="0"/>
                                            </p:txEl>
                                          </p:spTgt>
                                        </p:tgtEl>
                                        <p:attrNameLst>
                                          <p:attrName>style.visibility</p:attrName>
                                        </p:attrNameLst>
                                      </p:cBhvr>
                                      <p:to>
                                        <p:strVal val="visible"/>
                                      </p:to>
                                    </p:set>
                                    <p:animEffect transition="in" filter="wipe(left)">
                                      <p:cBhvr>
                                        <p:cTn id="37" dur="500"/>
                                        <p:tgtEl>
                                          <p:spTgt spid="9114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1143">
                                            <p:txEl>
                                              <p:pRg st="0" end="0"/>
                                            </p:txEl>
                                          </p:spTgt>
                                        </p:tgtEl>
                                        <p:attrNameLst>
                                          <p:attrName>style.visibility</p:attrName>
                                        </p:attrNameLst>
                                      </p:cBhvr>
                                      <p:to>
                                        <p:strVal val="visible"/>
                                      </p:to>
                                    </p:set>
                                    <p:animEffect transition="in" filter="wipe(left)">
                                      <p:cBhvr>
                                        <p:cTn id="42" dur="500"/>
                                        <p:tgtEl>
                                          <p:spTgt spid="911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autoUpdateAnimBg="0" advAuto="0"/>
      <p:bldP spid="91141" grpId="0" uiExpand="1" build="p" autoUpdateAnimBg="0"/>
      <p:bldP spid="91142" grpId="0" build="p" autoUpdateAnimBg="0"/>
      <p:bldP spid="9114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9" name="Oval 7"/>
          <p:cNvSpPr>
            <a:spLocks noChangeArrowheads="1"/>
          </p:cNvSpPr>
          <p:nvPr/>
        </p:nvSpPr>
        <p:spPr bwMode="auto">
          <a:xfrm>
            <a:off x="895350" y="3124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2" name="TPAnswers"/>
          <p:cNvSpPr>
            <a:spLocks noChangeArrowheads="1"/>
          </p:cNvSpPr>
          <p:nvPr>
            <p:custDataLst>
              <p:tags r:id="rId2"/>
            </p:custDataLst>
          </p:nvPr>
        </p:nvSpPr>
        <p:spPr bwMode="auto">
          <a:xfrm>
            <a:off x="914400" y="2209800"/>
            <a:ext cx="4114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3</a:t>
            </a:r>
            <a:r>
              <a:rPr lang="pt-BR" sz="2400" b="1" i="1">
                <a:sym typeface="Symbol" pitchFamily="18" charset="2"/>
              </a:rPr>
              <a:t>x</a:t>
            </a:r>
            <a:r>
              <a:rPr lang="pt-BR" sz="2400" b="1">
                <a:sym typeface="Symbol" pitchFamily="18" charset="2"/>
              </a:rPr>
              <a:t>(</a:t>
            </a:r>
            <a:r>
              <a:rPr lang="pt-BR" sz="2400" b="1" i="1">
                <a:sym typeface="Symbol" pitchFamily="18" charset="2"/>
              </a:rPr>
              <a:t>x</a:t>
            </a:r>
            <a:r>
              <a:rPr lang="pt-BR" sz="2400" b="1" baseline="40000">
                <a:sym typeface="Symbol" pitchFamily="18" charset="2"/>
              </a:rPr>
              <a:t>2</a:t>
            </a:r>
            <a:r>
              <a:rPr lang="pt-BR" sz="2400" b="1">
                <a:sym typeface="Symbol" pitchFamily="18" charset="2"/>
              </a:rPr>
              <a:t> + 3)(</a:t>
            </a:r>
            <a:r>
              <a:rPr lang="pt-BR" sz="2400" b="1" i="1">
                <a:sym typeface="Symbol" pitchFamily="18" charset="2"/>
              </a:rPr>
              <a:t>x</a:t>
            </a:r>
            <a:r>
              <a:rPr lang="pt-BR" sz="2400" b="1" baseline="40000">
                <a:sym typeface="Symbol" pitchFamily="18" charset="2"/>
              </a:rPr>
              <a:t>2</a:t>
            </a:r>
            <a:r>
              <a:rPr lang="pt-BR" sz="2400" b="1">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3</a:t>
            </a:r>
            <a:r>
              <a:rPr lang="pt-BR" sz="2400" b="1" i="1">
                <a:sym typeface="Symbol" pitchFamily="18" charset="2"/>
              </a:rPr>
              <a:t>x</a:t>
            </a:r>
            <a:r>
              <a:rPr lang="pt-BR" sz="2400" b="1">
                <a:sym typeface="Symbol" pitchFamily="18" charset="2"/>
              </a:rPr>
              <a:t>(</a:t>
            </a:r>
            <a:r>
              <a:rPr lang="pt-BR" sz="2400" b="1" i="1">
                <a:sym typeface="Symbol" pitchFamily="18" charset="2"/>
              </a:rPr>
              <a:t>x</a:t>
            </a:r>
            <a:r>
              <a:rPr lang="pt-BR" sz="2400" b="1" baseline="40000">
                <a:sym typeface="Symbol" pitchFamily="18" charset="2"/>
              </a:rPr>
              <a:t>2</a:t>
            </a:r>
            <a:r>
              <a:rPr lang="pt-BR" sz="2400" b="1">
                <a:sym typeface="Symbol" pitchFamily="18" charset="2"/>
              </a:rPr>
              <a:t> + 2)(</a:t>
            </a:r>
            <a:r>
              <a:rPr lang="pt-BR" sz="2400" b="1" i="1">
                <a:sym typeface="Symbol" pitchFamily="18" charset="2"/>
              </a:rPr>
              <a:t>x</a:t>
            </a:r>
            <a:r>
              <a:rPr lang="pt-BR" sz="2400" b="1" baseline="40000">
                <a:sym typeface="Symbol" pitchFamily="18" charset="2"/>
              </a:rPr>
              <a:t>2</a:t>
            </a:r>
            <a:r>
              <a:rPr lang="pt-BR" sz="2400" b="1">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3</a:t>
            </a:r>
            <a:r>
              <a:rPr lang="pt-BR" sz="2400" b="1" i="1">
                <a:sym typeface="Symbol" pitchFamily="18" charset="2"/>
              </a:rPr>
              <a:t>x</a:t>
            </a:r>
            <a:r>
              <a:rPr lang="pt-BR" sz="2400" b="1">
                <a:sym typeface="Symbol" pitchFamily="18" charset="2"/>
              </a:rPr>
              <a:t>(</a:t>
            </a:r>
            <a:r>
              <a:rPr lang="pt-BR" sz="2400" b="1" i="1">
                <a:sym typeface="Symbol" pitchFamily="18" charset="2"/>
              </a:rPr>
              <a:t>x</a:t>
            </a:r>
            <a:r>
              <a:rPr lang="pt-BR" sz="2400" b="1" baseline="40000">
                <a:sym typeface="Symbol" pitchFamily="18" charset="2"/>
              </a:rPr>
              <a:t>2</a:t>
            </a:r>
            <a:r>
              <a:rPr lang="pt-BR" sz="2400" b="1">
                <a:sym typeface="Symbol" pitchFamily="18" charset="2"/>
              </a:rPr>
              <a:t> + 2)(</a:t>
            </a:r>
            <a:r>
              <a:rPr lang="pt-BR" sz="2400" b="1" i="1">
                <a:sym typeface="Symbol" pitchFamily="18" charset="2"/>
              </a:rPr>
              <a:t>x</a:t>
            </a:r>
            <a:r>
              <a:rPr lang="pt-BR" sz="2400" b="1">
                <a:sym typeface="Symbol" pitchFamily="18" charset="2"/>
              </a:rPr>
              <a:t> + 2)(</a:t>
            </a:r>
            <a:r>
              <a:rPr lang="pt-BR" sz="2400" b="1" i="1">
                <a:sym typeface="Symbol" pitchFamily="18" charset="2"/>
              </a:rPr>
              <a:t>x</a:t>
            </a:r>
            <a:r>
              <a:rPr lang="pt-BR" sz="2400" b="1">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3</a:t>
            </a:r>
            <a:r>
              <a:rPr lang="pt-BR" sz="2400" b="1" i="1">
                <a:sym typeface="Symbol" pitchFamily="18" charset="2"/>
              </a:rPr>
              <a:t>x</a:t>
            </a:r>
            <a:r>
              <a:rPr lang="pt-BR" sz="2400" b="1">
                <a:sym typeface="Symbol" pitchFamily="18" charset="2"/>
              </a:rPr>
              <a:t>(</a:t>
            </a:r>
            <a:r>
              <a:rPr lang="pt-BR" sz="2400" b="1" i="1">
                <a:sym typeface="Symbol" pitchFamily="18" charset="2"/>
              </a:rPr>
              <a:t>x</a:t>
            </a:r>
            <a:r>
              <a:rPr lang="pt-BR" sz="2400" b="1" baseline="40000">
                <a:sym typeface="Symbol" pitchFamily="18" charset="2"/>
              </a:rPr>
              <a:t>4</a:t>
            </a:r>
            <a:r>
              <a:rPr lang="pt-BR" sz="2400" b="1" i="1" baseline="40000">
                <a:sym typeface="Symbol" pitchFamily="18" charset="2"/>
              </a:rPr>
              <a:t> </a:t>
            </a:r>
            <a:r>
              <a:rPr lang="pt-BR" sz="2400" b="1">
                <a:sym typeface="Symbol" pitchFamily="18" charset="2"/>
              </a:rPr>
              <a:t>– 4</a:t>
            </a:r>
            <a:r>
              <a:rPr lang="pt-BR" sz="2400" b="1" i="1">
                <a:sym typeface="Symbol" pitchFamily="18" charset="2"/>
              </a:rPr>
              <a:t>x</a:t>
            </a:r>
            <a:r>
              <a:rPr lang="pt-BR" sz="2400" b="1">
                <a:sym typeface="Symbol" pitchFamily="18" charset="2"/>
              </a:rPr>
              <a:t>)</a:t>
            </a:r>
          </a:p>
        </p:txBody>
      </p:sp>
      <p:sp>
        <p:nvSpPr>
          <p:cNvPr id="115723"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A.</a:t>
            </a:r>
            <a:r>
              <a:rPr lang="en-US" sz="2400" b="1">
                <a:solidFill>
                  <a:srgbClr val="00539D"/>
                </a:solidFill>
                <a:ea typeface="Times New Roman" pitchFamily="18" charset="0"/>
                <a:cs typeface="Arial" pitchFamily="34" charset="0"/>
              </a:rPr>
              <a:t> Factor 3</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5</a:t>
            </a:r>
            <a:r>
              <a:rPr lang="en-US" sz="2400" b="1">
                <a:solidFill>
                  <a:srgbClr val="00539D"/>
                </a:solidFill>
                <a:ea typeface="Times New Roman" pitchFamily="18" charset="0"/>
                <a:cs typeface="Arial" pitchFamily="34" charset="0"/>
              </a:rPr>
              <a:t> – 12</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a:t>
            </a:r>
            <a:endParaRPr lang="en-US" sz="2400" i="1">
              <a:solidFill>
                <a:srgbClr val="00539D"/>
              </a:solidFill>
              <a:ea typeface="Times New Roman" pitchFamily="18" charset="0"/>
              <a:cs typeface="Arial"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3"/>
                                        </p:tgtEl>
                                        <p:attrNameLst>
                                          <p:attrName>style.visibility</p:attrName>
                                        </p:attrNameLst>
                                      </p:cBhvr>
                                      <p:to>
                                        <p:strVal val="visible"/>
                                      </p:to>
                                    </p:set>
                                    <p:animEffect transition="in" filter="wipe(left)">
                                      <p:cBhvr>
                                        <p:cTn id="15" dur="500"/>
                                        <p:tgtEl>
                                          <p:spTgt spid="1157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2"/>
                                        </p:tgtEl>
                                        <p:attrNameLst>
                                          <p:attrName>style.visibility</p:attrName>
                                        </p:attrNameLst>
                                      </p:cBhvr>
                                      <p:to>
                                        <p:strVal val="visible"/>
                                      </p:to>
                                    </p:set>
                                    <p:animEffect transition="in" filter="wipe(left)">
                                      <p:cBhvr>
                                        <p:cTn id="19" dur="500"/>
                                        <p:tgtEl>
                                          <p:spTgt spid="11572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2" grpId="0" autoUpdateAnimBg="0"/>
      <p:bldP spid="11572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TPQuestion"/>
          <p:cNvSpPr>
            <a:spLocks noGrp="1" noChangeArrowheads="1"/>
          </p:cNvSpPr>
          <p:nvPr>
            <p:ph type="title"/>
          </p:nvPr>
        </p:nvSpPr>
        <p:spPr/>
        <p:txBody>
          <a:bodyPr/>
          <a:lstStyle/>
          <a:p>
            <a:r>
              <a:rPr lang="en-US"/>
              <a:t>Example 3</a:t>
            </a:r>
          </a:p>
        </p:txBody>
      </p:sp>
      <p:sp>
        <p:nvSpPr>
          <p:cNvPr id="126981" name="Oval 5"/>
          <p:cNvSpPr>
            <a:spLocks noChangeArrowheads="1"/>
          </p:cNvSpPr>
          <p:nvPr/>
        </p:nvSpPr>
        <p:spPr bwMode="auto">
          <a:xfrm>
            <a:off x="904875" y="40767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6982" name="Picture 6"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6983" name="Picture 7"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6984" name="TPAnswers"/>
          <p:cNvSpPr>
            <a:spLocks noChangeArrowheads="1"/>
          </p:cNvSpPr>
          <p:nvPr>
            <p:custDataLst>
              <p:tags r:id="rId2"/>
            </p:custDataLst>
          </p:nvPr>
        </p:nvSpPr>
        <p:spPr bwMode="auto">
          <a:xfrm>
            <a:off x="914400" y="2209800"/>
            <a:ext cx="4114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5(</a:t>
            </a:r>
            <a:r>
              <a:rPr lang="pt-BR" sz="2400" b="1" i="1">
                <a:sym typeface="Symbol" pitchFamily="18" charset="2"/>
              </a:rPr>
              <a:t>x</a:t>
            </a:r>
            <a:r>
              <a:rPr lang="pt-BR" sz="2400" b="1" baseline="40000">
                <a:sym typeface="Symbol" pitchFamily="18" charset="2"/>
              </a:rPr>
              <a:t>2</a:t>
            </a:r>
            <a:r>
              <a:rPr lang="pt-BR" sz="2400" b="1">
                <a:sym typeface="Symbol" pitchFamily="18" charset="2"/>
              </a:rPr>
              <a:t> – 9)(</a:t>
            </a:r>
            <a:r>
              <a:rPr lang="pt-BR" sz="2400" b="1" i="1">
                <a:sym typeface="Symbol" pitchFamily="18" charset="2"/>
              </a:rPr>
              <a:t>x</a:t>
            </a:r>
            <a:r>
              <a:rPr lang="pt-BR" sz="2400" b="1">
                <a:sym typeface="Symbol" pitchFamily="18" charset="2"/>
              </a:rPr>
              <a:t> + 5)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(5</a:t>
            </a:r>
            <a:r>
              <a:rPr lang="pt-BR" sz="2400" b="1" i="1">
                <a:sym typeface="Symbol" pitchFamily="18" charset="2"/>
              </a:rPr>
              <a:t>x</a:t>
            </a:r>
            <a:r>
              <a:rPr lang="pt-BR" sz="2400" b="1">
                <a:sym typeface="Symbol" pitchFamily="18" charset="2"/>
              </a:rPr>
              <a:t> + 15)(</a:t>
            </a:r>
            <a:r>
              <a:rPr lang="pt-BR" sz="2400" b="1" i="1">
                <a:sym typeface="Symbol" pitchFamily="18" charset="2"/>
              </a:rPr>
              <a:t>x</a:t>
            </a:r>
            <a:r>
              <a:rPr lang="pt-BR" sz="2400" b="1">
                <a:sym typeface="Symbol" pitchFamily="18" charset="2"/>
              </a:rPr>
              <a:t> – 3)(</a:t>
            </a:r>
            <a:r>
              <a:rPr lang="pt-BR" sz="2400" b="1" i="1">
                <a:sym typeface="Symbol" pitchFamily="18" charset="2"/>
              </a:rPr>
              <a:t>x</a:t>
            </a:r>
            <a:r>
              <a:rPr lang="pt-BR" sz="2400" b="1">
                <a:sym typeface="Symbol" pitchFamily="18" charset="2"/>
              </a:rPr>
              <a:t> + 5)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5(</a:t>
            </a:r>
            <a:r>
              <a:rPr lang="pt-BR" sz="2400" b="1" i="1">
                <a:sym typeface="Symbol" pitchFamily="18" charset="2"/>
              </a:rPr>
              <a:t>x + </a:t>
            </a:r>
            <a:r>
              <a:rPr lang="pt-BR" sz="2400" b="1">
                <a:sym typeface="Symbol" pitchFamily="18" charset="2"/>
              </a:rPr>
              <a:t>3)(</a:t>
            </a:r>
            <a:r>
              <a:rPr lang="pt-BR" sz="2400" b="1" i="1">
                <a:sym typeface="Symbol" pitchFamily="18" charset="2"/>
              </a:rPr>
              <a:t>x</a:t>
            </a:r>
            <a:r>
              <a:rPr lang="pt-BR" sz="2400" b="1">
                <a:sym typeface="Symbol" pitchFamily="18" charset="2"/>
              </a:rPr>
              <a:t> – 3)(</a:t>
            </a:r>
            <a:r>
              <a:rPr lang="pt-BR" sz="2400" b="1" i="1">
                <a:sym typeface="Symbol" pitchFamily="18" charset="2"/>
              </a:rPr>
              <a:t>x</a:t>
            </a:r>
            <a:r>
              <a:rPr lang="pt-BR" sz="2400" b="1">
                <a:sym typeface="Symbol" pitchFamily="18" charset="2"/>
              </a:rPr>
              <a:t> + 5)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(5</a:t>
            </a:r>
            <a:r>
              <a:rPr lang="pt-BR" sz="2400" b="1" i="1">
                <a:sym typeface="Symbol" pitchFamily="18" charset="2"/>
              </a:rPr>
              <a:t>x</a:t>
            </a:r>
            <a:r>
              <a:rPr lang="pt-BR" sz="2400" b="1">
                <a:sym typeface="Symbol" pitchFamily="18" charset="2"/>
              </a:rPr>
              <a:t> + 25)(</a:t>
            </a:r>
            <a:r>
              <a:rPr lang="pt-BR" sz="2400" b="1" i="1">
                <a:sym typeface="Symbol" pitchFamily="18" charset="2"/>
              </a:rPr>
              <a:t>x</a:t>
            </a:r>
            <a:r>
              <a:rPr lang="pt-BR" sz="2400" b="1">
                <a:sym typeface="Symbol" pitchFamily="18" charset="2"/>
              </a:rPr>
              <a:t> + 3)(</a:t>
            </a:r>
            <a:r>
              <a:rPr lang="pt-BR" sz="2400" b="1" i="1">
                <a:sym typeface="Symbol" pitchFamily="18" charset="2"/>
              </a:rPr>
              <a:t>x</a:t>
            </a:r>
            <a:r>
              <a:rPr lang="pt-BR" sz="2400" b="1">
                <a:sym typeface="Symbol" pitchFamily="18" charset="2"/>
              </a:rPr>
              <a:t> – 3)</a:t>
            </a:r>
          </a:p>
        </p:txBody>
      </p:sp>
      <p:sp>
        <p:nvSpPr>
          <p:cNvPr id="126985"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B.</a:t>
            </a:r>
            <a:r>
              <a:rPr lang="en-US" sz="2400" b="1">
                <a:solidFill>
                  <a:srgbClr val="00539D"/>
                </a:solidFill>
                <a:ea typeface="Times New Roman" pitchFamily="18" charset="0"/>
                <a:cs typeface="Arial" pitchFamily="34" charset="0"/>
              </a:rPr>
              <a:t> Factor 5</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3</a:t>
            </a:r>
            <a:r>
              <a:rPr lang="en-US" sz="2400" b="1">
                <a:solidFill>
                  <a:srgbClr val="00539D"/>
                </a:solidFill>
                <a:ea typeface="Times New Roman" pitchFamily="18" charset="0"/>
                <a:cs typeface="Arial" pitchFamily="34" charset="0"/>
              </a:rPr>
              <a:t> + 25</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45</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225.</a:t>
            </a:r>
            <a:endParaRPr lang="en-US" sz="2400" i="1">
              <a:solidFill>
                <a:srgbClr val="00539D"/>
              </a:solidFill>
              <a:ea typeface="Times New Roman" pitchFamily="18" charset="0"/>
              <a:cs typeface="Arial"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6985"/>
                                        </p:tgtEl>
                                        <p:attrNameLst>
                                          <p:attrName>style.visibility</p:attrName>
                                        </p:attrNameLst>
                                      </p:cBhvr>
                                      <p:to>
                                        <p:strVal val="visible"/>
                                      </p:to>
                                    </p:set>
                                    <p:animEffect transition="in" filter="wipe(left)">
                                      <p:cBhvr>
                                        <p:cTn id="7" dur="500"/>
                                        <p:tgtEl>
                                          <p:spTgt spid="1269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6984"/>
                                        </p:tgtEl>
                                        <p:attrNameLst>
                                          <p:attrName>style.visibility</p:attrName>
                                        </p:attrNameLst>
                                      </p:cBhvr>
                                      <p:to>
                                        <p:strVal val="visible"/>
                                      </p:to>
                                    </p:set>
                                    <p:animEffect transition="in" filter="wipe(left)">
                                      <p:cBhvr>
                                        <p:cTn id="11" dur="500"/>
                                        <p:tgtEl>
                                          <p:spTgt spid="12698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6981"/>
                                        </p:tgtEl>
                                        <p:attrNameLst>
                                          <p:attrName>style.visibility</p:attrName>
                                        </p:attrNameLst>
                                      </p:cBhvr>
                                      <p:to>
                                        <p:strVal val="visible"/>
                                      </p:to>
                                    </p:set>
                                    <p:animEffect transition="in" filter="wipe(down)">
                                      <p:cBhvr>
                                        <p:cTn id="16" dur="580">
                                          <p:stCondLst>
                                            <p:cond delay="0"/>
                                          </p:stCondLst>
                                        </p:cTn>
                                        <p:tgtEl>
                                          <p:spTgt spid="126981"/>
                                        </p:tgtEl>
                                      </p:cBhvr>
                                    </p:animEffect>
                                    <p:anim calcmode="lin" valueType="num">
                                      <p:cBhvr>
                                        <p:cTn id="17" dur="1822" tmFilter="0,0; 0.14,0.36; 0.43,0.73; 0.71,0.91; 1.0,1.0">
                                          <p:stCondLst>
                                            <p:cond delay="0"/>
                                          </p:stCondLst>
                                        </p:cTn>
                                        <p:tgtEl>
                                          <p:spTgt spid="126981"/>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6981"/>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6981"/>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6981"/>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6981"/>
                                        </p:tgtEl>
                                        <p:attrNameLst>
                                          <p:attrName>ppt_y</p:attrName>
                                        </p:attrNameLst>
                                      </p:cBhvr>
                                      <p:tavLst>
                                        <p:tav tm="0" fmla="#ppt_y-sin(pi*$)/81">
                                          <p:val>
                                            <p:fltVal val="0"/>
                                          </p:val>
                                        </p:tav>
                                        <p:tav tm="100000">
                                          <p:val>
                                            <p:fltVal val="1"/>
                                          </p:val>
                                        </p:tav>
                                      </p:tavLst>
                                    </p:anim>
                                    <p:animScale>
                                      <p:cBhvr>
                                        <p:cTn id="22" dur="26">
                                          <p:stCondLst>
                                            <p:cond delay="650"/>
                                          </p:stCondLst>
                                        </p:cTn>
                                        <p:tgtEl>
                                          <p:spTgt spid="126981"/>
                                        </p:tgtEl>
                                      </p:cBhvr>
                                      <p:to x="100000" y="60000"/>
                                    </p:animScale>
                                    <p:animScale>
                                      <p:cBhvr>
                                        <p:cTn id="23" dur="166" decel="50000">
                                          <p:stCondLst>
                                            <p:cond delay="676"/>
                                          </p:stCondLst>
                                        </p:cTn>
                                        <p:tgtEl>
                                          <p:spTgt spid="126981"/>
                                        </p:tgtEl>
                                      </p:cBhvr>
                                      <p:to x="100000" y="100000"/>
                                    </p:animScale>
                                    <p:animScale>
                                      <p:cBhvr>
                                        <p:cTn id="24" dur="26">
                                          <p:stCondLst>
                                            <p:cond delay="1312"/>
                                          </p:stCondLst>
                                        </p:cTn>
                                        <p:tgtEl>
                                          <p:spTgt spid="126981"/>
                                        </p:tgtEl>
                                      </p:cBhvr>
                                      <p:to x="100000" y="80000"/>
                                    </p:animScale>
                                    <p:animScale>
                                      <p:cBhvr>
                                        <p:cTn id="25" dur="166" decel="50000">
                                          <p:stCondLst>
                                            <p:cond delay="1338"/>
                                          </p:stCondLst>
                                        </p:cTn>
                                        <p:tgtEl>
                                          <p:spTgt spid="126981"/>
                                        </p:tgtEl>
                                      </p:cBhvr>
                                      <p:to x="100000" y="100000"/>
                                    </p:animScale>
                                    <p:animScale>
                                      <p:cBhvr>
                                        <p:cTn id="26" dur="26">
                                          <p:stCondLst>
                                            <p:cond delay="1642"/>
                                          </p:stCondLst>
                                        </p:cTn>
                                        <p:tgtEl>
                                          <p:spTgt spid="126981"/>
                                        </p:tgtEl>
                                      </p:cBhvr>
                                      <p:to x="100000" y="90000"/>
                                    </p:animScale>
                                    <p:animScale>
                                      <p:cBhvr>
                                        <p:cTn id="27" dur="166" decel="50000">
                                          <p:stCondLst>
                                            <p:cond delay="1668"/>
                                          </p:stCondLst>
                                        </p:cTn>
                                        <p:tgtEl>
                                          <p:spTgt spid="126981"/>
                                        </p:tgtEl>
                                      </p:cBhvr>
                                      <p:to x="100000" y="100000"/>
                                    </p:animScale>
                                    <p:animScale>
                                      <p:cBhvr>
                                        <p:cTn id="28" dur="26">
                                          <p:stCondLst>
                                            <p:cond delay="1808"/>
                                          </p:stCondLst>
                                        </p:cTn>
                                        <p:tgtEl>
                                          <p:spTgt spid="126981"/>
                                        </p:tgtEl>
                                      </p:cBhvr>
                                      <p:to x="100000" y="95000"/>
                                    </p:animScale>
                                    <p:animScale>
                                      <p:cBhvr>
                                        <p:cTn id="29" dur="166" decel="50000">
                                          <p:stCondLst>
                                            <p:cond delay="1834"/>
                                          </p:stCondLst>
                                        </p:cTn>
                                        <p:tgtEl>
                                          <p:spTgt spid="12698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1" grpId="0" animBg="1"/>
      <p:bldP spid="126984" grpId="0" autoUpdateAnimBg="0"/>
      <p:bldP spid="12698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grpSp>
        <p:nvGrpSpPr>
          <p:cNvPr id="93188" name="Group 4"/>
          <p:cNvGrpSpPr>
            <a:grpSpLocks/>
          </p:cNvGrpSpPr>
          <p:nvPr/>
        </p:nvGrpSpPr>
        <p:grpSpPr bwMode="auto">
          <a:xfrm>
            <a:off x="1028700" y="1206500"/>
            <a:ext cx="8039100" cy="2628900"/>
            <a:chOff x="552" y="840"/>
            <a:chExt cx="5064" cy="1656"/>
          </a:xfrm>
        </p:grpSpPr>
        <p:pic>
          <p:nvPicPr>
            <p:cNvPr id="93189" name="Picture 5" descr="eq_8"/>
            <p:cNvPicPr>
              <a:picLocks noChangeAspect="1" noChangeArrowheads="1"/>
            </p:cNvPicPr>
            <p:nvPr/>
          </p:nvPicPr>
          <p:blipFill>
            <a:blip r:embed="rId3" cstate="print"/>
            <a:srcRect l="48671" t="28401" r="44833" b="49646"/>
            <a:stretch>
              <a:fillRect/>
            </a:stretch>
          </p:blipFill>
          <p:spPr bwMode="auto">
            <a:xfrm>
              <a:off x="4270" y="1541"/>
              <a:ext cx="386" cy="589"/>
            </a:xfrm>
            <a:prstGeom prst="rect">
              <a:avLst/>
            </a:prstGeom>
            <a:noFill/>
          </p:spPr>
        </p:pic>
        <p:pic>
          <p:nvPicPr>
            <p:cNvPr id="93190" name="Picture 6" descr="eq_8"/>
            <p:cNvPicPr>
              <a:picLocks noChangeAspect="1" noChangeArrowheads="1"/>
            </p:cNvPicPr>
            <p:nvPr/>
          </p:nvPicPr>
          <p:blipFill>
            <a:blip r:embed="rId3" cstate="print"/>
            <a:srcRect l="15651" t="29295" r="78661" b="50764"/>
            <a:stretch>
              <a:fillRect/>
            </a:stretch>
          </p:blipFill>
          <p:spPr bwMode="auto">
            <a:xfrm>
              <a:off x="1966" y="1565"/>
              <a:ext cx="338" cy="535"/>
            </a:xfrm>
            <a:prstGeom prst="rect">
              <a:avLst/>
            </a:prstGeom>
            <a:noFill/>
          </p:spPr>
        </p:pic>
        <p:sp>
          <p:nvSpPr>
            <p:cNvPr id="93191" name="Rectangle 7"/>
            <p:cNvSpPr>
              <a:spLocks noChangeArrowheads="1"/>
            </p:cNvSpPr>
            <p:nvPr/>
          </p:nvSpPr>
          <p:spPr bwMode="auto">
            <a:xfrm>
              <a:off x="552" y="900"/>
              <a:ext cx="5064" cy="1596"/>
            </a:xfrm>
            <a:prstGeom prst="rect">
              <a:avLst/>
            </a:prstGeom>
            <a:noFill/>
            <a:ln w="9525">
              <a:noFill/>
              <a:miter lim="800000"/>
              <a:headEnd/>
              <a:tailEnd/>
            </a:ln>
            <a:effectLst/>
          </p:spPr>
          <p:txBody>
            <a:bodyPr/>
            <a:lstStyle/>
            <a:p>
              <a:pPr>
                <a:lnSpc>
                  <a:spcPct val="120000"/>
                </a:lnSpc>
                <a:spcBef>
                  <a:spcPct val="20000"/>
                </a:spcBef>
                <a:spcAft>
                  <a:spcPct val="20000"/>
                </a:spcAft>
                <a:tabLst>
                  <a:tab pos="1828800" algn="l"/>
                  <a:tab pos="3657600" algn="l"/>
                </a:tabLst>
              </a:pPr>
              <a:r>
                <a:rPr lang="en-US" sz="2400" b="1">
                  <a:solidFill>
                    <a:srgbClr val="00539D"/>
                  </a:solidFill>
                  <a:ea typeface="Times New Roman" pitchFamily="18" charset="0"/>
                  <a:cs typeface="Arial" pitchFamily="34" charset="0"/>
                </a:rPr>
                <a:t>In the equation	  which is a value of </a:t>
              </a:r>
              <a:br>
                <a:rPr lang="en-US" sz="2400" b="1">
                  <a:solidFill>
                    <a:srgbClr val="00539D"/>
                  </a:solidFill>
                  <a:ea typeface="Times New Roman" pitchFamily="18" charset="0"/>
                  <a:cs typeface="Arial" pitchFamily="34" charset="0"/>
                </a:rPr>
              </a:br>
              <a:r>
                <a:rPr lang="en-US" sz="2400" i="1">
                  <a:solidFill>
                    <a:srgbClr val="00539D"/>
                  </a:solidFill>
                  <a:ea typeface="Times New Roman" pitchFamily="18" charset="0"/>
                  <a:cs typeface="Arial" pitchFamily="34" charset="0"/>
                </a:rPr>
                <a:t>q</a:t>
              </a:r>
              <a:r>
                <a:rPr lang="en-US" sz="2400" b="1">
                  <a:solidFill>
                    <a:srgbClr val="00539D"/>
                  </a:solidFill>
                  <a:ea typeface="Times New Roman" pitchFamily="18" charset="0"/>
                  <a:cs typeface="Arial" pitchFamily="34" charset="0"/>
                </a:rPr>
                <a:t> when </a:t>
              </a:r>
              <a:r>
                <a:rPr lang="en-US" sz="2400" i="1">
                  <a:solidFill>
                    <a:srgbClr val="00539D"/>
                  </a:solidFill>
                  <a:ea typeface="Times New Roman" pitchFamily="18" charset="0"/>
                  <a:cs typeface="Arial" pitchFamily="34" charset="0"/>
                </a:rPr>
                <a:t>y =</a:t>
              </a:r>
              <a:r>
                <a:rPr lang="en-US" sz="2400">
                  <a:solidFill>
                    <a:srgbClr val="00539D"/>
                  </a:solidFill>
                  <a:ea typeface="Times New Roman" pitchFamily="18" charset="0"/>
                  <a:cs typeface="Arial" pitchFamily="34" charset="0"/>
                </a:rPr>
                <a:t> 0</a:t>
              </a:r>
              <a:r>
                <a:rPr lang="en-US" sz="2400" b="1">
                  <a:solidFill>
                    <a:srgbClr val="00539D"/>
                  </a:solidFill>
                  <a:ea typeface="Times New Roman" pitchFamily="18" charset="0"/>
                  <a:cs typeface="Arial" pitchFamily="34" charset="0"/>
                </a:rPr>
                <a:t>?</a:t>
              </a:r>
              <a:endParaRPr lang="en-US" sz="1200" b="1">
                <a:solidFill>
                  <a:srgbClr val="00539D"/>
                </a:solidFill>
                <a:ea typeface="Times New Roman" pitchFamily="18" charset="0"/>
                <a:cs typeface="Arial" pitchFamily="34" charset="0"/>
              </a:endParaRPr>
            </a:p>
            <a:p>
              <a:pPr>
                <a:lnSpc>
                  <a:spcPct val="120000"/>
                </a:lnSpc>
                <a:spcBef>
                  <a:spcPct val="20000"/>
                </a:spcBef>
                <a:spcAft>
                  <a:spcPct val="20000"/>
                </a:spcAft>
                <a:tabLst>
                  <a:tab pos="1828800" algn="l"/>
                  <a:tab pos="3657600" algn="l"/>
                </a:tabLst>
              </a:pPr>
              <a:endParaRPr lang="en-US" sz="800" b="1">
                <a:solidFill>
                  <a:srgbClr val="00539D"/>
                </a:solidFill>
                <a:ea typeface="Times New Roman" pitchFamily="18" charset="0"/>
                <a:cs typeface="Arial" pitchFamily="34" charset="0"/>
              </a:endParaRPr>
            </a:p>
            <a:p>
              <a:pPr>
                <a:lnSpc>
                  <a:spcPct val="120000"/>
                </a:lnSpc>
                <a:spcBef>
                  <a:spcPct val="20000"/>
                </a:spcBef>
                <a:spcAft>
                  <a:spcPct val="20000"/>
                </a:spcAft>
                <a:tabLst>
                  <a:tab pos="1828800" algn="l"/>
                  <a:tab pos="3657600" algn="l"/>
                </a:tabLst>
              </a:pPr>
              <a:r>
                <a:rPr lang="en-US" sz="2400" b="1">
                  <a:solidFill>
                    <a:srgbClr val="00539D"/>
                  </a:solidFill>
                  <a:ea typeface="Times New Roman" pitchFamily="18" charset="0"/>
                  <a:cs typeface="Arial" pitchFamily="34" charset="0"/>
                </a:rPr>
                <a:t>A	B          	C  </a:t>
              </a:r>
              <a:r>
                <a:rPr lang="en-US" sz="2400">
                  <a:ea typeface="Times New Roman" pitchFamily="18" charset="0"/>
                  <a:cs typeface="Arial" pitchFamily="34" charset="0"/>
                </a:rPr>
                <a:t>0  </a:t>
              </a:r>
              <a:r>
                <a:rPr lang="en-US" sz="2400" b="1">
                  <a:solidFill>
                    <a:srgbClr val="00539D"/>
                  </a:solidFill>
                  <a:ea typeface="Times New Roman" pitchFamily="18" charset="0"/>
                  <a:cs typeface="Arial" pitchFamily="34" charset="0"/>
                </a:rPr>
                <a:t>     	D</a:t>
              </a:r>
              <a:endParaRPr lang="en-US" sz="2400" i="1">
                <a:solidFill>
                  <a:srgbClr val="000000"/>
                </a:solidFill>
                <a:ea typeface="Times New Roman" pitchFamily="18" charset="0"/>
                <a:cs typeface="Arial" pitchFamily="34" charset="0"/>
              </a:endParaRPr>
            </a:p>
          </p:txBody>
        </p:sp>
        <p:pic>
          <p:nvPicPr>
            <p:cNvPr id="93192" name="Picture 8" descr="eq_8"/>
            <p:cNvPicPr>
              <a:picLocks noChangeAspect="1" noChangeArrowheads="1"/>
            </p:cNvPicPr>
            <p:nvPr/>
          </p:nvPicPr>
          <p:blipFill>
            <a:blip r:embed="rId3" cstate="print"/>
            <a:srcRect l="50690" r="31807" b="80060"/>
            <a:stretch>
              <a:fillRect/>
            </a:stretch>
          </p:blipFill>
          <p:spPr bwMode="auto">
            <a:xfrm>
              <a:off x="1980" y="840"/>
              <a:ext cx="1040" cy="535"/>
            </a:xfrm>
            <a:prstGeom prst="rect">
              <a:avLst/>
            </a:prstGeom>
            <a:noFill/>
          </p:spPr>
        </p:pic>
        <p:pic>
          <p:nvPicPr>
            <p:cNvPr id="93193" name="Picture 9" descr="eq_8"/>
            <p:cNvPicPr>
              <a:picLocks noChangeAspect="1" noChangeArrowheads="1"/>
            </p:cNvPicPr>
            <p:nvPr/>
          </p:nvPicPr>
          <p:blipFill>
            <a:blip r:embed="rId3" cstate="print"/>
            <a:srcRect t="30190" r="95422" b="50093"/>
            <a:stretch>
              <a:fillRect/>
            </a:stretch>
          </p:blipFill>
          <p:spPr bwMode="auto">
            <a:xfrm>
              <a:off x="842" y="1589"/>
              <a:ext cx="272" cy="529"/>
            </a:xfrm>
            <a:prstGeom prst="rect">
              <a:avLst/>
            </a:prstGeom>
            <a:noFill/>
          </p:spPr>
        </p:pic>
      </p:grpSp>
      <p:pic>
        <p:nvPicPr>
          <p:cNvPr id="93194" name="Picture 10" descr="eq_8"/>
          <p:cNvPicPr>
            <a:picLocks noChangeAspect="1" noChangeArrowheads="1"/>
          </p:cNvPicPr>
          <p:nvPr/>
        </p:nvPicPr>
        <p:blipFill>
          <a:blip r:embed="rId3" cstate="print"/>
          <a:srcRect t="50093" r="82599" b="31755"/>
          <a:stretch>
            <a:fillRect/>
          </a:stretch>
        </p:blipFill>
        <p:spPr bwMode="auto">
          <a:xfrm>
            <a:off x="1254125" y="5576888"/>
            <a:ext cx="1641475" cy="773112"/>
          </a:xfrm>
          <a:prstGeom prst="rect">
            <a:avLst/>
          </a:prstGeom>
          <a:noFill/>
        </p:spPr>
      </p:pic>
      <p:sp>
        <p:nvSpPr>
          <p:cNvPr id="93195" name="Rectangle 11"/>
          <p:cNvSpPr>
            <a:spLocks noChangeArrowheads="1"/>
          </p:cNvSpPr>
          <p:nvPr/>
        </p:nvSpPr>
        <p:spPr bwMode="auto">
          <a:xfrm>
            <a:off x="4629150" y="5737225"/>
            <a:ext cx="4362450"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pitchFamily="34" charset="0"/>
              </a:rPr>
              <a:t>Replace </a:t>
            </a:r>
            <a:r>
              <a:rPr lang="en-US" sz="2400" i="1">
                <a:solidFill>
                  <a:srgbClr val="000000"/>
                </a:solidFill>
                <a:ea typeface="Times New Roman" pitchFamily="18" charset="0"/>
                <a:cs typeface="Arial" pitchFamily="34" charset="0"/>
              </a:rPr>
              <a:t>y</a:t>
            </a:r>
            <a:r>
              <a:rPr lang="en-US" sz="2400">
                <a:solidFill>
                  <a:srgbClr val="000000"/>
                </a:solidFill>
                <a:ea typeface="Times New Roman" pitchFamily="18" charset="0"/>
                <a:cs typeface="Arial" pitchFamily="34" charset="0"/>
              </a:rPr>
              <a:t> with 0.</a:t>
            </a:r>
          </a:p>
        </p:txBody>
      </p:sp>
      <p:sp>
        <p:nvSpPr>
          <p:cNvPr id="93196" name="Text Box 12"/>
          <p:cNvSpPr txBox="1">
            <a:spLocks noChangeArrowheads="1"/>
          </p:cNvSpPr>
          <p:nvPr/>
        </p:nvSpPr>
        <p:spPr bwMode="auto">
          <a:xfrm>
            <a:off x="1143000" y="3225800"/>
            <a:ext cx="7162800" cy="420688"/>
          </a:xfrm>
          <a:prstGeom prst="rect">
            <a:avLst/>
          </a:prstGeom>
          <a:noFill/>
          <a:ln w="28575" algn="ctr">
            <a:noFill/>
            <a:miter lim="800000"/>
            <a:headEnd/>
            <a:tailEnd/>
          </a:ln>
          <a:effectLst/>
        </p:spPr>
        <p:txBody>
          <a:bodyPr>
            <a:spAutoFit/>
          </a:bodyPr>
          <a:lstStyle/>
          <a:p>
            <a:pPr>
              <a:lnSpc>
                <a:spcPct val="90000"/>
              </a:lnSpc>
              <a:spcBef>
                <a:spcPct val="50000"/>
              </a:spcBef>
              <a:spcAft>
                <a:spcPct val="20000"/>
              </a:spcAft>
              <a:tabLst>
                <a:tab pos="3486150" algn="l"/>
              </a:tabLst>
            </a:pPr>
            <a:r>
              <a:rPr lang="en-US" sz="2400" b="1">
                <a:solidFill>
                  <a:srgbClr val="00539D"/>
                </a:solidFill>
                <a:ea typeface="Times New Roman" pitchFamily="18" charset="0"/>
                <a:cs typeface="Arial" pitchFamily="34" charset="0"/>
              </a:rPr>
              <a:t>Read the Test Item</a:t>
            </a:r>
            <a:endParaRPr lang="en-US" sz="2400">
              <a:solidFill>
                <a:srgbClr val="000000"/>
              </a:solidFill>
              <a:ea typeface="Times New Roman" pitchFamily="18" charset="0"/>
              <a:cs typeface="Arial" pitchFamily="34" charset="0"/>
            </a:endParaRPr>
          </a:p>
        </p:txBody>
      </p:sp>
      <p:pic>
        <p:nvPicPr>
          <p:cNvPr id="93197" name="Picture 13" descr="GC9_09"/>
          <p:cNvPicPr>
            <a:picLocks noChangeAspect="1" noChangeArrowheads="1"/>
          </p:cNvPicPr>
          <p:nvPr/>
        </p:nvPicPr>
        <p:blipFill>
          <a:blip r:embed="rId4" cstate="print"/>
          <a:srcRect t="50446"/>
          <a:stretch>
            <a:fillRect/>
          </a:stretch>
        </p:blipFill>
        <p:spPr bwMode="auto">
          <a:xfrm>
            <a:off x="1276350" y="4778375"/>
            <a:ext cx="1581150" cy="795338"/>
          </a:xfrm>
          <a:prstGeom prst="rect">
            <a:avLst/>
          </a:prstGeom>
          <a:noFill/>
        </p:spPr>
      </p:pic>
      <p:sp>
        <p:nvSpPr>
          <p:cNvPr id="93198" name="Text Box 14"/>
          <p:cNvSpPr txBox="1">
            <a:spLocks noChangeArrowheads="1"/>
          </p:cNvSpPr>
          <p:nvPr/>
        </p:nvSpPr>
        <p:spPr bwMode="auto">
          <a:xfrm>
            <a:off x="1143000" y="4976813"/>
            <a:ext cx="7162800" cy="420687"/>
          </a:xfrm>
          <a:prstGeom prst="rect">
            <a:avLst/>
          </a:prstGeom>
          <a:noFill/>
          <a:ln w="28575" algn="ctr">
            <a:noFill/>
            <a:miter lim="800000"/>
            <a:headEnd/>
            <a:tailEnd/>
          </a:ln>
          <a:effectLst/>
        </p:spPr>
        <p:txBody>
          <a:bodyPr>
            <a:spAutoFit/>
          </a:bodyPr>
          <a:lstStyle/>
          <a:p>
            <a:pPr>
              <a:lnSpc>
                <a:spcPct val="90000"/>
              </a:lnSpc>
              <a:spcBef>
                <a:spcPct val="50000"/>
              </a:spcBef>
              <a:spcAft>
                <a:spcPct val="20000"/>
              </a:spcAft>
              <a:tabLst>
                <a:tab pos="3486150" algn="l"/>
              </a:tabLst>
            </a:pPr>
            <a:r>
              <a:rPr lang="en-US" sz="2400">
                <a:solidFill>
                  <a:srgbClr val="000000"/>
                </a:solidFill>
                <a:ea typeface="Times New Roman" pitchFamily="18" charset="0"/>
                <a:cs typeface="Arial" pitchFamily="34" charset="0"/>
              </a:rPr>
              <a:t>	Original equation</a:t>
            </a:r>
          </a:p>
        </p:txBody>
      </p:sp>
      <p:grpSp>
        <p:nvGrpSpPr>
          <p:cNvPr id="93199" name="Group 15"/>
          <p:cNvGrpSpPr>
            <a:grpSpLocks/>
          </p:cNvGrpSpPr>
          <p:nvPr/>
        </p:nvGrpSpPr>
        <p:grpSpPr bwMode="auto">
          <a:xfrm>
            <a:off x="1143000" y="3625850"/>
            <a:ext cx="7162800" cy="795338"/>
            <a:chOff x="624" y="2412"/>
            <a:chExt cx="4512" cy="501"/>
          </a:xfrm>
        </p:grpSpPr>
        <p:pic>
          <p:nvPicPr>
            <p:cNvPr id="93200" name="Picture 16" descr="GC9_09"/>
            <p:cNvPicPr>
              <a:picLocks noChangeAspect="1" noChangeArrowheads="1"/>
            </p:cNvPicPr>
            <p:nvPr/>
          </p:nvPicPr>
          <p:blipFill>
            <a:blip r:embed="rId4" cstate="print"/>
            <a:srcRect r="28915" b="50446"/>
            <a:stretch>
              <a:fillRect/>
            </a:stretch>
          </p:blipFill>
          <p:spPr bwMode="auto">
            <a:xfrm>
              <a:off x="1248" y="2412"/>
              <a:ext cx="708" cy="501"/>
            </a:xfrm>
            <a:prstGeom prst="rect">
              <a:avLst/>
            </a:prstGeom>
            <a:noFill/>
          </p:spPr>
        </p:pic>
        <p:sp>
          <p:nvSpPr>
            <p:cNvPr id="93201" name="Text Box 17"/>
            <p:cNvSpPr txBox="1">
              <a:spLocks noChangeArrowheads="1"/>
            </p:cNvSpPr>
            <p:nvPr/>
          </p:nvSpPr>
          <p:spPr bwMode="auto">
            <a:xfrm>
              <a:off x="624" y="2531"/>
              <a:ext cx="4512" cy="265"/>
            </a:xfrm>
            <a:prstGeom prst="rect">
              <a:avLst/>
            </a:prstGeom>
            <a:noFill/>
            <a:ln w="28575" algn="ctr">
              <a:noFill/>
              <a:miter lim="800000"/>
              <a:headEnd/>
              <a:tailEnd/>
            </a:ln>
            <a:effectLst/>
          </p:spPr>
          <p:txBody>
            <a:bodyPr>
              <a:spAutoFit/>
            </a:bodyPr>
            <a:lstStyle/>
            <a:p>
              <a:pPr>
                <a:lnSpc>
                  <a:spcPct val="90000"/>
                </a:lnSpc>
                <a:spcBef>
                  <a:spcPct val="50000"/>
                </a:spcBef>
                <a:spcAft>
                  <a:spcPct val="20000"/>
                </a:spcAft>
                <a:tabLst>
                  <a:tab pos="3486150" algn="l"/>
                </a:tabLst>
              </a:pPr>
              <a:r>
                <a:rPr lang="en-US" sz="2400">
                  <a:solidFill>
                    <a:srgbClr val="000000"/>
                  </a:solidFill>
                  <a:ea typeface="Times New Roman" pitchFamily="18" charset="0"/>
                  <a:cs typeface="Arial" pitchFamily="34" charset="0"/>
                </a:rPr>
                <a:t>Factor              as the difference of squares.</a:t>
              </a:r>
            </a:p>
          </p:txBody>
        </p:sp>
      </p:grpSp>
      <p:sp>
        <p:nvSpPr>
          <p:cNvPr id="93202" name="Text Box 18"/>
          <p:cNvSpPr txBox="1">
            <a:spLocks noChangeArrowheads="1"/>
          </p:cNvSpPr>
          <p:nvPr/>
        </p:nvSpPr>
        <p:spPr bwMode="auto">
          <a:xfrm>
            <a:off x="1143000" y="4395788"/>
            <a:ext cx="7162800" cy="420687"/>
          </a:xfrm>
          <a:prstGeom prst="rect">
            <a:avLst/>
          </a:prstGeom>
          <a:noFill/>
          <a:ln w="28575" algn="ctr">
            <a:noFill/>
            <a:miter lim="800000"/>
            <a:headEnd/>
            <a:tailEnd/>
          </a:ln>
          <a:effectLst/>
        </p:spPr>
        <p:txBody>
          <a:bodyPr>
            <a:spAutoFit/>
          </a:bodyPr>
          <a:lstStyle/>
          <a:p>
            <a:pPr>
              <a:lnSpc>
                <a:spcPct val="90000"/>
              </a:lnSpc>
              <a:spcBef>
                <a:spcPct val="50000"/>
              </a:spcBef>
              <a:spcAft>
                <a:spcPct val="20000"/>
              </a:spcAft>
              <a:tabLst>
                <a:tab pos="3486150" algn="l"/>
              </a:tabLst>
            </a:pPr>
            <a:r>
              <a:rPr lang="en-US" sz="2400" b="1">
                <a:solidFill>
                  <a:srgbClr val="00539D"/>
                </a:solidFill>
                <a:ea typeface="Times New Roman" pitchFamily="18" charset="0"/>
                <a:cs typeface="Arial" pitchFamily="34" charset="0"/>
              </a:rPr>
              <a:t>Solve the Test Item</a:t>
            </a:r>
            <a:endParaRPr lang="en-US" sz="2400">
              <a:solidFill>
                <a:srgbClr val="000000"/>
              </a:solidFill>
              <a:ea typeface="Times New Roman" pitchFamily="18" charset="0"/>
              <a:cs typeface="Arial" pitchFamily="34"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3188"/>
                                        </p:tgtEl>
                                        <p:attrNameLst>
                                          <p:attrName>style.visibility</p:attrName>
                                        </p:attrNameLst>
                                      </p:cBhvr>
                                      <p:to>
                                        <p:strVal val="visible"/>
                                      </p:to>
                                    </p:set>
                                    <p:animEffect transition="in" filter="wipe(left)">
                                      <p:cBhvr>
                                        <p:cTn id="7" dur="500"/>
                                        <p:tgtEl>
                                          <p:spTgt spid="9318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96"/>
                                        </p:tgtEl>
                                        <p:attrNameLst>
                                          <p:attrName>style.visibility</p:attrName>
                                        </p:attrNameLst>
                                      </p:cBhvr>
                                      <p:to>
                                        <p:strVal val="visible"/>
                                      </p:to>
                                    </p:set>
                                    <p:animEffect transition="in" filter="wipe(left)">
                                      <p:cBhvr>
                                        <p:cTn id="12" dur="500"/>
                                        <p:tgtEl>
                                          <p:spTgt spid="9319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93199"/>
                                        </p:tgtEl>
                                        <p:attrNameLst>
                                          <p:attrName>style.visibility</p:attrName>
                                        </p:attrNameLst>
                                      </p:cBhvr>
                                      <p:to>
                                        <p:strVal val="visible"/>
                                      </p:to>
                                    </p:set>
                                    <p:animEffect transition="in" filter="wipe(left)">
                                      <p:cBhvr>
                                        <p:cTn id="16" dur="500"/>
                                        <p:tgtEl>
                                          <p:spTgt spid="9319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3202"/>
                                        </p:tgtEl>
                                        <p:attrNameLst>
                                          <p:attrName>style.visibility</p:attrName>
                                        </p:attrNameLst>
                                      </p:cBhvr>
                                      <p:to>
                                        <p:strVal val="visible"/>
                                      </p:to>
                                    </p:set>
                                    <p:animEffect transition="in" filter="wipe(left)">
                                      <p:cBhvr>
                                        <p:cTn id="21" dur="500"/>
                                        <p:tgtEl>
                                          <p:spTgt spid="9320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93197"/>
                                        </p:tgtEl>
                                        <p:attrNameLst>
                                          <p:attrName>style.visibility</p:attrName>
                                        </p:attrNameLst>
                                      </p:cBhvr>
                                      <p:to>
                                        <p:strVal val="visible"/>
                                      </p:to>
                                    </p:set>
                                    <p:animEffect transition="in" filter="wipe(left)">
                                      <p:cBhvr>
                                        <p:cTn id="26" dur="500"/>
                                        <p:tgtEl>
                                          <p:spTgt spid="93197"/>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3198"/>
                                        </p:tgtEl>
                                        <p:attrNameLst>
                                          <p:attrName>style.visibility</p:attrName>
                                        </p:attrNameLst>
                                      </p:cBhvr>
                                      <p:to>
                                        <p:strVal val="visible"/>
                                      </p:to>
                                    </p:set>
                                    <p:animEffect transition="in" filter="wipe(left)">
                                      <p:cBhvr>
                                        <p:cTn id="30" dur="500"/>
                                        <p:tgtEl>
                                          <p:spTgt spid="9319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3194"/>
                                        </p:tgtEl>
                                        <p:attrNameLst>
                                          <p:attrName>style.visibility</p:attrName>
                                        </p:attrNameLst>
                                      </p:cBhvr>
                                      <p:to>
                                        <p:strVal val="visible"/>
                                      </p:to>
                                    </p:set>
                                    <p:animEffect transition="in" filter="wipe(left)">
                                      <p:cBhvr>
                                        <p:cTn id="35" dur="500"/>
                                        <p:tgtEl>
                                          <p:spTgt spid="93194"/>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93195">
                                            <p:txEl>
                                              <p:pRg st="0" end="0"/>
                                            </p:txEl>
                                          </p:spTgt>
                                        </p:tgtEl>
                                        <p:attrNameLst>
                                          <p:attrName>style.visibility</p:attrName>
                                        </p:attrNameLst>
                                      </p:cBhvr>
                                      <p:to>
                                        <p:strVal val="visible"/>
                                      </p:to>
                                    </p:set>
                                    <p:animEffect transition="in" filter="wipe(left)">
                                      <p:cBhvr>
                                        <p:cTn id="39" dur="500"/>
                                        <p:tgtEl>
                                          <p:spTgt spid="93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5" grpId="0" build="p" autoUpdateAnimBg="0" advAuto="0"/>
      <p:bldP spid="93196" grpId="0" autoUpdateAnimBg="0"/>
      <p:bldP spid="93198" grpId="0" autoUpdateAnimBg="0"/>
      <p:bldP spid="93202"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grpSp>
        <p:nvGrpSpPr>
          <p:cNvPr id="94212" name="Group 4"/>
          <p:cNvGrpSpPr>
            <a:grpSpLocks/>
          </p:cNvGrpSpPr>
          <p:nvPr/>
        </p:nvGrpSpPr>
        <p:grpSpPr bwMode="auto">
          <a:xfrm>
            <a:off x="533400" y="5324475"/>
            <a:ext cx="8229600" cy="933450"/>
            <a:chOff x="336" y="2955"/>
            <a:chExt cx="5184" cy="588"/>
          </a:xfrm>
        </p:grpSpPr>
        <p:pic>
          <p:nvPicPr>
            <p:cNvPr id="94213" name="Picture 5" descr="eq_10"/>
            <p:cNvPicPr>
              <a:picLocks noChangeAspect="1" noChangeArrowheads="1"/>
            </p:cNvPicPr>
            <p:nvPr/>
          </p:nvPicPr>
          <p:blipFill>
            <a:blip r:embed="rId3" cstate="print"/>
            <a:srcRect r="48222"/>
            <a:stretch>
              <a:fillRect/>
            </a:stretch>
          </p:blipFill>
          <p:spPr bwMode="auto">
            <a:xfrm>
              <a:off x="1440" y="2955"/>
              <a:ext cx="2287" cy="495"/>
            </a:xfrm>
            <a:prstGeom prst="rect">
              <a:avLst/>
            </a:prstGeom>
            <a:noFill/>
          </p:spPr>
        </p:pic>
        <p:sp>
          <p:nvSpPr>
            <p:cNvPr id="94214" name="Rectangle 6"/>
            <p:cNvSpPr>
              <a:spLocks noChangeArrowheads="1"/>
            </p:cNvSpPr>
            <p:nvPr/>
          </p:nvSpPr>
          <p:spPr bwMode="auto">
            <a:xfrm>
              <a:off x="336" y="3071"/>
              <a:ext cx="5184" cy="472"/>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correct </a:t>
              </a:r>
              <a:br>
                <a:rPr lang="en-US" sz="2400">
                  <a:solidFill>
                    <a:srgbClr val="E01B22"/>
                  </a:solidFill>
                </a:rPr>
              </a:br>
              <a:r>
                <a:rPr lang="en-US" sz="2400">
                  <a:solidFill>
                    <a:srgbClr val="E01B22"/>
                  </a:solidFill>
                </a:rPr>
                <a:t>answer is D.</a:t>
              </a:r>
            </a:p>
          </p:txBody>
        </p:sp>
      </p:grpSp>
      <p:sp>
        <p:nvSpPr>
          <p:cNvPr id="94215" name="Rectangle 7"/>
          <p:cNvSpPr>
            <a:spLocks noChangeArrowheads="1"/>
          </p:cNvSpPr>
          <p:nvPr/>
        </p:nvSpPr>
        <p:spPr bwMode="auto">
          <a:xfrm>
            <a:off x="4495800" y="3762375"/>
            <a:ext cx="4448175"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pitchFamily="34" charset="0"/>
              </a:rPr>
              <a:t>Zero Product Property</a:t>
            </a:r>
          </a:p>
        </p:txBody>
      </p:sp>
      <p:grpSp>
        <p:nvGrpSpPr>
          <p:cNvPr id="94216" name="Group 8"/>
          <p:cNvGrpSpPr>
            <a:grpSpLocks/>
          </p:cNvGrpSpPr>
          <p:nvPr/>
        </p:nvGrpSpPr>
        <p:grpSpPr bwMode="auto">
          <a:xfrm>
            <a:off x="1439863" y="4457700"/>
            <a:ext cx="2560637" cy="839788"/>
            <a:chOff x="907" y="1500"/>
            <a:chExt cx="1613" cy="529"/>
          </a:xfrm>
        </p:grpSpPr>
        <p:pic>
          <p:nvPicPr>
            <p:cNvPr id="94217" name="Picture 9" descr="eq_9"/>
            <p:cNvPicPr>
              <a:picLocks noChangeAspect="1" noChangeArrowheads="1"/>
            </p:cNvPicPr>
            <p:nvPr/>
          </p:nvPicPr>
          <p:blipFill>
            <a:blip r:embed="rId4" cstate="print"/>
            <a:srcRect t="61620" r="59366" b="19171"/>
            <a:stretch>
              <a:fillRect/>
            </a:stretch>
          </p:blipFill>
          <p:spPr bwMode="auto">
            <a:xfrm>
              <a:off x="907" y="1524"/>
              <a:ext cx="653" cy="505"/>
            </a:xfrm>
            <a:prstGeom prst="rect">
              <a:avLst/>
            </a:prstGeom>
            <a:noFill/>
          </p:spPr>
        </p:pic>
        <p:pic>
          <p:nvPicPr>
            <p:cNvPr id="94218" name="Picture 10" descr="eq_9"/>
            <p:cNvPicPr>
              <a:picLocks noChangeAspect="1" noChangeArrowheads="1"/>
            </p:cNvPicPr>
            <p:nvPr/>
          </p:nvPicPr>
          <p:blipFill>
            <a:blip r:embed="rId4" cstate="print"/>
            <a:srcRect t="80334" r="67206"/>
            <a:stretch>
              <a:fillRect/>
            </a:stretch>
          </p:blipFill>
          <p:spPr bwMode="auto">
            <a:xfrm>
              <a:off x="1993" y="1500"/>
              <a:ext cx="527" cy="517"/>
            </a:xfrm>
            <a:prstGeom prst="rect">
              <a:avLst/>
            </a:prstGeom>
            <a:noFill/>
          </p:spPr>
        </p:pic>
      </p:grpSp>
      <p:sp>
        <p:nvSpPr>
          <p:cNvPr id="94219" name="Rectangle 11"/>
          <p:cNvSpPr>
            <a:spLocks noChangeArrowheads="1"/>
          </p:cNvSpPr>
          <p:nvPr/>
        </p:nvSpPr>
        <p:spPr bwMode="auto">
          <a:xfrm>
            <a:off x="4476750" y="4667250"/>
            <a:ext cx="4362450"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pitchFamily="34" charset="0"/>
              </a:rPr>
              <a:t>Solve each equation.</a:t>
            </a:r>
          </a:p>
        </p:txBody>
      </p:sp>
      <p:pic>
        <p:nvPicPr>
          <p:cNvPr id="94220" name="Picture 12" descr="eq_8"/>
          <p:cNvPicPr>
            <a:picLocks noChangeAspect="1" noChangeArrowheads="1"/>
          </p:cNvPicPr>
          <p:nvPr/>
        </p:nvPicPr>
        <p:blipFill>
          <a:blip r:embed="rId5" cstate="print"/>
          <a:srcRect t="67999" r="80052" b="8456"/>
          <a:stretch>
            <a:fillRect/>
          </a:stretch>
        </p:blipFill>
        <p:spPr bwMode="auto">
          <a:xfrm>
            <a:off x="1692275" y="1447800"/>
            <a:ext cx="1881188" cy="1003300"/>
          </a:xfrm>
          <a:prstGeom prst="rect">
            <a:avLst/>
          </a:prstGeom>
          <a:noFill/>
        </p:spPr>
      </p:pic>
      <p:pic>
        <p:nvPicPr>
          <p:cNvPr id="94221" name="Picture 13" descr="eq_9"/>
          <p:cNvPicPr>
            <a:picLocks noChangeAspect="1" noChangeArrowheads="1"/>
          </p:cNvPicPr>
          <p:nvPr/>
        </p:nvPicPr>
        <p:blipFill>
          <a:blip r:embed="rId4" cstate="print"/>
          <a:srcRect b="78052"/>
          <a:stretch>
            <a:fillRect/>
          </a:stretch>
        </p:blipFill>
        <p:spPr bwMode="auto">
          <a:xfrm>
            <a:off x="942975" y="2551113"/>
            <a:ext cx="2551113" cy="915987"/>
          </a:xfrm>
          <a:prstGeom prst="rect">
            <a:avLst/>
          </a:prstGeom>
          <a:noFill/>
        </p:spPr>
      </p:pic>
      <p:sp>
        <p:nvSpPr>
          <p:cNvPr id="94223" name="Rectangle 15"/>
          <p:cNvSpPr>
            <a:spLocks noChangeArrowheads="1"/>
          </p:cNvSpPr>
          <p:nvPr/>
        </p:nvSpPr>
        <p:spPr bwMode="auto">
          <a:xfrm>
            <a:off x="4476750" y="2625725"/>
            <a:ext cx="4362450"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pitchFamily="34" charset="0"/>
              </a:rPr>
              <a:t>Factor the difference of squares.</a:t>
            </a:r>
          </a:p>
        </p:txBody>
      </p:sp>
      <p:grpSp>
        <p:nvGrpSpPr>
          <p:cNvPr id="94224" name="Group 16"/>
          <p:cNvGrpSpPr>
            <a:grpSpLocks/>
          </p:cNvGrpSpPr>
          <p:nvPr/>
        </p:nvGrpSpPr>
        <p:grpSpPr bwMode="auto">
          <a:xfrm>
            <a:off x="942975" y="3619500"/>
            <a:ext cx="7972425" cy="811213"/>
            <a:chOff x="594" y="2160"/>
            <a:chExt cx="5022" cy="511"/>
          </a:xfrm>
        </p:grpSpPr>
        <p:pic>
          <p:nvPicPr>
            <p:cNvPr id="94225" name="Picture 17" descr="eq_9"/>
            <p:cNvPicPr>
              <a:picLocks noChangeAspect="1" noChangeArrowheads="1"/>
            </p:cNvPicPr>
            <p:nvPr/>
          </p:nvPicPr>
          <p:blipFill>
            <a:blip r:embed="rId4" cstate="print"/>
            <a:srcRect t="42679" r="46671" b="38113"/>
            <a:stretch>
              <a:fillRect/>
            </a:stretch>
          </p:blipFill>
          <p:spPr bwMode="auto">
            <a:xfrm>
              <a:off x="1674" y="2166"/>
              <a:ext cx="857" cy="505"/>
            </a:xfrm>
            <a:prstGeom prst="rect">
              <a:avLst/>
            </a:prstGeom>
            <a:noFill/>
          </p:spPr>
        </p:pic>
        <p:pic>
          <p:nvPicPr>
            <p:cNvPr id="94226" name="Picture 18" descr="eq_9"/>
            <p:cNvPicPr>
              <a:picLocks noChangeAspect="1" noChangeArrowheads="1"/>
            </p:cNvPicPr>
            <p:nvPr/>
          </p:nvPicPr>
          <p:blipFill>
            <a:blip r:embed="rId4" cstate="print"/>
            <a:srcRect t="22594" r="50404" b="59109"/>
            <a:stretch>
              <a:fillRect/>
            </a:stretch>
          </p:blipFill>
          <p:spPr bwMode="auto">
            <a:xfrm>
              <a:off x="594" y="2160"/>
              <a:ext cx="797" cy="481"/>
            </a:xfrm>
            <a:prstGeom prst="rect">
              <a:avLst/>
            </a:prstGeom>
            <a:noFill/>
          </p:spPr>
        </p:pic>
        <p:sp>
          <p:nvSpPr>
            <p:cNvPr id="94227" name="Rectangle 19"/>
            <p:cNvSpPr>
              <a:spLocks noChangeArrowheads="1"/>
            </p:cNvSpPr>
            <p:nvPr/>
          </p:nvSpPr>
          <p:spPr bwMode="auto">
            <a:xfrm>
              <a:off x="630" y="2250"/>
              <a:ext cx="4986" cy="265"/>
            </a:xfrm>
            <a:prstGeom prst="rect">
              <a:avLst/>
            </a:prstGeom>
            <a:noFill/>
            <a:ln w="9525">
              <a:noFill/>
              <a:miter lim="800000"/>
              <a:headEnd/>
              <a:tailEnd/>
            </a:ln>
            <a:effectLst/>
          </p:spPr>
          <p:txBody>
            <a:bodyPr>
              <a:spAutoFit/>
            </a:bodyPr>
            <a:lstStyle/>
            <a:p>
              <a:pPr marL="3486150" indent="-3486150">
                <a:lnSpc>
                  <a:spcPct val="90000"/>
                </a:lnSpc>
                <a:spcBef>
                  <a:spcPct val="20000"/>
                </a:spcBef>
                <a:spcAft>
                  <a:spcPct val="20000"/>
                </a:spcAft>
              </a:pPr>
              <a:r>
                <a:rPr lang="en-US" sz="2400">
                  <a:solidFill>
                    <a:srgbClr val="000000"/>
                  </a:solidFill>
                  <a:ea typeface="Times New Roman" pitchFamily="18" charset="0"/>
                  <a:cs typeface="Arial" pitchFamily="34" charset="0"/>
                </a:rPr>
                <a:t>              or</a:t>
              </a:r>
            </a:p>
          </p:txBody>
        </p:sp>
      </p:grpSp>
      <p:sp>
        <p:nvSpPr>
          <p:cNvPr id="94228" name="Rectangle 20"/>
          <p:cNvSpPr>
            <a:spLocks noChangeArrowheads="1"/>
          </p:cNvSpPr>
          <p:nvPr/>
        </p:nvSpPr>
        <p:spPr bwMode="auto">
          <a:xfrm>
            <a:off x="4476750" y="1771650"/>
            <a:ext cx="4362450"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pitchFamily="34" charset="0"/>
              </a:rPr>
              <a:t>Write in the form </a:t>
            </a:r>
            <a:r>
              <a:rPr lang="en-US" sz="2400" i="1">
                <a:solidFill>
                  <a:srgbClr val="000000"/>
                </a:solidFill>
                <a:ea typeface="Times New Roman" pitchFamily="18" charset="0"/>
                <a:cs typeface="Arial" pitchFamily="34" charset="0"/>
              </a:rPr>
              <a:t>a</a:t>
            </a:r>
            <a:r>
              <a:rPr lang="en-US" sz="2400" baseline="40000">
                <a:solidFill>
                  <a:srgbClr val="000000"/>
                </a:solidFill>
                <a:ea typeface="Times New Roman" pitchFamily="18" charset="0"/>
                <a:cs typeface="Arial" pitchFamily="34" charset="0"/>
              </a:rPr>
              <a:t>2</a:t>
            </a:r>
            <a:r>
              <a:rPr lang="en-US" sz="2400">
                <a:solidFill>
                  <a:srgbClr val="000000"/>
                </a:solidFill>
                <a:ea typeface="Times New Roman" pitchFamily="18" charset="0"/>
                <a:cs typeface="Arial" pitchFamily="34" charset="0"/>
              </a:rPr>
              <a:t> – </a:t>
            </a:r>
            <a:r>
              <a:rPr lang="en-US" sz="2400" i="1">
                <a:solidFill>
                  <a:srgbClr val="000000"/>
                </a:solidFill>
                <a:ea typeface="Times New Roman" pitchFamily="18" charset="0"/>
                <a:cs typeface="Arial" pitchFamily="34" charset="0"/>
              </a:rPr>
              <a:t>b</a:t>
            </a:r>
            <a:r>
              <a:rPr lang="en-US" sz="2400" baseline="40000">
                <a:solidFill>
                  <a:srgbClr val="000000"/>
                </a:solidFill>
                <a:ea typeface="Times New Roman" pitchFamily="18" charset="0"/>
                <a:cs typeface="Arial" pitchFamily="34" charset="0"/>
              </a:rPr>
              <a:t>2</a:t>
            </a:r>
            <a:r>
              <a:rPr lang="en-US" sz="2400">
                <a:solidFill>
                  <a:srgbClr val="000000"/>
                </a:solidFill>
                <a:ea typeface="Times New Roman" pitchFamily="18" charset="0"/>
                <a:cs typeface="Arial" pitchFamily="34" charset="0"/>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4220"/>
                                        </p:tgtEl>
                                        <p:attrNameLst>
                                          <p:attrName>style.visibility</p:attrName>
                                        </p:attrNameLst>
                                      </p:cBhvr>
                                      <p:to>
                                        <p:strVal val="visible"/>
                                      </p:to>
                                    </p:set>
                                    <p:animEffect transition="in" filter="wipe(left)">
                                      <p:cBhvr>
                                        <p:cTn id="7" dur="500"/>
                                        <p:tgtEl>
                                          <p:spTgt spid="942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4228">
                                            <p:txEl>
                                              <p:pRg st="0" end="0"/>
                                            </p:txEl>
                                          </p:spTgt>
                                        </p:tgtEl>
                                        <p:attrNameLst>
                                          <p:attrName>style.visibility</p:attrName>
                                        </p:attrNameLst>
                                      </p:cBhvr>
                                      <p:to>
                                        <p:strVal val="visible"/>
                                      </p:to>
                                    </p:set>
                                    <p:animEffect transition="in" filter="wipe(left)">
                                      <p:cBhvr>
                                        <p:cTn id="11" dur="500"/>
                                        <p:tgtEl>
                                          <p:spTgt spid="9422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4221"/>
                                        </p:tgtEl>
                                        <p:attrNameLst>
                                          <p:attrName>style.visibility</p:attrName>
                                        </p:attrNameLst>
                                      </p:cBhvr>
                                      <p:to>
                                        <p:strVal val="visible"/>
                                      </p:to>
                                    </p:set>
                                    <p:animEffect transition="in" filter="wipe(left)">
                                      <p:cBhvr>
                                        <p:cTn id="16" dur="500"/>
                                        <p:tgtEl>
                                          <p:spTgt spid="9422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4223">
                                            <p:txEl>
                                              <p:pRg st="0" end="0"/>
                                            </p:txEl>
                                          </p:spTgt>
                                        </p:tgtEl>
                                        <p:attrNameLst>
                                          <p:attrName>style.visibility</p:attrName>
                                        </p:attrNameLst>
                                      </p:cBhvr>
                                      <p:to>
                                        <p:strVal val="visible"/>
                                      </p:to>
                                    </p:set>
                                    <p:animEffect transition="in" filter="wipe(left)">
                                      <p:cBhvr>
                                        <p:cTn id="20" dur="500"/>
                                        <p:tgtEl>
                                          <p:spTgt spid="9422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4224"/>
                                        </p:tgtEl>
                                        <p:attrNameLst>
                                          <p:attrName>style.visibility</p:attrName>
                                        </p:attrNameLst>
                                      </p:cBhvr>
                                      <p:to>
                                        <p:strVal val="visible"/>
                                      </p:to>
                                    </p:set>
                                    <p:animEffect transition="in" filter="wipe(left)">
                                      <p:cBhvr>
                                        <p:cTn id="25" dur="500"/>
                                        <p:tgtEl>
                                          <p:spTgt spid="9422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94215"/>
                                        </p:tgtEl>
                                        <p:attrNameLst>
                                          <p:attrName>style.visibility</p:attrName>
                                        </p:attrNameLst>
                                      </p:cBhvr>
                                      <p:to>
                                        <p:strVal val="visible"/>
                                      </p:to>
                                    </p:set>
                                    <p:animEffect transition="in" filter="wipe(left)">
                                      <p:cBhvr>
                                        <p:cTn id="29" dur="500"/>
                                        <p:tgtEl>
                                          <p:spTgt spid="942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94216"/>
                                        </p:tgtEl>
                                        <p:attrNameLst>
                                          <p:attrName>style.visibility</p:attrName>
                                        </p:attrNameLst>
                                      </p:cBhvr>
                                      <p:to>
                                        <p:strVal val="visible"/>
                                      </p:to>
                                    </p:set>
                                    <p:animEffect transition="in" filter="wipe(left)">
                                      <p:cBhvr>
                                        <p:cTn id="34" dur="500"/>
                                        <p:tgtEl>
                                          <p:spTgt spid="94216"/>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94219"/>
                                        </p:tgtEl>
                                        <p:attrNameLst>
                                          <p:attrName>style.visibility</p:attrName>
                                        </p:attrNameLst>
                                      </p:cBhvr>
                                      <p:to>
                                        <p:strVal val="visible"/>
                                      </p:to>
                                    </p:set>
                                    <p:animEffect transition="in" filter="wipe(left)">
                                      <p:cBhvr>
                                        <p:cTn id="38" dur="500"/>
                                        <p:tgtEl>
                                          <p:spTgt spid="9421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94212"/>
                                        </p:tgtEl>
                                        <p:attrNameLst>
                                          <p:attrName>style.visibility</p:attrName>
                                        </p:attrNameLst>
                                      </p:cBhvr>
                                      <p:to>
                                        <p:strVal val="visible"/>
                                      </p:to>
                                    </p:set>
                                    <p:animEffect transition="in" filter="wipe(left)">
                                      <p:cBhvr>
                                        <p:cTn id="43" dur="500"/>
                                        <p:tgtEl>
                                          <p:spTgt spid="94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5" grpId="0" autoUpdateAnimBg="0"/>
      <p:bldP spid="94219" grpId="0" autoUpdateAnimBg="0"/>
      <p:bldP spid="94223" grpId="0" build="p" autoUpdateAnimBg="0" advAuto="0"/>
      <p:bldP spid="94228"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876300" y="44196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5" name="Picture 9" descr="CheckPointICON"/>
          <p:cNvPicPr>
            <a:picLocks noChangeAspect="1" noChangeArrowheads="1"/>
          </p:cNvPicPr>
          <p:nvPr/>
        </p:nvPicPr>
        <p:blipFill>
          <a:blip r:embed="rId4" cstate="print"/>
          <a:srcRect/>
          <a:stretch>
            <a:fillRect/>
          </a:stretch>
        </p:blipFill>
        <p:spPr bwMode="auto">
          <a:xfrm>
            <a:off x="7467600" y="747713"/>
            <a:ext cx="1222375" cy="376237"/>
          </a:xfrm>
          <a:prstGeom prst="rect">
            <a:avLst/>
          </a:prstGeom>
          <a:noFill/>
        </p:spPr>
      </p:pic>
      <p:pic>
        <p:nvPicPr>
          <p:cNvPr id="116746" name="Picture 10" descr="Check Progress"/>
          <p:cNvPicPr>
            <a:picLocks noChangeAspect="1" noChangeArrowheads="1"/>
          </p:cNvPicPr>
          <p:nvPr/>
        </p:nvPicPr>
        <p:blipFill>
          <a:blip r:embed="rId5" cstate="print"/>
          <a:srcRect/>
          <a:stretch>
            <a:fillRect/>
          </a:stretch>
        </p:blipFill>
        <p:spPr bwMode="auto">
          <a:xfrm>
            <a:off x="5410200" y="838200"/>
            <a:ext cx="1981200" cy="355600"/>
          </a:xfrm>
          <a:prstGeom prst="rect">
            <a:avLst/>
          </a:prstGeom>
          <a:noFill/>
        </p:spPr>
      </p:pic>
      <p:sp>
        <p:nvSpPr>
          <p:cNvPr id="116747" name="TPQuestion"/>
          <p:cNvSpPr>
            <a:spLocks noChangeArrowheads="1"/>
          </p:cNvSpPr>
          <p:nvPr/>
        </p:nvSpPr>
        <p:spPr bwMode="auto">
          <a:xfrm>
            <a:off x="533400" y="1504950"/>
            <a:ext cx="830580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In the equation </a:t>
            </a:r>
            <a:r>
              <a:rPr lang="en-US" sz="2400" b="1" i="1">
                <a:solidFill>
                  <a:srgbClr val="00539D"/>
                </a:solidFill>
                <a:cs typeface="Times New Roman" pitchFamily="18" charset="0"/>
              </a:rPr>
              <a:t>m</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81 = </a:t>
            </a:r>
            <a:r>
              <a:rPr lang="en-US" sz="2400" b="1" i="1">
                <a:solidFill>
                  <a:srgbClr val="00539D"/>
                </a:solidFill>
                <a:cs typeface="Times New Roman" pitchFamily="18" charset="0"/>
              </a:rPr>
              <a:t>y</a:t>
            </a:r>
            <a:r>
              <a:rPr lang="en-US" sz="2400" b="1">
                <a:solidFill>
                  <a:srgbClr val="00539D"/>
                </a:solidFill>
                <a:cs typeface="Times New Roman" pitchFamily="18" charset="0"/>
              </a:rPr>
              <a:t>, which is a value of </a:t>
            </a:r>
            <a:r>
              <a:rPr lang="en-US" sz="2400" b="1" i="1">
                <a:solidFill>
                  <a:srgbClr val="00539D"/>
                </a:solidFill>
                <a:cs typeface="Times New Roman" pitchFamily="18" charset="0"/>
              </a:rPr>
              <a:t>m</a:t>
            </a:r>
            <a:r>
              <a:rPr lang="en-US" sz="2400" b="1">
                <a:solidFill>
                  <a:srgbClr val="00539D"/>
                </a:solidFill>
                <a:cs typeface="Times New Roman" pitchFamily="18" charset="0"/>
              </a:rPr>
              <a:t> when </a:t>
            </a:r>
            <a:r>
              <a:rPr lang="en-US" sz="2400" b="1" i="1">
                <a:solidFill>
                  <a:srgbClr val="00539D"/>
                </a:solidFill>
                <a:cs typeface="Times New Roman" pitchFamily="18" charset="0"/>
              </a:rPr>
              <a:t>y</a:t>
            </a:r>
            <a:r>
              <a:rPr lang="en-US" sz="2400" b="1">
                <a:solidFill>
                  <a:srgbClr val="00539D"/>
                </a:solidFill>
                <a:cs typeface="Times New Roman" pitchFamily="18" charset="0"/>
              </a:rPr>
              <a:t> = 0?</a:t>
            </a:r>
          </a:p>
        </p:txBody>
      </p:sp>
      <p:grpSp>
        <p:nvGrpSpPr>
          <p:cNvPr id="116748" name="Group 12"/>
          <p:cNvGrpSpPr>
            <a:grpSpLocks/>
          </p:cNvGrpSpPr>
          <p:nvPr/>
        </p:nvGrpSpPr>
        <p:grpSpPr bwMode="auto">
          <a:xfrm>
            <a:off x="914400" y="2565400"/>
            <a:ext cx="2790825" cy="3225800"/>
            <a:chOff x="576" y="1616"/>
            <a:chExt cx="1758" cy="2032"/>
          </a:xfrm>
        </p:grpSpPr>
        <p:sp>
          <p:nvSpPr>
            <p:cNvPr id="116749" name="TPAnswers"/>
            <p:cNvSpPr>
              <a:spLocks noChangeArrowheads="1"/>
            </p:cNvSpPr>
            <p:nvPr>
              <p:custDataLst>
                <p:tags r:id="rId2"/>
              </p:custDataLst>
            </p:nvPr>
          </p:nvSpPr>
          <p:spPr bwMode="auto">
            <a:xfrm>
              <a:off x="576" y="1616"/>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a:sym typeface="Symbol" pitchFamily="18" charset="2"/>
                </a:rPr>
                <a:t>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a:t>
              </a:r>
              <a:r>
                <a:rPr lang="pt-BR" sz="2400">
                  <a:sym typeface="Symbol" pitchFamily="18" charset="2"/>
                </a:rPr>
                <a:t>–9</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a:sym typeface="Symbol" pitchFamily="18" charset="2"/>
                </a:rPr>
                <a:t>81</a:t>
              </a:r>
            </a:p>
          </p:txBody>
        </p:sp>
        <p:pic>
          <p:nvPicPr>
            <p:cNvPr id="116750" name="Picture 14" descr="eq_11"/>
            <p:cNvPicPr>
              <a:picLocks noChangeAspect="1" noChangeArrowheads="1"/>
            </p:cNvPicPr>
            <p:nvPr/>
          </p:nvPicPr>
          <p:blipFill>
            <a:blip r:embed="rId6" cstate="print"/>
            <a:srcRect t="21584" r="25143" b="41525"/>
            <a:stretch>
              <a:fillRect/>
            </a:stretch>
          </p:blipFill>
          <p:spPr bwMode="auto">
            <a:xfrm>
              <a:off x="942" y="2142"/>
              <a:ext cx="202" cy="486"/>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6"/>
                                        </p:tgtEl>
                                        <p:attrNameLst>
                                          <p:attrName>style.visibility</p:attrName>
                                        </p:attrNameLst>
                                      </p:cBhvr>
                                      <p:to>
                                        <p:strVal val="visible"/>
                                      </p:to>
                                    </p:set>
                                    <p:animEffect transition="in" filter="wipe(left)">
                                      <p:cBhvr>
                                        <p:cTn id="7" dur="500"/>
                                        <p:tgtEl>
                                          <p:spTgt spid="11674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7"/>
                                        </p:tgtEl>
                                        <p:attrNameLst>
                                          <p:attrName>style.visibility</p:attrName>
                                        </p:attrNameLst>
                                      </p:cBhvr>
                                      <p:to>
                                        <p:strVal val="visible"/>
                                      </p:to>
                                    </p:set>
                                    <p:animEffect transition="in" filter="wipe(left)">
                                      <p:cBhvr>
                                        <p:cTn id="15" dur="500"/>
                                        <p:tgtEl>
                                          <p:spTgt spid="11674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48"/>
                                        </p:tgtEl>
                                        <p:attrNameLst>
                                          <p:attrName>style.visibility</p:attrName>
                                        </p:attrNameLst>
                                      </p:cBhvr>
                                      <p:to>
                                        <p:strVal val="visible"/>
                                      </p:to>
                                    </p:set>
                                    <p:animEffect transition="in" filter="wipe(left)">
                                      <p:cBhvr>
                                        <p:cTn id="19" dur="500"/>
                                        <p:tgtEl>
                                          <p:spTgt spid="11674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4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Correct¤Incorrect"/>
  <p:tag name="TOTALRESPONSES" val="5"/>
  <p:tag name="SLICED" val="False"/>
  <p:tag name="RESPONSES" val="NA,1,5,3;4;1;4;3;"/>
  <p:tag name="CHARTSTRINGSTD" val="1 0 2 2"/>
  <p:tag name="CHARTSTRINGREV" val="2 2 0 1"/>
  <p:tag name="CHARTSTRINGSTDPER" val="0.2 0 0.4 0.4"/>
  <p:tag name="CHARTSTRINGREVPER" val="0.4 0.4 0 0.2"/>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Incorrect¤Correct"/>
  <p:tag name="TOTALRESPONSES" val="5"/>
  <p:tag name="SLICED" val="False"/>
  <p:tag name="RESPONSES" val="NA,1,5,1;2;3;4;1;"/>
  <p:tag name="CHARTSTRINGSTD" val="2 1 1 1"/>
  <p:tag name="CHARTSTRINGREV" val="1 1 1 2"/>
  <p:tag name="CHARTSTRINGSTDPER" val="0.4 0.2 0.2 0.2"/>
  <p:tag name="CHARTSTRINGREVPER" val="0.2 0.2 0.2 0.4"/>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TOTALRESPONSES" val="5"/>
  <p:tag name="SLICED" val="False"/>
  <p:tag name="RESPONSES" val="NA,1,5,4;3;4;4;2;"/>
  <p:tag name="CHARTSTRINGSTD" val="0 1 1 3"/>
  <p:tag name="CHARTSTRINGREV" val="3 1 1 0"/>
  <p:tag name="CHARTSTRINGSTDPER" val="0 0.2 0.2 0.6"/>
  <p:tag name="CHARTSTRINGREVPER" val="0.6 0.2 0.2 0"/>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TOTALRESPONSES" val="5"/>
  <p:tag name="SLICED" val="False"/>
  <p:tag name="RESPONSES" val="NA,1,5,1;3;1;4;3;"/>
  <p:tag name="CHARTSTRINGSTD" val="2 0 2 1"/>
  <p:tag name="CHARTSTRINGREV" val="1 2 0 2"/>
  <p:tag name="CHARTSTRINGSTDPER" val="0.4 0 0.4 0.2"/>
  <p:tag name="CHARTSTRINGREVPER" val="0.2 0.4 0 0.4"/>
  <p:tag name="VALUES" val="Correct¤Incorrect¤Incorrect¤Incorrect"/>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Correct¤Incorrect¤Incorrect"/>
  <p:tag name="TOTALRESPONSES" val="5"/>
  <p:tag name="SLICED" val="False"/>
  <p:tag name="RESPONSES" val="NA,1,5,4;2;1;2;4;"/>
  <p:tag name="CHARTSTRINGSTD" val="1 2 0 2"/>
  <p:tag name="CHARTSTRINGREV" val="2 0 2 1"/>
  <p:tag name="CHARTSTRINGSTDPER" val="0.2 0.4 0 0.4"/>
  <p:tag name="CHARTSTRINGREVPER" val="0.4 0 0.4 0.2"/>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4CA8396C824B4602A5AC8256F44EA802"/>
  <p:tag name="VALUES" val="Incorrect¤Incorrect¤Correct¤Incorrect"/>
  <p:tag name="TOTALRESPONSES" val="5"/>
  <p:tag name="SLICED" val="False"/>
  <p:tag name="RESPONSES" val="NA,1,5,4;3;3;4;2;"/>
  <p:tag name="CHARTSTRINGSTD" val="0 1 2 2"/>
  <p:tag name="CHARTSTRINGREV" val="2 2 1 0"/>
  <p:tag name="CHARTSTRINGSTDPER" val="0 0.2 0.4 0.4"/>
  <p:tag name="CHARTSTRINGREVPER" val="0.4 0.4 0.2 0"/>
  <p:tag name="RESPONSESGATHERED" val="False"/>
  <p:tag name="QUESTIONALIAS" val="5-Minute Check 6"/>
  <p:tag name="ANSWERSALIAS" val="A¤B¤C¤D"/>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TOTALRESPONSES" val="5"/>
  <p:tag name="SLICED" val="False"/>
  <p:tag name="RESPONSES" val="NA,1,5,3;3;1;3;3;"/>
  <p:tag name="CHARTSTRINGSTD" val="1 0 4 0"/>
  <p:tag name="CHARTSTRINGREV" val="0 4 0 1"/>
  <p:tag name="CHARTSTRINGSTDPER" val="0.2 0 0.8 0"/>
  <p:tag name="CHARTSTRINGREVPER" val="0 0.8 0 0.2"/>
  <p:tag name="QUESTIONALIAS" val="Example 1"/>
  <p:tag name="ANSWERSALIAS" val="A¤B¤C¤D"/>
  <p:tag name="RESPONSESGATHERED" val="False"/>
</p:tagLst>
</file>

<file path=ppt/tags/tag2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12C8B5ED16C34F2690AADCA1AE043283"/>
  <p:tag name="VALUES" val="Correct¤Incorrect¤Incorrect¤Incorrect"/>
  <p:tag name="TOTALRESPONSES" val="5"/>
  <p:tag name="SLICED" val="False"/>
  <p:tag name="RESPONSES" val="NA,1,5,4;1;4;3;2;"/>
  <p:tag name="CHARTSTRINGSTD" val="1 1 1 2"/>
  <p:tag name="CHARTSTRINGREV" val="2 1 1 1"/>
  <p:tag name="CHARTSTRINGSTDPER" val="0.2 0.2 0.2 0.4"/>
  <p:tag name="CHARTSTRINGREVPER" val="0.4 0.2 0.2 0.2"/>
  <p:tag name="QUESTIONALIAS" val="Example 1"/>
  <p:tag name="ANSWERSALIAS" val="A¤B¤C¤D"/>
  <p:tag name="RESPONSESGATHERED" val="False"/>
</p:tagLst>
</file>

<file path=ppt/tags/tag2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1FD958622959467EBDEC7FFBED8E068A"/>
  <p:tag name="VALUES" val="Incorrect¤Incorrect¤Incorrect¤Correct"/>
  <p:tag name="TOTALRESPONSES" val="5"/>
  <p:tag name="SLICED" val="False"/>
  <p:tag name="RESPONSES" val="NA,1,5,4;1;1;3;2;"/>
  <p:tag name="CHARTSTRINGSTD" val="2 1 1 1"/>
  <p:tag name="CHARTSTRINGREV" val="1 1 1 2"/>
  <p:tag name="CHARTSTRINGSTDPER" val="0.4 0.2 0.2 0.2"/>
  <p:tag name="CHARTSTRINGREVPER" val="0.2 0.2 0.2 0.4"/>
  <p:tag name="QUESTIONALIAS" val="Example 1"/>
  <p:tag name="ANSWERSALIAS" val="A¤B¤C¤D"/>
  <p:tag name="RESPONSESGATHERED" val="False"/>
</p:tagLst>
</file>

<file path=ppt/tags/tag2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TOTALRESPONSES" val="5"/>
  <p:tag name="SLICED" val="False"/>
  <p:tag name="RESPONSES" val="NA,1,5,2;1;4;3;1;"/>
  <p:tag name="CHARTSTRINGSTD" val="2 1 1 1"/>
  <p:tag name="CHARTSTRINGREV" val="1 1 1 2"/>
  <p:tag name="CHARTSTRINGSTDPER" val="0.4 0.2 0.2 0.2"/>
  <p:tag name="CHARTSTRINGREVPER" val="0.2 0.2 0.2 0.4"/>
  <p:tag name="VALUES" val="Incorrect¤Incorrect¤Incorrect¤Correct"/>
  <p:tag name="QUESTIONALIAS" val="Example 2"/>
  <p:tag name="ANSWERSALIAS" val="A¤B¤C¤D"/>
  <p:tag name="RESPONSESGATHERED" val="False"/>
</p:tagLst>
</file>

<file path=ppt/tags/tag3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TOTALRESPONSES" val="5"/>
  <p:tag name="SLICED" val="False"/>
  <p:tag name="RESPONSES" val="NA,1,5,2;1;4;3;1;"/>
  <p:tag name="CHARTSTRINGSTD" val="2 1 1 1"/>
  <p:tag name="CHARTSTRINGREV" val="1 1 1 2"/>
  <p:tag name="CHARTSTRINGSTDPER" val="0.4 0.2 0.2 0.2"/>
  <p:tag name="CHARTSTRINGREVPER" val="0.2 0.2 0.2 0.4"/>
  <p:tag name="SLIDEORDER" val="8"/>
  <p:tag name="SLIDEGUID" val="141B05598872472EA1679B0AE8944200"/>
  <p:tag name="VALUES" val="Incorrect¤Incorrect¤Incorrect¤Correct"/>
  <p:tag name="QUESTIONALIAS" val="Example 2"/>
  <p:tag name="ANSWERSALIAS" val="A¤B¤C¤D"/>
  <p:tag name="RESPONSESGATHERED" val="False"/>
</p:tagLst>
</file>

<file path=ppt/tags/tag3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TOTALRESPONSES" val="5"/>
  <p:tag name="SLICED" val="False"/>
  <p:tag name="RESPONSES" val="NA,1,5,3;4;4;2;3;"/>
  <p:tag name="CHARTSTRINGSTD" val="0 1 2 2"/>
  <p:tag name="CHARTSTRINGREV" val="2 2 1 0"/>
  <p:tag name="CHARTSTRINGSTDPER" val="0 0.2 0.4 0.4"/>
  <p:tag name="CHARTSTRINGREVPER" val="0.4 0.4 0.2 0"/>
  <p:tag name="VALUES" val="Incorrect¤Correct¤Incorrect¤Incorrect"/>
  <p:tag name="QUESTIONALIAS" val="Example 3"/>
  <p:tag name="ANSWERSALIAS" val="A¤B¤C¤D"/>
  <p:tag name="RESPONSESGATHERED" val="False"/>
</p:tagLst>
</file>

<file path=ppt/tags/tag3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VALUES" val="Incorrect¤Incorrect¤Correct¤Incorrect"/>
  <p:tag name="TOTALRESPONSES" val="5"/>
  <p:tag name="SLICED" val="False"/>
  <p:tag name="RESPONSES" val="NA,1,5,3;4;4;2;3;"/>
  <p:tag name="CHARTSTRINGSTD" val="0 1 2 2"/>
  <p:tag name="CHARTSTRINGREV" val="2 2 1 0"/>
  <p:tag name="CHARTSTRINGSTDPER" val="0 0.2 0.4 0.4"/>
  <p:tag name="CHARTSTRINGREVPER" val="0.4 0.4 0.2 0"/>
  <p:tag name="SLIDEORDER" val="8"/>
  <p:tag name="SLIDEGUID" val="33B0CF6482A845BF8004755E3D538DCD"/>
  <p:tag name="QUESTIONALIAS" val="Example 3"/>
  <p:tag name="ANSWERSALIAS" val="A¤B¤C¤D"/>
  <p:tag name="RESPONSESGATHERED" val="False"/>
</p:tagLst>
</file>

<file path=ppt/tags/tag4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Incorrect¤Correct¤Incorrect"/>
  <p:tag name="TOTALRESPONSES" val="5"/>
  <p:tag name="SLICED" val="False"/>
  <p:tag name="RESPONSES" val="NA,1,5,2;2;3;4;4;"/>
  <p:tag name="CHARTSTRINGSTD" val="0 2 1 2"/>
  <p:tag name="CHARTSTRINGREV" val="2 1 2 0"/>
  <p:tag name="CHARTSTRINGSTDPER" val="0 0.4 0.2 0.4"/>
  <p:tag name="CHARTSTRINGREVPER" val="0.4 0.2 0.4 0"/>
  <p:tag name="QUESTIONALIAS" val="Example 4"/>
  <p:tag name="ANSWERSALIAS" val="A¤B¤C¤D"/>
  <p:tag name="RESPONSESGATHERED" val="False"/>
</p:tagLst>
</file>

<file path=ppt/tags/tag4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1278</TotalTime>
  <Words>615</Words>
  <Application>Microsoft Office PowerPoint</Application>
  <PresentationFormat>On-screen Show (4:3)</PresentationFormat>
  <Paragraphs>179</Paragraphs>
  <Slides>30</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30</vt:i4>
      </vt:variant>
    </vt:vector>
  </HeadingPairs>
  <TitlesOfParts>
    <vt:vector size="43" baseType="lpstr">
      <vt:lpstr>Arial</vt:lpstr>
      <vt:lpstr>Symbol</vt:lpstr>
      <vt:lpstr>Times New Roman</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CCSS</vt:lpstr>
      <vt:lpstr>Then/Now</vt:lpstr>
      <vt:lpstr>Vocabulary</vt:lpstr>
      <vt:lpstr>Concept</vt:lpstr>
      <vt:lpstr>Example 1</vt:lpstr>
      <vt:lpstr>Example 1</vt:lpstr>
      <vt:lpstr>Example 1</vt:lpstr>
      <vt:lpstr>Example 1</vt:lpstr>
      <vt:lpstr>Example 1</vt:lpstr>
      <vt:lpstr>Example 1</vt:lpstr>
      <vt:lpstr>Example 2</vt:lpstr>
      <vt:lpstr>Example 2</vt:lpstr>
      <vt:lpstr>Example 2</vt:lpstr>
      <vt:lpstr>Example 2</vt:lpstr>
      <vt:lpstr>Example 3</vt:lpstr>
      <vt:lpstr>Example 3</vt:lpstr>
      <vt:lpstr>Example 3</vt:lpstr>
      <vt:lpstr>Example 3</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86</cp:revision>
  <dcterms:created xsi:type="dcterms:W3CDTF">2007-12-06T14:31:51Z</dcterms:created>
  <dcterms:modified xsi:type="dcterms:W3CDTF">2015-10-05T15:02:51Z</dcterms:modified>
</cp:coreProperties>
</file>