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  <Override PartName="/ppt/tags/tag3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302" r:id="rId22"/>
    <p:sldId id="259" r:id="rId23"/>
    <p:sldId id="288" r:id="rId24"/>
    <p:sldId id="308" r:id="rId25"/>
    <p:sldId id="318" r:id="rId26"/>
    <p:sldId id="316" r:id="rId27"/>
    <p:sldId id="260" r:id="rId28"/>
    <p:sldId id="261" r:id="rId29"/>
    <p:sldId id="319" r:id="rId30"/>
    <p:sldId id="320" r:id="rId31"/>
    <p:sldId id="309" r:id="rId32"/>
    <p:sldId id="321" r:id="rId33"/>
    <p:sldId id="263" r:id="rId34"/>
    <p:sldId id="324" r:id="rId35"/>
    <p:sldId id="310" r:id="rId36"/>
    <p:sldId id="317" r:id="rId37"/>
    <p:sldId id="293" r:id="rId38"/>
    <p:sldId id="294" r:id="rId39"/>
    <p:sldId id="323" r:id="rId40"/>
    <p:sldId id="311" r:id="rId41"/>
    <p:sldId id="322" r:id="rId42"/>
    <p:sldId id="296" r:id="rId43"/>
    <p:sldId id="297" r:id="rId44"/>
    <p:sldId id="312" r:id="rId45"/>
    <p:sldId id="275" r:id="rId46"/>
  </p:sldIdLst>
  <p:sldSz cx="9144000" cy="6858000" type="screen4x3"/>
  <p:notesSz cx="6858000" cy="9144000"/>
  <p:custDataLst>
    <p:tags r:id="rId4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8_09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8–8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8_09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8_09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8_09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8_09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8_09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8_09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46" name="Picture 18" descr="Real World Ex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4" name="Header" descr="12_ALG1_Header_08_09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8_09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8_09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33.xml"/><Relationship Id="rId3" Type="http://schemas.openxmlformats.org/officeDocument/2006/relationships/slide" Target="slide9.xml"/><Relationship Id="rId7" Type="http://schemas.openxmlformats.org/officeDocument/2006/relationships/slide" Target="slide13.xml"/><Relationship Id="rId12" Type="http://schemas.openxmlformats.org/officeDocument/2006/relationships/slide" Target="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11" Type="http://schemas.openxmlformats.org/officeDocument/2006/relationships/slide" Target="slide27.xml"/><Relationship Id="rId5" Type="http://schemas.openxmlformats.org/officeDocument/2006/relationships/slide" Target="slide11.xml"/><Relationship Id="rId10" Type="http://schemas.openxmlformats.org/officeDocument/2006/relationships/slide" Target="slide24.xml"/><Relationship Id="rId4" Type="http://schemas.openxmlformats.org/officeDocument/2006/relationships/slide" Target="slide10.xml"/><Relationship Id="rId9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6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43.png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1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49.png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8_09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" action="ppaction://hlinkshowjump?jump=nextslide"/>
              </a:rPr>
              <a:t>Five-Minute Check (over Lesson 8–8)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6" action="ppaction://hlinksldjump"/>
              </a:rPr>
              <a:t>Key Concept:  Factoring Perfect Square Trinomials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7" action="ppaction://hlinksldjump"/>
              </a:rPr>
              <a:t>Example 1:  Recognize and Factor Perfect Square Trinomials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8" action="ppaction://hlinksldjump"/>
              </a:rPr>
              <a:t>Concept Summary:  Factoring Methods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9" action="ppaction://hlinksldjump"/>
              </a:rPr>
              <a:t>Example 2:  Factor Completely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0" action="ppaction://hlinksldjump"/>
              </a:rPr>
              <a:t>Example 3:  Solve Equations with Repeated Factors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1" action="ppaction://hlinksldjump"/>
              </a:rPr>
              <a:t>Key Concept:  Square Root Property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2" action="ppaction://hlinksldjump"/>
              </a:rPr>
              <a:t>Example 4:  Use the Square Root Property</a:t>
            </a:r>
            <a:endParaRPr lang="en-US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>
                <a:solidFill>
                  <a:srgbClr val="E01B22"/>
                </a:solidFill>
                <a:hlinkClick r:id="rId13" action="ppaction://hlinksldjump"/>
              </a:rPr>
              <a:t>Example 5:  Real-World Example: Solve an Equation</a:t>
            </a:r>
            <a:endParaRPr lang="en-US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40386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+ 11)(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+ 11)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+ 10)(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11)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Factor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121.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24955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39624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1)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+ 1)(9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(1 + 6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)(1 – 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)(9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+ 1)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Factor –36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49 by factoring.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581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0" name="Group 12"/>
          <p:cNvGrpSpPr>
            <a:grpSpLocks/>
          </p:cNvGrpSpPr>
          <p:nvPr/>
        </p:nvGrpSpPr>
        <p:grpSpPr bwMode="auto">
          <a:xfrm>
            <a:off x="1066800" y="2362200"/>
            <a:ext cx="2790825" cy="3695700"/>
            <a:chOff x="672" y="1488"/>
            <a:chExt cx="1758" cy="2328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608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{2, 7}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9578" name="Picture 10" descr="8-6-3"/>
            <p:cNvPicPr>
              <a:picLocks noChangeAspect="1" noChangeArrowheads="1"/>
            </p:cNvPicPr>
            <p:nvPr/>
          </p:nvPicPr>
          <p:blipFill>
            <a:blip r:embed="rId5" cstate="print"/>
            <a:srcRect b="32945"/>
            <a:stretch>
              <a:fillRect/>
            </a:stretch>
          </p:blipFill>
          <p:spPr bwMode="auto">
            <a:xfrm>
              <a:off x="1008" y="1488"/>
              <a:ext cx="841" cy="1152"/>
            </a:xfrm>
            <a:prstGeom prst="rect">
              <a:avLst/>
            </a:prstGeom>
            <a:noFill/>
          </p:spPr>
        </p:pic>
        <p:pic>
          <p:nvPicPr>
            <p:cNvPr id="109579" name="Picture 11" descr="8-6-3"/>
            <p:cNvPicPr>
              <a:picLocks noChangeAspect="1" noChangeArrowheads="1"/>
            </p:cNvPicPr>
            <p:nvPr/>
          </p:nvPicPr>
          <p:blipFill>
            <a:blip r:embed="rId5" cstate="print"/>
            <a:srcRect t="66473"/>
            <a:stretch>
              <a:fillRect/>
            </a:stretch>
          </p:blipFill>
          <p:spPr bwMode="auto">
            <a:xfrm>
              <a:off x="1008" y="3240"/>
              <a:ext cx="841" cy="57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25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9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= 0 by factoring.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2689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0605" name="Group 13"/>
          <p:cNvGrpSpPr>
            <a:grpSpLocks/>
          </p:cNvGrpSpPr>
          <p:nvPr/>
        </p:nvGrpSpPr>
        <p:grpSpPr bwMode="auto">
          <a:xfrm>
            <a:off x="1066800" y="2249488"/>
            <a:ext cx="2790825" cy="3625850"/>
            <a:chOff x="672" y="1417"/>
            <a:chExt cx="1758" cy="2284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{3, 5}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0602" name="Picture 10" descr="8-6-4"/>
            <p:cNvPicPr>
              <a:picLocks noChangeAspect="1" noChangeArrowheads="1"/>
            </p:cNvPicPr>
            <p:nvPr/>
          </p:nvPicPr>
          <p:blipFill>
            <a:blip r:embed="rId5" cstate="print"/>
            <a:srcRect b="66937"/>
            <a:stretch>
              <a:fillRect/>
            </a:stretch>
          </p:blipFill>
          <p:spPr bwMode="auto">
            <a:xfrm>
              <a:off x="1010" y="1417"/>
              <a:ext cx="1054" cy="569"/>
            </a:xfrm>
            <a:prstGeom prst="rect">
              <a:avLst/>
            </a:prstGeom>
            <a:noFill/>
          </p:spPr>
        </p:pic>
        <p:pic>
          <p:nvPicPr>
            <p:cNvPr id="110603" name="Picture 11" descr="8-6-4"/>
            <p:cNvPicPr>
              <a:picLocks noChangeAspect="1" noChangeArrowheads="1"/>
            </p:cNvPicPr>
            <p:nvPr/>
          </p:nvPicPr>
          <p:blipFill>
            <a:blip r:embed="rId5" cstate="print"/>
            <a:srcRect t="33469"/>
            <a:stretch>
              <a:fillRect/>
            </a:stretch>
          </p:blipFill>
          <p:spPr bwMode="auto">
            <a:xfrm>
              <a:off x="1008" y="2556"/>
              <a:ext cx="1054" cy="114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square with sides of length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is removed from a square with sides of length 8. Write an expression to compare the area of the remaining figure to the area of the original square.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8308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1632" name="Group 16"/>
          <p:cNvGrpSpPr>
            <a:grpSpLocks/>
          </p:cNvGrpSpPr>
          <p:nvPr/>
        </p:nvGrpSpPr>
        <p:grpSpPr bwMode="auto">
          <a:xfrm>
            <a:off x="1066800" y="3124200"/>
            <a:ext cx="2790825" cy="3276600"/>
            <a:chOff x="672" y="1968"/>
            <a:chExt cx="1758" cy="2064"/>
          </a:xfrm>
        </p:grpSpPr>
        <p:sp>
          <p:nvSpPr>
            <p:cNvPr id="11162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968"/>
              <a:ext cx="1758" cy="1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75000"/>
                </a:spcBef>
                <a:spcAft>
                  <a:spcPct val="75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(8 –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b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)</a:t>
              </a:r>
              <a:r>
                <a:rPr lang="pt-BR" sz="2400" baseline="40000">
                  <a:solidFill>
                    <a:srgbClr val="000000"/>
                  </a:solidFill>
                  <a:sym typeface="Symbol" pitchFamily="18" charset="2"/>
                </a:rPr>
                <a:t>2</a:t>
              </a:r>
              <a:endParaRPr lang="pt-BR" sz="2400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75000"/>
                </a:spcBef>
                <a:spcAft>
                  <a:spcPct val="75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75000"/>
                </a:spcBef>
                <a:spcAft>
                  <a:spcPct val="75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64 –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b</a:t>
              </a:r>
              <a:r>
                <a:rPr lang="pt-BR" sz="2400" baseline="40000">
                  <a:solidFill>
                    <a:srgbClr val="000000"/>
                  </a:solidFill>
                  <a:sym typeface="Symbol" pitchFamily="18" charset="2"/>
                </a:rPr>
                <a:t>2</a:t>
              </a:r>
              <a:endParaRPr lang="pt-BR" sz="2400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75000"/>
                </a:spcBef>
                <a:spcAft>
                  <a:spcPct val="75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1630" name="Picture 14" descr="8-6-5"/>
            <p:cNvPicPr>
              <a:picLocks noChangeAspect="1" noChangeArrowheads="1"/>
            </p:cNvPicPr>
            <p:nvPr/>
          </p:nvPicPr>
          <p:blipFill>
            <a:blip r:embed="rId5" cstate="print"/>
            <a:srcRect b="47899"/>
            <a:stretch>
              <a:fillRect/>
            </a:stretch>
          </p:blipFill>
          <p:spPr bwMode="auto">
            <a:xfrm>
              <a:off x="1056" y="2496"/>
              <a:ext cx="697" cy="558"/>
            </a:xfrm>
            <a:prstGeom prst="rect">
              <a:avLst/>
            </a:prstGeom>
            <a:noFill/>
          </p:spPr>
        </p:pic>
        <p:pic>
          <p:nvPicPr>
            <p:cNvPr id="111631" name="Picture 15" descr="8-6-5"/>
            <p:cNvPicPr>
              <a:picLocks noChangeAspect="1" noChangeArrowheads="1"/>
            </p:cNvPicPr>
            <p:nvPr/>
          </p:nvPicPr>
          <p:blipFill>
            <a:blip r:embed="rId5" cstate="print"/>
            <a:srcRect t="50700"/>
            <a:stretch>
              <a:fillRect/>
            </a:stretch>
          </p:blipFill>
          <p:spPr bwMode="auto">
            <a:xfrm>
              <a:off x="1031" y="3504"/>
              <a:ext cx="697" cy="528"/>
            </a:xfrm>
            <a:prstGeom prst="rect">
              <a:avLst/>
            </a:prstGeom>
            <a:noFill/>
          </p:spPr>
        </p:pic>
      </p:grpSp>
      <p:pic>
        <p:nvPicPr>
          <p:cNvPr id="111633" name="Picture 17" descr="8-6-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0" y="3200400"/>
            <a:ext cx="2722563" cy="2819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44958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16)(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+ 16)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6)(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+ 6)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+ 6)(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6)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6)(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6)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shows the factors of 8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288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?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34099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A.SSE.3a Factor a quadratic expression to reveal the zeros of the function it defines.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A.REI.1 Explain each step in solving a simple equation as following from the equality of numbers asserted at the previous step, starting from the assumption that the original equation has a solution. Construct a viable argument to justify a solution method.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6 Attend to precision.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found the product of a sum and difference. </a:t>
            </a:r>
            <a:r>
              <a:rPr lang="en-US" sz="2800"/>
              <a:t/>
            </a:r>
            <a:br>
              <a:rPr lang="en-US" sz="2800"/>
            </a:b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Factor perfect square trinomials.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7244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equations involving perfect squares.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perfect square trinomial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endParaRPr lang="en-US" sz="2800"/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8-09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4098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Recognize and Factor Perfect Square Trinomials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80391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5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A. </a:t>
            </a:r>
            <a:r>
              <a:rPr lang="en-US" sz="2400" b="1">
                <a:solidFill>
                  <a:srgbClr val="00539D"/>
                </a:solidFill>
              </a:rPr>
              <a:t>Determine whether 25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– 30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+ 9 is a perfect square trinomial. If so, factor it.</a:t>
            </a: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2438400"/>
            <a:ext cx="8458200" cy="169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5372100" algn="l"/>
                <a:tab pos="5715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1. Is the first term a perfect square?		Yes, 25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(5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.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 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5372100" algn="l"/>
                <a:tab pos="5715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2. Is the last term a perfect square?		Yes, 9 = 3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5372100" algn="l"/>
                <a:tab pos="5715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3. Is the middle term equal to 2(5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)(3)?	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	Yes, 30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2(5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)(3).</a:t>
            </a: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533400" y="41402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25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– 30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+ 9 is a perfect square trinomial.</a:t>
            </a:r>
          </a:p>
        </p:txBody>
      </p:sp>
      <p:sp>
        <p:nvSpPr>
          <p:cNvPr id="5906" name="Text Box 786"/>
          <p:cNvSpPr txBox="1">
            <a:spLocks noChangeArrowheads="1"/>
          </p:cNvSpPr>
          <p:nvPr/>
        </p:nvSpPr>
        <p:spPr bwMode="auto">
          <a:xfrm>
            <a:off x="520700" y="4645025"/>
            <a:ext cx="8458200" cy="1552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829300" indent="-5486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25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30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+ 9 = (5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2(5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)(3) + 3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Write as 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.</a:t>
            </a:r>
          </a:p>
          <a:p>
            <a:pPr marL="5829300" indent="-5486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                        = (5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3)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Factor using the pattern.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  <p:bldP spid="5906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Recognize and Factor Perfect Square Trinomials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876300" y="1503363"/>
            <a:ext cx="80391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5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E01B22"/>
                </a:solidFill>
              </a:rPr>
              <a:t>B. </a:t>
            </a:r>
            <a:r>
              <a:rPr lang="en-US" sz="2400" b="1">
                <a:solidFill>
                  <a:srgbClr val="00539D"/>
                </a:solidFill>
              </a:rPr>
              <a:t>Determine whether 49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+ 42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+ 36 is a perfect square trinomial. If so, factor it.</a:t>
            </a:r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495300" y="2438400"/>
            <a:ext cx="8458200" cy="169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5486400" algn="l"/>
                <a:tab pos="58293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1. Is the first term a perfect square?		Yes, 49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(7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.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 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5486400" algn="l"/>
                <a:tab pos="58293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2. Is the last term a perfect square?		Yes, 36 = 6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5486400" algn="l"/>
                <a:tab pos="58293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3. Is the middle term equal to 2(7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)(6)?	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	No, 42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ea typeface="Times New Roman" pitchFamily="18" charset="0"/>
                <a:cs typeface="Arial" pitchFamily="34" charset="0"/>
              </a:rPr>
              <a:t>≠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2(7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)(6).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533400" y="42799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49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+ 42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+ 36 is not a perfect square trinomial.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6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build="p" autoUpdateAnimBg="0" advAuto="0"/>
      <p:bldP spid="86026" grpId="0" build="p" autoUpdateAnimBg="0"/>
      <p:bldP spid="8602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52705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489200"/>
            <a:ext cx="4191000" cy="355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yes; (3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4)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yes; (3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+ 4)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yes; (3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+ 4)(3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not a perfect square trinomial</a:t>
            </a: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A. </a:t>
            </a:r>
            <a:r>
              <a:rPr lang="en-US" sz="2400" b="1">
                <a:solidFill>
                  <a:srgbClr val="00539D"/>
                </a:solidFill>
              </a:rPr>
              <a:t>Determine whether 9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– 12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+ 16 is a perfect square trinomial. If so, factor it.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  <p:bldP spid="11367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3911" name="Oval 7"/>
          <p:cNvSpPr>
            <a:spLocks noChangeArrowheads="1"/>
          </p:cNvSpPr>
          <p:nvPr/>
        </p:nvSpPr>
        <p:spPr bwMode="auto">
          <a:xfrm>
            <a:off x="876300" y="3429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3912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3913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3914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489200"/>
            <a:ext cx="4191000" cy="355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yes; (4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2)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yes; (7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+ 2)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yes; (4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+ 2)(4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not a perfect square trinomial</a:t>
            </a:r>
          </a:p>
        </p:txBody>
      </p:sp>
      <p:sp>
        <p:nvSpPr>
          <p:cNvPr id="123915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B. </a:t>
            </a:r>
            <a:r>
              <a:rPr lang="en-US" sz="2400" b="1">
                <a:solidFill>
                  <a:srgbClr val="00539D"/>
                </a:solidFill>
              </a:rPr>
              <a:t>Determine whether 49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+ 28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+ 4 is a perfect square trinomial. If so, factor it.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1" grpId="0" animBg="1"/>
      <p:bldP spid="123914" grpId="0" autoUpdateAnimBg="0"/>
      <p:bldP spid="12391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1862" name="Picture 6" descr="KC_alg_L08-09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900" y="914400"/>
            <a:ext cx="7924800" cy="49260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Factor Completely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Factor 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96.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198120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First, check for a GCF. Then, since the polynomial has two terms, check for the difference of squares.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33400" y="38862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543050" indent="-11985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343400" algn="l"/>
              </a:tabLst>
            </a:pPr>
            <a:r>
              <a:rPr lang="en-US" sz="2400"/>
              <a:t>	= 6(</a:t>
            </a:r>
            <a:r>
              <a:rPr lang="en-US" sz="2400" i="1"/>
              <a:t>x</a:t>
            </a:r>
            <a:r>
              <a:rPr lang="en-US" sz="2400"/>
              <a:t> + 4)(</a:t>
            </a:r>
            <a:r>
              <a:rPr lang="en-US" sz="2400" i="1"/>
              <a:t>x</a:t>
            </a:r>
            <a:r>
              <a:rPr lang="en-US" sz="2400"/>
              <a:t> – 4)	Factor the difference of </a:t>
            </a:r>
            <a:br>
              <a:rPr lang="en-US" sz="2400"/>
            </a:br>
            <a:r>
              <a:rPr lang="en-US" sz="2400"/>
              <a:t>	squares.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33400" y="2855913"/>
            <a:ext cx="8077200" cy="1004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343400" indent="-40005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96 = 6(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16)	6 is the GCF.</a:t>
            </a:r>
          </a:p>
          <a:p>
            <a:pPr marL="4343400" indent="-40005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              = 6(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4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	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 ● 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and 16 = 4 ● 4</a:t>
            </a: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533400" y="48133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43434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6(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+ 4)(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– 4)	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  <p:bldP spid="6151" grpId="0" build="p" autoUpdateAnimBg="0"/>
      <p:bldP spid="6152" grpId="0" build="p" autoUpdateAnimBg="0"/>
      <p:bldP spid="615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Factor Completely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Factor 16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15.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533400" y="1981200"/>
            <a:ext cx="8382000" cy="1482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5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This polynomial has three terms that have a GCF of 1. While the first term is a perfect square, 16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(4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, the last term is not. Therefore, this is not a perfect square trinomial.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33400" y="3698875"/>
            <a:ext cx="8077200" cy="1406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This trinomial is in the form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. Are there two numbers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m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and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whose product is 16 ● (–15) or –240 and whose sum is 8? Yes, the product of 20 and –12 is 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–240, and the sum is 8.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 advAuto="0"/>
      <p:bldP spid="7174" grpId="0" build="p" autoUpdateAnimBg="0"/>
      <p:bldP spid="717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Factor Completely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4935" name="Rectangle 7"/>
          <p:cNvSpPr>
            <a:spLocks noChangeArrowheads="1"/>
          </p:cNvSpPr>
          <p:nvPr/>
        </p:nvSpPr>
        <p:spPr bwMode="auto">
          <a:xfrm>
            <a:off x="876300" y="1503363"/>
            <a:ext cx="80391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800600" indent="-4800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5715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16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+ 8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– 15 </a:t>
            </a:r>
          </a:p>
          <a:p>
            <a:pPr marL="4800600" indent="-4800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5715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= 16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m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 + </a:t>
            </a:r>
            <a:r>
              <a:rPr lang="en-US" sz="2400" i="1">
                <a:solidFill>
                  <a:srgbClr val="339933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– 15	Write the pattern.</a:t>
            </a:r>
          </a:p>
        </p:txBody>
      </p:sp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533400" y="2590800"/>
            <a:ext cx="8382000" cy="2027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43500" indent="-434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400">
                <a:solidFill>
                  <a:srgbClr val="000000"/>
                </a:solidFill>
              </a:rPr>
              <a:t>	= 16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>
                <a:solidFill>
                  <a:srgbClr val="E01B22"/>
                </a:solidFill>
              </a:rPr>
              <a:t>20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– </a:t>
            </a:r>
            <a:r>
              <a:rPr lang="en-US" sz="2400">
                <a:solidFill>
                  <a:srgbClr val="339933"/>
                </a:solidFill>
              </a:rPr>
              <a:t>12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– 15	</a:t>
            </a:r>
            <a:r>
              <a:rPr lang="en-US" sz="2400" i="1">
                <a:solidFill>
                  <a:srgbClr val="000000"/>
                </a:solidFill>
              </a:rPr>
              <a:t>m</a:t>
            </a:r>
            <a:r>
              <a:rPr lang="en-US" sz="2400">
                <a:solidFill>
                  <a:srgbClr val="000000"/>
                </a:solidFill>
              </a:rPr>
              <a:t> = 20 and </a:t>
            </a:r>
            <a:r>
              <a:rPr lang="en-US" sz="2400" i="1">
                <a:solidFill>
                  <a:srgbClr val="000000"/>
                </a:solidFill>
              </a:rPr>
              <a:t>p</a:t>
            </a:r>
            <a:r>
              <a:rPr lang="en-US" sz="2400">
                <a:solidFill>
                  <a:srgbClr val="000000"/>
                </a:solidFill>
              </a:rPr>
              <a:t> = –12</a:t>
            </a:r>
          </a:p>
          <a:p>
            <a:pPr marL="5143500" indent="-434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400">
                <a:solidFill>
                  <a:srgbClr val="000000"/>
                </a:solidFill>
              </a:rPr>
              <a:t>	= (16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 baseline="40000"/>
              <a:t>2</a:t>
            </a:r>
            <a:r>
              <a:rPr lang="en-US" sz="2400">
                <a:solidFill>
                  <a:srgbClr val="000000"/>
                </a:solidFill>
              </a:rPr>
              <a:t> + 20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) + (–12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– 15)	Group terms with common factors.</a:t>
            </a:r>
          </a:p>
          <a:p>
            <a:pPr marL="5143500" indent="-434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</a:tabLst>
            </a:pPr>
            <a:r>
              <a:rPr lang="en-US" sz="2400">
                <a:solidFill>
                  <a:srgbClr val="000000"/>
                </a:solidFill>
              </a:rPr>
              <a:t>	= 4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(4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+ 5) – 3(4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+ 5)	Factor out the GCF from each grouping.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49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4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49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49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5" grpId="0" build="p" autoUpdateAnimBg="0" advAuto="0"/>
      <p:bldP spid="124936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Factor Completely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5958" name="Rectangle 6"/>
          <p:cNvSpPr>
            <a:spLocks noChangeArrowheads="1"/>
          </p:cNvSpPr>
          <p:nvPr/>
        </p:nvSpPr>
        <p:spPr bwMode="auto">
          <a:xfrm>
            <a:off x="533400" y="1524000"/>
            <a:ext cx="8382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14400" indent="-5699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400800" algn="l"/>
              </a:tabLst>
            </a:pPr>
            <a:r>
              <a:rPr lang="en-US" sz="2400"/>
              <a:t>	= (4</a:t>
            </a:r>
            <a:r>
              <a:rPr lang="en-US" sz="2400" i="1"/>
              <a:t>y</a:t>
            </a:r>
            <a:r>
              <a:rPr lang="en-US" sz="2400"/>
              <a:t> + 5)(4</a:t>
            </a:r>
            <a:r>
              <a:rPr lang="en-US" sz="2400" i="1"/>
              <a:t>y</a:t>
            </a:r>
            <a:r>
              <a:rPr lang="en-US" sz="2400"/>
              <a:t> – 3)	4</a:t>
            </a:r>
            <a:r>
              <a:rPr lang="en-US" sz="2400" i="1"/>
              <a:t>y</a:t>
            </a:r>
            <a:r>
              <a:rPr lang="en-US" sz="2400"/>
              <a:t> + 5 is the</a:t>
            </a:r>
            <a:br>
              <a:rPr lang="en-US" sz="2400"/>
            </a:br>
            <a:r>
              <a:rPr lang="en-US" sz="2400"/>
              <a:t>	common</a:t>
            </a:r>
            <a:br>
              <a:rPr lang="en-US" sz="2400"/>
            </a:br>
            <a:r>
              <a:rPr lang="en-US" sz="2400"/>
              <a:t>	factor.</a:t>
            </a:r>
          </a:p>
        </p:txBody>
      </p:sp>
      <p:sp>
        <p:nvSpPr>
          <p:cNvPr id="125959" name="Rectangle 7"/>
          <p:cNvSpPr>
            <a:spLocks noChangeArrowheads="1"/>
          </p:cNvSpPr>
          <p:nvPr/>
        </p:nvSpPr>
        <p:spPr bwMode="auto">
          <a:xfrm>
            <a:off x="533400" y="2884488"/>
            <a:ext cx="83820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4008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(4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+ 5)(4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– 3)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5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8" grpId="0" build="p" autoUpdateAnimBg="0" advAuto="0"/>
      <p:bldP spid="125959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2209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38862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3(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+ 1)(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(3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+ 3)(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3(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(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+ 1)(3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3)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Factor the polynomial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  <p:bldP spid="114699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6983" name="Oval 7"/>
          <p:cNvSpPr>
            <a:spLocks noChangeArrowheads="1"/>
          </p:cNvSpPr>
          <p:nvPr/>
        </p:nvSpPr>
        <p:spPr bwMode="auto">
          <a:xfrm>
            <a:off x="876300" y="4038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698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698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698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38862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(3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+ 2)(4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+ 6)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(2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+ 2)(2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2(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+ 1)(2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2(2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+ 5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+ 6)</a:t>
            </a:r>
          </a:p>
        </p:txBody>
      </p:sp>
      <p:sp>
        <p:nvSpPr>
          <p:cNvPr id="12698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Factor the polynomial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+ 10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+ 6.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6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3" grpId="0" animBg="1"/>
      <p:bldP spid="126986" grpId="0" autoUpdateAnimBg="0"/>
      <p:bldP spid="12698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Equations with Repeated Factors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–81.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533400" y="2057400"/>
            <a:ext cx="8382000" cy="3633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086100" algn="r"/>
                <a:tab pos="3200400" algn="l"/>
                <a:tab pos="3543300" algn="l"/>
                <a:tab pos="4572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+ 36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=	–81 	Original equation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086100" algn="r"/>
                <a:tab pos="3200400" algn="l"/>
                <a:tab pos="3543300" algn="l"/>
                <a:tab pos="4572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+ 36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+ 81	= 	0	Add 81 to each side.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086100" algn="r"/>
                <a:tab pos="3200400" algn="l"/>
                <a:tab pos="3543300" algn="l"/>
                <a:tab pos="4572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(2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+ 2(2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)(9) + 9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=	0	Recognize 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+ 36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+ 81 					as a perfect square 					trinomial.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086100" algn="r"/>
                <a:tab pos="3200400" algn="l"/>
                <a:tab pos="3543300" algn="l"/>
                <a:tab pos="4572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(2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+ 9)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=	0	Factor the perfect square 					trinomial. 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086100" algn="r"/>
                <a:tab pos="3200400" algn="l"/>
                <a:tab pos="3543300" algn="l"/>
                <a:tab pos="4572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(2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+ 9)(2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+ 9)	=	0	Write (2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+ 9)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as two 					factors.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build="p" autoUpdateAnimBg="0" advAuto="0"/>
      <p:bldP spid="9222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107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Equations with Repeated Factors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533400" y="1504950"/>
            <a:ext cx="8382000" cy="1223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086100" algn="r"/>
                <a:tab pos="3200400" algn="l"/>
                <a:tab pos="3543300" algn="l"/>
                <a:tab pos="4572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+ 9	=	0	Set the repeated factor 					equal to zero.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086100" algn="r"/>
                <a:tab pos="3200400" algn="l"/>
                <a:tab pos="3543300" algn="l"/>
                <a:tab pos="4572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=	–9	Subtract 9 from each side.</a:t>
            </a:r>
          </a:p>
        </p:txBody>
      </p:sp>
      <p:sp>
        <p:nvSpPr>
          <p:cNvPr id="131079" name="Text Box 7"/>
          <p:cNvSpPr txBox="1">
            <a:spLocks noChangeArrowheads="1"/>
          </p:cNvSpPr>
          <p:nvPr/>
        </p:nvSpPr>
        <p:spPr bwMode="auto">
          <a:xfrm>
            <a:off x="4953000" y="3073400"/>
            <a:ext cx="37338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Divide each side by 2.</a:t>
            </a:r>
          </a:p>
        </p:txBody>
      </p:sp>
      <p:grpSp>
        <p:nvGrpSpPr>
          <p:cNvPr id="131085" name="Group 13"/>
          <p:cNvGrpSpPr>
            <a:grpSpLocks/>
          </p:cNvGrpSpPr>
          <p:nvPr/>
        </p:nvGrpSpPr>
        <p:grpSpPr bwMode="auto">
          <a:xfrm>
            <a:off x="1600200" y="4352925"/>
            <a:ext cx="1958975" cy="774700"/>
            <a:chOff x="1008" y="2742"/>
            <a:chExt cx="1234" cy="488"/>
          </a:xfrm>
        </p:grpSpPr>
        <p:pic>
          <p:nvPicPr>
            <p:cNvPr id="131080" name="Picture 8" descr="eq_16"/>
            <p:cNvPicPr>
              <a:picLocks noChangeAspect="1" noChangeArrowheads="1"/>
            </p:cNvPicPr>
            <p:nvPr/>
          </p:nvPicPr>
          <p:blipFill>
            <a:blip r:embed="rId3" cstate="print"/>
            <a:srcRect l="45860"/>
            <a:stretch>
              <a:fillRect/>
            </a:stretch>
          </p:blipFill>
          <p:spPr bwMode="auto">
            <a:xfrm>
              <a:off x="1902" y="2742"/>
              <a:ext cx="340" cy="488"/>
            </a:xfrm>
            <a:prstGeom prst="rect">
              <a:avLst/>
            </a:prstGeom>
            <a:noFill/>
          </p:spPr>
        </p:pic>
        <p:sp>
          <p:nvSpPr>
            <p:cNvPr id="131081" name="Text Box 9"/>
            <p:cNvSpPr txBox="1">
              <a:spLocks noChangeArrowheads="1"/>
            </p:cNvSpPr>
            <p:nvPr/>
          </p:nvSpPr>
          <p:spPr bwMode="auto">
            <a:xfrm>
              <a:off x="1008" y="2832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/>
                <a:t>  </a:t>
              </a:r>
              <a:endParaRPr lang="en-US">
                <a:solidFill>
                  <a:srgbClr val="EC1D24"/>
                </a:solidFill>
              </a:endParaRPr>
            </a:p>
          </p:txBody>
        </p:sp>
      </p:grpSp>
      <p:pic>
        <p:nvPicPr>
          <p:cNvPr id="131083" name="Picture 11" descr="8-6-3slide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7425" y="2895600"/>
            <a:ext cx="1023938" cy="7969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1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7" grpId="0" uiExpand="1" build="p" autoUpdateAnimBg="0"/>
      <p:bldP spid="131079" grpId="0" build="p" autoUpdateAnimBg="0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2209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9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30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+ 25 = 0.</a:t>
            </a:r>
          </a:p>
        </p:txBody>
      </p:sp>
      <p:grpSp>
        <p:nvGrpSpPr>
          <p:cNvPr id="115723" name="Group 11"/>
          <p:cNvGrpSpPr>
            <a:grpSpLocks/>
          </p:cNvGrpSpPr>
          <p:nvPr/>
        </p:nvGrpSpPr>
        <p:grpSpPr bwMode="auto">
          <a:xfrm>
            <a:off x="914400" y="2078038"/>
            <a:ext cx="2790825" cy="3357562"/>
            <a:chOff x="576" y="1309"/>
            <a:chExt cx="1758" cy="2115"/>
          </a:xfrm>
        </p:grpSpPr>
        <p:sp>
          <p:nvSpPr>
            <p:cNvPr id="115724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{0}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{–5}</a:t>
              </a:r>
            </a:p>
          </p:txBody>
        </p:sp>
        <p:pic>
          <p:nvPicPr>
            <p:cNvPr id="115725" name="Picture 13" descr="eq_17"/>
            <p:cNvPicPr>
              <a:picLocks noChangeAspect="1" noChangeArrowheads="1"/>
            </p:cNvPicPr>
            <p:nvPr/>
          </p:nvPicPr>
          <p:blipFill>
            <a:blip r:embed="rId6" cstate="print"/>
            <a:srcRect r="28625" b="67870"/>
            <a:stretch>
              <a:fillRect/>
            </a:stretch>
          </p:blipFill>
          <p:spPr bwMode="auto">
            <a:xfrm>
              <a:off x="940" y="1309"/>
              <a:ext cx="374" cy="573"/>
            </a:xfrm>
            <a:prstGeom prst="rect">
              <a:avLst/>
            </a:prstGeom>
            <a:noFill/>
          </p:spPr>
        </p:pic>
        <p:pic>
          <p:nvPicPr>
            <p:cNvPr id="115726" name="Picture 14" descr="eq_17"/>
            <p:cNvPicPr>
              <a:picLocks noChangeAspect="1" noChangeArrowheads="1"/>
            </p:cNvPicPr>
            <p:nvPr/>
          </p:nvPicPr>
          <p:blipFill>
            <a:blip r:embed="rId6" cstate="print"/>
            <a:srcRect t="32298" b="37253"/>
            <a:stretch>
              <a:fillRect/>
            </a:stretch>
          </p:blipFill>
          <p:spPr bwMode="auto">
            <a:xfrm>
              <a:off x="940" y="1906"/>
              <a:ext cx="524" cy="54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2887" name="Picture 7" descr="KC_alg_L08-09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7876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the Square Root Property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7)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36.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533400" y="20574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7)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36	Original equation</a:t>
            </a:r>
            <a:endParaRPr lang="en-US" sz="2400" i="1"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533400" y="54229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roots are 1 and 13. Check each solution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in the original equation.</a:t>
            </a:r>
          </a:p>
        </p:txBody>
      </p:sp>
      <p:pic>
        <p:nvPicPr>
          <p:cNvPr id="93191" name="Picture 7" descr="eq_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1438" y="2533650"/>
            <a:ext cx="1773237" cy="457200"/>
          </a:xfrm>
          <a:prstGeom prst="rect">
            <a:avLst/>
          </a:prstGeom>
          <a:noFill/>
        </p:spPr>
      </p:pic>
      <p:sp>
        <p:nvSpPr>
          <p:cNvPr id="93192" name="Text Box 8"/>
          <p:cNvSpPr txBox="1">
            <a:spLocks noChangeArrowheads="1"/>
          </p:cNvSpPr>
          <p:nvPr/>
        </p:nvSpPr>
        <p:spPr bwMode="auto">
          <a:xfrm>
            <a:off x="4781550" y="2627313"/>
            <a:ext cx="40576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Square Root Property</a:t>
            </a:r>
            <a:endParaRPr lang="en-US" sz="2400" i="1">
              <a:ea typeface="Times New Roman" pitchFamily="18" charset="0"/>
              <a:cs typeface="Arial" pitchFamily="34" charset="0"/>
            </a:endParaRPr>
          </a:p>
        </p:txBody>
      </p:sp>
      <p:grpSp>
        <p:nvGrpSpPr>
          <p:cNvPr id="93196" name="Group 12"/>
          <p:cNvGrpSpPr>
            <a:grpSpLocks/>
          </p:cNvGrpSpPr>
          <p:nvPr/>
        </p:nvGrpSpPr>
        <p:grpSpPr bwMode="auto">
          <a:xfrm>
            <a:off x="533400" y="3086100"/>
            <a:ext cx="8382000" cy="495300"/>
            <a:chOff x="336" y="1944"/>
            <a:chExt cx="5280" cy="312"/>
          </a:xfrm>
        </p:grpSpPr>
        <p:sp>
          <p:nvSpPr>
            <p:cNvPr id="93193" name="Text Box 9"/>
            <p:cNvSpPr txBox="1">
              <a:spLocks noChangeArrowheads="1"/>
            </p:cNvSpPr>
            <p:nvPr/>
          </p:nvSpPr>
          <p:spPr bwMode="auto">
            <a:xfrm>
              <a:off x="336" y="1991"/>
              <a:ext cx="5280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572000" indent="-42291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i="1">
                  <a:ea typeface="Times New Roman" pitchFamily="18" charset="0"/>
                  <a:cs typeface="Arial" pitchFamily="34" charset="0"/>
                </a:rPr>
                <a:t>    b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– 7 =    6	36 = 6 ● 6</a:t>
              </a:r>
              <a:endParaRPr lang="en-US" sz="2400" i="1"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93194" name="Picture 10" descr="eq_18"/>
            <p:cNvPicPr>
              <a:picLocks noChangeAspect="1" noChangeArrowheads="1"/>
            </p:cNvPicPr>
            <p:nvPr/>
          </p:nvPicPr>
          <p:blipFill>
            <a:blip r:embed="rId3" cstate="print">
              <a:grayscl/>
            </a:blip>
            <a:srcRect l="53716" r="34915" b="-2083"/>
            <a:stretch>
              <a:fillRect/>
            </a:stretch>
          </p:blipFill>
          <p:spPr bwMode="auto">
            <a:xfrm>
              <a:off x="1452" y="1944"/>
              <a:ext cx="127" cy="294"/>
            </a:xfrm>
            <a:prstGeom prst="rect">
              <a:avLst/>
            </a:prstGeom>
            <a:noFill/>
          </p:spPr>
        </p:pic>
      </p:grpSp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533400" y="4110038"/>
            <a:ext cx="8382000" cy="1223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33718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7 + 6 or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7 – 6	Separate into two equations.</a:t>
            </a:r>
          </a:p>
          <a:p>
            <a:pPr marL="4572000" indent="-33718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   = 13            = 1	Simplify.</a:t>
            </a:r>
            <a:endParaRPr lang="en-US" sz="2400" i="1">
              <a:ea typeface="Times New Roman" pitchFamily="18" charset="0"/>
              <a:cs typeface="Arial" pitchFamily="34" charset="0"/>
            </a:endParaRPr>
          </a:p>
        </p:txBody>
      </p:sp>
      <p:grpSp>
        <p:nvGrpSpPr>
          <p:cNvPr id="93202" name="Group 18"/>
          <p:cNvGrpSpPr>
            <a:grpSpLocks/>
          </p:cNvGrpSpPr>
          <p:nvPr/>
        </p:nvGrpSpPr>
        <p:grpSpPr bwMode="auto">
          <a:xfrm>
            <a:off x="533400" y="3571875"/>
            <a:ext cx="8382000" cy="484188"/>
            <a:chOff x="336" y="2250"/>
            <a:chExt cx="5280" cy="305"/>
          </a:xfrm>
        </p:grpSpPr>
        <p:sp>
          <p:nvSpPr>
            <p:cNvPr id="93195" name="Text Box 11"/>
            <p:cNvSpPr txBox="1">
              <a:spLocks noChangeArrowheads="1"/>
            </p:cNvSpPr>
            <p:nvPr/>
          </p:nvSpPr>
          <p:spPr bwMode="auto">
            <a:xfrm>
              <a:off x="336" y="2290"/>
              <a:ext cx="5280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572000" indent="-337185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i="1">
                  <a:ea typeface="Times New Roman" pitchFamily="18" charset="0"/>
                  <a:cs typeface="Arial" pitchFamily="34" charset="0"/>
                </a:rPr>
                <a:t>b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= </a:t>
              </a:r>
              <a:r>
                <a:rPr lang="en-US" sz="2400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7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   6	Add 7 to each side.</a:t>
              </a:r>
            </a:p>
          </p:txBody>
        </p:sp>
        <p:pic>
          <p:nvPicPr>
            <p:cNvPr id="93200" name="Picture 16" descr="eq_18"/>
            <p:cNvPicPr>
              <a:picLocks noChangeAspect="1" noChangeArrowheads="1"/>
            </p:cNvPicPr>
            <p:nvPr/>
          </p:nvPicPr>
          <p:blipFill>
            <a:blip r:embed="rId3" cstate="print">
              <a:grayscl/>
            </a:blip>
            <a:srcRect l="53716" r="34915" b="-2083"/>
            <a:stretch>
              <a:fillRect/>
            </a:stretch>
          </p:blipFill>
          <p:spPr bwMode="auto">
            <a:xfrm>
              <a:off x="1625" y="2250"/>
              <a:ext cx="127" cy="29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3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3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/>
      <p:bldP spid="93190" grpId="0" build="p" autoUpdateAnimBg="0"/>
      <p:bldP spid="93192" grpId="0" build="p" autoUpdateAnimBg="0" advAuto="0"/>
      <p:bldP spid="93197" grpId="0" uiExpand="1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the Square Root Property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+ 9)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8.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533400" y="20574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+ 9)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8	Original equation</a:t>
            </a:r>
            <a:endParaRPr lang="en-US" sz="2400" i="1"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4214" name="Text Box 6"/>
          <p:cNvSpPr txBox="1">
            <a:spLocks noChangeArrowheads="1"/>
          </p:cNvSpPr>
          <p:nvPr/>
        </p:nvSpPr>
        <p:spPr bwMode="auto">
          <a:xfrm>
            <a:off x="4781550" y="2722563"/>
            <a:ext cx="40576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Square Root Property</a:t>
            </a:r>
            <a:endParaRPr lang="en-US" sz="2400" i="1"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4215" name="Picture 7" descr="eq_19"/>
          <p:cNvPicPr>
            <a:picLocks noChangeAspect="1" noChangeArrowheads="1"/>
          </p:cNvPicPr>
          <p:nvPr/>
        </p:nvPicPr>
        <p:blipFill>
          <a:blip r:embed="rId3" cstate="print"/>
          <a:srcRect r="75864" b="84456"/>
          <a:stretch>
            <a:fillRect/>
          </a:stretch>
        </p:blipFill>
        <p:spPr bwMode="auto">
          <a:xfrm>
            <a:off x="1293813" y="2686050"/>
            <a:ext cx="1630362" cy="487363"/>
          </a:xfrm>
          <a:prstGeom prst="rect">
            <a:avLst/>
          </a:prstGeom>
          <a:noFill/>
        </p:spPr>
      </p:pic>
      <p:pic>
        <p:nvPicPr>
          <p:cNvPr id="94216" name="Picture 8" descr="2palg_46"/>
          <p:cNvPicPr>
            <a:picLocks noChangeAspect="1" noChangeArrowheads="1"/>
          </p:cNvPicPr>
          <p:nvPr/>
        </p:nvPicPr>
        <p:blipFill>
          <a:blip r:embed="rId4" cstate="print"/>
          <a:srcRect b="85944"/>
          <a:stretch>
            <a:fillRect/>
          </a:stretch>
        </p:blipFill>
        <p:spPr bwMode="auto">
          <a:xfrm>
            <a:off x="1741488" y="3457575"/>
            <a:ext cx="1763712" cy="447675"/>
          </a:xfrm>
          <a:prstGeom prst="rect">
            <a:avLst/>
          </a:prstGeom>
          <a:noFill/>
        </p:spPr>
      </p:pic>
      <p:grpSp>
        <p:nvGrpSpPr>
          <p:cNvPr id="94217" name="Group 9"/>
          <p:cNvGrpSpPr>
            <a:grpSpLocks/>
          </p:cNvGrpSpPr>
          <p:nvPr/>
        </p:nvGrpSpPr>
        <p:grpSpPr bwMode="auto">
          <a:xfrm>
            <a:off x="4781550" y="3248025"/>
            <a:ext cx="4057650" cy="968375"/>
            <a:chOff x="3012" y="2046"/>
            <a:chExt cx="2556" cy="610"/>
          </a:xfrm>
        </p:grpSpPr>
        <p:sp>
          <p:nvSpPr>
            <p:cNvPr id="94218" name="Text Box 10"/>
            <p:cNvSpPr txBox="1">
              <a:spLocks noChangeArrowheads="1"/>
            </p:cNvSpPr>
            <p:nvPr/>
          </p:nvSpPr>
          <p:spPr bwMode="auto">
            <a:xfrm>
              <a:off x="3012" y="2046"/>
              <a:ext cx="2556" cy="6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12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Subtract 9 from each side.</a:t>
              </a:r>
              <a:endParaRPr lang="en-US" sz="2400" i="1"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94219" name="Picture 11" descr="2palg_46"/>
            <p:cNvPicPr>
              <a:picLocks noChangeAspect="1" noChangeArrowheads="1"/>
            </p:cNvPicPr>
            <p:nvPr/>
          </p:nvPicPr>
          <p:blipFill>
            <a:blip r:embed="rId4" cstate="print"/>
            <a:srcRect t="15869" b="69760"/>
            <a:stretch>
              <a:fillRect/>
            </a:stretch>
          </p:blipFill>
          <p:spPr bwMode="auto">
            <a:xfrm>
              <a:off x="3744" y="2334"/>
              <a:ext cx="1111" cy="288"/>
            </a:xfrm>
            <a:prstGeom prst="rect">
              <a:avLst/>
            </a:prstGeom>
            <a:noFill/>
          </p:spPr>
        </p:pic>
      </p:grpSp>
      <p:grpSp>
        <p:nvGrpSpPr>
          <p:cNvPr id="94220" name="Group 12"/>
          <p:cNvGrpSpPr>
            <a:grpSpLocks/>
          </p:cNvGrpSpPr>
          <p:nvPr/>
        </p:nvGrpSpPr>
        <p:grpSpPr bwMode="auto">
          <a:xfrm>
            <a:off x="533400" y="4191000"/>
            <a:ext cx="8229600" cy="2136775"/>
            <a:chOff x="336" y="2740"/>
            <a:chExt cx="5184" cy="1346"/>
          </a:xfrm>
        </p:grpSpPr>
        <p:sp>
          <p:nvSpPr>
            <p:cNvPr id="94221" name="Rectangle 13"/>
            <p:cNvSpPr>
              <a:spLocks noChangeArrowheads="1"/>
            </p:cNvSpPr>
            <p:nvPr/>
          </p:nvSpPr>
          <p:spPr bwMode="auto">
            <a:xfrm>
              <a:off x="336" y="2740"/>
              <a:ext cx="5184" cy="1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140000"/>
                </a:lnSpc>
                <a:spcBef>
                  <a:spcPct val="20000"/>
                </a:spcBef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	</a:t>
              </a:r>
              <a:r>
                <a:rPr lang="en-US" sz="2400">
                  <a:solidFill>
                    <a:srgbClr val="E01B22"/>
                  </a:solidFill>
                </a:rPr>
                <a:t>The solution set is                    Using a calculator, the approximate solutions are</a:t>
              </a:r>
              <a:br>
                <a:rPr lang="en-US" sz="2400">
                  <a:solidFill>
                    <a:srgbClr val="E01B22"/>
                  </a:solidFill>
                </a:rPr>
              </a:br>
              <a:r>
                <a:rPr lang="en-US" sz="2400">
                  <a:solidFill>
                    <a:srgbClr val="E01B22"/>
                  </a:solidFill>
                </a:rPr>
                <a:t>               or about –6.17 and                   </a:t>
              </a:r>
              <a:br>
                <a:rPr lang="en-US" sz="2400">
                  <a:solidFill>
                    <a:srgbClr val="E01B22"/>
                  </a:solidFill>
                </a:rPr>
              </a:br>
              <a:r>
                <a:rPr lang="en-US" sz="2400">
                  <a:solidFill>
                    <a:srgbClr val="E01B22"/>
                  </a:solidFill>
                </a:rPr>
                <a:t>or about –11.83.</a:t>
              </a:r>
            </a:p>
          </p:txBody>
        </p:sp>
        <p:pic>
          <p:nvPicPr>
            <p:cNvPr id="94222" name="Picture 14" descr="2palg_46"/>
            <p:cNvPicPr>
              <a:picLocks noChangeAspect="1" noChangeArrowheads="1"/>
            </p:cNvPicPr>
            <p:nvPr/>
          </p:nvPicPr>
          <p:blipFill>
            <a:blip r:embed="rId4" cstate="print"/>
            <a:srcRect t="48802" r="8641" b="32036"/>
            <a:stretch>
              <a:fillRect/>
            </a:stretch>
          </p:blipFill>
          <p:spPr bwMode="auto">
            <a:xfrm>
              <a:off x="3065" y="2778"/>
              <a:ext cx="1015" cy="384"/>
            </a:xfrm>
            <a:prstGeom prst="rect">
              <a:avLst/>
            </a:prstGeom>
            <a:noFill/>
          </p:spPr>
        </p:pic>
        <p:pic>
          <p:nvPicPr>
            <p:cNvPr id="94223" name="Picture 15" descr="2palg_46"/>
            <p:cNvPicPr>
              <a:picLocks noChangeAspect="1" noChangeArrowheads="1"/>
            </p:cNvPicPr>
            <p:nvPr/>
          </p:nvPicPr>
          <p:blipFill>
            <a:blip r:embed="rId4" cstate="print"/>
            <a:srcRect t="69461" r="25923" b="16168"/>
            <a:stretch>
              <a:fillRect/>
            </a:stretch>
          </p:blipFill>
          <p:spPr bwMode="auto">
            <a:xfrm>
              <a:off x="1440" y="3444"/>
              <a:ext cx="823" cy="288"/>
            </a:xfrm>
            <a:prstGeom prst="rect">
              <a:avLst/>
            </a:prstGeom>
            <a:noFill/>
          </p:spPr>
        </p:pic>
        <p:pic>
          <p:nvPicPr>
            <p:cNvPr id="94224" name="Picture 16" descr="2palg_46"/>
            <p:cNvPicPr>
              <a:picLocks noChangeAspect="1" noChangeArrowheads="1"/>
            </p:cNvPicPr>
            <p:nvPr/>
          </p:nvPicPr>
          <p:blipFill>
            <a:blip r:embed="rId4" cstate="print"/>
            <a:srcRect t="85629" r="26463"/>
            <a:stretch>
              <a:fillRect/>
            </a:stretch>
          </p:blipFill>
          <p:spPr bwMode="auto">
            <a:xfrm>
              <a:off x="3924" y="3438"/>
              <a:ext cx="817" cy="28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4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build="p" autoUpdateAnimBg="0" advAuto="0"/>
      <p:bldP spid="94213" grpId="0" build="p" autoUpdateAnimBg="0"/>
      <p:bldP spid="94214" grpId="0" build="p" autoUpdateAnimBg="0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the Square Root Property</a:t>
            </a:r>
            <a:endParaRPr lang="en-US" sz="20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30065" name="Rectangle 17"/>
          <p:cNvSpPr>
            <a:spLocks noChangeArrowheads="1"/>
          </p:cNvSpPr>
          <p:nvPr/>
        </p:nvSpPr>
        <p:spPr bwMode="auto">
          <a:xfrm>
            <a:off x="876300" y="1503363"/>
            <a:ext cx="7543800" cy="252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371600">
              <a:lnSpc>
                <a:spcPct val="95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Check </a:t>
            </a:r>
            <a:r>
              <a:rPr lang="en-US" sz="2400" b="1">
                <a:solidFill>
                  <a:srgbClr val="FFEB55"/>
                </a:solidFill>
              </a:rPr>
              <a:t> 	</a:t>
            </a:r>
            <a:r>
              <a:rPr lang="en-US" sz="2400"/>
              <a:t>You can check your answer using a graphing calculator. Graph </a:t>
            </a:r>
            <a:r>
              <a:rPr lang="en-US" sz="2400" i="1"/>
              <a:t>y</a:t>
            </a:r>
            <a:r>
              <a:rPr lang="en-US" sz="2400"/>
              <a:t> = (</a:t>
            </a:r>
            <a:r>
              <a:rPr lang="en-US" sz="2400" i="1"/>
              <a:t>x</a:t>
            </a:r>
            <a:r>
              <a:rPr lang="en-US" sz="2400"/>
              <a:t> + 9)</a:t>
            </a:r>
            <a:r>
              <a:rPr lang="en-US" sz="2400" baseline="40000"/>
              <a:t>2</a:t>
            </a:r>
            <a:r>
              <a:rPr lang="en-US" sz="2400"/>
              <a:t> and </a:t>
            </a:r>
            <a:r>
              <a:rPr lang="en-US" sz="2400" i="1"/>
              <a:t>y</a:t>
            </a:r>
            <a:r>
              <a:rPr lang="en-US" sz="2400"/>
              <a:t> = 8. Using the INTERSECT feature of your graphing calculator, find where (</a:t>
            </a:r>
            <a:r>
              <a:rPr lang="en-US" sz="2400" i="1"/>
              <a:t>x</a:t>
            </a:r>
            <a:r>
              <a:rPr lang="en-US" sz="2400"/>
              <a:t> + 9)</a:t>
            </a:r>
            <a:r>
              <a:rPr lang="en-US" sz="2400" baseline="40000"/>
              <a:t>2</a:t>
            </a:r>
            <a:r>
              <a:rPr lang="en-US" sz="2400"/>
              <a:t> = 8. The check of –6.17 as </a:t>
            </a:r>
            <a:br>
              <a:rPr lang="en-US" sz="2400"/>
            </a:br>
            <a:r>
              <a:rPr lang="en-US" sz="2400"/>
              <a:t>one of the approximate </a:t>
            </a:r>
            <a:br>
              <a:rPr lang="en-US" sz="2400"/>
            </a:br>
            <a:r>
              <a:rPr lang="en-US" sz="2400"/>
              <a:t>solutions is shown.</a:t>
            </a:r>
          </a:p>
        </p:txBody>
      </p:sp>
      <p:pic>
        <p:nvPicPr>
          <p:cNvPr id="130066" name="Picture 18" descr="ALG08-06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6425" y="3198813"/>
            <a:ext cx="2751138" cy="2849562"/>
          </a:xfrm>
          <a:prstGeom prst="rect">
            <a:avLst/>
          </a:prstGeom>
          <a:noFill/>
        </p:spPr>
      </p:pic>
      <p:sp>
        <p:nvSpPr>
          <p:cNvPr id="130067" name="Rectangle 19"/>
          <p:cNvSpPr>
            <a:spLocks noChangeArrowheads="1"/>
          </p:cNvSpPr>
          <p:nvPr/>
        </p:nvSpPr>
        <p:spPr bwMode="auto">
          <a:xfrm>
            <a:off x="4814888" y="3636963"/>
            <a:ext cx="423862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E01B22"/>
                </a:solidFill>
                <a:sym typeface="Wingdings" pitchFamily="2" charset="2"/>
              </a:rPr>
              <a:t>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0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0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65" grpId="0" build="p" autoUpdateAnimBg="0" advAuto="0"/>
      <p:bldP spid="130067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25527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565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{–1, 9}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{–1}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{9}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{0, 9}</a:t>
            </a:r>
          </a:p>
        </p:txBody>
      </p:sp>
      <p:sp>
        <p:nvSpPr>
          <p:cNvPr id="11674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the equation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4)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25. Check your solution.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  <p:bldP spid="116747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29031" name="Oval 7"/>
          <p:cNvSpPr>
            <a:spLocks noChangeArrowheads="1"/>
          </p:cNvSpPr>
          <p:nvPr/>
        </p:nvSpPr>
        <p:spPr bwMode="auto">
          <a:xfrm>
            <a:off x="876300" y="3505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9032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9033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9034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the equation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5)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15. Check your solution.</a:t>
            </a:r>
          </a:p>
        </p:txBody>
      </p:sp>
      <p:grpSp>
        <p:nvGrpSpPr>
          <p:cNvPr id="129035" name="Group 11"/>
          <p:cNvGrpSpPr>
            <a:grpSpLocks/>
          </p:cNvGrpSpPr>
          <p:nvPr/>
        </p:nvGrpSpPr>
        <p:grpSpPr bwMode="auto">
          <a:xfrm>
            <a:off x="914400" y="2495550"/>
            <a:ext cx="2790825" cy="3295650"/>
            <a:chOff x="576" y="1572"/>
            <a:chExt cx="1758" cy="2076"/>
          </a:xfrm>
        </p:grpSpPr>
        <p:sp>
          <p:nvSpPr>
            <p:cNvPr id="12903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61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{20}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{10}</a:t>
              </a:r>
            </a:p>
          </p:txBody>
        </p:sp>
        <p:pic>
          <p:nvPicPr>
            <p:cNvPr id="129037" name="Picture 13" descr="eq_20"/>
            <p:cNvPicPr>
              <a:picLocks noChangeAspect="1" noChangeArrowheads="1"/>
            </p:cNvPicPr>
            <p:nvPr/>
          </p:nvPicPr>
          <p:blipFill>
            <a:blip r:embed="rId6" cstate="print"/>
            <a:srcRect b="74336"/>
            <a:stretch>
              <a:fillRect/>
            </a:stretch>
          </p:blipFill>
          <p:spPr bwMode="auto">
            <a:xfrm>
              <a:off x="942" y="1572"/>
              <a:ext cx="939" cy="377"/>
            </a:xfrm>
            <a:prstGeom prst="rect">
              <a:avLst/>
            </a:prstGeom>
            <a:noFill/>
          </p:spPr>
        </p:pic>
        <p:pic>
          <p:nvPicPr>
            <p:cNvPr id="129038" name="Picture 14" descr="eq_20"/>
            <p:cNvPicPr>
              <a:picLocks noChangeAspect="1" noChangeArrowheads="1"/>
            </p:cNvPicPr>
            <p:nvPr/>
          </p:nvPicPr>
          <p:blipFill>
            <a:blip r:embed="rId6" cstate="print"/>
            <a:srcRect t="28183" r="12779" b="45744"/>
            <a:stretch>
              <a:fillRect/>
            </a:stretch>
          </p:blipFill>
          <p:spPr bwMode="auto">
            <a:xfrm>
              <a:off x="942" y="2154"/>
              <a:ext cx="819" cy="38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9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1" grpId="0" animBg="1"/>
      <p:bldP spid="129034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an Equation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876300" y="1514475"/>
            <a:ext cx="7810500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PHYSICAL SCIENCE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 book falls from a shelf that is 5 feet above the floor. A model for the height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h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in feet of an object dropped from an initial height of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0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feet is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h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= –16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0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, where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is the time in seconds after the object is dropped. Use this model to determine approximately how long it took for the book to reach the ground.</a:t>
            </a:r>
          </a:p>
        </p:txBody>
      </p:sp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533400" y="3962400"/>
            <a:ext cx="8382000" cy="2173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r"/>
                <a:tab pos="1371600" algn="l"/>
                <a:tab pos="1657350" algn="l"/>
              </a:tabLst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	h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=	–16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-25000">
                <a:ea typeface="Times New Roman" pitchFamily="18" charset="0"/>
                <a:cs typeface="Arial" pitchFamily="34" charset="0"/>
              </a:rPr>
              <a:t>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Original equation</a:t>
            </a:r>
          </a:p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r"/>
                <a:tab pos="1371600" algn="l"/>
                <a:tab pos="1657350" algn="l"/>
              </a:tabLst>
            </a:pP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	0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=	–16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>
                <a:solidFill>
                  <a:srgbClr val="339933"/>
                </a:solidFill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Replace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with 0 and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h</a:t>
            </a:r>
            <a:r>
              <a:rPr lang="en-US" sz="2400" baseline="-25000">
                <a:ea typeface="Times New Roman" pitchFamily="18" charset="0"/>
                <a:cs typeface="Arial" pitchFamily="34" charset="0"/>
              </a:rPr>
              <a:t>0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with 5.</a:t>
            </a:r>
          </a:p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r"/>
                <a:tab pos="1371600" algn="l"/>
                <a:tab pos="16573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–5	=	–16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	Subtract 5 from each side.</a:t>
            </a:r>
          </a:p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r"/>
                <a:tab pos="1371600" algn="l"/>
                <a:tab pos="16573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0.3125	=	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	Divide each side by –16.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6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build="p" autoUpdateAnimBg="0" advAuto="0"/>
      <p:bldP spid="96261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an Equation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533400" y="3236913"/>
            <a:ext cx="82296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Since a negative number does not make sense in this situation, the solution is 0.56. This means that it takes about 0.56 second for the book to reach the ground.</a:t>
            </a:r>
          </a:p>
        </p:txBody>
      </p:sp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533400" y="1514475"/>
            <a:ext cx="83820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57300" algn="r"/>
                <a:tab pos="1371600" algn="l"/>
                <a:tab pos="16573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±0.56	≈	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	Take the square root of each side.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5" grpId="0" build="p" autoUpdateAnimBg="0"/>
      <p:bldP spid="97286" grpId="0" build="p" autoUpdateAnimBg="0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904875" y="5334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777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4089400"/>
            <a:ext cx="3048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0.625 second	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10 seconds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0.79 second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16 seconds</a:t>
            </a:r>
          </a:p>
        </p:txBody>
      </p:sp>
      <p:sp>
        <p:nvSpPr>
          <p:cNvPr id="117771" name="TPQuestion"/>
          <p:cNvSpPr>
            <a:spLocks noChangeArrowheads="1"/>
          </p:cNvSpPr>
          <p:nvPr/>
        </p:nvSpPr>
        <p:spPr bwMode="auto">
          <a:xfrm>
            <a:off x="533400" y="1504950"/>
            <a:ext cx="8077200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PHYSICAL SCIENCE</a:t>
            </a:r>
            <a:r>
              <a:rPr lang="en-US" sz="2400" b="1"/>
              <a:t>  </a:t>
            </a:r>
            <a:r>
              <a:rPr lang="en-US" sz="2400" b="1">
                <a:solidFill>
                  <a:srgbClr val="00539D"/>
                </a:solidFill>
              </a:rPr>
              <a:t>An egg falls from a window that is 10 feet above the ground. A model for the height </a:t>
            </a:r>
            <a:r>
              <a:rPr lang="en-US" sz="2400" b="1" i="1">
                <a:solidFill>
                  <a:srgbClr val="00539D"/>
                </a:solidFill>
              </a:rPr>
              <a:t>h</a:t>
            </a:r>
            <a:r>
              <a:rPr lang="en-US" sz="2400" b="1">
                <a:solidFill>
                  <a:srgbClr val="00539D"/>
                </a:solidFill>
              </a:rPr>
              <a:t> in feet of an object dropped from an initial height of </a:t>
            </a:r>
            <a:r>
              <a:rPr lang="en-US" sz="2400" b="1" i="1">
                <a:solidFill>
                  <a:srgbClr val="00539D"/>
                </a:solidFill>
              </a:rPr>
              <a:t>h</a:t>
            </a:r>
            <a:r>
              <a:rPr lang="en-US" sz="2400" b="1" i="1" baseline="-25000">
                <a:solidFill>
                  <a:srgbClr val="00539D"/>
                </a:solidFill>
              </a:rPr>
              <a:t>0</a:t>
            </a:r>
            <a:r>
              <a:rPr lang="en-US" sz="2400" b="1">
                <a:solidFill>
                  <a:srgbClr val="00539D"/>
                </a:solidFill>
              </a:rPr>
              <a:t> feet is </a:t>
            </a:r>
            <a:r>
              <a:rPr lang="en-US" sz="2400" b="1" i="1">
                <a:solidFill>
                  <a:srgbClr val="00539D"/>
                </a:solidFill>
              </a:rPr>
              <a:t>h</a:t>
            </a:r>
            <a:r>
              <a:rPr lang="en-US" sz="2400" b="1">
                <a:solidFill>
                  <a:srgbClr val="00539D"/>
                </a:solidFill>
              </a:rPr>
              <a:t> = –16</a:t>
            </a:r>
            <a:r>
              <a:rPr lang="en-US" sz="2400" b="1" i="1">
                <a:solidFill>
                  <a:srgbClr val="00539D"/>
                </a:solidFill>
              </a:rPr>
              <a:t>t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</a:t>
            </a:r>
            <a:r>
              <a:rPr lang="en-US" sz="2400" b="1" i="1">
                <a:solidFill>
                  <a:srgbClr val="00539D"/>
                </a:solidFill>
              </a:rPr>
              <a:t>h</a:t>
            </a:r>
            <a:r>
              <a:rPr lang="en-US" sz="2400" b="1" i="1" baseline="-25000">
                <a:solidFill>
                  <a:srgbClr val="00539D"/>
                </a:solidFill>
              </a:rPr>
              <a:t>0</a:t>
            </a:r>
            <a:r>
              <a:rPr lang="en-US" sz="2400" b="1">
                <a:solidFill>
                  <a:srgbClr val="00539D"/>
                </a:solidFill>
              </a:rPr>
              <a:t>, where </a:t>
            </a:r>
            <a:r>
              <a:rPr lang="en-US" sz="2400" b="1" i="1">
                <a:solidFill>
                  <a:srgbClr val="00539D"/>
                </a:solidFill>
              </a:rPr>
              <a:t>t</a:t>
            </a:r>
            <a:r>
              <a:rPr lang="en-US" sz="2400" b="1">
                <a:solidFill>
                  <a:srgbClr val="00539D"/>
                </a:solidFill>
              </a:rPr>
              <a:t> is the time in seconds after the object is dropped. Use this model to determine approximately how long it took for the egg to reach the ground.</a:t>
            </a:r>
            <a:r>
              <a:rPr lang="en-US" sz="2400">
                <a:solidFill>
                  <a:srgbClr val="00539D"/>
                </a:solidFill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7" grpId="0" animBg="1"/>
      <p:bldP spid="117770" grpId="0" autoUpdateAnimBg="0"/>
      <p:bldP spid="117771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¤Incorrect¤Incorrect"/>
  <p:tag name="TOTALRESPONSES" val="5"/>
  <p:tag name="SLICED" val="False"/>
  <p:tag name="RESPONSES" val="NA,1,5,3;4;2;4;1;"/>
  <p:tag name="CHARTSTRINGSTD" val="1 1 1 2"/>
  <p:tag name="CHARTSTRINGREV" val="2 1 1 1"/>
  <p:tag name="CHARTSTRINGSTDPER" val="0.2 0.2 0.2 0.4"/>
  <p:tag name="CHARTSTRINGREVPER" val="0.4 0.2 0.2 0.2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Correct¤Incorrect"/>
  <p:tag name="TOTALRESPONSES" val="5"/>
  <p:tag name="SLICED" val="False"/>
  <p:tag name="RESPONSES" val="NA,1,5,1;2;3;1;4;"/>
  <p:tag name="CHARTSTRINGSTD" val="2 1 1 1"/>
  <p:tag name="CHARTSTRINGREV" val="1 1 1 2"/>
  <p:tag name="CHARTSTRINGSTDPER" val="0.4 0.2 0.2 0.2"/>
  <p:tag name="CHARTSTRINGREVPER" val="0.2 0.2 0.2 0.4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TOTALRESPONSES" val="5"/>
  <p:tag name="SLICED" val="False"/>
  <p:tag name="RESPONSES" val="NA,1,5,1;1;2;2;3;"/>
  <p:tag name="CHARTSTRINGSTD" val="2 2 1 0"/>
  <p:tag name="CHARTSTRINGREV" val="0 1 2 2"/>
  <p:tag name="CHARTSTRINGSTDPER" val="0.4 0.4 0.2 0"/>
  <p:tag name="CHARTSTRINGREVPER" val="0 0.2 0.4 0.4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TOTALRESPONSES" val="5"/>
  <p:tag name="SLICED" val="False"/>
  <p:tag name="RESPONSES" val="NA,1,5,4;1;4;3;2;"/>
  <p:tag name="CHARTSTRINGSTD" val="1 1 1 2"/>
  <p:tag name="CHARTSTRINGREV" val="2 1 1 1"/>
  <p:tag name="CHARTSTRINGSTDPER" val="0.2 0.2 0.2 0.4"/>
  <p:tag name="CHARTSTRINGREVPER" val="0.4 0.2 0.2 0.2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TOTALRESPONSES" val="5"/>
  <p:tag name="SLICED" val="False"/>
  <p:tag name="RESPONSES" val="NA,1,5,2;3;1;2;2;"/>
  <p:tag name="CHARTSTRINGSTD" val="1 3 1 0"/>
  <p:tag name="CHARTSTRINGREV" val="0 1 3 1"/>
  <p:tag name="CHARTSTRINGSTDPER" val="0.2 0.6 0.2 0"/>
  <p:tag name="CHARTSTRINGREVPER" val="0 0.2 0.6 0.2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C231D55EA710465CB128BDD6B80E83AB"/>
  <p:tag name="VALUES" val="Incorrect¤Correct¤Incorrect¤Incorrect"/>
  <p:tag name="TOTALRESPONSES" val="5"/>
  <p:tag name="SLICED" val="False"/>
  <p:tag name="RESPONSES" val="NA,1,5,1;1;1;3;1;"/>
  <p:tag name="CHARTSTRINGSTD" val="4 0 1 0"/>
  <p:tag name="CHARTSTRINGREV" val="0 1 0 4"/>
  <p:tag name="CHARTSTRINGSTDPER" val="0.8 0 0.2 0"/>
  <p:tag name="CHARTSTRINGREVPER" val="0 0.2 0 0.8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Incorrect¤Correct"/>
  <p:tag name="TOTALRESPONSES" val="5"/>
  <p:tag name="SLICED" val="False"/>
  <p:tag name="RESPONSES" val="NA,1,5,3;1;2;2;4;"/>
  <p:tag name="CHARTSTRINGSTD" val="1 2 1 1"/>
  <p:tag name="CHARTSTRINGREV" val="1 1 2 1"/>
  <p:tag name="CHARTSTRINGSTDPER" val="0.2 0.4 0.2 0.2"/>
  <p:tag name="CHARTSTRINGREVPER" val="0.2 0.2 0.4 0.2"/>
  <p:tag name="QUESTIONALIAS" val="Example 1"/>
  <p:tag name="ANSWERSALIAS" val="A¤B¤C¤D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955B83B46CA946688188495ABE18F3AF"/>
  <p:tag name="TOTALRESPONSES" val="5"/>
  <p:tag name="SLICED" val="False"/>
  <p:tag name="RESPONSES" val="NA,1,5,3;1;4;2;3;"/>
  <p:tag name="CHARTSTRINGSTD" val="1 1 2 1"/>
  <p:tag name="CHARTSTRINGREV" val="1 2 1 1"/>
  <p:tag name="CHARTSTRINGSTDPER" val="0.2 0.2 0.4 0.2"/>
  <p:tag name="CHARTSTRINGREVPER" val="0.2 0.4 0.2 0.2"/>
  <p:tag name="VALUES" val="Incorrect¤Correct¤Incorrect¤Incorrect"/>
  <p:tag name="QUESTIONALIAS" val="Example 1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TOTALRESPONSES" val="5"/>
  <p:tag name="SLICED" val="False"/>
  <p:tag name="RESPONSES" val="NA,1,5,4;4;4;4;3;"/>
  <p:tag name="CHARTSTRINGSTD" val="0 0 1 4"/>
  <p:tag name="CHARTSTRINGREV" val="4 1 0 0"/>
  <p:tag name="CHARTSTRINGSTDPER" val="0 0 0.2 0.8"/>
  <p:tag name="CHARTSTRINGREVPER" val="0.8 0.2 0 0"/>
  <p:tag name="QUESTIONALIAS" val="Example 2"/>
  <p:tag name="ANSWERSALIAS" val="A¤B¤C¤D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028B3E6597F542BF81A98F97B253466E"/>
  <p:tag name="VALUES" val="Incorrect¤Incorrect¤Correct¤Incorrect"/>
  <p:tag name="TOTALRESPONSES" val="5"/>
  <p:tag name="SLICED" val="False"/>
  <p:tag name="RESPONSES" val="NA,1,5,3;1;1;3;2;"/>
  <p:tag name="CHARTSTRINGSTD" val="2 1 2 0"/>
  <p:tag name="CHARTSTRINGREV" val="0 2 1 2"/>
  <p:tag name="CHARTSTRINGSTDPER" val="0.4 0.2 0.4 0"/>
  <p:tag name="CHARTSTRINGREVPER" val="0 0.4 0.2 0.4"/>
  <p:tag name="QUESTIONALIAS" val="Example 2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TOTALRESPONSES" val="5"/>
  <p:tag name="SLICED" val="False"/>
  <p:tag name="RESPONSES" val="NA,1,5,3;1;2;4;3;"/>
  <p:tag name="CHARTSTRINGSTD" val="1 1 2 1"/>
  <p:tag name="CHARTSTRINGREV" val="1 2 1 1"/>
  <p:tag name="CHARTSTRINGSTDPER" val="0.2 0.2 0.4 0.2"/>
  <p:tag name="CHARTSTRINGREVPER" val="0.2 0.4 0.2 0.2"/>
  <p:tag name="QUESTIONALIAS" val="Example 3"/>
  <p:tag name="ANSWERSALIAS" val="A¤B¤C¤D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Correct¤Incorrect¤Incorrect¤Incorrect"/>
  <p:tag name="TOTALRESPONSES" val="5"/>
  <p:tag name="SLICED" val="False"/>
  <p:tag name="RESPONSES" val="NA,1,5,1;4;4;1;3;"/>
  <p:tag name="CHARTSTRINGSTD" val="2 0 1 2"/>
  <p:tag name="CHARTSTRINGREV" val="2 1 0 2"/>
  <p:tag name="CHARTSTRINGSTDPER" val="0.4 0 0.2 0.4"/>
  <p:tag name="CHARTSTRINGREVPER" val="0.4 0.2 0 0.4"/>
  <p:tag name="QUESTIONALIAS" val="Example 4"/>
  <p:tag name="ANSWERSALIAS" val="A¤B¤C¤D"/>
  <p:tag name="RESPONSESGATHERED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97F3315A769A46E988E44C4034F93682"/>
  <p:tag name="VALUES" val="Incorrect¤Correct¤Incorrect¤Incorrect"/>
  <p:tag name="TOTALRESPONSES" val="5"/>
  <p:tag name="SLICED" val="False"/>
  <p:tag name="RESPONSES" val="NA,1,5,4;4;2;1;3;"/>
  <p:tag name="CHARTSTRINGSTD" val="1 1 1 2"/>
  <p:tag name="CHARTSTRINGREV" val="2 1 1 1"/>
  <p:tag name="CHARTSTRINGSTDPER" val="0.2 0.2 0.2 0.4"/>
  <p:tag name="CHARTSTRINGREVPER" val="0.4 0.2 0.2 0.2"/>
  <p:tag name="QUESTIONALIAS" val="Example 4"/>
  <p:tag name="ANSWERSALIAS" val="A¤B¤C¤D"/>
  <p:tag name="RESPONSESGATHERED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Incorrect¤Incorrect¤Correct¤Incorrect"/>
  <p:tag name="TOTALRESPONSES" val="5"/>
  <p:tag name="SLICED" val="False"/>
  <p:tag name="RESPONSES" val="NA,1,5,3;1;2;2;4;"/>
  <p:tag name="CHARTSTRINGSTD" val="1 2 1 1"/>
  <p:tag name="CHARTSTRINGREV" val="1 1 2 1"/>
  <p:tag name="CHARTSTRINGSTDPER" val="0.2 0.4 0.2 0.2"/>
  <p:tag name="CHARTSTRINGREVPER" val="0.2 0.2 0.4 0.2"/>
  <p:tag name="QUESTIONALIAS" val="Example 5"/>
  <p:tag name="ANSWERSALIAS" val="A¤B¤C¤D"/>
  <p:tag name="RESPONSESGATHERED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1287</TotalTime>
  <Words>978</Words>
  <Application>Microsoft Office PowerPoint</Application>
  <PresentationFormat>On-screen Show (4:3)</PresentationFormat>
  <Paragraphs>201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36</vt:i4>
      </vt:variant>
    </vt:vector>
  </HeadingPairs>
  <TitlesOfParts>
    <vt:vector size="50" baseType="lpstr">
      <vt:lpstr>Arial</vt:lpstr>
      <vt:lpstr>Symbol</vt:lpstr>
      <vt:lpstr>Times New Roman</vt:lpstr>
      <vt:lpstr>Wingdings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Concept</vt:lpstr>
      <vt:lpstr>Example 1</vt:lpstr>
      <vt:lpstr>Example 1</vt:lpstr>
      <vt:lpstr>Example 1</vt:lpstr>
      <vt:lpstr>Example 1</vt:lpstr>
      <vt:lpstr>Concept</vt:lpstr>
      <vt:lpstr>Example 2</vt:lpstr>
      <vt:lpstr>Example 2</vt:lpstr>
      <vt:lpstr>Example 2</vt:lpstr>
      <vt:lpstr>Example 2</vt:lpstr>
      <vt:lpstr>Example 2</vt:lpstr>
      <vt:lpstr>Example 2</vt:lpstr>
      <vt:lpstr>Example 3</vt:lpstr>
      <vt:lpstr>Example 3</vt:lpstr>
      <vt:lpstr>Example 3</vt:lpstr>
      <vt:lpstr>Concept</vt:lpstr>
      <vt:lpstr>Example 4</vt:lpstr>
      <vt:lpstr>Example 4</vt:lpstr>
      <vt:lpstr>Example 4</vt:lpstr>
      <vt:lpstr>Example 4</vt:lpstr>
      <vt:lpstr>Example 4</vt:lpstr>
      <vt:lpstr>Example 5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83</cp:revision>
  <dcterms:created xsi:type="dcterms:W3CDTF">2007-12-06T14:31:51Z</dcterms:created>
  <dcterms:modified xsi:type="dcterms:W3CDTF">2015-10-05T15:04:04Z</dcterms:modified>
</cp:coreProperties>
</file>