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notesSlides/notesSlide27.xml" ContentType="application/vnd.openxmlformats-officedocument.presentationml.notesSlide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notesSlides/notesSlide41.xml" ContentType="application/vnd.openxmlformats-officedocument.presentationml.notesSlide+xml"/>
  <Override PartName="/ppt/tags/tag63.xml" ContentType="application/vnd.openxmlformats-officedocument.presentationml.tags+xml"/>
  <Override PartName="/ppt/notesSlides/notesSlide52.xml" ContentType="application/vnd.openxmlformats-officedocument.presentationml.notesSlide+xml"/>
  <Override PartName="/ppt/slideMasters/slideMaster8.xml" ContentType="application/vnd.openxmlformats-officedocument.presentationml.slideMaster+xml"/>
  <Override PartName="/ppt/notesSlides/notesSlide30.xml" ContentType="application/vnd.openxmlformats-officedocument.presentationml.notesSlide+xml"/>
  <Override PartName="/ppt/tags/tag52.xml" ContentType="application/vnd.openxmlformats-officedocument.presentationml.tags+xml"/>
  <Override PartName="/ppt/notesSlides/notesSlide7.xml" ContentType="application/vnd.openxmlformats-officedocument.presentationml.notesSlide+xml"/>
  <Override PartName="/ppt/tags/tag41.xml" ContentType="application/vnd.openxmlformats-officedocument.presentationml.tags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notesSlides/notesSlide46.xml" ContentType="application/vnd.openxmlformats-officedocument.presentationml.notesSlide+xml"/>
  <Override PartName="/ppt/tags/tag68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57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ppt/slides/slide38.xml" ContentType="application/vnd.openxmlformats-officedocument.presentationml.slide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slides/slide41.xml" ContentType="application/vnd.openxmlformats-officedocument.presentationml.slide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30.xml" ContentType="application/vnd.openxmlformats-officedocument.presentationml.slide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notesSlides/notesSlide32.xml" ContentType="application/vnd.openxmlformats-officedocument.presentationml.notesSlide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notesSlides/notesSlide37.xml" ContentType="application/vnd.openxmlformats-officedocument.presentationml.notesSlide+xml"/>
  <Override PartName="/ppt/tags/tag59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notesSlides/notesSlide44.xml" ContentType="application/vnd.openxmlformats-officedocument.presentationml.notesSlide+xml"/>
  <Override PartName="/ppt/tags/tag66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55.xml" ContentType="application/vnd.openxmlformats-officedocument.presentationml.tags+xml"/>
  <Override PartName="/ppt/notesSlides/notesSlide51.xml" ContentType="application/vnd.openxmlformats-officedocument.presentationml.notesSlide+xml"/>
  <Override PartName="/ppt/tags/tag73.xml" ContentType="application/vnd.openxmlformats-officedocument.presentationml.tags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notesSlides/notesSlide40.xml" ContentType="application/vnd.openxmlformats-officedocument.presentationml.notesSlide+xml"/>
  <Override PartName="/ppt/tags/tag62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notesSlides/notesSlide45.xml" ContentType="application/vnd.openxmlformats-officedocument.presentationml.notesSlide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notesSlides/notesSlide34.xml" ContentType="application/vnd.openxmlformats-officedocument.presentationml.notesSlide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tags/tag45.xml" ContentType="application/vnd.openxmlformats-officedocument.presentationml.tags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tags/tag9.xml" ContentType="application/vnd.openxmlformats-officedocument.presentationml.tags+xml"/>
  <Override PartName="/ppt/slides/slide48.xml" ContentType="application/vnd.openxmlformats-officedocument.presentationml.slide+xml"/>
  <Override PartName="/ppt/slideLayouts/slideLayout58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39.xml" ContentType="application/vnd.openxmlformats-officedocument.presentationml.tags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ppt/notesSlides/notesSlide53.xml" ContentType="application/vnd.openxmlformats-officedocument.presentationml.notesSlide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Override PartName="/ppt/tags/tag17.xml" ContentType="application/vnd.openxmlformats-officedocument.presentationml.tags+xml"/>
  <Override PartName="/ppt/notesSlides/notesSlide42.xml" ContentType="application/vnd.openxmlformats-officedocument.presentationml.notesSlide+xml"/>
  <Override PartName="/ppt/tags/tag64.xml" ContentType="application/vnd.openxmlformats-officedocument.presentationml.tags+xml"/>
  <Override PartName="/ppt/slideMasters/slideMaster9.xml" ContentType="application/vnd.openxmlformats-officedocument.presentationml.slideMaster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53.xml" ContentType="application/vnd.openxmlformats-officedocument.presentationml.tags+xml"/>
  <Override PartName="/ppt/slideLayouts/slideLayout99.xml" ContentType="application/vnd.openxmlformats-officedocument.presentationml.slideLayout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notesSlides/notesSlide47.xml" ContentType="application/vnd.openxmlformats-officedocument.presentationml.notesSlide+xml"/>
  <Override PartName="/ppt/slides/slide34.xml" ContentType="application/vnd.openxmlformats-officedocument.presentationml.slide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notesSlides/notesSlide36.xml" ContentType="application/vnd.openxmlformats-officedocument.presentationml.notesSlide+xml"/>
  <Override PartName="/ppt/tags/tag58.xml" ContentType="application/vnd.openxmlformats-officedocument.presentationml.tags+xml"/>
  <Override PartName="/ppt/tags/tag69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notesSlides/notesSlide25.xml" ContentType="application/vnd.openxmlformats-officedocument.presentationml.notesSlide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61.xml" ContentType="application/vnd.openxmlformats-officedocument.presentationml.tags+xml"/>
  <Override PartName="/ppt/notesSlides/notesSlide50.xml" ContentType="application/vnd.openxmlformats-officedocument.presentationml.notesSlide+xml"/>
  <Override PartName="/ppt/tags/tag7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notesMasterIdLst>
    <p:notesMasterId r:id="rId65"/>
  </p:notes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290" r:id="rId21"/>
    <p:sldId id="302" r:id="rId22"/>
    <p:sldId id="259" r:id="rId23"/>
    <p:sldId id="308" r:id="rId24"/>
    <p:sldId id="260" r:id="rId25"/>
    <p:sldId id="337" r:id="rId26"/>
    <p:sldId id="338" r:id="rId27"/>
    <p:sldId id="261" r:id="rId28"/>
    <p:sldId id="318" r:id="rId29"/>
    <p:sldId id="319" r:id="rId30"/>
    <p:sldId id="309" r:id="rId31"/>
    <p:sldId id="320" r:id="rId32"/>
    <p:sldId id="263" r:id="rId33"/>
    <p:sldId id="291" r:id="rId34"/>
    <p:sldId id="321" r:id="rId35"/>
    <p:sldId id="322" r:id="rId36"/>
    <p:sldId id="323" r:id="rId37"/>
    <p:sldId id="324" r:id="rId38"/>
    <p:sldId id="310" r:id="rId39"/>
    <p:sldId id="325" r:id="rId40"/>
    <p:sldId id="316" r:id="rId41"/>
    <p:sldId id="293" r:id="rId42"/>
    <p:sldId id="294" r:id="rId43"/>
    <p:sldId id="326" r:id="rId44"/>
    <p:sldId id="311" r:id="rId45"/>
    <p:sldId id="327" r:id="rId46"/>
    <p:sldId id="328" r:id="rId47"/>
    <p:sldId id="317" r:id="rId48"/>
    <p:sldId id="296" r:id="rId49"/>
    <p:sldId id="297" r:id="rId50"/>
    <p:sldId id="331" r:id="rId51"/>
    <p:sldId id="332" r:id="rId52"/>
    <p:sldId id="333" r:id="rId53"/>
    <p:sldId id="312" r:id="rId54"/>
    <p:sldId id="299" r:id="rId55"/>
    <p:sldId id="334" r:id="rId56"/>
    <p:sldId id="339" r:id="rId57"/>
    <p:sldId id="335" r:id="rId58"/>
    <p:sldId id="300" r:id="rId59"/>
    <p:sldId id="329" r:id="rId60"/>
    <p:sldId id="313" r:id="rId61"/>
    <p:sldId id="330" r:id="rId62"/>
    <p:sldId id="336" r:id="rId63"/>
    <p:sldId id="275" r:id="rId64"/>
  </p:sldIdLst>
  <p:sldSz cx="9144000" cy="6858000" type="screen4x3"/>
  <p:notesSz cx="6858000" cy="9144000"/>
  <p:custDataLst>
    <p:tags r:id="rId6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000000"/>
    <a:srgbClr val="F8FAA4"/>
    <a:srgbClr val="EC1D24"/>
    <a:srgbClr val="5B57A6"/>
    <a:srgbClr val="18984C"/>
    <a:srgbClr val="13773B"/>
    <a:srgbClr val="E01B2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slide" Target="slides/slide53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tags" Target="tags/tag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slide" Target="slides/slide5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presProps" Target="presProp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5565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55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5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55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A0EA277-7D18-4AA4-A825-D222D232032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641150-1D14-48AE-9908-4F02630A879B}" type="slidenum">
              <a:rPr lang="en-US"/>
              <a:pPr/>
              <a:t>1</a:t>
            </a:fld>
            <a:endParaRPr lang="en-US"/>
          </a:p>
        </p:txBody>
      </p:sp>
      <p:sp>
        <p:nvSpPr>
          <p:cNvPr id="1751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AC26B9-D7CB-4851-B54A-F8ED1014E8E3}" type="slidenum">
              <a:rPr lang="en-US"/>
              <a:pPr/>
              <a:t>2</a:t>
            </a:fld>
            <a:endParaRPr lang="en-US"/>
          </a:p>
        </p:txBody>
      </p:sp>
      <p:sp>
        <p:nvSpPr>
          <p:cNvPr id="1761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D96C74-AD26-4082-8A5A-0CE7DA2649DC}" type="slidenum">
              <a:rPr lang="en-US"/>
              <a:pPr/>
              <a:t>3</a:t>
            </a:fld>
            <a:endParaRPr lang="en-US"/>
          </a:p>
        </p:txBody>
      </p:sp>
      <p:sp>
        <p:nvSpPr>
          <p:cNvPr id="1771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D715E3-7953-48EC-A3C4-CAC837CEA92D}" type="slidenum">
              <a:rPr lang="en-US"/>
              <a:pPr/>
              <a:t>4</a:t>
            </a:fld>
            <a:endParaRPr lang="en-US"/>
          </a:p>
        </p:txBody>
      </p:sp>
      <p:sp>
        <p:nvSpPr>
          <p:cNvPr id="1781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F7BF11-4A07-4BD5-9D3E-614DBD1A7359}" type="slidenum">
              <a:rPr lang="en-US"/>
              <a:pPr/>
              <a:t>5</a:t>
            </a:fld>
            <a:endParaRPr lang="en-US"/>
          </a:p>
        </p:txBody>
      </p:sp>
      <p:sp>
        <p:nvSpPr>
          <p:cNvPr id="1792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F6526F-93BC-40A3-97E6-4877749903BD}" type="slidenum">
              <a:rPr lang="en-US"/>
              <a:pPr/>
              <a:t>6</a:t>
            </a:fld>
            <a:endParaRPr lang="en-US"/>
          </a:p>
        </p:txBody>
      </p:sp>
      <p:sp>
        <p:nvSpPr>
          <p:cNvPr id="1802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5595E7-60D5-480F-B88E-38BD9A00E76F}" type="slidenum">
              <a:rPr lang="en-US"/>
              <a:pPr/>
              <a:t>7</a:t>
            </a:fld>
            <a:endParaRPr lang="en-US"/>
          </a:p>
        </p:txBody>
      </p:sp>
      <p:sp>
        <p:nvSpPr>
          <p:cNvPr id="1812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29DBD8-8961-4C20-AE7B-BBB6365140BD}" type="slidenum">
              <a:rPr lang="en-US"/>
              <a:pPr/>
              <a:t>8</a:t>
            </a:fld>
            <a:endParaRPr lang="en-US"/>
          </a:p>
        </p:txBody>
      </p:sp>
      <p:sp>
        <p:nvSpPr>
          <p:cNvPr id="1822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7FCF43-76BC-4098-89C7-051CF55BFCE1}" type="slidenum">
              <a:rPr lang="en-US"/>
              <a:pPr/>
              <a:t>9</a:t>
            </a:fld>
            <a:endParaRPr lang="en-US"/>
          </a:p>
        </p:txBody>
      </p:sp>
      <p:sp>
        <p:nvSpPr>
          <p:cNvPr id="1832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CC3C84-B4CD-4764-923E-5956CBF30D67}" type="slidenum">
              <a:rPr lang="en-US"/>
              <a:pPr/>
              <a:t>10</a:t>
            </a:fld>
            <a:endParaRPr lang="en-US"/>
          </a:p>
        </p:txBody>
      </p:sp>
      <p:sp>
        <p:nvSpPr>
          <p:cNvPr id="1843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951623-E764-424A-81BE-DE143BE954AA}" type="slidenum">
              <a:rPr lang="en-US"/>
              <a:pPr/>
              <a:t>11</a:t>
            </a:fld>
            <a:endParaRPr lang="en-US"/>
          </a:p>
        </p:txBody>
      </p:sp>
      <p:sp>
        <p:nvSpPr>
          <p:cNvPr id="1853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C7512C-DC13-4821-B36A-EA4ADA1C40EB}" type="slidenum">
              <a:rPr lang="en-US"/>
              <a:pPr/>
              <a:t>12</a:t>
            </a:fld>
            <a:endParaRPr lang="en-US"/>
          </a:p>
        </p:txBody>
      </p:sp>
      <p:sp>
        <p:nvSpPr>
          <p:cNvPr id="1863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C4AA42-458E-46FD-8F3D-AC118C38E7FB}" type="slidenum">
              <a:rPr lang="en-US"/>
              <a:pPr/>
              <a:t>13</a:t>
            </a:fld>
            <a:endParaRPr lang="en-US"/>
          </a:p>
        </p:txBody>
      </p:sp>
      <p:sp>
        <p:nvSpPr>
          <p:cNvPr id="1873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DA7C2D-ACE9-4582-9798-4E16B69C848B}" type="slidenum">
              <a:rPr lang="en-US"/>
              <a:pPr/>
              <a:t>14</a:t>
            </a:fld>
            <a:endParaRPr lang="en-US"/>
          </a:p>
        </p:txBody>
      </p:sp>
      <p:sp>
        <p:nvSpPr>
          <p:cNvPr id="1884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A8A2E3-782C-4839-B284-271F1D93A0C7}" type="slidenum">
              <a:rPr lang="en-US"/>
              <a:pPr/>
              <a:t>15</a:t>
            </a:fld>
            <a:endParaRPr lang="en-US"/>
          </a:p>
        </p:txBody>
      </p:sp>
      <p:sp>
        <p:nvSpPr>
          <p:cNvPr id="1894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A687D6-318F-45D9-B2F3-9ED97E4BAB52}" type="slidenum">
              <a:rPr lang="en-US"/>
              <a:pPr/>
              <a:t>16</a:t>
            </a:fld>
            <a:endParaRPr lang="en-US"/>
          </a:p>
        </p:txBody>
      </p:sp>
      <p:sp>
        <p:nvSpPr>
          <p:cNvPr id="1904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7440C5-E316-4E69-8263-3353BDB23A29}" type="slidenum">
              <a:rPr lang="en-US"/>
              <a:pPr/>
              <a:t>17</a:t>
            </a:fld>
            <a:endParaRPr lang="en-US"/>
          </a:p>
        </p:txBody>
      </p:sp>
      <p:sp>
        <p:nvSpPr>
          <p:cNvPr id="1914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AB47F1-FA68-46C2-92CE-29AE47197715}" type="slidenum">
              <a:rPr lang="en-US"/>
              <a:pPr/>
              <a:t>18</a:t>
            </a:fld>
            <a:endParaRPr lang="en-US"/>
          </a:p>
        </p:txBody>
      </p:sp>
      <p:sp>
        <p:nvSpPr>
          <p:cNvPr id="1925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9B0E4F-298D-4355-A067-9DBA035CDF7A}" type="slidenum">
              <a:rPr lang="en-US"/>
              <a:pPr/>
              <a:t>19</a:t>
            </a:fld>
            <a:endParaRPr lang="en-US"/>
          </a:p>
        </p:txBody>
      </p:sp>
      <p:sp>
        <p:nvSpPr>
          <p:cNvPr id="1935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6EABC7-0F47-478F-B54F-CFE98F0775F4}" type="slidenum">
              <a:rPr lang="en-US"/>
              <a:pPr/>
              <a:t>20</a:t>
            </a:fld>
            <a:endParaRPr lang="en-US"/>
          </a:p>
        </p:txBody>
      </p:sp>
      <p:sp>
        <p:nvSpPr>
          <p:cNvPr id="1945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38BB3D-52AE-4F6E-B364-15964228BD50}" type="slidenum">
              <a:rPr lang="en-US"/>
              <a:pPr/>
              <a:t>21</a:t>
            </a:fld>
            <a:endParaRPr lang="en-US"/>
          </a:p>
        </p:txBody>
      </p:sp>
      <p:sp>
        <p:nvSpPr>
          <p:cNvPr id="1955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2A9827-1F86-4BD2-8729-3DAF2BF1BA78}" type="slidenum">
              <a:rPr lang="en-US"/>
              <a:pPr/>
              <a:t>22</a:t>
            </a:fld>
            <a:endParaRPr lang="en-US"/>
          </a:p>
        </p:txBody>
      </p:sp>
      <p:sp>
        <p:nvSpPr>
          <p:cNvPr id="1966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5FAD00-E16D-46CE-82B3-E32F9F666F0E}" type="slidenum">
              <a:rPr lang="en-US"/>
              <a:pPr/>
              <a:t>23</a:t>
            </a:fld>
            <a:endParaRPr lang="en-US"/>
          </a:p>
        </p:txBody>
      </p:sp>
      <p:sp>
        <p:nvSpPr>
          <p:cNvPr id="1976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D1208D-E94B-4C39-B0C1-7B07383695CE}" type="slidenum">
              <a:rPr lang="en-US"/>
              <a:pPr/>
              <a:t>24</a:t>
            </a:fld>
            <a:endParaRPr lang="en-US"/>
          </a:p>
        </p:txBody>
      </p:sp>
      <p:sp>
        <p:nvSpPr>
          <p:cNvPr id="1986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0E0B06-F87C-4673-89B5-E655EADD499F}" type="slidenum">
              <a:rPr lang="en-US"/>
              <a:pPr/>
              <a:t>25</a:t>
            </a:fld>
            <a:endParaRPr lang="en-US"/>
          </a:p>
        </p:txBody>
      </p:sp>
      <p:sp>
        <p:nvSpPr>
          <p:cNvPr id="1996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D5130A-D629-4788-AE91-E9B0F6F477FD}" type="slidenum">
              <a:rPr lang="en-US"/>
              <a:pPr/>
              <a:t>26</a:t>
            </a:fld>
            <a:endParaRPr lang="en-US"/>
          </a:p>
        </p:txBody>
      </p:sp>
      <p:sp>
        <p:nvSpPr>
          <p:cNvPr id="2007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C70189-981A-4DEF-8614-87A4A9DBDD68}" type="slidenum">
              <a:rPr lang="en-US"/>
              <a:pPr/>
              <a:t>27</a:t>
            </a:fld>
            <a:endParaRPr lang="en-US"/>
          </a:p>
        </p:txBody>
      </p:sp>
      <p:sp>
        <p:nvSpPr>
          <p:cNvPr id="2017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EA366C-B308-44AC-93ED-80C3619F0DCF}" type="slidenum">
              <a:rPr lang="en-US"/>
              <a:pPr/>
              <a:t>28</a:t>
            </a:fld>
            <a:endParaRPr lang="en-US"/>
          </a:p>
        </p:txBody>
      </p:sp>
      <p:sp>
        <p:nvSpPr>
          <p:cNvPr id="2027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B1E0EE-2C59-4BE7-A01E-DCE73E4C4E4D}" type="slidenum">
              <a:rPr lang="en-US"/>
              <a:pPr/>
              <a:t>29</a:t>
            </a:fld>
            <a:endParaRPr lang="en-US"/>
          </a:p>
        </p:txBody>
      </p:sp>
      <p:sp>
        <p:nvSpPr>
          <p:cNvPr id="2037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FBD5E8-A563-4E7C-B99F-D350915376B8}" type="slidenum">
              <a:rPr lang="en-US"/>
              <a:pPr/>
              <a:t>30</a:t>
            </a:fld>
            <a:endParaRPr lang="en-US"/>
          </a:p>
        </p:txBody>
      </p:sp>
      <p:sp>
        <p:nvSpPr>
          <p:cNvPr id="2048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D26BBB-2AD8-46FF-AA50-FF12997E0B73}" type="slidenum">
              <a:rPr lang="en-US"/>
              <a:pPr/>
              <a:t>31</a:t>
            </a:fld>
            <a:endParaRPr lang="en-US"/>
          </a:p>
        </p:txBody>
      </p:sp>
      <p:sp>
        <p:nvSpPr>
          <p:cNvPr id="2058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DD4EA7-6101-49C5-9711-85AD2A8FE3F6}" type="slidenum">
              <a:rPr lang="en-US"/>
              <a:pPr/>
              <a:t>32</a:t>
            </a:fld>
            <a:endParaRPr lang="en-US"/>
          </a:p>
        </p:txBody>
      </p:sp>
      <p:sp>
        <p:nvSpPr>
          <p:cNvPr id="2068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4F010D-F600-4BDF-9AB8-EA0B8F399B52}" type="slidenum">
              <a:rPr lang="en-US"/>
              <a:pPr/>
              <a:t>33</a:t>
            </a:fld>
            <a:endParaRPr lang="en-US"/>
          </a:p>
        </p:txBody>
      </p:sp>
      <p:sp>
        <p:nvSpPr>
          <p:cNvPr id="2078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197A32-1BDF-4207-B894-3EECC555A651}" type="slidenum">
              <a:rPr lang="en-US"/>
              <a:pPr/>
              <a:t>34</a:t>
            </a:fld>
            <a:endParaRPr lang="en-US"/>
          </a:p>
        </p:txBody>
      </p:sp>
      <p:sp>
        <p:nvSpPr>
          <p:cNvPr id="2088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AAD4B0-6FAA-48BB-923A-92C8F6C8EE4B}" type="slidenum">
              <a:rPr lang="en-US"/>
              <a:pPr/>
              <a:t>35</a:t>
            </a:fld>
            <a:endParaRPr lang="en-US"/>
          </a:p>
        </p:txBody>
      </p:sp>
      <p:sp>
        <p:nvSpPr>
          <p:cNvPr id="2099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87F941-64F7-44CD-9D25-83608F3D4E77}" type="slidenum">
              <a:rPr lang="en-US"/>
              <a:pPr/>
              <a:t>36</a:t>
            </a:fld>
            <a:endParaRPr lang="en-US"/>
          </a:p>
        </p:txBody>
      </p:sp>
      <p:sp>
        <p:nvSpPr>
          <p:cNvPr id="2109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C0582A-6671-41EA-B6EE-2BFED03D62E0}" type="slidenum">
              <a:rPr lang="en-US"/>
              <a:pPr/>
              <a:t>37</a:t>
            </a:fld>
            <a:endParaRPr lang="en-US"/>
          </a:p>
        </p:txBody>
      </p:sp>
      <p:sp>
        <p:nvSpPr>
          <p:cNvPr id="2119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A3D28F-AE7C-438A-99D0-3FBD6A956EEE}" type="slidenum">
              <a:rPr lang="en-US"/>
              <a:pPr/>
              <a:t>38</a:t>
            </a:fld>
            <a:endParaRPr lang="en-US"/>
          </a:p>
        </p:txBody>
      </p:sp>
      <p:sp>
        <p:nvSpPr>
          <p:cNvPr id="2129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847850-F571-4E3F-A608-C04FEF99C2E0}" type="slidenum">
              <a:rPr lang="en-US"/>
              <a:pPr/>
              <a:t>39</a:t>
            </a:fld>
            <a:endParaRPr lang="en-US"/>
          </a:p>
        </p:txBody>
      </p:sp>
      <p:sp>
        <p:nvSpPr>
          <p:cNvPr id="2140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DC20D3-5D62-4F7B-8C6B-8EAA50F4BD6C}" type="slidenum">
              <a:rPr lang="en-US"/>
              <a:pPr/>
              <a:t>40</a:t>
            </a:fld>
            <a:endParaRPr lang="en-US"/>
          </a:p>
        </p:txBody>
      </p:sp>
      <p:sp>
        <p:nvSpPr>
          <p:cNvPr id="2150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D385D2-48E9-4B86-870B-6947FF99E993}" type="slidenum">
              <a:rPr lang="en-US"/>
              <a:pPr/>
              <a:t>41</a:t>
            </a:fld>
            <a:endParaRPr lang="en-US"/>
          </a:p>
        </p:txBody>
      </p:sp>
      <p:sp>
        <p:nvSpPr>
          <p:cNvPr id="2160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BA6ED6-8194-46FA-B6D6-E072875BF6FA}" type="slidenum">
              <a:rPr lang="en-US"/>
              <a:pPr/>
              <a:t>42</a:t>
            </a:fld>
            <a:endParaRPr lang="en-US"/>
          </a:p>
        </p:txBody>
      </p:sp>
      <p:sp>
        <p:nvSpPr>
          <p:cNvPr id="2170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2F7F67-A057-45BC-8E7B-F1DBC6FA8AAA}" type="slidenum">
              <a:rPr lang="en-US"/>
              <a:pPr/>
              <a:t>43</a:t>
            </a:fld>
            <a:endParaRPr lang="en-US"/>
          </a:p>
        </p:txBody>
      </p:sp>
      <p:sp>
        <p:nvSpPr>
          <p:cNvPr id="2181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B4EEDA-16AC-4F04-A380-5875B216683C}" type="slidenum">
              <a:rPr lang="en-US"/>
              <a:pPr/>
              <a:t>44</a:t>
            </a:fld>
            <a:endParaRPr lang="en-US"/>
          </a:p>
        </p:txBody>
      </p:sp>
      <p:sp>
        <p:nvSpPr>
          <p:cNvPr id="2191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0F8141-09AB-45B2-8717-F67EB20D6270}" type="slidenum">
              <a:rPr lang="en-US"/>
              <a:pPr/>
              <a:t>45</a:t>
            </a:fld>
            <a:endParaRPr lang="en-US"/>
          </a:p>
        </p:txBody>
      </p:sp>
      <p:sp>
        <p:nvSpPr>
          <p:cNvPr id="2201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CCB6C9-CC3E-4FD6-B867-5E994B80ADC3}" type="slidenum">
              <a:rPr lang="en-US"/>
              <a:pPr/>
              <a:t>46</a:t>
            </a:fld>
            <a:endParaRPr lang="en-US"/>
          </a:p>
        </p:txBody>
      </p:sp>
      <p:sp>
        <p:nvSpPr>
          <p:cNvPr id="2211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B0F2DD-D22E-4FDD-B34B-B6C87B93819F}" type="slidenum">
              <a:rPr lang="en-US"/>
              <a:pPr/>
              <a:t>47</a:t>
            </a:fld>
            <a:endParaRPr lang="en-US"/>
          </a:p>
        </p:txBody>
      </p:sp>
      <p:sp>
        <p:nvSpPr>
          <p:cNvPr id="2519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6F2078-B1F5-4195-AE1D-EB9D36BA17B1}" type="slidenum">
              <a:rPr lang="en-US"/>
              <a:pPr/>
              <a:t>48</a:t>
            </a:fld>
            <a:endParaRPr lang="en-US"/>
          </a:p>
        </p:txBody>
      </p:sp>
      <p:sp>
        <p:nvSpPr>
          <p:cNvPr id="2222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FF9B8D-F151-487E-A4D1-B81CA8E70F4C}" type="slidenum">
              <a:rPr lang="en-US"/>
              <a:pPr/>
              <a:t>49</a:t>
            </a:fld>
            <a:endParaRPr lang="en-US"/>
          </a:p>
        </p:txBody>
      </p:sp>
      <p:sp>
        <p:nvSpPr>
          <p:cNvPr id="2232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1F70EA-0975-4C88-80EF-215378FFB03A}" type="slidenum">
              <a:rPr lang="en-US"/>
              <a:pPr/>
              <a:t>50</a:t>
            </a:fld>
            <a:endParaRPr lang="en-US"/>
          </a:p>
        </p:txBody>
      </p:sp>
      <p:sp>
        <p:nvSpPr>
          <p:cNvPr id="2242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47F94A-9A68-442C-AD75-3A582E7457E0}" type="slidenum">
              <a:rPr lang="en-US"/>
              <a:pPr/>
              <a:t>51</a:t>
            </a:fld>
            <a:endParaRPr lang="en-US"/>
          </a:p>
        </p:txBody>
      </p:sp>
      <p:sp>
        <p:nvSpPr>
          <p:cNvPr id="2252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6CD8B4-FBF8-477F-8EB9-345502DAF5CE}" type="slidenum">
              <a:rPr lang="en-US"/>
              <a:pPr/>
              <a:t>52</a:t>
            </a:fld>
            <a:endParaRPr lang="en-US"/>
          </a:p>
        </p:txBody>
      </p:sp>
      <p:sp>
        <p:nvSpPr>
          <p:cNvPr id="2263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236BF4-D160-40CF-A01E-EC3FE98D16D5}" type="slidenum">
              <a:rPr lang="en-US"/>
              <a:pPr/>
              <a:t>53</a:t>
            </a:fld>
            <a:endParaRPr lang="en-US"/>
          </a:p>
        </p:txBody>
      </p:sp>
      <p:sp>
        <p:nvSpPr>
          <p:cNvPr id="2273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9842F1-3817-460C-80E8-0DA9C1FB77B8}" type="slidenum">
              <a:rPr lang="en-US"/>
              <a:pPr/>
              <a:t>54</a:t>
            </a:fld>
            <a:endParaRPr lang="en-US"/>
          </a:p>
        </p:txBody>
      </p:sp>
      <p:sp>
        <p:nvSpPr>
          <p:cNvPr id="2283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9_01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Chapter 8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09_01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3" name="Header" descr="12_ALG1_Header_09_01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09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09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09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9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09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70" name="Picture 18" descr="Real World Ex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8" name="Header" descr="12_ALG1_Header_09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7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1030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8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4" name="Header" descr="12_ALG1_Header_09_01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1.png"/><Relationship Id="rId5" Type="http://schemas.openxmlformats.org/officeDocument/2006/relationships/slide" Target="slide2.xml"/><Relationship Id="rId4" Type="http://schemas.openxmlformats.org/officeDocument/2006/relationships/image" Target="../media/image20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slide" Target="slide38.xml"/><Relationship Id="rId3" Type="http://schemas.openxmlformats.org/officeDocument/2006/relationships/notesSlide" Target="../notesSlides/notesSlide2.xml"/><Relationship Id="rId7" Type="http://schemas.openxmlformats.org/officeDocument/2006/relationships/slide" Target="slide12.xml"/><Relationship Id="rId12" Type="http://schemas.openxmlformats.org/officeDocument/2006/relationships/slide" Target="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1.xml"/><Relationship Id="rId11" Type="http://schemas.openxmlformats.org/officeDocument/2006/relationships/slide" Target="slide31.xml"/><Relationship Id="rId5" Type="http://schemas.openxmlformats.org/officeDocument/2006/relationships/slide" Target="slide10.xml"/><Relationship Id="rId15" Type="http://schemas.openxmlformats.org/officeDocument/2006/relationships/slide" Target="slide45.xml"/><Relationship Id="rId10" Type="http://schemas.openxmlformats.org/officeDocument/2006/relationships/slide" Target="slide23.xml"/><Relationship Id="rId4" Type="http://schemas.openxmlformats.org/officeDocument/2006/relationships/slide" Target="slide9.xml"/><Relationship Id="rId9" Type="http://schemas.openxmlformats.org/officeDocument/2006/relationships/slide" Target="slide15.xml"/><Relationship Id="rId14" Type="http://schemas.openxmlformats.org/officeDocument/2006/relationships/slide" Target="slide3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9.xml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41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9.jpeg"/><Relationship Id="rId11" Type="http://schemas.openxmlformats.org/officeDocument/2006/relationships/image" Target="../media/image45.jpeg"/><Relationship Id="rId5" Type="http://schemas.openxmlformats.org/officeDocument/2006/relationships/image" Target="../media/image40.png"/><Relationship Id="rId10" Type="http://schemas.openxmlformats.org/officeDocument/2006/relationships/image" Target="../media/image44.jpe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3.xml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4.xml"/><Relationship Id="rId4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5.xml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6.xml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7.xml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48.jpe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9.jpeg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48.jpe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9.jpeg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6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9.jpeg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image" Target="../media/image9.jpeg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43.xml"/><Relationship Id="rId4" Type="http://schemas.openxmlformats.org/officeDocument/2006/relationships/image" Target="../media/image5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5.xml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image" Target="../media/image9.jpeg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image" Target="../media/image9.jpeg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image" Target="../media/image9.jpeg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53.xml"/><Relationship Id="rId4" Type="http://schemas.openxmlformats.org/officeDocument/2006/relationships/image" Target="../media/image5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54.xml"/><Relationship Id="rId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5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5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57.xml"/><Relationship Id="rId4" Type="http://schemas.openxmlformats.org/officeDocument/2006/relationships/image" Target="../media/image5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58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slideLayout" Target="../slideLayouts/slideLayout79.xml"/><Relationship Id="rId7" Type="http://schemas.openxmlformats.org/officeDocument/2006/relationships/image" Target="../media/image59.jpe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9.jpeg"/><Relationship Id="rId5" Type="http://schemas.openxmlformats.org/officeDocument/2006/relationships/image" Target="../media/image40.png"/><Relationship Id="rId10" Type="http://schemas.openxmlformats.org/officeDocument/2006/relationships/image" Target="../media/image62.jpeg"/><Relationship Id="rId4" Type="http://schemas.openxmlformats.org/officeDocument/2006/relationships/notesSlide" Target="../notesSlides/notesSlide44.xml"/><Relationship Id="rId9" Type="http://schemas.openxmlformats.org/officeDocument/2006/relationships/image" Target="../media/image6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6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6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63.xml"/><Relationship Id="rId4" Type="http://schemas.openxmlformats.org/officeDocument/2006/relationships/image" Target="../media/image6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64.xml"/><Relationship Id="rId5" Type="http://schemas.openxmlformats.org/officeDocument/2006/relationships/image" Target="../media/image70.png"/><Relationship Id="rId4" Type="http://schemas.openxmlformats.org/officeDocument/2006/relationships/image" Target="../media/image6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6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66.xml"/><Relationship Id="rId4" Type="http://schemas.openxmlformats.org/officeDocument/2006/relationships/image" Target="../media/image7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slideLayout" Target="../slideLayouts/slideLayout90.xml"/><Relationship Id="rId7" Type="http://schemas.openxmlformats.org/officeDocument/2006/relationships/image" Target="../media/image72.jpeg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image" Target="../media/image9.jpeg"/><Relationship Id="rId5" Type="http://schemas.openxmlformats.org/officeDocument/2006/relationships/image" Target="../media/image40.png"/><Relationship Id="rId10" Type="http://schemas.openxmlformats.org/officeDocument/2006/relationships/image" Target="../media/image75.jpeg"/><Relationship Id="rId4" Type="http://schemas.openxmlformats.org/officeDocument/2006/relationships/notesSlide" Target="../notesSlides/notesSlide51.xml"/><Relationship Id="rId9" Type="http://schemas.openxmlformats.org/officeDocument/2006/relationships/image" Target="../media/image7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0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image" Target="../media/image9.jpeg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0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image" Target="../media/image9.jpeg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5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09_01 cop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9319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" action="ppaction://hlinkshowjump?jump=nextslide"/>
              </a:rPr>
              <a:t>Five-Minute Check (over Chapter 8 )</a:t>
            </a:r>
            <a:endParaRPr lang="en-US" sz="16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000000"/>
                </a:solidFill>
                <a:cs typeface="Arial" charset="0"/>
                <a:hlinkClick r:id="rId4" action="ppaction://hlinksldjump"/>
              </a:rPr>
              <a:t>CCSS</a:t>
            </a:r>
            <a:endParaRPr lang="en-US" sz="1600" b="1">
              <a:solidFill>
                <a:srgbClr val="E01B22"/>
              </a:solidFill>
              <a:cs typeface="Arial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5" action="ppaction://hlinksldjump"/>
              </a:rPr>
              <a:t>Then/Now</a:t>
            </a:r>
            <a:endParaRPr lang="en-US" sz="16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6" action="ppaction://hlinksldjump"/>
              </a:rPr>
              <a:t>New Vocabulary</a:t>
            </a:r>
            <a:endParaRPr lang="en-US" sz="16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7" action="ppaction://hlinksldjump"/>
              </a:rPr>
              <a:t>Key Concept:  Quadratic Functions</a:t>
            </a:r>
            <a:endParaRPr lang="en-US" sz="16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8" action="ppaction://hlinksldjump"/>
              </a:rPr>
              <a:t>Example 1:  Graph a Parabola</a:t>
            </a:r>
            <a:endParaRPr lang="en-US" sz="16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9" action="ppaction://hlinksldjump"/>
              </a:rPr>
              <a:t>Example 2:  Identify Characteristics from Graphs</a:t>
            </a:r>
            <a:endParaRPr lang="en-US" sz="16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10" action="ppaction://hlinksldjump"/>
              </a:rPr>
              <a:t>Example 3:  Identify Characteristics from Functions</a:t>
            </a:r>
            <a:endParaRPr lang="en-US" sz="16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11" action="ppaction://hlinksldjump"/>
              </a:rPr>
              <a:t>Key Concept:  Maximum and Minimum Values</a:t>
            </a:r>
            <a:endParaRPr lang="en-US" sz="16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12" action="ppaction://hlinksldjump"/>
              </a:rPr>
              <a:t>Example 4:  Maximum and Minimum Values</a:t>
            </a:r>
            <a:endParaRPr lang="en-US" sz="16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13" action="ppaction://hlinksldjump"/>
              </a:rPr>
              <a:t>Key Concept:  Graph Quadratic Functions</a:t>
            </a:r>
            <a:endParaRPr lang="en-US" sz="16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14" action="ppaction://hlinksldjump"/>
              </a:rPr>
              <a:t>Example 5:  Graph Quadratic Functions</a:t>
            </a:r>
            <a:endParaRPr lang="en-US" sz="16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15" action="ppaction://hlinksldjump"/>
              </a:rPr>
              <a:t>Example 6:  Real-World Example: Use a Graph of a Quadratic Function</a:t>
            </a:r>
            <a:endParaRPr lang="en-US" sz="16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+ 3)(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+ 5)(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5)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+ 4)(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5)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prime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Factor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+ 9, if possible.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52784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4724400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1)(3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+ 1)(3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2)(3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prime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Factor 6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z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z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1, if possible.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24780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{–15, 5}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{–5, 5}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{25, –5}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{25, 5}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125.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34099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+ 11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21 = 0.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10603" name="Group 11"/>
          <p:cNvGrpSpPr>
            <a:grpSpLocks/>
          </p:cNvGrpSpPr>
          <p:nvPr/>
        </p:nvGrpSpPr>
        <p:grpSpPr bwMode="auto">
          <a:xfrm>
            <a:off x="1066800" y="2400300"/>
            <a:ext cx="2790825" cy="3529013"/>
            <a:chOff x="672" y="1512"/>
            <a:chExt cx="1758" cy="2223"/>
          </a:xfrm>
        </p:grpSpPr>
        <p:sp>
          <p:nvSpPr>
            <p:cNvPr id="11059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2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{7, 2}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{4, 3}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0602" name="Picture 10" descr="9-1-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08" y="2553"/>
              <a:ext cx="875" cy="1131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 certain basketball player’s hang time can be described by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t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1, where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t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is time in seconds. How long is the player’s hang time?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49657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11629" name="Group 13"/>
          <p:cNvGrpSpPr>
            <a:grpSpLocks/>
          </p:cNvGrpSpPr>
          <p:nvPr/>
        </p:nvGrpSpPr>
        <p:grpSpPr bwMode="auto">
          <a:xfrm>
            <a:off x="1066800" y="3022600"/>
            <a:ext cx="2790825" cy="3529013"/>
            <a:chOff x="672" y="1904"/>
            <a:chExt cx="1758" cy="2223"/>
          </a:xfrm>
        </p:grpSpPr>
        <p:sp>
          <p:nvSpPr>
            <p:cNvPr id="111621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904"/>
              <a:ext cx="1758" cy="22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2 seconds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1 second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1627" name="Picture 11" descr="9-1-5"/>
            <p:cNvPicPr>
              <a:picLocks noChangeAspect="1" noChangeArrowheads="1"/>
            </p:cNvPicPr>
            <p:nvPr/>
          </p:nvPicPr>
          <p:blipFill>
            <a:blip r:embed="rId6" cstate="print"/>
            <a:srcRect b="49133"/>
            <a:stretch>
              <a:fillRect/>
            </a:stretch>
          </p:blipFill>
          <p:spPr bwMode="auto">
            <a:xfrm>
              <a:off x="1014" y="2976"/>
              <a:ext cx="910" cy="528"/>
            </a:xfrm>
            <a:prstGeom prst="rect">
              <a:avLst/>
            </a:prstGeom>
            <a:noFill/>
          </p:spPr>
        </p:pic>
        <p:pic>
          <p:nvPicPr>
            <p:cNvPr id="111628" name="Picture 12" descr="9-1-5"/>
            <p:cNvPicPr>
              <a:picLocks noChangeAspect="1" noChangeArrowheads="1"/>
            </p:cNvPicPr>
            <p:nvPr/>
          </p:nvPicPr>
          <p:blipFill>
            <a:blip r:embed="rId6" cstate="print"/>
            <a:srcRect t="50867"/>
            <a:stretch>
              <a:fillRect/>
            </a:stretch>
          </p:blipFill>
          <p:spPr bwMode="auto">
            <a:xfrm>
              <a:off x="1014" y="3570"/>
              <a:ext cx="910" cy="51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2083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946400"/>
            <a:ext cx="27908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9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</a:p>
        </p:txBody>
      </p:sp>
      <p:sp>
        <p:nvSpPr>
          <p:cNvPr id="12083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One side length of a square is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ax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+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 The area of this square is 9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+ 12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+ 4. What is the sum of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and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?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533400" y="48895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0842" name="Picture 10" descr="5Min Num_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utoUpdateAnimBg="0"/>
      <p:bldP spid="120838" grpId="0" autoUpdateAnimBg="0"/>
      <p:bldP spid="1208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29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600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600"/>
              <a:t>F.IF.4 For a function that models a relationship between two quantities, interpret key features of graphs and tables in terms of the quantities, and sketch graphs showing key features given a verbal description of the relationship.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600"/>
              <a:t>F.IF.7a Graph linear and quadratic functions and show intercepts, maxima, and minima.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6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600"/>
              <a:t>2 Reason abstractly and quantitatively.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</a:rPr>
              <a:t>You graphed linear and exponential functions. </a:t>
            </a:r>
            <a:r>
              <a:rPr lang="en-US" sz="2800"/>
              <a:t/>
            </a:r>
            <a:br>
              <a:rPr lang="en-US" sz="2800"/>
            </a:br>
            <a:endParaRPr lang="en-US" sz="280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Analyze the characteristics of graphs of quadratic functions.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endParaRPr lang="en-US" sz="2800"/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63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Graph quadratic functions.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34544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quadratic function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standard form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parabola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axis of symmetry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vertex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minimum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maximum</a:t>
            </a:r>
          </a:p>
        </p:txBody>
      </p:sp>
      <p:pic>
        <p:nvPicPr>
          <p:cNvPr id="88076" name="Vocab_img" descr="12_ALG1_NewVocabular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8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80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80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80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2" grpId="0" uiExpand="1" build="p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6" name="Picture 10" descr="KC_alg_L09-01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495425"/>
            <a:ext cx="8239125" cy="31273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Graph a Parabola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63627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Use a table of values to graph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– 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– 2. State the domain and range.</a:t>
            </a:r>
            <a:endParaRPr lang="en-US" sz="2400" i="1">
              <a:solidFill>
                <a:srgbClr val="000000"/>
              </a:solidFill>
            </a:endParaRP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533400" y="2278063"/>
            <a:ext cx="6091238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Graph these ordered pairs and connect them with a smooth curve.</a:t>
            </a:r>
          </a:p>
        </p:txBody>
      </p:sp>
      <p:pic>
        <p:nvPicPr>
          <p:cNvPr id="5906" name="Picture 786" descr="ALG09-01-01"/>
          <p:cNvPicPr>
            <a:picLocks noChangeAspect="1" noChangeArrowheads="1"/>
          </p:cNvPicPr>
          <p:nvPr/>
        </p:nvPicPr>
        <p:blipFill>
          <a:blip r:embed="rId4" cstate="print"/>
          <a:srcRect r="31236"/>
          <a:stretch>
            <a:fillRect/>
          </a:stretch>
        </p:blipFill>
        <p:spPr bwMode="auto">
          <a:xfrm>
            <a:off x="6346825" y="3733800"/>
            <a:ext cx="2187575" cy="2286000"/>
          </a:xfrm>
          <a:prstGeom prst="rect">
            <a:avLst/>
          </a:prstGeom>
          <a:noFill/>
        </p:spPr>
      </p:pic>
      <p:pic>
        <p:nvPicPr>
          <p:cNvPr id="5907" name="Picture 787" descr="ALG09-01-01"/>
          <p:cNvPicPr>
            <a:picLocks noChangeAspect="1" noChangeArrowheads="1"/>
          </p:cNvPicPr>
          <p:nvPr/>
        </p:nvPicPr>
        <p:blipFill>
          <a:blip r:embed="rId4" cstate="print"/>
          <a:srcRect l="74637" t="2751" b="33249"/>
          <a:stretch>
            <a:fillRect/>
          </a:stretch>
        </p:blipFill>
        <p:spPr bwMode="auto">
          <a:xfrm>
            <a:off x="7224713" y="1219200"/>
            <a:ext cx="1385887" cy="2514600"/>
          </a:xfrm>
          <a:prstGeom prst="rect">
            <a:avLst/>
          </a:prstGeom>
          <a:noFill/>
        </p:spPr>
      </p:pic>
      <p:grpSp>
        <p:nvGrpSpPr>
          <p:cNvPr id="5917" name="Group 797"/>
          <p:cNvGrpSpPr>
            <a:grpSpLocks/>
          </p:cNvGrpSpPr>
          <p:nvPr/>
        </p:nvGrpSpPr>
        <p:grpSpPr bwMode="auto">
          <a:xfrm>
            <a:off x="533400" y="3098800"/>
            <a:ext cx="5334000" cy="1397000"/>
            <a:chOff x="336" y="1952"/>
            <a:chExt cx="3360" cy="880"/>
          </a:xfrm>
        </p:grpSpPr>
        <p:sp>
          <p:nvSpPr>
            <p:cNvPr id="5908" name="Rectangle 788"/>
            <p:cNvSpPr>
              <a:spLocks noChangeArrowheads="1"/>
            </p:cNvSpPr>
            <p:nvPr/>
          </p:nvSpPr>
          <p:spPr bwMode="auto">
            <a:xfrm>
              <a:off x="336" y="1952"/>
              <a:ext cx="3360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15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domain: all real numbers; </a:t>
              </a:r>
            </a:p>
          </p:txBody>
        </p:sp>
        <p:pic>
          <p:nvPicPr>
            <p:cNvPr id="5914" name="Picture 794" descr="9-1-1"/>
            <p:cNvPicPr>
              <a:picLocks noChangeAspect="1" noChangeArrowheads="1"/>
            </p:cNvPicPr>
            <p:nvPr/>
          </p:nvPicPr>
          <p:blipFill>
            <a:blip r:embed="rId5" cstate="print"/>
            <a:srcRect r="66537"/>
            <a:stretch>
              <a:fillRect/>
            </a:stretch>
          </p:blipFill>
          <p:spPr bwMode="auto">
            <a:xfrm>
              <a:off x="1458" y="2274"/>
              <a:ext cx="606" cy="548"/>
            </a:xfrm>
            <a:prstGeom prst="rect">
              <a:avLst/>
            </a:prstGeom>
            <a:noFill/>
          </p:spPr>
        </p:pic>
        <p:pic>
          <p:nvPicPr>
            <p:cNvPr id="5916" name="Picture 796" descr="9-1-1-redo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064" y="2285"/>
              <a:ext cx="1209" cy="547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904875" y="26003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Question"/>
          <p:cNvSpPr>
            <a:spLocks noChangeArrowheads="1"/>
          </p:cNvSpPr>
          <p:nvPr/>
        </p:nvSpPr>
        <p:spPr bwMode="auto">
          <a:xfrm>
            <a:off x="533400" y="1504950"/>
            <a:ext cx="5334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Use a table of values to graph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+ 2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+ 3.</a:t>
            </a:r>
          </a:p>
        </p:txBody>
      </p:sp>
      <p:pic>
        <p:nvPicPr>
          <p:cNvPr id="113682" name="Picture 18" descr="ALG09-01-01-YT-D"/>
          <p:cNvPicPr>
            <a:picLocks noChangeAspect="1" noChangeArrowheads="1"/>
          </p:cNvPicPr>
          <p:nvPr/>
        </p:nvPicPr>
        <p:blipFill>
          <a:blip r:embed="rId7" cstate="print"/>
          <a:srcRect l="76332" r="693" b="40009"/>
          <a:stretch>
            <a:fillRect/>
          </a:stretch>
        </p:blipFill>
        <p:spPr bwMode="auto">
          <a:xfrm>
            <a:off x="6400800" y="1179513"/>
            <a:ext cx="1287463" cy="2249487"/>
          </a:xfrm>
          <a:prstGeom prst="rect">
            <a:avLst/>
          </a:prstGeom>
          <a:noFill/>
        </p:spPr>
      </p:pic>
      <p:grpSp>
        <p:nvGrpSpPr>
          <p:cNvPr id="113686" name="Group 22"/>
          <p:cNvGrpSpPr>
            <a:grpSpLocks/>
          </p:cNvGrpSpPr>
          <p:nvPr/>
        </p:nvGrpSpPr>
        <p:grpSpPr bwMode="auto">
          <a:xfrm>
            <a:off x="914400" y="2590800"/>
            <a:ext cx="5602288" cy="3568700"/>
            <a:chOff x="576" y="1632"/>
            <a:chExt cx="3529" cy="2248"/>
          </a:xfrm>
        </p:grpSpPr>
        <p:pic>
          <p:nvPicPr>
            <p:cNvPr id="113684" name="Picture 20" descr="9-1-1b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641" y="1660"/>
              <a:ext cx="1178" cy="1013"/>
            </a:xfrm>
            <a:prstGeom prst="rect">
              <a:avLst/>
            </a:prstGeom>
            <a:noFill/>
          </p:spPr>
        </p:pic>
        <p:sp>
          <p:nvSpPr>
            <p:cNvPr id="11367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632"/>
              <a:ext cx="3529" cy="1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68605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		B.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686050" algn="l"/>
                </a:tabLst>
              </a:pPr>
              <a:endParaRPr lang="pt-BR" sz="2400" b="1">
                <a:solidFill>
                  <a:srgbClr val="00539D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68605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</p:txBody>
        </p:sp>
        <p:pic>
          <p:nvPicPr>
            <p:cNvPr id="113679" name="Picture 15" descr="ALG09-01-01-YT-A"/>
            <p:cNvPicPr>
              <a:picLocks noChangeAspect="1" noChangeArrowheads="1"/>
            </p:cNvPicPr>
            <p:nvPr/>
          </p:nvPicPr>
          <p:blipFill>
            <a:blip r:embed="rId9" cstate="print"/>
            <a:srcRect r="23239"/>
            <a:stretch>
              <a:fillRect/>
            </a:stretch>
          </p:blipFill>
          <p:spPr bwMode="auto">
            <a:xfrm>
              <a:off x="982" y="1660"/>
              <a:ext cx="1178" cy="1028"/>
            </a:xfrm>
            <a:prstGeom prst="rect">
              <a:avLst/>
            </a:prstGeom>
            <a:noFill/>
          </p:spPr>
        </p:pic>
        <p:pic>
          <p:nvPicPr>
            <p:cNvPr id="113681" name="Picture 17" descr="ALG09-01-01-YT-C"/>
            <p:cNvPicPr>
              <a:picLocks noChangeAspect="1" noChangeArrowheads="1"/>
            </p:cNvPicPr>
            <p:nvPr/>
          </p:nvPicPr>
          <p:blipFill>
            <a:blip r:embed="rId10" cstate="print"/>
            <a:srcRect r="23215"/>
            <a:stretch>
              <a:fillRect/>
            </a:stretch>
          </p:blipFill>
          <p:spPr bwMode="auto">
            <a:xfrm>
              <a:off x="982" y="2849"/>
              <a:ext cx="1179" cy="1028"/>
            </a:xfrm>
            <a:prstGeom prst="rect">
              <a:avLst/>
            </a:prstGeom>
            <a:noFill/>
          </p:spPr>
        </p:pic>
        <p:pic>
          <p:nvPicPr>
            <p:cNvPr id="113685" name="Picture 21" descr="9-1-1d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641" y="2849"/>
              <a:ext cx="1025" cy="1031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3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5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Identify Characteristics from Graphs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4305300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Find the vertex, the equation of the axis of symmetry, and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-intercept of the graph.</a:t>
            </a:r>
            <a:endParaRPr lang="en-US" sz="2400" i="1">
              <a:solidFill>
                <a:srgbClr val="000000"/>
              </a:solidFill>
            </a:endParaRP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847725" y="4530725"/>
            <a:ext cx="7267575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43000" indent="-1143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Step 1</a:t>
            </a:r>
            <a:r>
              <a:rPr lang="en-US" sz="2400" b="1"/>
              <a:t>	</a:t>
            </a:r>
            <a:r>
              <a:rPr lang="en-US" sz="2400"/>
              <a:t>Find the vertex. </a:t>
            </a:r>
          </a:p>
          <a:p>
            <a:pPr marL="1143000" indent="-1143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	Because the parabola opens up, the vertex is located at the minimum point of the parabola. It is located at (2, –2).</a:t>
            </a:r>
          </a:p>
        </p:txBody>
      </p:sp>
      <p:pic>
        <p:nvPicPr>
          <p:cNvPr id="6152" name="Picture 8" descr="E-9-1-2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1524000"/>
            <a:ext cx="2914650" cy="29718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1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443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Identify Characteristics from Graphs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44388" name="Rectangle 4"/>
          <p:cNvSpPr>
            <a:spLocks noChangeArrowheads="1"/>
          </p:cNvSpPr>
          <p:nvPr/>
        </p:nvSpPr>
        <p:spPr bwMode="auto">
          <a:xfrm>
            <a:off x="876300" y="1503363"/>
            <a:ext cx="4305300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Find the vertex, the equation of the axis of symmetry, and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-intercept of the graph.</a:t>
            </a:r>
            <a:endParaRPr lang="en-US" sz="2400" i="1">
              <a:solidFill>
                <a:srgbClr val="000000"/>
              </a:solidFill>
            </a:endParaRPr>
          </a:p>
        </p:txBody>
      </p:sp>
      <p:pic>
        <p:nvPicPr>
          <p:cNvPr id="144390" name="Picture 6" descr="E-9-1-2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1524000"/>
            <a:ext cx="2914650" cy="2971800"/>
          </a:xfrm>
          <a:prstGeom prst="rect">
            <a:avLst/>
          </a:prstGeom>
          <a:noFill/>
        </p:spPr>
      </p:pic>
      <p:sp>
        <p:nvSpPr>
          <p:cNvPr id="144391" name="Text Box 7"/>
          <p:cNvSpPr txBox="1">
            <a:spLocks noChangeArrowheads="1"/>
          </p:cNvSpPr>
          <p:nvPr/>
        </p:nvSpPr>
        <p:spPr bwMode="auto">
          <a:xfrm>
            <a:off x="847725" y="4546600"/>
            <a:ext cx="7267575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43000" indent="-1143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Step 2</a:t>
            </a:r>
            <a:r>
              <a:rPr lang="en-US" sz="2400"/>
              <a:t>	Find the axis of symmetry.</a:t>
            </a:r>
          </a:p>
          <a:p>
            <a:pPr marL="1143000" indent="-1143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	The axis of symmetry is the line that goes through the vertex and divides the parabola into congruent halves. It is located at </a:t>
            </a:r>
            <a:r>
              <a:rPr lang="en-US" sz="2400" i="1"/>
              <a:t>x</a:t>
            </a:r>
            <a:r>
              <a:rPr lang="en-US" sz="2400"/>
              <a:t> = 2.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4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43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91" grpId="0" uiExpand="1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4541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Identify Characteristics from Graphs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45412" name="Rectangle 4"/>
          <p:cNvSpPr>
            <a:spLocks noChangeArrowheads="1"/>
          </p:cNvSpPr>
          <p:nvPr/>
        </p:nvSpPr>
        <p:spPr bwMode="auto">
          <a:xfrm>
            <a:off x="876300" y="1503363"/>
            <a:ext cx="4305300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Find the vertex, the equation of the axis of symmetry, and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-intercept of the graph.</a:t>
            </a:r>
            <a:endParaRPr lang="en-US" sz="2400" i="1">
              <a:solidFill>
                <a:srgbClr val="000000"/>
              </a:solidFill>
            </a:endParaRPr>
          </a:p>
        </p:txBody>
      </p:sp>
      <p:pic>
        <p:nvPicPr>
          <p:cNvPr id="145413" name="Picture 5" descr="E-9-1-2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1524000"/>
            <a:ext cx="2914650" cy="2971800"/>
          </a:xfrm>
          <a:prstGeom prst="rect">
            <a:avLst/>
          </a:prstGeom>
          <a:noFill/>
        </p:spPr>
      </p:pic>
      <p:sp>
        <p:nvSpPr>
          <p:cNvPr id="145414" name="Text Box 6"/>
          <p:cNvSpPr txBox="1">
            <a:spLocks noChangeArrowheads="1"/>
          </p:cNvSpPr>
          <p:nvPr/>
        </p:nvSpPr>
        <p:spPr bwMode="auto">
          <a:xfrm>
            <a:off x="847725" y="4546600"/>
            <a:ext cx="7267575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43000" indent="-1143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Step 3</a:t>
            </a:r>
            <a:r>
              <a:rPr lang="en-US" sz="2400"/>
              <a:t>	Find the </a:t>
            </a:r>
            <a:r>
              <a:rPr lang="en-US" sz="2400" i="1"/>
              <a:t>y</a:t>
            </a:r>
            <a:r>
              <a:rPr lang="en-US" sz="2400"/>
              <a:t>-intercept.</a:t>
            </a:r>
          </a:p>
          <a:p>
            <a:pPr marL="1143000" indent="-1143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	The </a:t>
            </a:r>
            <a:r>
              <a:rPr lang="en-US" sz="2400" i="1"/>
              <a:t>y</a:t>
            </a:r>
            <a:r>
              <a:rPr lang="en-US" sz="2400"/>
              <a:t>-intercept is the point where the graph intersects the </a:t>
            </a:r>
            <a:r>
              <a:rPr lang="en-US" sz="2400" i="1"/>
              <a:t>y</a:t>
            </a:r>
            <a:r>
              <a:rPr lang="en-US" sz="2400"/>
              <a:t>-axis. It is located at (0, 2), so the </a:t>
            </a:r>
            <a:r>
              <a:rPr lang="en-US" sz="2400" i="1"/>
              <a:t>y</a:t>
            </a:r>
            <a:r>
              <a:rPr lang="en-US" sz="2400"/>
              <a:t>-intercept is 2.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5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5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4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Identify Characteristics from Graphs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533400" y="4953000"/>
            <a:ext cx="8431213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vertex: (2, –2); axis of symmetry: 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= 2;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-intercept: 2</a:t>
            </a:r>
          </a:p>
        </p:txBody>
      </p:sp>
      <p:pic>
        <p:nvPicPr>
          <p:cNvPr id="7175" name="Picture 7" descr="E-9-1-2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1524000"/>
            <a:ext cx="2914650" cy="2971800"/>
          </a:xfrm>
          <a:prstGeom prst="rect">
            <a:avLst/>
          </a:prstGeom>
          <a:noFill/>
        </p:spPr>
      </p:pic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876300" y="1503363"/>
            <a:ext cx="4305300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Find the vertex, the equation of the axis of symmetry, and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-intercept of the graph.</a:t>
            </a:r>
            <a:endParaRPr lang="en-US" sz="2400" i="1">
              <a:solidFill>
                <a:srgbClr val="00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390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Identify Characteristics from Graphs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876300" y="1503363"/>
            <a:ext cx="3924300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Find the vertex, the equation of the axis of symmetry, and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-intercept of the graph.</a:t>
            </a:r>
            <a:endParaRPr lang="en-US" sz="2400" i="1">
              <a:solidFill>
                <a:srgbClr val="000000"/>
              </a:solidFill>
            </a:endParaRPr>
          </a:p>
        </p:txBody>
      </p:sp>
      <p:sp>
        <p:nvSpPr>
          <p:cNvPr id="123910" name="Text Box 6"/>
          <p:cNvSpPr txBox="1">
            <a:spLocks noChangeArrowheads="1"/>
          </p:cNvSpPr>
          <p:nvPr/>
        </p:nvSpPr>
        <p:spPr bwMode="auto">
          <a:xfrm>
            <a:off x="847725" y="4530725"/>
            <a:ext cx="7267575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43000" indent="-1143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Step 1</a:t>
            </a:r>
            <a:r>
              <a:rPr lang="en-US" sz="2400" b="1"/>
              <a:t>	</a:t>
            </a:r>
            <a:r>
              <a:rPr lang="en-US" sz="2400"/>
              <a:t>Find the vertex. </a:t>
            </a:r>
          </a:p>
          <a:p>
            <a:pPr marL="1143000" indent="-1143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	The parabola opens down, so the vertex is located at the maximum point (2, 4).</a:t>
            </a:r>
          </a:p>
        </p:txBody>
      </p:sp>
      <p:pic>
        <p:nvPicPr>
          <p:cNvPr id="123911" name="Picture 7" descr="E-9-1-2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1524000"/>
            <a:ext cx="2914650" cy="29718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3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39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8" grpId="0" build="p" autoUpdateAnimBg="0" advAuto="0"/>
      <p:bldP spid="123910" grpId="0" uiExpand="1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Identify Characteristics from Graphs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847725" y="1498600"/>
            <a:ext cx="7267575" cy="257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43000" indent="-1143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Step 2</a:t>
            </a:r>
            <a:r>
              <a:rPr lang="en-US" sz="2400"/>
              <a:t>	Find the axis of symmetry.</a:t>
            </a:r>
          </a:p>
          <a:p>
            <a:pPr marL="1143000" indent="-1143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	The axis of symmetry is located at </a:t>
            </a:r>
            <a:r>
              <a:rPr lang="en-US" sz="2400" i="1"/>
              <a:t>x</a:t>
            </a:r>
            <a:r>
              <a:rPr lang="en-US" sz="2400"/>
              <a:t> = 2.</a:t>
            </a:r>
            <a:endParaRPr lang="en-US" sz="2400" b="1"/>
          </a:p>
          <a:p>
            <a:pPr marL="1143000" indent="-1143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Step 3</a:t>
            </a:r>
            <a:r>
              <a:rPr lang="en-US" sz="2400"/>
              <a:t>	Find the </a:t>
            </a:r>
            <a:r>
              <a:rPr lang="en-US" sz="2400" i="1"/>
              <a:t>y</a:t>
            </a:r>
            <a:r>
              <a:rPr lang="en-US" sz="2400"/>
              <a:t>-intercept.</a:t>
            </a:r>
          </a:p>
          <a:p>
            <a:pPr marL="1143000" indent="-1143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	The </a:t>
            </a:r>
            <a:r>
              <a:rPr lang="en-US" sz="2400" i="1"/>
              <a:t>y</a:t>
            </a:r>
            <a:r>
              <a:rPr lang="en-US" sz="2400"/>
              <a:t>-intercept is where the parabola intersects the </a:t>
            </a:r>
            <a:r>
              <a:rPr lang="en-US" sz="2400" i="1"/>
              <a:t>y</a:t>
            </a:r>
            <a:r>
              <a:rPr lang="en-US" sz="2400"/>
              <a:t>-axis. it is located at (0, –4), so the </a:t>
            </a:r>
            <a:r>
              <a:rPr lang="en-US" sz="2400" i="1"/>
              <a:t>y</a:t>
            </a:r>
            <a:r>
              <a:rPr lang="en-US" sz="2400"/>
              <a:t>-intercept is –4.</a:t>
            </a:r>
          </a:p>
        </p:txBody>
      </p:sp>
      <p:sp>
        <p:nvSpPr>
          <p:cNvPr id="124933" name="Rectangle 5"/>
          <p:cNvSpPr>
            <a:spLocks noChangeArrowheads="1"/>
          </p:cNvSpPr>
          <p:nvPr/>
        </p:nvSpPr>
        <p:spPr bwMode="auto">
          <a:xfrm>
            <a:off x="533400" y="4953000"/>
            <a:ext cx="7162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vertex: (2, 4); axis of symmetry: 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= 2;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-intercept: –4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49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49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49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4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2" grpId="0" build="p" autoUpdateAnimBg="0"/>
      <p:bldP spid="12493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901700" y="53721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579688"/>
            <a:ext cx="2790825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= –6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= 6</a:t>
            </a:r>
            <a:endParaRPr lang="pt-BR" sz="2400" b="1" i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= –1</a:t>
            </a:r>
            <a:endParaRPr lang="pt-BR" sz="2400" b="1" i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= 1</a:t>
            </a:r>
            <a:endParaRPr lang="pt-BR" sz="2400" b="1" i="1">
              <a:sym typeface="Symbol" pitchFamily="18" charset="2"/>
            </a:endParaRPr>
          </a:p>
        </p:txBody>
      </p:sp>
      <p:sp>
        <p:nvSpPr>
          <p:cNvPr id="114699" name="TPQuestion"/>
          <p:cNvSpPr>
            <a:spLocks noChangeArrowheads="1"/>
          </p:cNvSpPr>
          <p:nvPr/>
        </p:nvSpPr>
        <p:spPr bwMode="auto">
          <a:xfrm>
            <a:off x="533400" y="1504950"/>
            <a:ext cx="8382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Consider the graph of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3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– 6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+ 1. Write the equation of the axis of symmetry.</a:t>
            </a:r>
          </a:p>
        </p:txBody>
      </p:sp>
      <p:pic>
        <p:nvPicPr>
          <p:cNvPr id="114701" name="Picture 13" descr="E-9-1-2a-CY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95600" y="2590800"/>
            <a:ext cx="2894013" cy="29321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4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698" grpId="0" autoUpdateAnimBg="0"/>
      <p:bldP spid="11469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5959" name="Oval 7"/>
          <p:cNvSpPr>
            <a:spLocks noChangeArrowheads="1"/>
          </p:cNvSpPr>
          <p:nvPr/>
        </p:nvSpPr>
        <p:spPr bwMode="auto">
          <a:xfrm>
            <a:off x="914400" y="34290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5960" name="Picture 8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5961" name="Picture 9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596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508250"/>
            <a:ext cx="27908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(–1, 10)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(1, –2)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(0, 1)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(–1, –8)</a:t>
            </a:r>
          </a:p>
        </p:txBody>
      </p:sp>
      <p:sp>
        <p:nvSpPr>
          <p:cNvPr id="125966" name="TPQuestion"/>
          <p:cNvSpPr>
            <a:spLocks noChangeArrowheads="1"/>
          </p:cNvSpPr>
          <p:nvPr/>
        </p:nvSpPr>
        <p:spPr bwMode="auto">
          <a:xfrm>
            <a:off x="533400" y="1504950"/>
            <a:ext cx="8382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Consider the graph of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3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– 6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+ 1. Find the coordinates of the vertex.</a:t>
            </a:r>
          </a:p>
        </p:txBody>
      </p:sp>
      <p:pic>
        <p:nvPicPr>
          <p:cNvPr id="125967" name="Picture 15" descr="E-9-1-2a-CY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95600" y="2590800"/>
            <a:ext cx="2894013" cy="29321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5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5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5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5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9" grpId="0" animBg="1"/>
      <p:bldP spid="125965" grpId="0" autoUpdateAnimBg="0"/>
      <p:bldP spid="125966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9" name="Picture 13" descr="9-1-3"/>
          <p:cNvPicPr>
            <a:picLocks noChangeAspect="1" noChangeArrowheads="1"/>
          </p:cNvPicPr>
          <p:nvPr/>
        </p:nvPicPr>
        <p:blipFill>
          <a:blip r:embed="rId4" cstate="print"/>
          <a:srcRect t="18416" r="33107" b="50092"/>
          <a:stretch>
            <a:fillRect/>
          </a:stretch>
        </p:blipFill>
        <p:spPr bwMode="auto">
          <a:xfrm>
            <a:off x="1219200" y="2671763"/>
            <a:ext cx="1558925" cy="814387"/>
          </a:xfrm>
          <a:prstGeom prst="rect">
            <a:avLst/>
          </a:prstGeom>
          <a:noFill/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Identify Characteristics from Functions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220" name="TPQuestion"/>
          <p:cNvSpPr>
            <a:spLocks noChangeArrowheads="1"/>
          </p:cNvSpPr>
          <p:nvPr/>
        </p:nvSpPr>
        <p:spPr bwMode="auto">
          <a:xfrm>
            <a:off x="533400" y="1504950"/>
            <a:ext cx="8382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Find the vertex, the equation of the axis of symmetry, and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-intercept of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–2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– 8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– 2.</a:t>
            </a:r>
          </a:p>
        </p:txBody>
      </p:sp>
      <p:pic>
        <p:nvPicPr>
          <p:cNvPr id="9221" name="Picture 5" descr="9-1-3"/>
          <p:cNvPicPr>
            <a:picLocks noChangeAspect="1" noChangeArrowheads="1"/>
          </p:cNvPicPr>
          <p:nvPr/>
        </p:nvPicPr>
        <p:blipFill>
          <a:blip r:embed="rId5" cstate="print"/>
          <a:srcRect t="85472"/>
          <a:stretch>
            <a:fillRect/>
          </a:stretch>
        </p:blipFill>
        <p:spPr bwMode="auto">
          <a:xfrm>
            <a:off x="1217613" y="5143500"/>
            <a:ext cx="2363787" cy="381000"/>
          </a:xfrm>
          <a:prstGeom prst="rect">
            <a:avLst/>
          </a:prstGeom>
          <a:noFill/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4114800" y="2679700"/>
            <a:ext cx="4419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Formula for the equation of the axis of symmetry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4114800" y="4051300"/>
            <a:ext cx="441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/>
              <a:t>a</a:t>
            </a:r>
            <a:r>
              <a:rPr lang="en-US" sz="2400"/>
              <a:t> = –2, </a:t>
            </a:r>
            <a:r>
              <a:rPr lang="en-US" sz="2400" i="1"/>
              <a:t>b</a:t>
            </a:r>
            <a:r>
              <a:rPr lang="en-US" sz="2400"/>
              <a:t> = –8</a:t>
            </a: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4114800" y="5141913"/>
            <a:ext cx="441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Simplify.</a:t>
            </a:r>
          </a:p>
        </p:txBody>
      </p:sp>
      <p:pic>
        <p:nvPicPr>
          <p:cNvPr id="9232" name="Picture 16" descr="9-1-3"/>
          <p:cNvPicPr>
            <a:picLocks noChangeAspect="1" noChangeArrowheads="1"/>
          </p:cNvPicPr>
          <p:nvPr/>
        </p:nvPicPr>
        <p:blipFill>
          <a:blip r:embed="rId4" cstate="print"/>
          <a:srcRect t="51196" r="33107" b="15469"/>
          <a:stretch>
            <a:fillRect/>
          </a:stretch>
        </p:blipFill>
        <p:spPr bwMode="auto">
          <a:xfrm>
            <a:off x="1219200" y="3862388"/>
            <a:ext cx="1558925" cy="86201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utoUpdateAnimBg="0"/>
      <p:bldP spid="9222" grpId="0" autoUpdateAnimBg="0"/>
      <p:bldP spid="9227" grpId="0" autoUpdateAnimBg="0"/>
      <p:bldP spid="9228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Identify Characteristics from Functions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1141" name="Text Box 5"/>
          <p:cNvSpPr txBox="1">
            <a:spLocks noChangeArrowheads="1"/>
          </p:cNvSpPr>
          <p:nvPr/>
        </p:nvSpPr>
        <p:spPr bwMode="auto">
          <a:xfrm>
            <a:off x="847725" y="1498600"/>
            <a:ext cx="7762875" cy="458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r"/>
                <a:tab pos="1485900" algn="l"/>
                <a:tab pos="4914900" algn="l"/>
              </a:tabLst>
            </a:pPr>
            <a:r>
              <a:rPr lang="en-US" sz="2400"/>
              <a:t>The equation for the axis of symmetry is </a:t>
            </a:r>
            <a:r>
              <a:rPr lang="en-US" sz="2400" i="1"/>
              <a:t>x</a:t>
            </a:r>
            <a:r>
              <a:rPr lang="en-US" sz="2400"/>
              <a:t> = –2.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r"/>
                <a:tab pos="1485900" algn="l"/>
                <a:tab pos="4914900" algn="l"/>
              </a:tabLst>
            </a:pPr>
            <a:r>
              <a:rPr lang="en-US" sz="2400"/>
              <a:t>To find the vertex, use the value you found for the axis of symmetry as the </a:t>
            </a:r>
            <a:r>
              <a:rPr lang="en-US" sz="2400" i="1"/>
              <a:t>x</a:t>
            </a:r>
            <a:r>
              <a:rPr lang="en-US" sz="2400"/>
              <a:t>-coordinate of the vertex. To find the </a:t>
            </a:r>
            <a:r>
              <a:rPr lang="en-US" sz="2400" i="1"/>
              <a:t>y</a:t>
            </a:r>
            <a:r>
              <a:rPr lang="en-US" sz="2400"/>
              <a:t>-coordinate, substitute that value for </a:t>
            </a:r>
            <a:r>
              <a:rPr lang="en-US" sz="2400" i="1"/>
              <a:t>x</a:t>
            </a:r>
            <a:r>
              <a:rPr lang="en-US" sz="2400"/>
              <a:t> in the original equation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r"/>
                <a:tab pos="1485900" algn="l"/>
                <a:tab pos="4914900" algn="l"/>
              </a:tabLst>
            </a:pPr>
            <a:r>
              <a:rPr lang="en-US" sz="2400"/>
              <a:t>	</a:t>
            </a:r>
            <a:r>
              <a:rPr lang="en-US" sz="2400" i="1"/>
              <a:t>y</a:t>
            </a:r>
            <a:r>
              <a:rPr lang="en-US" sz="2400"/>
              <a:t>	= –2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/>
              <a:t>2</a:t>
            </a:r>
            <a:r>
              <a:rPr lang="en-US" sz="2400"/>
              <a:t> – 8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/>
              <a:t> – 2	Original equation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r"/>
                <a:tab pos="1485900" algn="l"/>
                <a:tab pos="4914900" algn="l"/>
              </a:tabLst>
            </a:pPr>
            <a:r>
              <a:rPr lang="en-US" sz="2400"/>
              <a:t>		= –2(</a:t>
            </a:r>
            <a:r>
              <a:rPr lang="en-US" sz="2400">
                <a:solidFill>
                  <a:srgbClr val="E01B22"/>
                </a:solidFill>
              </a:rPr>
              <a:t>–2</a:t>
            </a:r>
            <a:r>
              <a:rPr lang="en-US" sz="2400"/>
              <a:t>)</a:t>
            </a:r>
            <a:r>
              <a:rPr lang="en-US" sz="2400" baseline="40000"/>
              <a:t>2</a:t>
            </a:r>
            <a:r>
              <a:rPr lang="en-US" sz="2400"/>
              <a:t> – 8(</a:t>
            </a:r>
            <a:r>
              <a:rPr lang="en-US" sz="2400">
                <a:solidFill>
                  <a:srgbClr val="E01B22"/>
                </a:solidFill>
              </a:rPr>
              <a:t>–2</a:t>
            </a:r>
            <a:r>
              <a:rPr lang="en-US" sz="2400"/>
              <a:t>) – 2	</a:t>
            </a:r>
            <a:r>
              <a:rPr lang="en-US" sz="2400" i="1"/>
              <a:t>x</a:t>
            </a:r>
            <a:r>
              <a:rPr lang="en-US" sz="2400"/>
              <a:t> = –2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r"/>
                <a:tab pos="1485900" algn="l"/>
                <a:tab pos="4914900" algn="l"/>
              </a:tabLst>
            </a:pPr>
            <a:r>
              <a:rPr lang="en-US" sz="2400"/>
              <a:t>		= 6	Simplify.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r"/>
                <a:tab pos="1485900" algn="l"/>
                <a:tab pos="4914900" algn="l"/>
              </a:tabLst>
            </a:pPr>
            <a:r>
              <a:rPr lang="en-US" sz="2400"/>
              <a:t>The vertex is at (–2, 6).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r"/>
                <a:tab pos="1485900" algn="l"/>
                <a:tab pos="4914900" algn="l"/>
              </a:tabLst>
            </a:pPr>
            <a:r>
              <a:rPr lang="en-US" sz="2400"/>
              <a:t>The </a:t>
            </a:r>
            <a:r>
              <a:rPr lang="en-US" sz="2400" i="1"/>
              <a:t>y</a:t>
            </a:r>
            <a:r>
              <a:rPr lang="en-US" sz="2400"/>
              <a:t>-intercept occurs at (0, </a:t>
            </a:r>
            <a:r>
              <a:rPr lang="en-US" sz="2400" i="1"/>
              <a:t>c</a:t>
            </a:r>
            <a:r>
              <a:rPr lang="en-US" sz="2400"/>
              <a:t>). So, the </a:t>
            </a:r>
            <a:br>
              <a:rPr lang="en-US" sz="2400"/>
            </a:br>
            <a:r>
              <a:rPr lang="en-US" sz="2400" i="1"/>
              <a:t>y</a:t>
            </a:r>
            <a:r>
              <a:rPr lang="en-US" sz="2400"/>
              <a:t>-intercept is –2.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1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1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11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1" grpId="0" uiExpand="1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697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Identify Characteristics from Functions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6981" name="Rectangle 5"/>
          <p:cNvSpPr>
            <a:spLocks noChangeArrowheads="1"/>
          </p:cNvSpPr>
          <p:nvPr/>
        </p:nvSpPr>
        <p:spPr bwMode="auto">
          <a:xfrm>
            <a:off x="533400" y="1498600"/>
            <a:ext cx="8431213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vertex: (–2, 6); axis of symmetry: 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= –2;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-intercept: –2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6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1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16" name="Picture 16" descr="9-1-3b"/>
          <p:cNvPicPr>
            <a:picLocks noChangeAspect="1" noChangeArrowheads="1"/>
          </p:cNvPicPr>
          <p:nvPr/>
        </p:nvPicPr>
        <p:blipFill>
          <a:blip r:embed="rId4" cstate="print"/>
          <a:srcRect t="52399" r="34598" b="16237"/>
          <a:stretch>
            <a:fillRect/>
          </a:stretch>
        </p:blipFill>
        <p:spPr bwMode="auto">
          <a:xfrm>
            <a:off x="1143000" y="4381500"/>
            <a:ext cx="1422400" cy="809625"/>
          </a:xfrm>
          <a:prstGeom prst="rect">
            <a:avLst/>
          </a:prstGeom>
          <a:noFill/>
        </p:spPr>
      </p:pic>
      <p:pic>
        <p:nvPicPr>
          <p:cNvPr id="128013" name="Picture 13" descr="9-1-3b"/>
          <p:cNvPicPr>
            <a:picLocks noChangeAspect="1" noChangeArrowheads="1"/>
          </p:cNvPicPr>
          <p:nvPr/>
        </p:nvPicPr>
        <p:blipFill>
          <a:blip r:embed="rId4" cstate="print"/>
          <a:srcRect t="19188" r="34598" b="49815"/>
          <a:stretch>
            <a:fillRect/>
          </a:stretch>
        </p:blipFill>
        <p:spPr bwMode="auto">
          <a:xfrm>
            <a:off x="1143000" y="3314700"/>
            <a:ext cx="1422400" cy="800100"/>
          </a:xfrm>
          <a:prstGeom prst="rect">
            <a:avLst/>
          </a:prstGeom>
          <a:noFill/>
        </p:spPr>
      </p:pic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800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Identify Characteristics from Functions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8005" name="TPQuestion"/>
          <p:cNvSpPr>
            <a:spLocks noChangeArrowheads="1"/>
          </p:cNvSpPr>
          <p:nvPr/>
        </p:nvSpPr>
        <p:spPr bwMode="auto">
          <a:xfrm>
            <a:off x="533400" y="1504950"/>
            <a:ext cx="8382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Find the vertex, the equation of the axis of symmetry, and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-intercept of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3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+ 6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– 2.</a:t>
            </a:r>
          </a:p>
        </p:txBody>
      </p:sp>
      <p:sp>
        <p:nvSpPr>
          <p:cNvPr id="128006" name="Text Box 6"/>
          <p:cNvSpPr txBox="1">
            <a:spLocks noChangeArrowheads="1"/>
          </p:cNvSpPr>
          <p:nvPr/>
        </p:nvSpPr>
        <p:spPr bwMode="auto">
          <a:xfrm>
            <a:off x="4114800" y="3517900"/>
            <a:ext cx="4419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Formula for the equation of the axis of symmetry</a:t>
            </a:r>
          </a:p>
        </p:txBody>
      </p:sp>
      <p:sp>
        <p:nvSpPr>
          <p:cNvPr id="128007" name="Text Box 7"/>
          <p:cNvSpPr txBox="1">
            <a:spLocks noChangeArrowheads="1"/>
          </p:cNvSpPr>
          <p:nvPr/>
        </p:nvSpPr>
        <p:spPr bwMode="auto">
          <a:xfrm>
            <a:off x="4114800" y="4546600"/>
            <a:ext cx="44196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/>
              <a:t>a</a:t>
            </a:r>
            <a:r>
              <a:rPr lang="en-US" sz="2400"/>
              <a:t> = 3, </a:t>
            </a:r>
            <a:r>
              <a:rPr lang="en-US" sz="2400" i="1"/>
              <a:t>b</a:t>
            </a:r>
            <a:r>
              <a:rPr lang="en-US" sz="2400"/>
              <a:t> = 6</a:t>
            </a:r>
          </a:p>
        </p:txBody>
      </p:sp>
      <p:sp>
        <p:nvSpPr>
          <p:cNvPr id="128008" name="Text Box 8"/>
          <p:cNvSpPr txBox="1">
            <a:spLocks noChangeArrowheads="1"/>
          </p:cNvSpPr>
          <p:nvPr/>
        </p:nvSpPr>
        <p:spPr bwMode="auto">
          <a:xfrm>
            <a:off x="4114800" y="5399088"/>
            <a:ext cx="441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Simplify.</a:t>
            </a:r>
          </a:p>
        </p:txBody>
      </p:sp>
      <p:pic>
        <p:nvPicPr>
          <p:cNvPr id="128009" name="Picture 9" descr="9-1-3b"/>
          <p:cNvPicPr>
            <a:picLocks noChangeAspect="1" noChangeArrowheads="1"/>
          </p:cNvPicPr>
          <p:nvPr/>
        </p:nvPicPr>
        <p:blipFill>
          <a:blip r:embed="rId5" cstate="print"/>
          <a:srcRect t="87167"/>
          <a:stretch>
            <a:fillRect/>
          </a:stretch>
        </p:blipFill>
        <p:spPr bwMode="auto">
          <a:xfrm>
            <a:off x="1143000" y="5445125"/>
            <a:ext cx="2208213" cy="336550"/>
          </a:xfrm>
          <a:prstGeom prst="rect">
            <a:avLst/>
          </a:prstGeom>
          <a:noFill/>
        </p:spPr>
      </p:pic>
      <p:pic>
        <p:nvPicPr>
          <p:cNvPr id="128012" name="Picture 12" descr="9-1-3b"/>
          <p:cNvPicPr>
            <a:picLocks noChangeAspect="1" noChangeArrowheads="1"/>
          </p:cNvPicPr>
          <p:nvPr/>
        </p:nvPicPr>
        <p:blipFill>
          <a:blip r:embed="rId5" cstate="print"/>
          <a:srcRect b="79662"/>
          <a:stretch>
            <a:fillRect/>
          </a:stretch>
        </p:blipFill>
        <p:spPr bwMode="auto">
          <a:xfrm>
            <a:off x="1143000" y="2590800"/>
            <a:ext cx="2208213" cy="5334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8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8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8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8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8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8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8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8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5" grpId="0" autoUpdateAnimBg="0"/>
      <p:bldP spid="128006" grpId="0" autoUpdateAnimBg="0"/>
      <p:bldP spid="128007" grpId="0" autoUpdateAnimBg="0"/>
      <p:bldP spid="128008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902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Identify Characteristics from Functions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9036" name="Text Box 12"/>
          <p:cNvSpPr txBox="1">
            <a:spLocks noChangeArrowheads="1"/>
          </p:cNvSpPr>
          <p:nvPr/>
        </p:nvSpPr>
        <p:spPr bwMode="auto">
          <a:xfrm>
            <a:off x="847725" y="1498600"/>
            <a:ext cx="7762875" cy="458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r"/>
                <a:tab pos="1485900" algn="l"/>
                <a:tab pos="4914900" algn="l"/>
              </a:tabLst>
            </a:pPr>
            <a:r>
              <a:rPr lang="en-US" sz="2400"/>
              <a:t>The equation for the axis of symmetry is </a:t>
            </a:r>
            <a:r>
              <a:rPr lang="en-US" sz="2400" i="1"/>
              <a:t>x</a:t>
            </a:r>
            <a:r>
              <a:rPr lang="en-US" sz="2400"/>
              <a:t> = –1.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r"/>
                <a:tab pos="1485900" algn="l"/>
                <a:tab pos="4914900" algn="l"/>
              </a:tabLst>
            </a:pPr>
            <a:r>
              <a:rPr lang="en-US" sz="2400"/>
              <a:t>To find the vertex, use the value you found for the axis of symmetry as the </a:t>
            </a:r>
            <a:r>
              <a:rPr lang="en-US" sz="2400" i="1"/>
              <a:t>x</a:t>
            </a:r>
            <a:r>
              <a:rPr lang="en-US" sz="2400"/>
              <a:t>-coordinate of the vertex. To find the </a:t>
            </a:r>
            <a:r>
              <a:rPr lang="en-US" sz="2400" i="1"/>
              <a:t>y</a:t>
            </a:r>
            <a:r>
              <a:rPr lang="en-US" sz="2400"/>
              <a:t>-coordinate, substitute that value for </a:t>
            </a:r>
            <a:r>
              <a:rPr lang="en-US" sz="2400" i="1"/>
              <a:t>x</a:t>
            </a:r>
            <a:r>
              <a:rPr lang="en-US" sz="2400"/>
              <a:t> in the original equation.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r"/>
                <a:tab pos="1485900" algn="l"/>
                <a:tab pos="4914900" algn="l"/>
              </a:tabLst>
            </a:pPr>
            <a:r>
              <a:rPr lang="en-US" sz="2400"/>
              <a:t>	</a:t>
            </a:r>
            <a:r>
              <a:rPr lang="en-US" sz="2400" i="1"/>
              <a:t>y</a:t>
            </a:r>
            <a:r>
              <a:rPr lang="en-US" sz="2400"/>
              <a:t>	= 3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/>
              <a:t>2</a:t>
            </a:r>
            <a:r>
              <a:rPr lang="en-US" sz="2400"/>
              <a:t> + 6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/>
              <a:t> – 2	Original equation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r"/>
                <a:tab pos="1485900" algn="l"/>
                <a:tab pos="4914900" algn="l"/>
              </a:tabLst>
            </a:pPr>
            <a:r>
              <a:rPr lang="en-US" sz="2400"/>
              <a:t>		= 3(</a:t>
            </a:r>
            <a:r>
              <a:rPr lang="en-US" sz="2400">
                <a:solidFill>
                  <a:srgbClr val="E01B22"/>
                </a:solidFill>
              </a:rPr>
              <a:t>–1</a:t>
            </a:r>
            <a:r>
              <a:rPr lang="en-US" sz="2400"/>
              <a:t>)</a:t>
            </a:r>
            <a:r>
              <a:rPr lang="en-US" sz="2400" baseline="40000"/>
              <a:t>2</a:t>
            </a:r>
            <a:r>
              <a:rPr lang="en-US" sz="2400"/>
              <a:t> + 6(</a:t>
            </a:r>
            <a:r>
              <a:rPr lang="en-US" sz="2400">
                <a:solidFill>
                  <a:srgbClr val="E01B22"/>
                </a:solidFill>
              </a:rPr>
              <a:t>–1</a:t>
            </a:r>
            <a:r>
              <a:rPr lang="en-US" sz="2400"/>
              <a:t>) – 2	</a:t>
            </a:r>
            <a:r>
              <a:rPr lang="en-US" sz="2400" i="1"/>
              <a:t>x</a:t>
            </a:r>
            <a:r>
              <a:rPr lang="en-US" sz="2400"/>
              <a:t> = –1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r"/>
                <a:tab pos="1485900" algn="l"/>
                <a:tab pos="4914900" algn="l"/>
              </a:tabLst>
            </a:pPr>
            <a:r>
              <a:rPr lang="en-US" sz="2400"/>
              <a:t>		= –5	Simplify.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r"/>
                <a:tab pos="1485900" algn="l"/>
                <a:tab pos="4914900" algn="l"/>
              </a:tabLst>
            </a:pPr>
            <a:r>
              <a:rPr lang="en-US" sz="2400"/>
              <a:t>The vertex is at (–1, –5).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r"/>
                <a:tab pos="1485900" algn="l"/>
                <a:tab pos="4914900" algn="l"/>
              </a:tabLst>
            </a:pPr>
            <a:r>
              <a:rPr lang="en-US" sz="2400"/>
              <a:t>The </a:t>
            </a:r>
            <a:r>
              <a:rPr lang="en-US" sz="2400" i="1"/>
              <a:t>y</a:t>
            </a:r>
            <a:r>
              <a:rPr lang="en-US" sz="2400"/>
              <a:t>-intercept occurs at (0, </a:t>
            </a:r>
            <a:r>
              <a:rPr lang="en-US" sz="2400" i="1"/>
              <a:t>c</a:t>
            </a:r>
            <a:r>
              <a:rPr lang="en-US" sz="2400"/>
              <a:t>). So, the </a:t>
            </a:r>
            <a:br>
              <a:rPr lang="en-US" sz="2400"/>
            </a:br>
            <a:r>
              <a:rPr lang="en-US" sz="2400" i="1"/>
              <a:t>y</a:t>
            </a:r>
            <a:r>
              <a:rPr lang="en-US" sz="2400"/>
              <a:t>-intercept is –2.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9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9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9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9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9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9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9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36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005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Identify Characteristics from Functions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30053" name="Rectangle 5"/>
          <p:cNvSpPr>
            <a:spLocks noChangeArrowheads="1"/>
          </p:cNvSpPr>
          <p:nvPr/>
        </p:nvSpPr>
        <p:spPr bwMode="auto">
          <a:xfrm>
            <a:off x="533400" y="1498600"/>
            <a:ext cx="8431213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vertex: (–1, –5); axis of symmetry: 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= –1;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-intercept: –2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0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3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260600"/>
            <a:ext cx="27908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(0, –4)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(1, –2)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(–1, –4)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(–2, –3)</a:t>
            </a:r>
          </a:p>
        </p:txBody>
      </p:sp>
      <p:sp>
        <p:nvSpPr>
          <p:cNvPr id="115718" name="TPQuestion"/>
          <p:cNvSpPr>
            <a:spLocks noChangeArrowheads="1"/>
          </p:cNvSpPr>
          <p:nvPr/>
        </p:nvSpPr>
        <p:spPr bwMode="auto">
          <a:xfrm>
            <a:off x="476250" y="15176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Find the vertex for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 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3.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76300" y="4114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7" grpId="0" autoUpdateAnimBg="0"/>
      <p:bldP spid="115718" grpId="0" autoUpdateAnimBg="0"/>
      <p:bldP spid="1157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1079" name="Oval 7"/>
          <p:cNvSpPr>
            <a:spLocks noChangeArrowheads="1"/>
          </p:cNvSpPr>
          <p:nvPr/>
        </p:nvSpPr>
        <p:spPr bwMode="auto">
          <a:xfrm>
            <a:off x="876300" y="2590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1080" name="Picture 8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1081" name="Picture 9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3108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565400"/>
            <a:ext cx="27908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0.5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1.5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–7</a:t>
            </a:r>
          </a:p>
        </p:txBody>
      </p:sp>
      <p:sp>
        <p:nvSpPr>
          <p:cNvPr id="131083" name="TPQuestion"/>
          <p:cNvSpPr>
            <a:spLocks noChangeArrowheads="1"/>
          </p:cNvSpPr>
          <p:nvPr/>
        </p:nvSpPr>
        <p:spPr bwMode="auto">
          <a:xfrm>
            <a:off x="476250" y="15176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Find the equation of the axis of symmetry for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7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7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5.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9" grpId="0" animBg="1"/>
      <p:bldP spid="131082" grpId="0" autoUpdateAnimBg="0"/>
      <p:bldP spid="131083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1862" name="Picture 6" descr="KC_alg_L09-01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0550" y="1430338"/>
            <a:ext cx="7924800" cy="390366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Maximum and Minimum Values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Consider </a:t>
            </a:r>
            <a:r>
              <a:rPr lang="en-US" sz="2400" b="1" i="1">
                <a:solidFill>
                  <a:srgbClr val="00539D"/>
                </a:solidFill>
              </a:rPr>
              <a:t>f</a:t>
            </a:r>
            <a:r>
              <a:rPr lang="en-US" sz="2400" b="1">
                <a:solidFill>
                  <a:srgbClr val="00539D"/>
                </a:solidFill>
              </a:rPr>
              <a:t>(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) = –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– 2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– 2. Determine whether the function has a maximum or a minimum value.</a:t>
            </a:r>
            <a:endParaRPr lang="en-US" sz="2400" i="1">
              <a:solidFill>
                <a:srgbClr val="000000"/>
              </a:solidFill>
            </a:endParaRP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847725" y="2590800"/>
            <a:ext cx="776287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r"/>
                <a:tab pos="1485900" algn="l"/>
                <a:tab pos="4914900" algn="l"/>
              </a:tabLst>
            </a:pPr>
            <a:r>
              <a:rPr lang="en-US" sz="2400"/>
              <a:t>For </a:t>
            </a:r>
            <a:r>
              <a:rPr lang="en-US" sz="2400" i="1"/>
              <a:t>f</a:t>
            </a:r>
            <a:r>
              <a:rPr lang="en-US" sz="2400"/>
              <a:t>(</a:t>
            </a:r>
            <a:r>
              <a:rPr lang="en-US" sz="2400" i="1"/>
              <a:t>x</a:t>
            </a:r>
            <a:r>
              <a:rPr lang="en-US" sz="2400"/>
              <a:t>) = –</a:t>
            </a:r>
            <a:r>
              <a:rPr lang="en-US" sz="2400" i="1"/>
              <a:t>x</a:t>
            </a:r>
            <a:r>
              <a:rPr lang="en-US" sz="2400" baseline="40000"/>
              <a:t>2 </a:t>
            </a:r>
            <a:r>
              <a:rPr lang="en-US" sz="2400"/>
              <a:t>– 2</a:t>
            </a:r>
            <a:r>
              <a:rPr lang="en-US" sz="2400" i="1"/>
              <a:t>x</a:t>
            </a:r>
            <a:r>
              <a:rPr lang="en-US" sz="2400"/>
              <a:t> – 2, </a:t>
            </a:r>
            <a:r>
              <a:rPr lang="en-US" sz="2400" i="1"/>
              <a:t>a</a:t>
            </a:r>
            <a:r>
              <a:rPr lang="en-US" sz="2400"/>
              <a:t> = –1, </a:t>
            </a:r>
            <a:r>
              <a:rPr lang="en-US" sz="2400" i="1"/>
              <a:t>b</a:t>
            </a:r>
            <a:r>
              <a:rPr lang="en-US" sz="2400"/>
              <a:t> = –2, and </a:t>
            </a:r>
            <a:r>
              <a:rPr lang="en-US" sz="2400" i="1"/>
              <a:t>c</a:t>
            </a:r>
            <a:r>
              <a:rPr lang="en-US" sz="2400"/>
              <a:t> = –2.</a:t>
            </a: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533400" y="4051300"/>
            <a:ext cx="8431213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Because </a:t>
            </a:r>
            <a:r>
              <a:rPr lang="en-US" sz="2400" i="1">
                <a:solidFill>
                  <a:srgbClr val="E01B22"/>
                </a:solidFill>
              </a:rPr>
              <a:t>a</a:t>
            </a:r>
            <a:r>
              <a:rPr lang="en-US" sz="2400">
                <a:solidFill>
                  <a:srgbClr val="E01B22"/>
                </a:solidFill>
              </a:rPr>
              <a:t> is negative the graph opens down, so the function has a maximum value.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  <p:bldP spid="93189" grpId="0" build="p" autoUpdateAnimBg="0"/>
      <p:bldP spid="93190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Maximum and Minimum Values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Consider </a:t>
            </a:r>
            <a:r>
              <a:rPr lang="en-US" sz="2400" b="1" i="1">
                <a:solidFill>
                  <a:srgbClr val="00539D"/>
                </a:solidFill>
              </a:rPr>
              <a:t>f</a:t>
            </a:r>
            <a:r>
              <a:rPr lang="en-US" sz="2400" b="1">
                <a:solidFill>
                  <a:srgbClr val="00539D"/>
                </a:solidFill>
              </a:rPr>
              <a:t>(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) = –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– 2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– 2. State the maximum or minimum value of the function.</a:t>
            </a:r>
            <a:endParaRPr lang="en-US" sz="2400" i="1">
              <a:solidFill>
                <a:srgbClr val="000000"/>
              </a:solidFill>
            </a:endParaRPr>
          </a:p>
        </p:txBody>
      </p:sp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847725" y="2590800"/>
            <a:ext cx="77628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r"/>
                <a:tab pos="1485900" algn="l"/>
                <a:tab pos="4914900" algn="l"/>
              </a:tabLst>
            </a:pPr>
            <a:r>
              <a:rPr lang="en-US" sz="2400"/>
              <a:t>The maximum value is the </a:t>
            </a:r>
            <a:r>
              <a:rPr lang="en-US" sz="2400" i="1"/>
              <a:t>y</a:t>
            </a:r>
            <a:r>
              <a:rPr lang="en-US" sz="2400"/>
              <a:t>-coordinate of the vertex. </a:t>
            </a:r>
          </a:p>
        </p:txBody>
      </p:sp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533400" y="5675313"/>
            <a:ext cx="8431213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maximum value is –1.</a:t>
            </a:r>
          </a:p>
        </p:txBody>
      </p:sp>
      <p:grpSp>
        <p:nvGrpSpPr>
          <p:cNvPr id="94217" name="Group 9"/>
          <p:cNvGrpSpPr>
            <a:grpSpLocks/>
          </p:cNvGrpSpPr>
          <p:nvPr/>
        </p:nvGrpSpPr>
        <p:grpSpPr bwMode="auto">
          <a:xfrm>
            <a:off x="847725" y="3060700"/>
            <a:ext cx="7762875" cy="844550"/>
            <a:chOff x="534" y="1928"/>
            <a:chExt cx="4890" cy="532"/>
          </a:xfrm>
        </p:grpSpPr>
        <p:sp>
          <p:nvSpPr>
            <p:cNvPr id="94215" name="Text Box 7"/>
            <p:cNvSpPr txBox="1">
              <a:spLocks noChangeArrowheads="1"/>
            </p:cNvSpPr>
            <p:nvPr/>
          </p:nvSpPr>
          <p:spPr bwMode="auto">
            <a:xfrm>
              <a:off x="534" y="2039"/>
              <a:ext cx="4890" cy="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1371600" algn="r"/>
                  <a:tab pos="1485900" algn="l"/>
                  <a:tab pos="4914900" algn="l"/>
                </a:tabLst>
              </a:pPr>
              <a:r>
                <a:rPr lang="en-US" sz="2400"/>
                <a:t>The </a:t>
              </a:r>
              <a:r>
                <a:rPr lang="en-US" sz="2400" i="1"/>
                <a:t>x</a:t>
              </a:r>
              <a:r>
                <a:rPr lang="en-US" sz="2400"/>
                <a:t>-coordinate of the vertex is                     or –1. </a:t>
              </a:r>
            </a:p>
          </p:txBody>
        </p:sp>
        <p:pic>
          <p:nvPicPr>
            <p:cNvPr id="94216" name="Picture 8" descr="9-1-4b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08" y="1928"/>
              <a:ext cx="1034" cy="532"/>
            </a:xfrm>
            <a:prstGeom prst="rect">
              <a:avLst/>
            </a:prstGeom>
            <a:noFill/>
          </p:spPr>
        </p:pic>
      </p:grpSp>
      <p:sp>
        <p:nvSpPr>
          <p:cNvPr id="94218" name="Text Box 10"/>
          <p:cNvSpPr txBox="1">
            <a:spLocks noChangeArrowheads="1"/>
          </p:cNvSpPr>
          <p:nvPr/>
        </p:nvSpPr>
        <p:spPr bwMode="auto">
          <a:xfrm>
            <a:off x="847725" y="4038600"/>
            <a:ext cx="7762875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r"/>
                <a:tab pos="1485900" algn="l"/>
                <a:tab pos="4914900" algn="l"/>
              </a:tabLst>
            </a:pPr>
            <a:r>
              <a:rPr lang="en-US" sz="2400"/>
              <a:t>	</a:t>
            </a:r>
            <a:r>
              <a:rPr lang="en-US" sz="2400" i="1"/>
              <a:t>f</a:t>
            </a:r>
            <a:r>
              <a:rPr lang="en-US" sz="2400"/>
              <a:t>(</a:t>
            </a:r>
            <a:r>
              <a:rPr lang="en-US" sz="2400" i="1"/>
              <a:t>x</a:t>
            </a:r>
            <a:r>
              <a:rPr lang="en-US" sz="2400"/>
              <a:t>)	= –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/>
              <a:t>2</a:t>
            </a:r>
            <a:r>
              <a:rPr lang="en-US" sz="2400"/>
              <a:t> – 2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/>
              <a:t> – 2	Original function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r"/>
                <a:tab pos="1485900" algn="l"/>
                <a:tab pos="4914900" algn="l"/>
              </a:tabLst>
            </a:pPr>
            <a:r>
              <a:rPr lang="en-US" sz="2400"/>
              <a:t>	</a:t>
            </a:r>
            <a:r>
              <a:rPr lang="en-US" sz="2400" i="1"/>
              <a:t>f</a:t>
            </a:r>
            <a:r>
              <a:rPr lang="en-US" sz="2400"/>
              <a:t>(</a:t>
            </a:r>
            <a:r>
              <a:rPr lang="en-US" sz="2400">
                <a:solidFill>
                  <a:srgbClr val="E01B22"/>
                </a:solidFill>
              </a:rPr>
              <a:t>–1</a:t>
            </a:r>
            <a:r>
              <a:rPr lang="en-US" sz="2400"/>
              <a:t>)	= –(</a:t>
            </a:r>
            <a:r>
              <a:rPr lang="en-US" sz="2400">
                <a:solidFill>
                  <a:srgbClr val="E01B22"/>
                </a:solidFill>
              </a:rPr>
              <a:t>–1</a:t>
            </a:r>
            <a:r>
              <a:rPr lang="en-US" sz="2400"/>
              <a:t>)</a:t>
            </a:r>
            <a:r>
              <a:rPr lang="en-US" sz="2400" baseline="40000"/>
              <a:t>2</a:t>
            </a:r>
            <a:r>
              <a:rPr lang="en-US" sz="2400"/>
              <a:t> – 2(</a:t>
            </a:r>
            <a:r>
              <a:rPr lang="en-US" sz="2400">
                <a:solidFill>
                  <a:srgbClr val="E01B22"/>
                </a:solidFill>
              </a:rPr>
              <a:t>–1</a:t>
            </a:r>
            <a:r>
              <a:rPr lang="en-US" sz="2400"/>
              <a:t>) – 2	</a:t>
            </a:r>
            <a:r>
              <a:rPr lang="en-US" sz="2400" i="1"/>
              <a:t>x</a:t>
            </a:r>
            <a:r>
              <a:rPr lang="en-US" sz="2400"/>
              <a:t> = –1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r"/>
                <a:tab pos="1485900" algn="l"/>
                <a:tab pos="4914900" algn="l"/>
              </a:tabLst>
            </a:pPr>
            <a:r>
              <a:rPr lang="en-US" sz="2400"/>
              <a:t>	 </a:t>
            </a:r>
            <a:r>
              <a:rPr lang="en-US" sz="2400" i="1"/>
              <a:t>f</a:t>
            </a:r>
            <a:r>
              <a:rPr lang="en-US" sz="2400"/>
              <a:t>(–1) 	= –1	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4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4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4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4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2" grpId="0" build="p" autoUpdateAnimBg="0" advAuto="0"/>
      <p:bldP spid="94213" grpId="0" build="p" autoUpdateAnimBg="0" advAuto="0"/>
      <p:bldP spid="94214" grpId="0" autoUpdateAnimBg="0"/>
      <p:bldP spid="94218" grpId="0" uiExpand="1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209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Maximum and Minimum Values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C.</a:t>
            </a:r>
            <a:r>
              <a:rPr lang="en-US" sz="2400" b="1">
                <a:solidFill>
                  <a:srgbClr val="00539D"/>
                </a:solidFill>
              </a:rPr>
              <a:t> Consider </a:t>
            </a:r>
            <a:r>
              <a:rPr lang="en-US" sz="2400" b="1" i="1">
                <a:solidFill>
                  <a:srgbClr val="00539D"/>
                </a:solidFill>
              </a:rPr>
              <a:t>f</a:t>
            </a:r>
            <a:r>
              <a:rPr lang="en-US" sz="2400" b="1">
                <a:solidFill>
                  <a:srgbClr val="00539D"/>
                </a:solidFill>
              </a:rPr>
              <a:t>(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) = –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– 2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– 2. State the domain and range of the function.</a:t>
            </a:r>
            <a:endParaRPr lang="en-US" sz="2400" i="1">
              <a:solidFill>
                <a:srgbClr val="000000"/>
              </a:solidFill>
            </a:endParaRPr>
          </a:p>
        </p:txBody>
      </p:sp>
      <p:sp>
        <p:nvSpPr>
          <p:cNvPr id="132101" name="Rectangle 5"/>
          <p:cNvSpPr>
            <a:spLocks noChangeArrowheads="1"/>
          </p:cNvSpPr>
          <p:nvPr/>
        </p:nvSpPr>
        <p:spPr bwMode="auto">
          <a:xfrm>
            <a:off x="533400" y="4953000"/>
            <a:ext cx="7924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domain is all real numbers. The range is all real numbers less than or equal to the maximum value, or {</a:t>
            </a:r>
            <a:r>
              <a:rPr lang="en-US" sz="2400" i="1">
                <a:solidFill>
                  <a:srgbClr val="E01B22"/>
                </a:solidFill>
              </a:rPr>
              <a:t>y </a:t>
            </a:r>
            <a:r>
              <a:rPr lang="en-US" sz="2400">
                <a:solidFill>
                  <a:srgbClr val="E01B22"/>
                </a:solidFill>
              </a:rPr>
              <a:t>|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</a:t>
            </a:r>
            <a:r>
              <a:rPr lang="en-US" sz="2400">
                <a:solidFill>
                  <a:srgbClr val="E01B22"/>
                </a:solidFill>
                <a:sym typeface="Symbol" pitchFamily="18" charset="2"/>
              </a:rPr>
              <a:t> –1}.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0" grpId="0" build="p" autoUpdateAnimBg="0" advAuto="0"/>
      <p:bldP spid="132101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586038"/>
            <a:ext cx="2790825" cy="259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maximum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minimum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neither</a:t>
            </a:r>
          </a:p>
        </p:txBody>
      </p:sp>
      <p:sp>
        <p:nvSpPr>
          <p:cNvPr id="116742" name="TPQuestion"/>
          <p:cNvSpPr>
            <a:spLocks noChangeArrowheads="1"/>
          </p:cNvSpPr>
          <p:nvPr/>
        </p:nvSpPr>
        <p:spPr bwMode="auto">
          <a:xfrm>
            <a:off x="476250" y="15176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Consider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f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+ 8. Determine whether the function has a maximum or a minimum value.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63600" y="3487738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1" grpId="0" autoUpdateAnimBg="0"/>
      <p:bldP spid="116742" grpId="0" autoUpdateAnimBg="0"/>
      <p:bldP spid="11674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312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641600"/>
            <a:ext cx="27908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8</a:t>
            </a:r>
          </a:p>
        </p:txBody>
      </p:sp>
      <p:sp>
        <p:nvSpPr>
          <p:cNvPr id="133126" name="TPQuestion"/>
          <p:cNvSpPr>
            <a:spLocks noChangeArrowheads="1"/>
          </p:cNvSpPr>
          <p:nvPr/>
        </p:nvSpPr>
        <p:spPr bwMode="auto">
          <a:xfrm>
            <a:off x="476250" y="15176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Consider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f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+ 8. State the maximum or minimum value of the function.</a:t>
            </a:r>
          </a:p>
        </p:txBody>
      </p:sp>
      <p:sp>
        <p:nvSpPr>
          <p:cNvPr id="133127" name="Oval 7"/>
          <p:cNvSpPr>
            <a:spLocks noChangeArrowheads="1"/>
          </p:cNvSpPr>
          <p:nvPr/>
        </p:nvSpPr>
        <p:spPr bwMode="auto">
          <a:xfrm>
            <a:off x="828675" y="4495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3128" name="Picture 8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3129" name="Picture 9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5" grpId="0" autoUpdateAnimBg="0"/>
      <p:bldP spid="133126" grpId="0" autoUpdateAnimBg="0"/>
      <p:bldP spid="13312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41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489200"/>
            <a:ext cx="5391150" cy="359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Domain: all real numbers; Range: 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 b="1">
                <a:solidFill>
                  <a:srgbClr val="000000"/>
                </a:solidFill>
                <a:cs typeface="Arial" charset="0"/>
                <a:sym typeface="Symbol" pitchFamily="18" charset="2"/>
              </a:rPr>
              <a:t>≥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6}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Domain: all positive numbers; Range: 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 b="1">
                <a:solidFill>
                  <a:srgbClr val="000000"/>
                </a:solidFill>
                <a:cs typeface="Arial" charset="0"/>
                <a:sym typeface="Symbol" pitchFamily="18" charset="2"/>
              </a:rPr>
              <a:t>≤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6}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Domain: all positive numbers; Range: 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 </a:t>
            </a:r>
            <a:r>
              <a:rPr lang="pt-BR" sz="2400" b="1">
                <a:solidFill>
                  <a:srgbClr val="000000"/>
                </a:solidFill>
                <a:cs typeface="Arial" charset="0"/>
                <a:sym typeface="Symbol" pitchFamily="18" charset="2"/>
              </a:rPr>
              <a:t>≥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8}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Domain: all real numbers; Range: 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 </a:t>
            </a:r>
            <a:r>
              <a:rPr lang="pt-BR" sz="2400" b="1">
                <a:solidFill>
                  <a:srgbClr val="000000"/>
                </a:solidFill>
                <a:cs typeface="Arial" charset="0"/>
                <a:sym typeface="Symbol" pitchFamily="18" charset="2"/>
              </a:rPr>
              <a:t>≤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8}</a:t>
            </a:r>
          </a:p>
        </p:txBody>
      </p:sp>
      <p:sp>
        <p:nvSpPr>
          <p:cNvPr id="134150" name="TPQuestion"/>
          <p:cNvSpPr>
            <a:spLocks noChangeArrowheads="1"/>
          </p:cNvSpPr>
          <p:nvPr/>
        </p:nvSpPr>
        <p:spPr bwMode="auto">
          <a:xfrm>
            <a:off x="476250" y="15176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C.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Consider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f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+ 8. State the domain and range of the function.</a:t>
            </a:r>
          </a:p>
        </p:txBody>
      </p:sp>
      <p:sp>
        <p:nvSpPr>
          <p:cNvPr id="134151" name="Oval 7"/>
          <p:cNvSpPr>
            <a:spLocks noChangeArrowheads="1"/>
          </p:cNvSpPr>
          <p:nvPr/>
        </p:nvSpPr>
        <p:spPr bwMode="auto">
          <a:xfrm>
            <a:off x="860425" y="24828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4152" name="Picture 8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4153" name="Picture 9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4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9" grpId="0" autoUpdateAnimBg="0"/>
      <p:bldP spid="134150" grpId="0" autoUpdateAnimBg="0"/>
      <p:bldP spid="13415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2886" name="Picture 6" descr="KC_alg_L09-01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150" y="1495425"/>
            <a:ext cx="8239125" cy="32226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Graph Quadratic Functions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Graph the function </a:t>
            </a:r>
            <a:r>
              <a:rPr lang="en-US" sz="2400" b="1" i="1">
                <a:solidFill>
                  <a:srgbClr val="00539D"/>
                </a:solidFill>
              </a:rPr>
              <a:t>f</a:t>
            </a:r>
            <a:r>
              <a:rPr lang="en-US" sz="2400" b="1">
                <a:solidFill>
                  <a:srgbClr val="00539D"/>
                </a:solidFill>
              </a:rPr>
              <a:t>(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) = –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+ 5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– 2.</a:t>
            </a:r>
            <a:endParaRPr lang="en-US" sz="2400" i="1">
              <a:solidFill>
                <a:srgbClr val="000000"/>
              </a:solidFill>
            </a:endParaRPr>
          </a:p>
        </p:txBody>
      </p:sp>
      <p:sp>
        <p:nvSpPr>
          <p:cNvPr id="96265" name="Text Box 9"/>
          <p:cNvSpPr txBox="1">
            <a:spLocks noChangeArrowheads="1"/>
          </p:cNvSpPr>
          <p:nvPr/>
        </p:nvSpPr>
        <p:spPr bwMode="auto">
          <a:xfrm>
            <a:off x="866775" y="2093913"/>
            <a:ext cx="776287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l"/>
                <a:tab pos="491490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1</a:t>
            </a:r>
            <a:r>
              <a:rPr lang="en-US" sz="2400"/>
              <a:t>	Find the equation of the axis of symmetry.</a:t>
            </a:r>
          </a:p>
        </p:txBody>
      </p:sp>
      <p:pic>
        <p:nvPicPr>
          <p:cNvPr id="96266" name="Picture 10" descr="9-1-5a"/>
          <p:cNvPicPr>
            <a:picLocks noChangeAspect="1" noChangeArrowheads="1"/>
          </p:cNvPicPr>
          <p:nvPr/>
        </p:nvPicPr>
        <p:blipFill>
          <a:blip r:embed="rId4" cstate="print"/>
          <a:srcRect b="80814"/>
          <a:stretch>
            <a:fillRect/>
          </a:stretch>
        </p:blipFill>
        <p:spPr bwMode="auto">
          <a:xfrm>
            <a:off x="1371600" y="2819400"/>
            <a:ext cx="2468563" cy="838200"/>
          </a:xfrm>
          <a:prstGeom prst="rect">
            <a:avLst/>
          </a:prstGeom>
          <a:noFill/>
        </p:spPr>
      </p:pic>
      <p:sp>
        <p:nvSpPr>
          <p:cNvPr id="96267" name="Text Box 11"/>
          <p:cNvSpPr txBox="1">
            <a:spLocks noChangeArrowheads="1"/>
          </p:cNvSpPr>
          <p:nvPr/>
        </p:nvSpPr>
        <p:spPr bwMode="auto">
          <a:xfrm>
            <a:off x="4343400" y="2990850"/>
            <a:ext cx="4267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Formula for the equation of the axis of symmetry</a:t>
            </a:r>
          </a:p>
        </p:txBody>
      </p:sp>
      <p:pic>
        <p:nvPicPr>
          <p:cNvPr id="96268" name="Picture 12" descr="9-1-5a"/>
          <p:cNvPicPr>
            <a:picLocks noChangeAspect="1" noChangeArrowheads="1"/>
          </p:cNvPicPr>
          <p:nvPr/>
        </p:nvPicPr>
        <p:blipFill>
          <a:blip r:embed="rId4" cstate="print"/>
          <a:srcRect t="19186" b="60974"/>
          <a:stretch>
            <a:fillRect/>
          </a:stretch>
        </p:blipFill>
        <p:spPr bwMode="auto">
          <a:xfrm>
            <a:off x="1389063" y="3781425"/>
            <a:ext cx="2468562" cy="866775"/>
          </a:xfrm>
          <a:prstGeom prst="rect">
            <a:avLst/>
          </a:prstGeom>
          <a:noFill/>
        </p:spPr>
      </p:pic>
      <p:sp>
        <p:nvSpPr>
          <p:cNvPr id="96270" name="Text Box 14"/>
          <p:cNvSpPr txBox="1">
            <a:spLocks noChangeArrowheads="1"/>
          </p:cNvSpPr>
          <p:nvPr/>
        </p:nvSpPr>
        <p:spPr bwMode="auto">
          <a:xfrm>
            <a:off x="4343400" y="3943350"/>
            <a:ext cx="426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/>
              <a:t>a</a:t>
            </a:r>
            <a:r>
              <a:rPr lang="en-US" sz="2400"/>
              <a:t> = –1 and </a:t>
            </a:r>
            <a:r>
              <a:rPr lang="en-US" sz="2400" i="1"/>
              <a:t>b</a:t>
            </a:r>
            <a:r>
              <a:rPr lang="en-US" sz="2400"/>
              <a:t> = 5</a:t>
            </a:r>
          </a:p>
        </p:txBody>
      </p:sp>
      <p:sp>
        <p:nvSpPr>
          <p:cNvPr id="96274" name="Text Box 18"/>
          <p:cNvSpPr txBox="1">
            <a:spLocks noChangeArrowheads="1"/>
          </p:cNvSpPr>
          <p:nvPr/>
        </p:nvSpPr>
        <p:spPr bwMode="auto">
          <a:xfrm>
            <a:off x="4343400" y="5200650"/>
            <a:ext cx="426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Simplify.</a:t>
            </a:r>
          </a:p>
        </p:txBody>
      </p:sp>
      <p:grpSp>
        <p:nvGrpSpPr>
          <p:cNvPr id="96276" name="Group 20"/>
          <p:cNvGrpSpPr>
            <a:grpSpLocks/>
          </p:cNvGrpSpPr>
          <p:nvPr/>
        </p:nvGrpSpPr>
        <p:grpSpPr bwMode="auto">
          <a:xfrm>
            <a:off x="1371600" y="5067300"/>
            <a:ext cx="2468563" cy="876300"/>
            <a:chOff x="864" y="3192"/>
            <a:chExt cx="1555" cy="552"/>
          </a:xfrm>
        </p:grpSpPr>
        <p:pic>
          <p:nvPicPr>
            <p:cNvPr id="96272" name="Picture 16" descr="9-1-5a"/>
            <p:cNvPicPr>
              <a:picLocks noChangeAspect="1" noChangeArrowheads="1"/>
            </p:cNvPicPr>
            <p:nvPr/>
          </p:nvPicPr>
          <p:blipFill>
            <a:blip r:embed="rId4" cstate="print"/>
            <a:srcRect t="40407" b="39536"/>
            <a:stretch>
              <a:fillRect/>
            </a:stretch>
          </p:blipFill>
          <p:spPr bwMode="auto">
            <a:xfrm>
              <a:off x="864" y="3192"/>
              <a:ext cx="1555" cy="552"/>
            </a:xfrm>
            <a:prstGeom prst="rect">
              <a:avLst/>
            </a:prstGeom>
            <a:noFill/>
          </p:spPr>
        </p:pic>
        <p:sp>
          <p:nvSpPr>
            <p:cNvPr id="96275" name="Text Box 19"/>
            <p:cNvSpPr txBox="1">
              <a:spLocks noChangeArrowheads="1"/>
            </p:cNvSpPr>
            <p:nvPr/>
          </p:nvSpPr>
          <p:spPr bwMode="auto">
            <a:xfrm>
              <a:off x="1380" y="3270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or 2.5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6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6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6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6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6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6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6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1" grpId="0" build="p" autoUpdateAnimBg="0" advAuto="0"/>
      <p:bldP spid="96265" grpId="0" build="p" autoUpdateAnimBg="0"/>
      <p:bldP spid="96267" grpId="0" autoUpdateAnimBg="0"/>
      <p:bldP spid="96270" grpId="0" autoUpdateAnimBg="0"/>
      <p:bldP spid="96274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Graph Quadratic Functions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7287" name="Text Box 7"/>
          <p:cNvSpPr txBox="1">
            <a:spLocks noChangeArrowheads="1"/>
          </p:cNvSpPr>
          <p:nvPr/>
        </p:nvSpPr>
        <p:spPr bwMode="auto">
          <a:xfrm>
            <a:off x="952500" y="2438400"/>
            <a:ext cx="7734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1257300" algn="r"/>
                <a:tab pos="1371600" algn="l"/>
                <a:tab pos="4629150" algn="l"/>
              </a:tabLst>
            </a:pPr>
            <a:r>
              <a:rPr lang="en-US" sz="2400"/>
              <a:t>	</a:t>
            </a:r>
            <a:r>
              <a:rPr lang="en-US" sz="2400" i="1"/>
              <a:t>f</a:t>
            </a:r>
            <a:r>
              <a:rPr lang="en-US" sz="2400"/>
              <a:t>(</a:t>
            </a:r>
            <a:r>
              <a:rPr lang="en-US" sz="2400" i="1"/>
              <a:t>x</a:t>
            </a:r>
            <a:r>
              <a:rPr lang="en-US" sz="2400"/>
              <a:t>)	= –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/>
              <a:t>2</a:t>
            </a:r>
            <a:r>
              <a:rPr lang="en-US" sz="2400"/>
              <a:t> + 5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/>
              <a:t> – 2	Original equation</a:t>
            </a:r>
          </a:p>
        </p:txBody>
      </p:sp>
      <p:sp>
        <p:nvSpPr>
          <p:cNvPr id="97289" name="Text Box 9"/>
          <p:cNvSpPr txBox="1">
            <a:spLocks noChangeArrowheads="1"/>
          </p:cNvSpPr>
          <p:nvPr/>
        </p:nvSpPr>
        <p:spPr bwMode="auto">
          <a:xfrm>
            <a:off x="866775" y="1504950"/>
            <a:ext cx="7762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371600" indent="-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491490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2</a:t>
            </a:r>
            <a:r>
              <a:rPr lang="en-US" sz="2400"/>
              <a:t>	Find the vertex, and determine whether it is a maximum or minimum.</a:t>
            </a:r>
          </a:p>
        </p:txBody>
      </p:sp>
      <p:sp>
        <p:nvSpPr>
          <p:cNvPr id="97293" name="Text Box 13"/>
          <p:cNvSpPr txBox="1">
            <a:spLocks noChangeArrowheads="1"/>
          </p:cNvSpPr>
          <p:nvPr/>
        </p:nvSpPr>
        <p:spPr bwMode="auto">
          <a:xfrm>
            <a:off x="952500" y="4114800"/>
            <a:ext cx="77343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1257300" algn="r"/>
                <a:tab pos="1371600" algn="l"/>
                <a:tab pos="4629150" algn="l"/>
              </a:tabLst>
            </a:pPr>
            <a:r>
              <a:rPr lang="en-US" sz="2400"/>
              <a:t>		= 4.25	Simplify.</a:t>
            </a:r>
          </a:p>
          <a:p>
            <a:pPr>
              <a:spcBef>
                <a:spcPct val="50000"/>
              </a:spcBef>
              <a:tabLst>
                <a:tab pos="1257300" algn="r"/>
                <a:tab pos="1371600" algn="l"/>
                <a:tab pos="4629150" algn="l"/>
              </a:tabLst>
            </a:pPr>
            <a:r>
              <a:rPr lang="en-US" sz="2400"/>
              <a:t>The vertex lies at (2.5, 4.25). Because </a:t>
            </a:r>
            <a:r>
              <a:rPr lang="en-US" sz="2400" i="1"/>
              <a:t>a</a:t>
            </a:r>
            <a:r>
              <a:rPr lang="en-US" sz="2400"/>
              <a:t> is negative the graph opens down, and the vertex is a maximum.</a:t>
            </a:r>
          </a:p>
        </p:txBody>
      </p:sp>
      <p:sp>
        <p:nvSpPr>
          <p:cNvPr id="97296" name="Text Box 16"/>
          <p:cNvSpPr txBox="1">
            <a:spLocks noChangeArrowheads="1"/>
          </p:cNvSpPr>
          <p:nvPr/>
        </p:nvSpPr>
        <p:spPr bwMode="auto">
          <a:xfrm>
            <a:off x="952500" y="3200400"/>
            <a:ext cx="7734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1257300" algn="r"/>
                <a:tab pos="1371600" algn="l"/>
                <a:tab pos="4629150" algn="l"/>
              </a:tabLst>
            </a:pPr>
            <a:r>
              <a:rPr lang="en-US" sz="2400"/>
              <a:t>		= –(2.5)</a:t>
            </a:r>
            <a:r>
              <a:rPr lang="en-US" sz="2400" baseline="40000"/>
              <a:t>2</a:t>
            </a:r>
            <a:r>
              <a:rPr lang="en-US" sz="2400"/>
              <a:t> + 5(2.5) – 2	</a:t>
            </a:r>
            <a:r>
              <a:rPr lang="en-US" sz="2400" i="1"/>
              <a:t>x</a:t>
            </a:r>
            <a:r>
              <a:rPr lang="en-US" sz="2400"/>
              <a:t> = 2.5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7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7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7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7" grpId="0" autoUpdateAnimBg="0"/>
      <p:bldP spid="97289" grpId="0" build="p" autoUpdateAnimBg="0" advAuto="0"/>
      <p:bldP spid="97293" grpId="0" build="p" autoUpdateAnimBg="0"/>
      <p:bldP spid="97296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3824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Graph Quadratic Functions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38246" name="Text Box 6"/>
          <p:cNvSpPr txBox="1">
            <a:spLocks noChangeArrowheads="1"/>
          </p:cNvSpPr>
          <p:nvPr/>
        </p:nvSpPr>
        <p:spPr bwMode="auto">
          <a:xfrm>
            <a:off x="952500" y="2057400"/>
            <a:ext cx="77343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1257300" algn="r"/>
                <a:tab pos="1371600" algn="l"/>
                <a:tab pos="4114800" algn="l"/>
              </a:tabLst>
            </a:pPr>
            <a:r>
              <a:rPr lang="en-US" sz="2400"/>
              <a:t>	</a:t>
            </a:r>
            <a:r>
              <a:rPr lang="en-US" sz="2400" i="1"/>
              <a:t>f</a:t>
            </a:r>
            <a:r>
              <a:rPr lang="en-US" sz="2400"/>
              <a:t>(</a:t>
            </a:r>
            <a:r>
              <a:rPr lang="en-US" sz="2400" i="1"/>
              <a:t>x</a:t>
            </a:r>
            <a:r>
              <a:rPr lang="en-US" sz="2400"/>
              <a:t>)	= –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/>
              <a:t>2</a:t>
            </a:r>
            <a:r>
              <a:rPr lang="en-US" sz="2400"/>
              <a:t> + 5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/>
              <a:t> – 2	Original equation</a:t>
            </a:r>
          </a:p>
          <a:p>
            <a:pPr>
              <a:spcBef>
                <a:spcPct val="50000"/>
              </a:spcBef>
              <a:tabLst>
                <a:tab pos="1257300" algn="r"/>
                <a:tab pos="1371600" algn="l"/>
                <a:tab pos="4114800" algn="l"/>
              </a:tabLst>
            </a:pPr>
            <a:r>
              <a:rPr lang="en-US" sz="2400"/>
              <a:t>		= –(</a:t>
            </a:r>
            <a:r>
              <a:rPr lang="en-US" sz="2400">
                <a:solidFill>
                  <a:srgbClr val="E01B22"/>
                </a:solidFill>
              </a:rPr>
              <a:t>0</a:t>
            </a:r>
            <a:r>
              <a:rPr lang="en-US" sz="2400"/>
              <a:t>)</a:t>
            </a:r>
            <a:r>
              <a:rPr lang="en-US" sz="2400" baseline="40000"/>
              <a:t>2</a:t>
            </a:r>
            <a:r>
              <a:rPr lang="en-US" sz="2400"/>
              <a:t> + 5(</a:t>
            </a:r>
            <a:r>
              <a:rPr lang="en-US" sz="2400">
                <a:solidFill>
                  <a:srgbClr val="E01B22"/>
                </a:solidFill>
              </a:rPr>
              <a:t>0</a:t>
            </a:r>
            <a:r>
              <a:rPr lang="en-US" sz="2400"/>
              <a:t>) – 2	</a:t>
            </a:r>
            <a:r>
              <a:rPr lang="en-US" sz="2400" i="1"/>
              <a:t>x</a:t>
            </a:r>
            <a:r>
              <a:rPr lang="en-US" sz="2400"/>
              <a:t> = 0</a:t>
            </a:r>
          </a:p>
          <a:p>
            <a:pPr>
              <a:spcBef>
                <a:spcPct val="50000"/>
              </a:spcBef>
              <a:tabLst>
                <a:tab pos="1257300" algn="r"/>
                <a:tab pos="1371600" algn="l"/>
                <a:tab pos="4114800" algn="l"/>
              </a:tabLst>
            </a:pPr>
            <a:r>
              <a:rPr lang="en-US" sz="2400"/>
              <a:t>		= –2	Simplify.</a:t>
            </a:r>
          </a:p>
          <a:p>
            <a:pPr>
              <a:spcBef>
                <a:spcPct val="50000"/>
              </a:spcBef>
              <a:tabLst>
                <a:tab pos="1257300" algn="r"/>
                <a:tab pos="1371600" algn="l"/>
                <a:tab pos="4114800" algn="l"/>
              </a:tabLst>
            </a:pPr>
            <a:r>
              <a:rPr lang="en-US" sz="2400"/>
              <a:t>The </a:t>
            </a:r>
            <a:r>
              <a:rPr lang="en-US" sz="2400" i="1"/>
              <a:t>y</a:t>
            </a:r>
            <a:r>
              <a:rPr lang="en-US" sz="2400"/>
              <a:t>-intercept is –2.</a:t>
            </a:r>
          </a:p>
        </p:txBody>
      </p:sp>
      <p:sp>
        <p:nvSpPr>
          <p:cNvPr id="138248" name="Text Box 8"/>
          <p:cNvSpPr txBox="1">
            <a:spLocks noChangeArrowheads="1"/>
          </p:cNvSpPr>
          <p:nvPr/>
        </p:nvSpPr>
        <p:spPr bwMode="auto">
          <a:xfrm>
            <a:off x="866775" y="1504950"/>
            <a:ext cx="77628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371600" indent="-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491490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3</a:t>
            </a:r>
            <a:r>
              <a:rPr lang="en-US" sz="2400"/>
              <a:t>	Find the </a:t>
            </a:r>
            <a:r>
              <a:rPr lang="en-US" sz="2400" i="1"/>
              <a:t>y</a:t>
            </a:r>
            <a:r>
              <a:rPr lang="en-US" sz="2400"/>
              <a:t>-intercept.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8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8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8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8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8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6" grpId="0" uiExpand="1" build="p" autoUpdateAnimBg="0"/>
      <p:bldP spid="138248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3926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Graph Quadratic Functions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39271" name="Text Box 7"/>
          <p:cNvSpPr txBox="1">
            <a:spLocks noChangeArrowheads="1"/>
          </p:cNvSpPr>
          <p:nvPr/>
        </p:nvSpPr>
        <p:spPr bwMode="auto">
          <a:xfrm>
            <a:off x="866775" y="1504950"/>
            <a:ext cx="7762875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371600" indent="-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491490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4</a:t>
            </a:r>
            <a:r>
              <a:rPr lang="en-US" sz="2400"/>
              <a:t>	The axis of symmetry divides the parabola into two equal parts. So if there is a point on one side, there is a corresponding point on the other side that is the same distance from the axis of symmetry and has the same </a:t>
            </a:r>
            <a:br>
              <a:rPr lang="en-US" sz="2400"/>
            </a:br>
            <a:r>
              <a:rPr lang="en-US" sz="2400" i="1"/>
              <a:t>y</a:t>
            </a:r>
            <a:r>
              <a:rPr lang="en-US" sz="2400"/>
              <a:t>-value.</a:t>
            </a:r>
          </a:p>
        </p:txBody>
      </p:sp>
      <p:pic>
        <p:nvPicPr>
          <p:cNvPr id="139276" name="Picture 12" descr="E-9-1-5a-A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86150" y="3429000"/>
            <a:ext cx="2541588" cy="25908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9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9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71" grpId="0" build="p" autoUpdateAnimBg="0" advAuto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4029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Graph Quadratic Functions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40293" name="Rectangle 5"/>
          <p:cNvSpPr>
            <a:spLocks noChangeArrowheads="1"/>
          </p:cNvSpPr>
          <p:nvPr/>
        </p:nvSpPr>
        <p:spPr bwMode="auto">
          <a:xfrm>
            <a:off x="533400" y="2667000"/>
            <a:ext cx="8431213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endParaRPr lang="en-US" sz="2400">
              <a:solidFill>
                <a:srgbClr val="E01B22"/>
              </a:solidFill>
              <a:sym typeface="Symbol" pitchFamily="18" charset="2"/>
            </a:endParaRPr>
          </a:p>
        </p:txBody>
      </p:sp>
      <p:sp>
        <p:nvSpPr>
          <p:cNvPr id="140295" name="Text Box 7"/>
          <p:cNvSpPr txBox="1">
            <a:spLocks noChangeArrowheads="1"/>
          </p:cNvSpPr>
          <p:nvPr/>
        </p:nvSpPr>
        <p:spPr bwMode="auto">
          <a:xfrm>
            <a:off x="866775" y="1504950"/>
            <a:ext cx="77628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371600" indent="-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491490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5</a:t>
            </a:r>
            <a:r>
              <a:rPr lang="en-US" sz="2400"/>
              <a:t>	Connect the points with a smooth curve.</a:t>
            </a:r>
          </a:p>
        </p:txBody>
      </p:sp>
      <p:pic>
        <p:nvPicPr>
          <p:cNvPr id="140299" name="Picture 11" descr="E-9-1-5a-A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86150" y="3429000"/>
            <a:ext cx="2541588" cy="2590800"/>
          </a:xfrm>
          <a:prstGeom prst="rect">
            <a:avLst/>
          </a:prstGeom>
          <a:noFill/>
        </p:spPr>
      </p:pic>
      <p:pic>
        <p:nvPicPr>
          <p:cNvPr id="140298" name="Picture 10" descr="E-9-1-5b-A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86150" y="3429000"/>
            <a:ext cx="2541588" cy="25923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0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0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0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3" grpId="0" autoUpdateAnimBg="0"/>
      <p:bldP spid="140295" grpId="0" build="p" autoUpdateAnimBg="0" advAuto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17766" name="TPQuestion"/>
          <p:cNvSpPr>
            <a:spLocks noChangeArrowheads="1"/>
          </p:cNvSpPr>
          <p:nvPr/>
        </p:nvSpPr>
        <p:spPr bwMode="auto">
          <a:xfrm>
            <a:off x="476250" y="1508125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Graph the function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f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2.</a:t>
            </a:r>
          </a:p>
        </p:txBody>
      </p:sp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866775" y="4114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7768" name="Picture 8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7769" name="Picture 9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7774" name="Group 14"/>
          <p:cNvGrpSpPr>
            <a:grpSpLocks/>
          </p:cNvGrpSpPr>
          <p:nvPr/>
        </p:nvGrpSpPr>
        <p:grpSpPr bwMode="auto">
          <a:xfrm>
            <a:off x="857250" y="2251075"/>
            <a:ext cx="5314950" cy="3844925"/>
            <a:chOff x="540" y="1418"/>
            <a:chExt cx="3348" cy="2422"/>
          </a:xfrm>
        </p:grpSpPr>
        <p:sp>
          <p:nvSpPr>
            <p:cNvPr id="117765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418"/>
              <a:ext cx="3348" cy="1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80035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800350" algn="l"/>
                </a:tabLst>
              </a:pPr>
              <a:endParaRPr lang="pt-BR" sz="2400" b="1">
                <a:solidFill>
                  <a:srgbClr val="00539D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80035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7770" name="Picture 10" descr="E-9-1-5d-CYP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736" y="2736"/>
              <a:ext cx="1082" cy="1104"/>
            </a:xfrm>
            <a:prstGeom prst="rect">
              <a:avLst/>
            </a:prstGeom>
            <a:noFill/>
          </p:spPr>
        </p:pic>
        <p:pic>
          <p:nvPicPr>
            <p:cNvPr id="117771" name="Picture 11" descr="E-9-1-5a-CYP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86" y="1488"/>
              <a:ext cx="1082" cy="1104"/>
            </a:xfrm>
            <a:prstGeom prst="rect">
              <a:avLst/>
            </a:prstGeom>
            <a:noFill/>
          </p:spPr>
        </p:pic>
        <p:pic>
          <p:nvPicPr>
            <p:cNvPr id="117772" name="Picture 12" descr="E-9-1-5b-CYP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736" y="1488"/>
              <a:ext cx="1082" cy="1104"/>
            </a:xfrm>
            <a:prstGeom prst="rect">
              <a:avLst/>
            </a:prstGeom>
            <a:noFill/>
          </p:spPr>
        </p:pic>
        <p:pic>
          <p:nvPicPr>
            <p:cNvPr id="117773" name="Picture 13" descr="E-9-1-5C-CYP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86" y="2736"/>
              <a:ext cx="1082" cy="110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7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6" grpId="0" autoUpdateAnimBg="0"/>
      <p:bldP spid="11776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6</a:t>
            </a:r>
          </a:p>
        </p:txBody>
      </p:sp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a Graph of a Quadratic Function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188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A. ARCHERY </a:t>
            </a:r>
            <a:r>
              <a:rPr lang="en-US" sz="2400" b="1">
                <a:solidFill>
                  <a:srgbClr val="00539D"/>
                </a:solidFill>
              </a:rPr>
              <a:t> Ben shoots an arrow. The path of the arrow can be modeled by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–16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+ 100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+ 4, where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represents the height in feet of the arrow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seconds after it is shot into the air.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Graph the height of the arrow.</a:t>
            </a:r>
            <a:endParaRPr lang="en-US" sz="2400" i="1">
              <a:solidFill>
                <a:srgbClr val="000000"/>
              </a:solidFill>
            </a:endParaRPr>
          </a:p>
        </p:txBody>
      </p:sp>
      <p:pic>
        <p:nvPicPr>
          <p:cNvPr id="99336" name="Picture 8" descr="9-1-6"/>
          <p:cNvPicPr>
            <a:picLocks noChangeAspect="1" noChangeArrowheads="1"/>
          </p:cNvPicPr>
          <p:nvPr/>
        </p:nvPicPr>
        <p:blipFill>
          <a:blip r:embed="rId4" cstate="print"/>
          <a:srcRect b="55098"/>
          <a:stretch>
            <a:fillRect/>
          </a:stretch>
        </p:blipFill>
        <p:spPr bwMode="auto">
          <a:xfrm>
            <a:off x="2119313" y="3581400"/>
            <a:ext cx="2005012" cy="762000"/>
          </a:xfrm>
          <a:prstGeom prst="rect">
            <a:avLst/>
          </a:prstGeom>
          <a:noFill/>
        </p:spPr>
      </p:pic>
      <p:sp>
        <p:nvSpPr>
          <p:cNvPr id="99337" name="Text Box 9"/>
          <p:cNvSpPr txBox="1">
            <a:spLocks noChangeArrowheads="1"/>
          </p:cNvSpPr>
          <p:nvPr/>
        </p:nvSpPr>
        <p:spPr bwMode="auto">
          <a:xfrm>
            <a:off x="4800600" y="3635375"/>
            <a:ext cx="3886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Equation of the axis of symmetry</a:t>
            </a:r>
          </a:p>
        </p:txBody>
      </p:sp>
      <p:sp>
        <p:nvSpPr>
          <p:cNvPr id="99339" name="Text Box 11"/>
          <p:cNvSpPr txBox="1">
            <a:spLocks noChangeArrowheads="1"/>
          </p:cNvSpPr>
          <p:nvPr/>
        </p:nvSpPr>
        <p:spPr bwMode="auto">
          <a:xfrm>
            <a:off x="4800600" y="5026025"/>
            <a:ext cx="388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/>
              <a:t>a</a:t>
            </a:r>
            <a:r>
              <a:rPr lang="en-US" sz="2400"/>
              <a:t> = –16 and </a:t>
            </a:r>
            <a:r>
              <a:rPr lang="en-US" sz="2400" i="1"/>
              <a:t>b</a:t>
            </a:r>
            <a:r>
              <a:rPr lang="en-US" sz="2400"/>
              <a:t> = 100</a:t>
            </a:r>
            <a:endParaRPr lang="en-US" sz="2400" i="1"/>
          </a:p>
        </p:txBody>
      </p:sp>
      <p:grpSp>
        <p:nvGrpSpPr>
          <p:cNvPr id="99349" name="Group 21"/>
          <p:cNvGrpSpPr>
            <a:grpSpLocks/>
          </p:cNvGrpSpPr>
          <p:nvPr/>
        </p:nvGrpSpPr>
        <p:grpSpPr bwMode="auto">
          <a:xfrm>
            <a:off x="2098675" y="4800600"/>
            <a:ext cx="2484438" cy="914400"/>
            <a:chOff x="1322" y="3024"/>
            <a:chExt cx="1565" cy="576"/>
          </a:xfrm>
        </p:grpSpPr>
        <p:pic>
          <p:nvPicPr>
            <p:cNvPr id="99340" name="Picture 12" descr="9-1-6"/>
            <p:cNvPicPr>
              <a:picLocks noChangeAspect="1" noChangeArrowheads="1"/>
            </p:cNvPicPr>
            <p:nvPr/>
          </p:nvPicPr>
          <p:blipFill>
            <a:blip r:embed="rId5" cstate="print"/>
            <a:srcRect t="47708" r="11192"/>
            <a:stretch>
              <a:fillRect/>
            </a:stretch>
          </p:blipFill>
          <p:spPr bwMode="auto">
            <a:xfrm>
              <a:off x="1322" y="3041"/>
              <a:ext cx="1222" cy="559"/>
            </a:xfrm>
            <a:prstGeom prst="rect">
              <a:avLst/>
            </a:prstGeom>
            <a:noFill/>
          </p:spPr>
        </p:pic>
        <p:pic>
          <p:nvPicPr>
            <p:cNvPr id="99343" name="Picture 15" descr="9-1-6-pg2-redo"/>
            <p:cNvPicPr>
              <a:picLocks noChangeAspect="1" noChangeArrowheads="1"/>
            </p:cNvPicPr>
            <p:nvPr/>
          </p:nvPicPr>
          <p:blipFill>
            <a:blip r:embed="rId6" cstate="print"/>
            <a:srcRect t="51732" r="68135" b="23782"/>
            <a:stretch>
              <a:fillRect/>
            </a:stretch>
          </p:blipFill>
          <p:spPr bwMode="auto">
            <a:xfrm>
              <a:off x="2571" y="3024"/>
              <a:ext cx="316" cy="54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93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9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9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9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9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2" grpId="0" build="p" autoUpdateAnimBg="0" advAuto="0"/>
      <p:bldP spid="99337" grpId="0" autoUpdateAnimBg="0"/>
      <p:bldP spid="99339" grpId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6</a:t>
            </a:r>
          </a:p>
        </p:txBody>
      </p:sp>
      <p:sp>
        <p:nvSpPr>
          <p:cNvPr id="141315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a Graph of a Quadratic Function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41324" name="Text Box 12"/>
          <p:cNvSpPr txBox="1">
            <a:spLocks noChangeArrowheads="1"/>
          </p:cNvSpPr>
          <p:nvPr/>
        </p:nvSpPr>
        <p:spPr bwMode="auto">
          <a:xfrm>
            <a:off x="952500" y="2646363"/>
            <a:ext cx="77343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5000"/>
              </a:lnSpc>
              <a:spcBef>
                <a:spcPct val="50000"/>
              </a:spcBef>
              <a:spcAft>
                <a:spcPct val="50000"/>
              </a:spcAft>
              <a:tabLst>
                <a:tab pos="457200" algn="r"/>
                <a:tab pos="571500" algn="l"/>
                <a:tab pos="4914900" algn="l"/>
              </a:tabLst>
            </a:pPr>
            <a:r>
              <a:rPr lang="en-US" sz="2400"/>
              <a:t>	</a:t>
            </a:r>
            <a:r>
              <a:rPr lang="en-US" sz="2400" i="1"/>
              <a:t>y</a:t>
            </a:r>
            <a:r>
              <a:rPr lang="en-US" sz="2400"/>
              <a:t>	= –16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/>
              <a:t>2</a:t>
            </a:r>
            <a:r>
              <a:rPr lang="en-US" sz="2400"/>
              <a:t> + 100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/>
              <a:t> + 4	Original equation</a:t>
            </a:r>
          </a:p>
        </p:txBody>
      </p:sp>
      <p:grpSp>
        <p:nvGrpSpPr>
          <p:cNvPr id="141329" name="Group 17"/>
          <p:cNvGrpSpPr>
            <a:grpSpLocks/>
          </p:cNvGrpSpPr>
          <p:nvPr/>
        </p:nvGrpSpPr>
        <p:grpSpPr bwMode="auto">
          <a:xfrm>
            <a:off x="838200" y="5084763"/>
            <a:ext cx="7734300" cy="858837"/>
            <a:chOff x="528" y="3203"/>
            <a:chExt cx="4872" cy="541"/>
          </a:xfrm>
        </p:grpSpPr>
        <p:sp>
          <p:nvSpPr>
            <p:cNvPr id="141330" name="Text Box 18"/>
            <p:cNvSpPr txBox="1">
              <a:spLocks noChangeArrowheads="1"/>
            </p:cNvSpPr>
            <p:nvPr/>
          </p:nvSpPr>
          <p:spPr bwMode="auto">
            <a:xfrm>
              <a:off x="528" y="3251"/>
              <a:ext cx="487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25000"/>
                </a:lnSpc>
                <a:spcBef>
                  <a:spcPct val="50000"/>
                </a:spcBef>
                <a:spcAft>
                  <a:spcPct val="50000"/>
                </a:spcAft>
                <a:tabLst>
                  <a:tab pos="1257300" algn="r"/>
                  <a:tab pos="1371600" algn="l"/>
                  <a:tab pos="4114800" algn="l"/>
                </a:tabLst>
              </a:pPr>
              <a:r>
                <a:rPr lang="en-US" sz="2400"/>
                <a:t>	The vertex is at                   .</a:t>
              </a:r>
            </a:p>
          </p:txBody>
        </p:sp>
        <p:pic>
          <p:nvPicPr>
            <p:cNvPr id="141331" name="Picture 19" descr="9-1-6-pg2-redo"/>
            <p:cNvPicPr>
              <a:picLocks noChangeAspect="1" noChangeArrowheads="1"/>
            </p:cNvPicPr>
            <p:nvPr/>
          </p:nvPicPr>
          <p:blipFill>
            <a:blip r:embed="rId4" cstate="print"/>
            <a:srcRect b="75336"/>
            <a:stretch>
              <a:fillRect/>
            </a:stretch>
          </p:blipFill>
          <p:spPr bwMode="auto">
            <a:xfrm>
              <a:off x="1910" y="3203"/>
              <a:ext cx="985" cy="541"/>
            </a:xfrm>
            <a:prstGeom prst="rect">
              <a:avLst/>
            </a:prstGeom>
            <a:noFill/>
          </p:spPr>
        </p:pic>
      </p:grpSp>
      <p:grpSp>
        <p:nvGrpSpPr>
          <p:cNvPr id="141336" name="Group 24"/>
          <p:cNvGrpSpPr>
            <a:grpSpLocks/>
          </p:cNvGrpSpPr>
          <p:nvPr/>
        </p:nvGrpSpPr>
        <p:grpSpPr bwMode="auto">
          <a:xfrm>
            <a:off x="876300" y="1320800"/>
            <a:ext cx="7705725" cy="1355725"/>
            <a:chOff x="552" y="832"/>
            <a:chExt cx="4854" cy="854"/>
          </a:xfrm>
        </p:grpSpPr>
        <p:pic>
          <p:nvPicPr>
            <p:cNvPr id="141323" name="Picture 11" descr="9-1-6-pg2-redo"/>
            <p:cNvPicPr>
              <a:picLocks noChangeAspect="1" noChangeArrowheads="1"/>
            </p:cNvPicPr>
            <p:nvPr/>
          </p:nvPicPr>
          <p:blipFill>
            <a:blip r:embed="rId4" cstate="print"/>
            <a:srcRect t="51732" r="68135" b="23782"/>
            <a:stretch>
              <a:fillRect/>
            </a:stretch>
          </p:blipFill>
          <p:spPr bwMode="auto">
            <a:xfrm>
              <a:off x="3358" y="1146"/>
              <a:ext cx="316" cy="540"/>
            </a:xfrm>
            <a:prstGeom prst="rect">
              <a:avLst/>
            </a:prstGeom>
            <a:noFill/>
          </p:spPr>
        </p:pic>
        <p:pic>
          <p:nvPicPr>
            <p:cNvPr id="141322" name="Picture 10" descr="9-1-6-pg2-redo"/>
            <p:cNvPicPr>
              <a:picLocks noChangeAspect="1" noChangeArrowheads="1"/>
            </p:cNvPicPr>
            <p:nvPr/>
          </p:nvPicPr>
          <p:blipFill>
            <a:blip r:embed="rId4" cstate="print"/>
            <a:srcRect t="51732" r="68135" b="23782"/>
            <a:stretch>
              <a:fillRect/>
            </a:stretch>
          </p:blipFill>
          <p:spPr bwMode="auto">
            <a:xfrm>
              <a:off x="4282" y="832"/>
              <a:ext cx="316" cy="540"/>
            </a:xfrm>
            <a:prstGeom prst="rect">
              <a:avLst/>
            </a:prstGeom>
            <a:noFill/>
          </p:spPr>
        </p:pic>
        <p:sp>
          <p:nvSpPr>
            <p:cNvPr id="141321" name="Rectangle 9"/>
            <p:cNvSpPr>
              <a:spLocks noChangeArrowheads="1"/>
            </p:cNvSpPr>
            <p:nvPr/>
          </p:nvSpPr>
          <p:spPr bwMode="auto">
            <a:xfrm>
              <a:off x="552" y="899"/>
              <a:ext cx="4854" cy="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35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/>
                <a:t>The equation of the axis of symmetry is </a:t>
              </a:r>
              <a:r>
                <a:rPr lang="en-US" sz="2400" i="1"/>
                <a:t>x</a:t>
              </a:r>
              <a:r>
                <a:rPr lang="en-US" sz="2400"/>
                <a:t> =      . Thus, the </a:t>
              </a:r>
              <a:r>
                <a:rPr lang="en-US" sz="2400" i="1"/>
                <a:t>x</a:t>
              </a:r>
              <a:r>
                <a:rPr lang="en-US" sz="2400"/>
                <a:t>-coordinate for the vertex is      .</a:t>
              </a:r>
              <a:endParaRPr lang="en-US" sz="2400" i="1"/>
            </a:p>
          </p:txBody>
        </p:sp>
      </p:grpSp>
      <p:pic>
        <p:nvPicPr>
          <p:cNvPr id="141338" name="Picture 26" descr="9-1-6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2225" y="3286125"/>
            <a:ext cx="5603875" cy="941388"/>
          </a:xfrm>
          <a:prstGeom prst="rect">
            <a:avLst/>
          </a:prstGeom>
          <a:noFill/>
        </p:spPr>
      </p:pic>
      <p:grpSp>
        <p:nvGrpSpPr>
          <p:cNvPr id="141340" name="Group 28"/>
          <p:cNvGrpSpPr>
            <a:grpSpLocks/>
          </p:cNvGrpSpPr>
          <p:nvPr/>
        </p:nvGrpSpPr>
        <p:grpSpPr bwMode="auto">
          <a:xfrm>
            <a:off x="1295400" y="4310063"/>
            <a:ext cx="7467600" cy="785812"/>
            <a:chOff x="816" y="2715"/>
            <a:chExt cx="4704" cy="495"/>
          </a:xfrm>
        </p:grpSpPr>
        <p:sp>
          <p:nvSpPr>
            <p:cNvPr id="141333" name="Text Box 21"/>
            <p:cNvSpPr txBox="1">
              <a:spLocks noChangeArrowheads="1"/>
            </p:cNvSpPr>
            <p:nvPr/>
          </p:nvSpPr>
          <p:spPr bwMode="auto">
            <a:xfrm>
              <a:off x="1272" y="2759"/>
              <a:ext cx="4248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25000"/>
                </a:lnSpc>
                <a:spcBef>
                  <a:spcPct val="50000"/>
                </a:spcBef>
                <a:spcAft>
                  <a:spcPct val="50000"/>
                </a:spcAft>
                <a:tabLst>
                  <a:tab pos="1257300" algn="r"/>
                  <a:tab pos="1371600" algn="l"/>
                  <a:tab pos="3829050" algn="l"/>
                </a:tabLst>
              </a:pPr>
              <a:r>
                <a:rPr lang="en-US" sz="2400"/>
                <a:t>			Simplify.</a:t>
              </a:r>
            </a:p>
          </p:txBody>
        </p:sp>
        <p:pic>
          <p:nvPicPr>
            <p:cNvPr id="141339" name="Picture 27" descr="9-1-6b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16" y="2715"/>
              <a:ext cx="702" cy="495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1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1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1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1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1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2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6</a:t>
            </a:r>
          </a:p>
        </p:txBody>
      </p:sp>
      <p:sp>
        <p:nvSpPr>
          <p:cNvPr id="250883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a Graph of a Quadratic Function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grpSp>
        <p:nvGrpSpPr>
          <p:cNvPr id="250891" name="Group 11"/>
          <p:cNvGrpSpPr>
            <a:grpSpLocks/>
          </p:cNvGrpSpPr>
          <p:nvPr/>
        </p:nvGrpSpPr>
        <p:grpSpPr bwMode="auto">
          <a:xfrm>
            <a:off x="901700" y="1524000"/>
            <a:ext cx="7861300" cy="1933575"/>
            <a:chOff x="568" y="960"/>
            <a:chExt cx="4952" cy="1218"/>
          </a:xfrm>
        </p:grpSpPr>
        <p:sp>
          <p:nvSpPr>
            <p:cNvPr id="250887" name="Rectangle 7"/>
            <p:cNvSpPr>
              <a:spLocks noChangeArrowheads="1"/>
            </p:cNvSpPr>
            <p:nvPr/>
          </p:nvSpPr>
          <p:spPr bwMode="auto">
            <a:xfrm>
              <a:off x="568" y="960"/>
              <a:ext cx="4952" cy="1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en-US" sz="2400"/>
                <a:t>Let’s find another point. Choose an </a:t>
              </a:r>
              <a:r>
                <a:rPr lang="en-US" sz="2400" i="1"/>
                <a:t>x</a:t>
              </a:r>
              <a:r>
                <a:rPr lang="en-US" sz="2400"/>
                <a:t>-value of 0 and substitute. Our new point is (0, 4). The point paired with it on the other side of the axis of symmetry is</a:t>
              </a:r>
            </a:p>
          </p:txBody>
        </p:sp>
        <p:pic>
          <p:nvPicPr>
            <p:cNvPr id="250890" name="Picture 10" descr="9-1-6c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78" y="1638"/>
              <a:ext cx="766" cy="54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0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6</a:t>
            </a:r>
          </a:p>
        </p:txBody>
      </p:sp>
      <p:sp>
        <p:nvSpPr>
          <p:cNvPr id="142339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a Graph of a Quadratic Function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42341" name="Rectangle 5"/>
          <p:cNvSpPr>
            <a:spLocks noChangeArrowheads="1"/>
          </p:cNvSpPr>
          <p:nvPr/>
        </p:nvSpPr>
        <p:spPr bwMode="auto">
          <a:xfrm>
            <a:off x="533400" y="3233738"/>
            <a:ext cx="20224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</a:p>
        </p:txBody>
      </p:sp>
      <p:pic>
        <p:nvPicPr>
          <p:cNvPr id="142345" name="Picture 9" descr="ALG09-01-02-N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75" y="3200400"/>
            <a:ext cx="3043238" cy="3043238"/>
          </a:xfrm>
          <a:prstGeom prst="rect">
            <a:avLst/>
          </a:prstGeom>
          <a:noFill/>
        </p:spPr>
      </p:pic>
      <p:grpSp>
        <p:nvGrpSpPr>
          <p:cNvPr id="142351" name="Group 15"/>
          <p:cNvGrpSpPr>
            <a:grpSpLocks/>
          </p:cNvGrpSpPr>
          <p:nvPr/>
        </p:nvGrpSpPr>
        <p:grpSpPr bwMode="auto">
          <a:xfrm>
            <a:off x="876300" y="1276350"/>
            <a:ext cx="7886700" cy="1735138"/>
            <a:chOff x="552" y="804"/>
            <a:chExt cx="4968" cy="1093"/>
          </a:xfrm>
        </p:grpSpPr>
        <p:sp>
          <p:nvSpPr>
            <p:cNvPr id="142347" name="Rectangle 11"/>
            <p:cNvSpPr>
              <a:spLocks noChangeArrowheads="1"/>
            </p:cNvSpPr>
            <p:nvPr/>
          </p:nvSpPr>
          <p:spPr bwMode="auto">
            <a:xfrm>
              <a:off x="552" y="804"/>
              <a:ext cx="4968" cy="1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/>
                <a:t>Repeat this and choose an </a:t>
              </a:r>
              <a:r>
                <a:rPr lang="en-US" sz="2400" i="1"/>
                <a:t>x</a:t>
              </a:r>
              <a:r>
                <a:rPr lang="en-US" sz="2400"/>
                <a:t>-value to get (1, 88) and its </a:t>
              </a:r>
              <a:br>
                <a:rPr lang="en-US" sz="2400"/>
              </a:br>
              <a:r>
                <a:rPr lang="en-US" sz="2400"/>
                <a:t>corresponding point                  Connect these with points and create a smooth curve.</a:t>
              </a:r>
              <a:endParaRPr lang="en-US" sz="2400" i="1"/>
            </a:p>
          </p:txBody>
        </p:sp>
        <p:pic>
          <p:nvPicPr>
            <p:cNvPr id="142350" name="Picture 14" descr="9-1-6d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70" y="1140"/>
              <a:ext cx="846" cy="542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2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2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2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1" grpId="0" build="p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6</a:t>
            </a:r>
          </a:p>
        </p:txBody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a Graph of a Quadratic Function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00356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195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B. ARCHERY </a:t>
            </a:r>
            <a:r>
              <a:rPr lang="en-US" sz="2400" b="1">
                <a:solidFill>
                  <a:srgbClr val="00539D"/>
                </a:solidFill>
              </a:rPr>
              <a:t> Ben shoots an arrow. The path of the arrow can be modeled by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–16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+ 100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+ 4, where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represents the height in feet of the arrow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seconds after it is shot in the air.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At what height was the arrow shot?</a:t>
            </a:r>
            <a:endParaRPr lang="en-US" sz="2400" i="1">
              <a:solidFill>
                <a:srgbClr val="000000"/>
              </a:solidFill>
            </a:endParaRPr>
          </a:p>
        </p:txBody>
      </p:sp>
      <p:sp>
        <p:nvSpPr>
          <p:cNvPr id="100358" name="Rectangle 6"/>
          <p:cNvSpPr>
            <a:spLocks noChangeArrowheads="1"/>
          </p:cNvSpPr>
          <p:nvPr/>
        </p:nvSpPr>
        <p:spPr bwMode="auto">
          <a:xfrm>
            <a:off x="533400" y="3722688"/>
            <a:ext cx="8001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/>
              <a:t>The arrow is shot when the time equals 0, or at the </a:t>
            </a:r>
            <a:br>
              <a:rPr lang="en-US" sz="2400"/>
            </a:br>
            <a:r>
              <a:rPr lang="en-US" sz="2400" i="1"/>
              <a:t>y</a:t>
            </a:r>
            <a:r>
              <a:rPr lang="en-US" sz="2400"/>
              <a:t>-intercept. </a:t>
            </a:r>
          </a:p>
        </p:txBody>
      </p:sp>
      <p:sp>
        <p:nvSpPr>
          <p:cNvPr id="100360" name="Rectangle 8"/>
          <p:cNvSpPr>
            <a:spLocks noChangeArrowheads="1"/>
          </p:cNvSpPr>
          <p:nvPr/>
        </p:nvSpPr>
        <p:spPr bwMode="auto">
          <a:xfrm>
            <a:off x="533400" y="5105400"/>
            <a:ext cx="8001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The arrow is shot when the time equal 0, or at the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-intercept. So, the arrow was 4 feet from the ground when it was shot.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0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0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0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6" grpId="0" uiExpand="1" build="p" autoUpdateAnimBg="0" advAuto="0"/>
      <p:bldP spid="100358" grpId="0" autoUpdateAnimBg="0"/>
      <p:bldP spid="100360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6</a:t>
            </a:r>
          </a:p>
        </p:txBody>
      </p:sp>
      <p:sp>
        <p:nvSpPr>
          <p:cNvPr id="135171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a Graph of a Quadratic Function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35172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195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C. ARCHERY </a:t>
            </a:r>
            <a:r>
              <a:rPr lang="en-US" sz="2400" b="1">
                <a:solidFill>
                  <a:srgbClr val="00539D"/>
                </a:solidFill>
              </a:rPr>
              <a:t> Ben shoots an arrow. The path of the arrow can be modeled by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–16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+ 100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+ 4, where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represents the height in feet of the arrow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seconds after it is shot in the air.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What is the maximum height of the arrow?</a:t>
            </a:r>
            <a:endParaRPr lang="en-US" sz="2400" i="1">
              <a:solidFill>
                <a:srgbClr val="000000"/>
              </a:solidFill>
            </a:endParaRPr>
          </a:p>
        </p:txBody>
      </p:sp>
      <p:sp>
        <p:nvSpPr>
          <p:cNvPr id="135174" name="Rectangle 6"/>
          <p:cNvSpPr>
            <a:spLocks noChangeArrowheads="1"/>
          </p:cNvSpPr>
          <p:nvPr/>
        </p:nvSpPr>
        <p:spPr bwMode="auto">
          <a:xfrm>
            <a:off x="533400" y="3617913"/>
            <a:ext cx="80772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>
                <a:sym typeface="Symbol" pitchFamily="18" charset="2"/>
              </a:rPr>
              <a:t>The maximum height of the arrow occurs at the vertex. </a:t>
            </a:r>
          </a:p>
        </p:txBody>
      </p:sp>
      <p:pic>
        <p:nvPicPr>
          <p:cNvPr id="135176" name="Picture 8" descr="9-1-6c-red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2650" y="4400550"/>
            <a:ext cx="7880350" cy="17716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5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5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2" grpId="0" uiExpand="1" build="p" autoUpdateAnimBg="0" advAuto="0"/>
      <p:bldP spid="135174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6</a:t>
            </a:r>
          </a:p>
        </p:txBody>
      </p:sp>
      <p:sp>
        <p:nvSpPr>
          <p:cNvPr id="118791" name="Oval 7"/>
          <p:cNvSpPr>
            <a:spLocks noChangeArrowheads="1"/>
          </p:cNvSpPr>
          <p:nvPr/>
        </p:nvSpPr>
        <p:spPr bwMode="auto">
          <a:xfrm>
            <a:off x="3886200" y="4800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8792" name="Picture 8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8793" name="Picture 9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8794" name="TPQuestion"/>
          <p:cNvSpPr>
            <a:spLocks noChangeArrowheads="1"/>
          </p:cNvSpPr>
          <p:nvPr/>
        </p:nvSpPr>
        <p:spPr bwMode="auto">
          <a:xfrm>
            <a:off x="533400" y="1504950"/>
            <a:ext cx="81534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</a:t>
            </a:r>
            <a:r>
              <a:rPr lang="en-US" sz="2400" b="1">
                <a:solidFill>
                  <a:srgbClr val="E01B22"/>
                </a:solidFill>
              </a:rPr>
              <a:t>TENNIS</a:t>
            </a:r>
            <a:r>
              <a:rPr lang="en-US" sz="2400" b="1">
                <a:solidFill>
                  <a:srgbClr val="00539D"/>
                </a:solidFill>
              </a:rPr>
              <a:t> Ellie hit a tennis ball into the air. The path of the ball can be modeled by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–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+ 8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+ 2, where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represents the height in feet of the ball</a:t>
            </a:r>
            <a:r>
              <a:rPr lang="en-US" sz="2400" b="1" i="1">
                <a:solidFill>
                  <a:srgbClr val="00539D"/>
                </a:solidFill>
              </a:rPr>
              <a:t> x</a:t>
            </a:r>
            <a:r>
              <a:rPr lang="en-US" sz="2400" b="1">
                <a:solidFill>
                  <a:srgbClr val="00539D"/>
                </a:solidFill>
              </a:rPr>
              <a:t> seconds after it is hit into the air. Graph the path of the ball.</a:t>
            </a:r>
            <a:endParaRPr lang="en-US" sz="2400" i="1">
              <a:solidFill>
                <a:srgbClr val="000000"/>
              </a:solidFill>
            </a:endParaRPr>
          </a:p>
        </p:txBody>
      </p:sp>
      <p:grpSp>
        <p:nvGrpSpPr>
          <p:cNvPr id="118808" name="Group 24"/>
          <p:cNvGrpSpPr>
            <a:grpSpLocks/>
          </p:cNvGrpSpPr>
          <p:nvPr/>
        </p:nvGrpSpPr>
        <p:grpSpPr bwMode="auto">
          <a:xfrm>
            <a:off x="914400" y="2922588"/>
            <a:ext cx="5062538" cy="3173412"/>
            <a:chOff x="576" y="1841"/>
            <a:chExt cx="3189" cy="1999"/>
          </a:xfrm>
        </p:grpSpPr>
        <p:sp>
          <p:nvSpPr>
            <p:cNvPr id="118796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841"/>
              <a:ext cx="3189" cy="1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97180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971800" algn="l"/>
                </a:tabLst>
              </a:pPr>
              <a:endParaRPr lang="pt-BR" sz="2400" b="1">
                <a:solidFill>
                  <a:srgbClr val="00539D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97180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		D.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</p:txBody>
        </p:sp>
        <p:pic>
          <p:nvPicPr>
            <p:cNvPr id="118803" name="Picture 19" descr="E-9-1-6d-CYP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832" y="3072"/>
              <a:ext cx="754" cy="768"/>
            </a:xfrm>
            <a:prstGeom prst="rect">
              <a:avLst/>
            </a:prstGeom>
            <a:noFill/>
          </p:spPr>
        </p:pic>
        <p:pic>
          <p:nvPicPr>
            <p:cNvPr id="118804" name="Picture 20" descr="E-9-1-6a-CYP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932" y="1920"/>
              <a:ext cx="754" cy="699"/>
            </a:xfrm>
            <a:prstGeom prst="rect">
              <a:avLst/>
            </a:prstGeom>
            <a:noFill/>
          </p:spPr>
        </p:pic>
        <p:pic>
          <p:nvPicPr>
            <p:cNvPr id="118805" name="Picture 21" descr="E-9-1-6b-CYP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832" y="1920"/>
              <a:ext cx="686" cy="700"/>
            </a:xfrm>
            <a:prstGeom prst="rect">
              <a:avLst/>
            </a:prstGeom>
            <a:noFill/>
          </p:spPr>
        </p:pic>
        <p:pic>
          <p:nvPicPr>
            <p:cNvPr id="118807" name="Picture 23" descr="E-9-1-6c-CYP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008" y="3072"/>
              <a:ext cx="816" cy="757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8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8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8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91" grpId="0" animBg="1"/>
      <p:bldP spid="118794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6</a:t>
            </a:r>
          </a:p>
        </p:txBody>
      </p:sp>
      <p:sp>
        <p:nvSpPr>
          <p:cNvPr id="136199" name="Oval 7"/>
          <p:cNvSpPr>
            <a:spLocks noChangeArrowheads="1"/>
          </p:cNvSpPr>
          <p:nvPr/>
        </p:nvSpPr>
        <p:spPr bwMode="auto">
          <a:xfrm>
            <a:off x="990600" y="34988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6200" name="Picture 8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36201" name="Picture 9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36202" name="TPQuestion"/>
          <p:cNvSpPr>
            <a:spLocks noChangeArrowheads="1"/>
          </p:cNvSpPr>
          <p:nvPr/>
        </p:nvSpPr>
        <p:spPr bwMode="auto">
          <a:xfrm>
            <a:off x="533400" y="1504950"/>
            <a:ext cx="80772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</a:t>
            </a:r>
            <a:r>
              <a:rPr lang="en-US" sz="2400" b="1">
                <a:solidFill>
                  <a:srgbClr val="E01B22"/>
                </a:solidFill>
              </a:rPr>
              <a:t>TENNIS</a:t>
            </a:r>
            <a:r>
              <a:rPr lang="en-US" sz="2400" b="1">
                <a:solidFill>
                  <a:srgbClr val="00539D"/>
                </a:solidFill>
              </a:rPr>
              <a:t> Ellie hit a tennis ball into the air. The path of the ball can be modeled by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–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+ 8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+ 2, where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represents the height in feet of the ball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seconds after it is hit into the air. At what height was the ball hit?</a:t>
            </a:r>
          </a:p>
        </p:txBody>
      </p:sp>
      <p:sp>
        <p:nvSpPr>
          <p:cNvPr id="13620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90600" y="3498850"/>
            <a:ext cx="5062538" cy="268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  <a:tabLst>
                <a:tab pos="2971800" algn="l"/>
              </a:tabLst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	</a:t>
            </a:r>
            <a:r>
              <a:rPr lang="pt-BR" sz="2400" b="1">
                <a:sym typeface="Symbol" pitchFamily="18" charset="2"/>
              </a:rPr>
              <a:t>2 feet</a:t>
            </a:r>
            <a:endParaRPr lang="en-US" sz="2400" b="1">
              <a:cs typeface="Times New Roman" pitchFamily="18" charset="0"/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  <a:tabLst>
                <a:tab pos="2971800" algn="l"/>
              </a:tabLst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	</a:t>
            </a:r>
            <a:r>
              <a:rPr lang="pt-BR" sz="2400" b="1">
                <a:sym typeface="Symbol" pitchFamily="18" charset="2"/>
              </a:rPr>
              <a:t>3 feet</a:t>
            </a:r>
            <a:endParaRPr lang="en-US" sz="2400" b="1">
              <a:cs typeface="Times New Roman" pitchFamily="18" charset="0"/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  <a:tabLst>
                <a:tab pos="2971800" algn="l"/>
              </a:tabLst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	</a:t>
            </a:r>
            <a:r>
              <a:rPr lang="pt-BR" sz="2400" b="1">
                <a:sym typeface="Symbol" pitchFamily="18" charset="2"/>
              </a:rPr>
              <a:t>4 feet</a:t>
            </a:r>
            <a:endParaRPr lang="pt-BR" sz="2400" b="1">
              <a:solidFill>
                <a:srgbClr val="00539D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  <a:tabLst>
                <a:tab pos="2971800" algn="l"/>
              </a:tabLst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5 feet</a:t>
            </a:r>
            <a:endParaRPr lang="pt-BR" sz="2400" b="1">
              <a:cs typeface="Times New Roman" pitchFamily="18" charset="0"/>
              <a:sym typeface="Symbol" pitchFamily="18" charset="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6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6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9" grpId="0" animBg="1"/>
      <p:bldP spid="136202" grpId="0" autoUpdateAnimBg="0"/>
      <p:bldP spid="136203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6</a:t>
            </a:r>
          </a:p>
        </p:txBody>
      </p:sp>
      <p:sp>
        <p:nvSpPr>
          <p:cNvPr id="143365" name="Oval 5"/>
          <p:cNvSpPr>
            <a:spLocks noChangeArrowheads="1"/>
          </p:cNvSpPr>
          <p:nvPr/>
        </p:nvSpPr>
        <p:spPr bwMode="auto">
          <a:xfrm>
            <a:off x="990600" y="4876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43366" name="Picture 6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43367" name="Picture 7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43368" name="TPQuestion"/>
          <p:cNvSpPr>
            <a:spLocks noChangeArrowheads="1"/>
          </p:cNvSpPr>
          <p:nvPr/>
        </p:nvSpPr>
        <p:spPr bwMode="auto">
          <a:xfrm>
            <a:off x="533400" y="1504950"/>
            <a:ext cx="80772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C.</a:t>
            </a:r>
            <a:r>
              <a:rPr lang="en-US" sz="2400" b="1">
                <a:solidFill>
                  <a:srgbClr val="00539D"/>
                </a:solidFill>
              </a:rPr>
              <a:t> </a:t>
            </a:r>
            <a:r>
              <a:rPr lang="en-US" sz="2400" b="1">
                <a:solidFill>
                  <a:srgbClr val="E01B22"/>
                </a:solidFill>
              </a:rPr>
              <a:t>TENNIS</a:t>
            </a:r>
            <a:r>
              <a:rPr lang="en-US" sz="2400" b="1">
                <a:solidFill>
                  <a:srgbClr val="00539D"/>
                </a:solidFill>
              </a:rPr>
              <a:t> Ellie hit a tennis ball into the air. The path of the ball can be modeled by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–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+ 8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+ 2, where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represents the height in feet of the ball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seconds after it is hit into the air. What is the maximum height of the ball?</a:t>
            </a:r>
          </a:p>
        </p:txBody>
      </p:sp>
      <p:sp>
        <p:nvSpPr>
          <p:cNvPr id="14336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90600" y="3498850"/>
            <a:ext cx="5062538" cy="268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  <a:tabLst>
                <a:tab pos="2971800" algn="l"/>
              </a:tabLst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	</a:t>
            </a:r>
            <a:r>
              <a:rPr lang="pt-BR" sz="2400" b="1">
                <a:sym typeface="Symbol" pitchFamily="18" charset="2"/>
              </a:rPr>
              <a:t>5 feet</a:t>
            </a:r>
            <a:endParaRPr lang="en-US" sz="2400" b="1">
              <a:cs typeface="Times New Roman" pitchFamily="18" charset="0"/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  <a:tabLst>
                <a:tab pos="2971800" algn="l"/>
              </a:tabLst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	</a:t>
            </a:r>
            <a:r>
              <a:rPr lang="pt-BR" sz="2400" b="1">
                <a:sym typeface="Symbol" pitchFamily="18" charset="2"/>
              </a:rPr>
              <a:t>8 feet</a:t>
            </a:r>
            <a:endParaRPr lang="en-US" sz="2400" b="1">
              <a:cs typeface="Times New Roman" pitchFamily="18" charset="0"/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  <a:tabLst>
                <a:tab pos="2971800" algn="l"/>
              </a:tabLst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	</a:t>
            </a:r>
            <a:r>
              <a:rPr lang="pt-BR" sz="2400" b="1">
                <a:sym typeface="Symbol" pitchFamily="18" charset="2"/>
              </a:rPr>
              <a:t>18 feet</a:t>
            </a:r>
            <a:endParaRPr lang="pt-BR" sz="2400" b="1">
              <a:solidFill>
                <a:srgbClr val="00539D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  <a:tabLst>
                <a:tab pos="2971800" algn="l"/>
              </a:tabLst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22 feet</a:t>
            </a:r>
            <a:endParaRPr lang="pt-BR" sz="2400" b="1">
              <a:cs typeface="Times New Roman" pitchFamily="18" charset="0"/>
              <a:sym typeface="Symbol" pitchFamily="18" charset="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3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5" grpId="0" animBg="1"/>
      <p:bldP spid="143368" grpId="0" autoUpdateAnimBg="0"/>
      <p:bldP spid="143369" grpId="0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  <p:tag name="TPVERSION" val="2007M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TOTALRESPONSES" val="5"/>
  <p:tag name="SLICED" val="False"/>
  <p:tag name="RESPONSES" val="NA,1,5,2;3;4;3;1;"/>
  <p:tag name="CHARTSTRINGSTD" val="1 1 2 1"/>
  <p:tag name="CHARTSTRINGREV" val="1 2 1 1"/>
  <p:tag name="CHARTSTRINGSTDPER" val="0.2 0.2 0.4 0.2"/>
  <p:tag name="CHARTSTRINGREVPER" val="0.2 0.4 0.2 0.2"/>
  <p:tag name="ANIMREMOVED" val="False"/>
  <p:tag name="QUESTIONTEXT" val="Factor a2 – 5a + 9, if possible."/>
  <p:tag name="VALUES" val="Incorrect¤Incorrect¤Incorrect¤Correct|smicln|Incorrect|smicln|Incorrect|smicln|Correct"/>
  <p:tag name="RESPONSESGATHERED" val="False"/>
  <p:tag name="QUESTIONALIAS" val="5-Minute Check 1"/>
  <p:tag name="ANSWERSALIAS" val="A¤B¤C¤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TOTALRESPONSES" val="5"/>
  <p:tag name="SLICED" val="False"/>
  <p:tag name="RESPONSES" val="NA,1,5,4;1;2;2;1;"/>
  <p:tag name="CHARTSTRINGSTD" val="2 2 0 1"/>
  <p:tag name="CHARTSTRINGREV" val="1 0 2 2"/>
  <p:tag name="CHARTSTRINGSTDPER" val="0.4 0.4 0 0.2"/>
  <p:tag name="CHARTSTRINGREVPER" val="0.2 0 0.4 0.4"/>
  <p:tag name="ANIMREMOVED" val="False"/>
  <p:tag name="QUESTIONTEXT" val="Factor 6z2 – z – 1, if possible."/>
  <p:tag name="VALUES" val="Correct|smicln|Incorrect|smicln|Incorrect|smicln|Incorrect"/>
  <p:tag name="RESPONSESGATHERED" val="False"/>
  <p:tag name="QUESTIONALIAS" val="5-Minute Check 2"/>
  <p:tag name="ANSWERSALIAS" val="A¤B¤C¤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TOTALRESPONSES" val="5"/>
  <p:tag name="SLICED" val="False"/>
  <p:tag name="RESPONSES" val="NA,1,5,4;1;4;3;3;"/>
  <p:tag name="CHARTSTRINGSTD" val="1 0 2 2"/>
  <p:tag name="CHARTSTRINGREV" val="2 2 0 1"/>
  <p:tag name="CHARTSTRINGSTDPER" val="0.2 0 0.4 0.4"/>
  <p:tag name="CHARTSTRINGREVPER" val="0.4 0.4 0 0.2"/>
  <p:tag name="ANIMREMOVED" val="False"/>
  <p:tag name="QUESTIONTEXT" val="Solve 5x2 = 125."/>
  <p:tag name="VALUES" val="Incorrect¤Correct¤Incorrect¤Incorrect|smicln|Correct|smicln|Incorrect|smicln|Incorrect"/>
  <p:tag name="RESPONSESGATHERED" val="False"/>
  <p:tag name="QUESTIONALIAS" val="5-Minute Check 3"/>
  <p:tag name="ANSWERSALIAS" val="A¤B¤C¤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TOTALRESPONSES" val="5"/>
  <p:tag name="SLICED" val="False"/>
  <p:tag name="RESPONSES" val="NA,1,5,4;4;2;3;4;"/>
  <p:tag name="CHARTSTRINGSTD" val="0 1 1 3"/>
  <p:tag name="CHARTSTRINGREV" val="3 1 1 0"/>
  <p:tag name="CHARTSTRINGSTDPER" val="0 0.2 0.2 0.6"/>
  <p:tag name="CHARTSTRINGREVPER" val="0.6 0.2 0.2 0"/>
  <p:tag name="ANIMREMOVED" val="False"/>
  <p:tag name="QUESTIONTEXT" val="Solve 2x2 + 11x – 21 = 0."/>
  <p:tag name="VALUES" val="Incorrect¤Incorrect¤Correct¤Incorrect|smicln|Incorrect|smicln|Correct|smicln|Incorrect"/>
  <p:tag name="RESPONSESGATHERED" val="False"/>
  <p:tag name="QUESTIONALIAS" val="5-Minute Check 4"/>
  <p:tag name="ANSWERSALIAS" val="A¤B¤C¤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TOTALRESPONSES" val="5"/>
  <p:tag name="SLICED" val="False"/>
  <p:tag name="RESPONSES" val="NA,1,5,3;1;3;2;1;"/>
  <p:tag name="CHARTSTRINGSTD" val="2 1 2 0"/>
  <p:tag name="CHARTSTRINGREV" val="0 2 1 2"/>
  <p:tag name="CHARTSTRINGSTDPER" val="0.4 0.2 0.4 0"/>
  <p:tag name="CHARTSTRINGREVPER" val="0 0.4 0.2 0.4"/>
  <p:tag name="ANIMREMOVED" val="False"/>
  <p:tag name="QUESTIONTEXT" val="A certain basketball player’s hang time can be described by 4t2 = 1, where t is time in seconds. How long is the player’s hang time?"/>
  <p:tag name="VALUES" val="Incorrect¤Incorrect¤Correct¤Incorrect|smicln|Incorrect|smicln|Correct|smicln|Incorrect"/>
  <p:tag name="RESPONSESGATHERED" val="False"/>
  <p:tag name="QUESTIONALIAS" val="5-Minute Check 5"/>
  <p:tag name="ANSWERSALIAS" val="A¤B¤C¤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32D26B162A2843709A20DDE973FE4524"/>
  <p:tag name="TOTALRESPONSES" val="5"/>
  <p:tag name="SLICED" val="False"/>
  <p:tag name="RESPONSES" val="NA,1,5,4;3;2;3;4;"/>
  <p:tag name="CHARTSTRINGSTD" val="0 1 2 2"/>
  <p:tag name="CHARTSTRINGREV" val="2 2 1 0"/>
  <p:tag name="CHARTSTRINGSTDPER" val="0 0.2 0.4 0.4"/>
  <p:tag name="CHARTSTRINGREVPER" val="0.4 0.4 0.2 0"/>
  <p:tag name="ANIMREMOVED" val="False"/>
  <p:tag name="QUESTIONTEXT" val="One side length of a square is ax + b. The area of this square is 9x2 + 12x + 4. What is the sum of a and b?"/>
  <p:tag name="VALUES" val="Incorrect¤Incorrect¤Correct¤Incorrect|smicln|Incorrect|smicln|Correct|smicln|Incorrect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TOTALRESPONSES" val="5"/>
  <p:tag name="SLICED" val="False"/>
  <p:tag name="RESPONSES" val="NA,1,5,1;2;2;1;1;"/>
  <p:tag name="CHARTSTRINGSTD" val="3 2 0 0"/>
  <p:tag name="CHARTSTRINGREV" val="0 0 2 3"/>
  <p:tag name="CHARTSTRINGSTDPER" val="0.6 0.4 0 0"/>
  <p:tag name="CHARTSTRINGREVPER" val="0 0 0.4 0.6"/>
  <p:tag name="ANIMREMOVED" val="False"/>
  <p:tag name="QUESTIONTEXT" val="Use a table of values to graph y = x2 + 2x + 3."/>
  <p:tag name="VALUES" val="Correct|smicln|Incorrect|smicln|Incorrect|smicln|Incorrect"/>
  <p:tag name="RESPONSESGATHERED" val="False"/>
  <p:tag name="QUESTIONALIAS" val="Example 1"/>
  <p:tag name="ANSWERSALIAS" val="A¤B¤C¤D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TOTALRESPONSES" val="5"/>
  <p:tag name="SLICED" val="False"/>
  <p:tag name="RESPONSES" val="NA,1,5,1;4;4;1;3;"/>
  <p:tag name="CHARTSTRINGSTD" val="2 0 1 2"/>
  <p:tag name="CHARTSTRINGREV" val="2 1 0 2"/>
  <p:tag name="CHARTSTRINGSTDPER" val="0.4 0 0.2 0.4"/>
  <p:tag name="CHARTSTRINGREVPER" val="0.4 0.2 0 0.4"/>
  <p:tag name="ANIMREMOVED" val="False"/>
  <p:tag name="QUESTIONTEXT" val="A. Consider the graph of y = 3x2 – 6x + 1. Write the equation of the axis of symmetry."/>
  <p:tag name="VALUES" val="Incorrect¤Incorrect¤Incorrect¤Correct|smicln|Incorrect|smicln|Incorrect|smicln|Correct"/>
  <p:tag name="RESPONSESGATHERED" val="False"/>
  <p:tag name="QUESTIONALIAS" val="Example 2"/>
  <p:tag name="ANSWERSALIAS" val="A¤B¤C¤D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79A0FA0AD3F14A4FBB06A388A5FF5505"/>
  <p:tag name="TOTALRESPONSES" val="5"/>
  <p:tag name="SLICED" val="False"/>
  <p:tag name="RESPONSES" val="NA,1,5,1;3;4;3;4;"/>
  <p:tag name="CHARTSTRINGSTD" val="1 0 2 2"/>
  <p:tag name="CHARTSTRINGREV" val="2 2 0 1"/>
  <p:tag name="CHARTSTRINGSTDPER" val="0.2 0 0.4 0.4"/>
  <p:tag name="CHARTSTRINGREVPER" val="0.4 0.4 0 0.2"/>
  <p:tag name="ANSWERSALIAS" val="A¤B¤C¤D"/>
  <p:tag name="ANIMREMOVED" val="False"/>
  <p:tag name="QUESTIONTEXT" val="B. Consider the graph of y = 3x2 – 6x + 1. Find the coordinates of the vertex."/>
  <p:tag name="QUESTIONALIAS" val="B. Consider the graph of y = 3x2 – 6x + 1. Find the coordinates of the vertex."/>
  <p:tag name="VALUES" val="Incorrect¤Correct¤Incorrect¤Incorrect|smicln|Correct|smicln|Incorrect|smicln|Incorrect"/>
  <p:tag name="RESPONSESGATHERED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TOTALRESPONSES" val="5"/>
  <p:tag name="SLICED" val="False"/>
  <p:tag name="RESPONSES" val="NA,1,5,2;2;4;4;4;"/>
  <p:tag name="CHARTSTRINGSTD" val="0 2 0 3"/>
  <p:tag name="CHARTSTRINGREV" val="3 0 2 0"/>
  <p:tag name="CHARTSTRINGSTDPER" val="0 0.4 0 0.6"/>
  <p:tag name="CHARTSTRINGREVPER" val="0.6 0 0.4 0"/>
  <p:tag name="ANIMREMOVED" val="False"/>
  <p:tag name="QUESTIONTEXT" val="A. Find the vertex for y = x2 + 2x – 3."/>
  <p:tag name="VALUES" val="Incorrect¤Incorrect¤Correct¤Incorrect|smicln|Incorrect|smicln|Correct|smicln|Incorrect"/>
  <p:tag name="RESPONSESGATHERED" val="False"/>
  <p:tag name="QUESTIONALIAS" val="Example 3"/>
  <p:tag name="ANSWERSALIAS" val="A¤B¤C¤D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79928725115E4FD2949BDD9C7CC705AF"/>
  <p:tag name="TOTALRESPONSES" val="5"/>
  <p:tag name="SLICED" val="False"/>
  <p:tag name="RESPONSES" val="NA,1,5,4;4;1;4;3;"/>
  <p:tag name="CHARTSTRINGSTD" val="1 0 1 3"/>
  <p:tag name="CHARTSTRINGREV" val="3 1 0 1"/>
  <p:tag name="CHARTSTRINGSTDPER" val="0.2 0 0.2 0.6"/>
  <p:tag name="CHARTSTRINGREVPER" val="0.6 0.2 0 0.2"/>
  <p:tag name="ANIMREMOVED" val="False"/>
  <p:tag name="QUESTIONTEXT" val="B. Find the equation of the axis of symmetry for y = 7x2 – 7x – 5."/>
  <p:tag name="VALUES" val="Correct|smicln|Incorrect|smicln|Incorrect|smicln|Incorrect"/>
  <p:tag name="RESPONSESGATHERED" val="False"/>
  <p:tag name="QUESTIONALIAS" val="Example 3"/>
  <p:tag name="ANSWERSALIAS" val="A¤B¤C¤D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TOTALRESPONSES" val="5"/>
  <p:tag name="SLICED" val="False"/>
  <p:tag name="RESPONSES" val="NA,1,5,1;2;3;2;2;"/>
  <p:tag name="CHARTSTRINGSTD" val="1 3 1"/>
  <p:tag name="CHARTSTRINGREV" val="1 3 1"/>
  <p:tag name="CHARTSTRINGSTDPER" val="0.2 0.6 0.2"/>
  <p:tag name="CHARTSTRINGREVPER" val="0.2 0.6 0.2"/>
  <p:tag name="ANIMREMOVED" val="False"/>
  <p:tag name="QUESTIONTEXT" val="A. Consider f(x) = 2x2 – 4x + 8. Determine whether the function has a maximum or a minimum value."/>
  <p:tag name="VALUES" val="Incorrect¤Correct¤Incorrect|smicln|Correct|smicln|Incorrect"/>
  <p:tag name="RESPONSESGATHERED" val="False"/>
  <p:tag name="QUESTIONALIAS" val="Example 4"/>
  <p:tag name="ANSWERSALIAS" val="A¤B¤C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BDA06AA9588A4489B66EEAF2F7C0E022"/>
  <p:tag name="TOTALRESPONSES" val="5"/>
  <p:tag name="SLICED" val="False"/>
  <p:tag name="RESPONSES" val="NA,1,5,2;4;2;3;4;"/>
  <p:tag name="CHARTSTRINGSTD" val="0 2 1 2"/>
  <p:tag name="CHARTSTRINGREV" val="2 1 2 0"/>
  <p:tag name="CHARTSTRINGSTDPER" val="0 0.4 0.2 0.4"/>
  <p:tag name="CHARTSTRINGREVPER" val="0.4 0.2 0.4 0"/>
  <p:tag name="ANIMREMOVED" val="False"/>
  <p:tag name="QUESTIONTEXT" val="B. Consider f(x) = 2x2 – 4x + 8. State the maximum or minimum value of the function."/>
  <p:tag name="RESPONSESGATHERED" val="False"/>
  <p:tag name="VALUES" val="Incorrect¤Incorrect¤Correct¤Incorrect"/>
  <p:tag name="QUESTIONALIAS" val="Example 4"/>
  <p:tag name="ANSWERSALIAS" val="A¤B¤C¤D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9"/>
  <p:tag name="SLIDEGUID" val="F704B742054648719164966249BF1110"/>
  <p:tag name="TOTALRESPONSES" val="5"/>
  <p:tag name="SLICED" val="False"/>
  <p:tag name="RESPONSES" val="NA,1,5,4;1;2;3;4;"/>
  <p:tag name="CHARTSTRINGSTD" val="1 1 1 2"/>
  <p:tag name="CHARTSTRINGREV" val="2 1 1 1"/>
  <p:tag name="CHARTSTRINGSTDPER" val="0.2 0.2 0.2 0.4"/>
  <p:tag name="CHARTSTRINGREVPER" val="0.4 0.2 0.2 0.2"/>
  <p:tag name="ANIMREMOVED" val="False"/>
  <p:tag name="QUESTIONTEXT" val="C. Consider f(x) = 2x2 – 4x + 8. State the domain and range of the function."/>
  <p:tag name="VALUES" val="Correct|smicln|Incorrect|smicln|Incorrect|smicln|Incorrect"/>
  <p:tag name="RESPONSESGATHERED" val="False"/>
  <p:tag name="QUESTIONALIAS" val="Example 4"/>
  <p:tag name="ANSWERSALIAS" val="A¤B¤C¤D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TOTALRESPONSES" val="5"/>
  <p:tag name="SLICED" val="False"/>
  <p:tag name="RESPONSES" val="NA,1,5,1;2;3;1;4;"/>
  <p:tag name="CHARTSTRINGSTD" val="2 1 1 1"/>
  <p:tag name="CHARTSTRINGREV" val="1 1 1 2"/>
  <p:tag name="CHARTSTRINGSTDPER" val="0.4 0.2 0.2 0.2"/>
  <p:tag name="CHARTSTRINGREVPER" val="0.2 0.2 0.2 0.4"/>
  <p:tag name="ANIMREMOVED" val="False"/>
  <p:tag name="QUESTIONTEXT" val="Graph the function x2 + 2x – 2."/>
  <p:tag name="VALUES" val="Incorrect¤Incorrect¤Correct¤Incorrect|smicln|Incorrect|smicln|Correct|smicln|Incorrect"/>
  <p:tag name="RESPONSESGATHERED" val="False"/>
  <p:tag name="QUESTIONALIAS" val="Example 5"/>
  <p:tag name="ANSWERSALIAS" val="A¤B¤C¤D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B21078157E9549BA83CA3A493789E91C"/>
  <p:tag name="TOTALRESPONSES" val="5"/>
  <p:tag name="SLICED" val="False"/>
  <p:tag name="RESPONSES" val="NA,1,5,4;3;1;3;3;"/>
  <p:tag name="CHARTSTRINGSTD" val="1 0 3 1"/>
  <p:tag name="CHARTSTRINGREV" val="1 3 0 1"/>
  <p:tag name="CHARTSTRINGSTDPER" val="0.2 0 0.6 0.2"/>
  <p:tag name="CHARTSTRINGREVPER" val="0.2 0.6 0 0.2"/>
  <p:tag name="ANIMREMOVED" val="False"/>
  <p:tag name="QUESTIONTEXT" val="A. TENNIS Ellie hit a tennis ball into the air. The path of the ball can be modeled by y = –x2 + 8x + 2, where y represents the height in feet of the ball x seconds after it is hit into the air. Graph the path of the arrow."/>
  <p:tag name="VALUES" val="Incorrect¤Incorrect¤Incorrect¤Correct|smicln|Incorrect|smicln|Incorrect|smicln|Correct"/>
  <p:tag name="RESPONSESGATHERED" val="False"/>
  <p:tag name="QUESTIONALIAS" val="Example 6"/>
  <p:tag name="ANSWERSALIAS" val="A¤B¤C¤D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9"/>
  <p:tag name="SLIDEGUID" val="63192C79FFCF454E96C576ACDD8A0372"/>
  <p:tag name="TOTALRESPONSES" val="5"/>
  <p:tag name="SLICED" val="False"/>
  <p:tag name="RESPONSES" val="NA,1,5,3;3;2;2;2;"/>
  <p:tag name="CHARTSTRINGSTD" val="0 3 2 0"/>
  <p:tag name="CHARTSTRINGREV" val="0 2 3 0"/>
  <p:tag name="CHARTSTRINGSTDPER" val="0 0.6 0.4 0"/>
  <p:tag name="CHARTSTRINGREVPER" val="0 0.4 0.6 0"/>
  <p:tag name="ANIMREMOVED" val="False"/>
  <p:tag name="QUESTIONTEXT" val="B. TENNIS Ellie hit a tennis ball into the air. The path of the ball can be modeled by y = –x2 + 8x + 2, where y represents the height in feet of the ball x seconds after it is hit into the air. At what height was the ball hit?"/>
  <p:tag name="VALUES" val="Correct|smicln|Incorrect|smicln|Incorrect|smicln|Incorrect"/>
  <p:tag name="RESPONSESGATHERED" val="False"/>
  <p:tag name="QUESTIONALIAS" val="Example 6"/>
  <p:tag name="ANSWERSALIAS" val="A¤B¤C¤D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TOTALRESPONSES" val="5"/>
  <p:tag name="SLICED" val="False"/>
  <p:tag name="RESPONSES" val="NA,1,5,3;3;2;2;2;"/>
  <p:tag name="CHARTSTRINGSTD" val="0 3 2 0"/>
  <p:tag name="CHARTSTRINGREV" val="0 2 3 0"/>
  <p:tag name="CHARTSTRINGSTDPER" val="0 0.6 0.4 0"/>
  <p:tag name="CHARTSTRINGREVPER" val="0 0.4 0.6 0"/>
  <p:tag name="SLIDEORDER" val="10"/>
  <p:tag name="SLIDEGUID" val="36F9FB0CF1F14EC1B7687213F0CEED20"/>
  <p:tag name="ANIMREMOVED" val="False"/>
  <p:tag name="QUESTIONTEXT" val="C. TENNIS Ellie hit a tennis ball into the air. The path of the ball can be modeled by y = –x2 + 8x + 2, where y represents the height in feet of the ball x seconds after it is hit into the air. What is the maximum height of the arrow?"/>
  <p:tag name="VALUES" val="Incorrect¤Incorrect¤Correct¤Incorrect|smicln|Incorrect|smicln|Correct|smicln|Incorrect"/>
  <p:tag name="RESPONSESGATHERED" val="False"/>
  <p:tag name="QUESTIONALIAS" val="Example 6"/>
  <p:tag name="ANSWERSALIAS" val="A¤B¤C¤D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1955</TotalTime>
  <Words>1643</Words>
  <Application>Microsoft Office PowerPoint</Application>
  <PresentationFormat>On-screen Show (4:3)</PresentationFormat>
  <Paragraphs>345</Paragraphs>
  <Slides>54</Slides>
  <Notes>54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54</vt:i4>
      </vt:variant>
    </vt:vector>
  </HeadingPairs>
  <TitlesOfParts>
    <vt:vector size="67" baseType="lpstr">
      <vt:lpstr>Arial</vt:lpstr>
      <vt:lpstr>Symbol</vt:lpstr>
      <vt:lpstr>Times New Roman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Concept</vt:lpstr>
      <vt:lpstr>Example 1</vt:lpstr>
      <vt:lpstr>Example 1</vt:lpstr>
      <vt:lpstr>Example 2</vt:lpstr>
      <vt:lpstr>Example 2</vt:lpstr>
      <vt:lpstr>Example 2</vt:lpstr>
      <vt:lpstr>Example 2</vt:lpstr>
      <vt:lpstr>Example 2</vt:lpstr>
      <vt:lpstr>Example 2</vt:lpstr>
      <vt:lpstr>Example 2</vt:lpstr>
      <vt:lpstr>Example 2</vt:lpstr>
      <vt:lpstr>Example 3</vt:lpstr>
      <vt:lpstr>Example 3</vt:lpstr>
      <vt:lpstr>Example 3</vt:lpstr>
      <vt:lpstr>Example 3</vt:lpstr>
      <vt:lpstr>Example 3</vt:lpstr>
      <vt:lpstr>Example 3</vt:lpstr>
      <vt:lpstr>Example 3</vt:lpstr>
      <vt:lpstr>Example 3</vt:lpstr>
      <vt:lpstr>Concept</vt:lpstr>
      <vt:lpstr>Example 4</vt:lpstr>
      <vt:lpstr>Example 4</vt:lpstr>
      <vt:lpstr>Example 4</vt:lpstr>
      <vt:lpstr>Example 4</vt:lpstr>
      <vt:lpstr>Example 4</vt:lpstr>
      <vt:lpstr>Example 4</vt:lpstr>
      <vt:lpstr>Concept</vt:lpstr>
      <vt:lpstr>Example 5</vt:lpstr>
      <vt:lpstr>Example 5</vt:lpstr>
      <vt:lpstr>Example 5</vt:lpstr>
      <vt:lpstr>Example 5</vt:lpstr>
      <vt:lpstr>Example 5</vt:lpstr>
      <vt:lpstr>Example 5</vt:lpstr>
      <vt:lpstr>Example 6</vt:lpstr>
      <vt:lpstr>Example 6</vt:lpstr>
      <vt:lpstr>Example 6</vt:lpstr>
      <vt:lpstr>Example 6</vt:lpstr>
      <vt:lpstr>Example 6</vt:lpstr>
      <vt:lpstr>Example 6</vt:lpstr>
      <vt:lpstr>Example 6</vt:lpstr>
      <vt:lpstr>Example 6</vt:lpstr>
      <vt:lpstr>Example 6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127</cp:revision>
  <dcterms:created xsi:type="dcterms:W3CDTF">2007-12-06T14:31:51Z</dcterms:created>
  <dcterms:modified xsi:type="dcterms:W3CDTF">2015-11-05T18:58:57Z</dcterms:modified>
</cp:coreProperties>
</file>