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notesSlides/notesSlide13.xml" ContentType="application/vnd.openxmlformats-officedocument.presentationml.notesSlide+xml"/>
  <Override PartName="/ppt/tags/tag35.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20.xml" ContentType="application/vnd.openxmlformats-officedocument.presentationml.notesSlide+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notesSlides/notesSlide14.xml" ContentType="application/vnd.openxmlformats-officedocument.presentationml.notesSlide+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notesSlides/notesSlide10.xml" ContentType="application/vnd.openxmlformats-officedocument.presentationml.notesSlide+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33.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tags/tag22.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notesMasterIdLst>
    <p:notesMasterId r:id="rId38"/>
  </p:notesMasterIdLst>
  <p:sldIdLst>
    <p:sldId id="282" r:id="rId11"/>
    <p:sldId id="257" r:id="rId12"/>
    <p:sldId id="303" r:id="rId13"/>
    <p:sldId id="304" r:id="rId14"/>
    <p:sldId id="305" r:id="rId15"/>
    <p:sldId id="306" r:id="rId16"/>
    <p:sldId id="314" r:id="rId17"/>
    <p:sldId id="258" r:id="rId18"/>
    <p:sldId id="290" r:id="rId19"/>
    <p:sldId id="302" r:id="rId20"/>
    <p:sldId id="259" r:id="rId21"/>
    <p:sldId id="315" r:id="rId22"/>
    <p:sldId id="308" r:id="rId23"/>
    <p:sldId id="260" r:id="rId24"/>
    <p:sldId id="318" r:id="rId25"/>
    <p:sldId id="317" r:id="rId26"/>
    <p:sldId id="309" r:id="rId27"/>
    <p:sldId id="263" r:id="rId28"/>
    <p:sldId id="310" r:id="rId29"/>
    <p:sldId id="293" r:id="rId30"/>
    <p:sldId id="294" r:id="rId31"/>
    <p:sldId id="316" r:id="rId32"/>
    <p:sldId id="311" r:id="rId33"/>
    <p:sldId id="296" r:id="rId34"/>
    <p:sldId id="319" r:id="rId35"/>
    <p:sldId id="312" r:id="rId36"/>
    <p:sldId id="275" r:id="rId37"/>
  </p:sldIdLst>
  <p:sldSz cx="9144000" cy="6858000" type="screen4x3"/>
  <p:notesSz cx="6858000" cy="9144000"/>
  <p:custDataLst>
    <p:tags r:id="rId39"/>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1B22"/>
    <a:srgbClr val="00539D"/>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4" autoAdjust="0"/>
    <p:restoredTop sz="94686" autoAdjust="0"/>
  </p:normalViewPr>
  <p:slideViewPr>
    <p:cSldViewPr>
      <p:cViewPr>
        <p:scale>
          <a:sx n="50" d="100"/>
          <a:sy n="50" d="100"/>
        </p:scale>
        <p:origin x="-1188"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gs" Target="tags/tag1.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361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36196"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361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61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361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09FBFEF-3E33-4D5A-997E-011C000B1DE8}"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756128-60D1-4473-A08A-8E4198C26CD9}" type="slidenum">
              <a:rPr lang="en-US"/>
              <a:pPr/>
              <a:t>1</a:t>
            </a:fld>
            <a:endParaRPr lang="en-US"/>
          </a:p>
        </p:txBody>
      </p:sp>
      <p:sp>
        <p:nvSpPr>
          <p:cNvPr id="153602" name="Rectangle 2"/>
          <p:cNvSpPr>
            <a:spLocks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7A2EB-631C-45DE-9F20-57FD9F87C071}" type="slidenum">
              <a:rPr lang="en-US"/>
              <a:pPr/>
              <a:t>2</a:t>
            </a:fld>
            <a:endParaRPr lang="en-US"/>
          </a:p>
        </p:txBody>
      </p:sp>
      <p:sp>
        <p:nvSpPr>
          <p:cNvPr id="154626" name="Rectangle 2"/>
          <p:cNvSpPr>
            <a:spLocks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1AAFC2-A0A2-4741-A0CD-BC35BFA078BA}" type="slidenum">
              <a:rPr lang="en-US"/>
              <a:pPr/>
              <a:t>3</a:t>
            </a:fld>
            <a:endParaRPr lang="en-US"/>
          </a:p>
        </p:txBody>
      </p:sp>
      <p:sp>
        <p:nvSpPr>
          <p:cNvPr id="155650" name="Rectangle 2"/>
          <p:cNvSpPr>
            <a:spLocks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D5EB5C-82D5-4D38-A10E-920A7377D8AA}" type="slidenum">
              <a:rPr lang="en-US"/>
              <a:pPr/>
              <a:t>4</a:t>
            </a:fld>
            <a:endParaRPr lang="en-US"/>
          </a:p>
        </p:txBody>
      </p:sp>
      <p:sp>
        <p:nvSpPr>
          <p:cNvPr id="156674" name="Rectangle 2"/>
          <p:cNvSpPr>
            <a:spLocks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C8BEFD-7AC6-4AE5-8140-58A1FDF53FE8}" type="slidenum">
              <a:rPr lang="en-US"/>
              <a:pPr/>
              <a:t>5</a:t>
            </a:fld>
            <a:endParaRPr lang="en-US"/>
          </a:p>
        </p:txBody>
      </p:sp>
      <p:sp>
        <p:nvSpPr>
          <p:cNvPr id="157698" name="Rectangle 2"/>
          <p:cNvSpPr>
            <a:spLocks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7AC4AA-530A-422F-8074-841A8674A452}" type="slidenum">
              <a:rPr lang="en-US"/>
              <a:pPr/>
              <a:t>6</a:t>
            </a:fld>
            <a:endParaRPr lang="en-US"/>
          </a:p>
        </p:txBody>
      </p:sp>
      <p:sp>
        <p:nvSpPr>
          <p:cNvPr id="158722" name="Rectangle 2"/>
          <p:cNvSpPr>
            <a:spLocks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6562B8-E809-4D68-B94D-AAC55868A6D6}" type="slidenum">
              <a:rPr lang="en-US"/>
              <a:pPr/>
              <a:t>7</a:t>
            </a:fld>
            <a:endParaRPr lang="en-US"/>
          </a:p>
        </p:txBody>
      </p:sp>
      <p:sp>
        <p:nvSpPr>
          <p:cNvPr id="159746" name="Rectangle 2"/>
          <p:cNvSpPr>
            <a:spLocks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D08B76-3E71-4404-A5E0-22B2A4D56100}" type="slidenum">
              <a:rPr lang="en-US"/>
              <a:pPr/>
              <a:t>8</a:t>
            </a:fld>
            <a:endParaRPr lang="en-US"/>
          </a:p>
        </p:txBody>
      </p:sp>
      <p:sp>
        <p:nvSpPr>
          <p:cNvPr id="160770" name="Rectangle 2"/>
          <p:cNvSpPr>
            <a:spLocks noChangeArrowheads="1" noTextEdit="1"/>
          </p:cNvSpPr>
          <p:nvPr>
            <p:ph type="sldImg"/>
          </p:nvPr>
        </p:nvSpPr>
        <p:spPr>
          <a:ln/>
        </p:spPr>
      </p:sp>
      <p:sp>
        <p:nvSpPr>
          <p:cNvPr id="160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6D1838-24F9-4625-86A7-65B3BE595D00}" type="slidenum">
              <a:rPr lang="en-US"/>
              <a:pPr/>
              <a:t>9</a:t>
            </a:fld>
            <a:endParaRPr lang="en-US"/>
          </a:p>
        </p:txBody>
      </p:sp>
      <p:sp>
        <p:nvSpPr>
          <p:cNvPr id="161794" name="Rectangle 2"/>
          <p:cNvSpPr>
            <a:spLocks noChangeArrowheads="1" noTextEdit="1"/>
          </p:cNvSpPr>
          <p:nvPr>
            <p:ph type="sldImg"/>
          </p:nvPr>
        </p:nvSpPr>
        <p:spPr>
          <a:ln/>
        </p:spPr>
      </p:sp>
      <p:sp>
        <p:nvSpPr>
          <p:cNvPr id="161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38B0FF-9EB8-4E04-A5A7-1A91471CC8B0}" type="slidenum">
              <a:rPr lang="en-US"/>
              <a:pPr/>
              <a:t>10</a:t>
            </a:fld>
            <a:endParaRPr lang="en-US"/>
          </a:p>
        </p:txBody>
      </p:sp>
      <p:sp>
        <p:nvSpPr>
          <p:cNvPr id="162818" name="Rectangle 2"/>
          <p:cNvSpPr>
            <a:spLocks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0DA95F-05FD-4228-B761-D7977283E13F}" type="slidenum">
              <a:rPr lang="en-US"/>
              <a:pPr/>
              <a:t>11</a:t>
            </a:fld>
            <a:endParaRPr lang="en-US"/>
          </a:p>
        </p:txBody>
      </p:sp>
      <p:sp>
        <p:nvSpPr>
          <p:cNvPr id="163842" name="Rectangle 2"/>
          <p:cNvSpPr>
            <a:spLocks noChangeArrowheads="1" noTextEdit="1"/>
          </p:cNvSpPr>
          <p:nvPr>
            <p:ph type="sldImg"/>
          </p:nvPr>
        </p:nvSpPr>
        <p:spPr>
          <a:ln/>
        </p:spPr>
      </p:sp>
      <p:sp>
        <p:nvSpPr>
          <p:cNvPr id="163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6E8436-2AE3-4703-A7DB-510F7302B3B8}" type="slidenum">
              <a:rPr lang="en-US"/>
              <a:pPr/>
              <a:t>12</a:t>
            </a:fld>
            <a:endParaRPr lang="en-US"/>
          </a:p>
        </p:txBody>
      </p:sp>
      <p:sp>
        <p:nvSpPr>
          <p:cNvPr id="164866" name="Rectangle 2"/>
          <p:cNvSpPr>
            <a:spLocks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142F1A-D42B-4AFF-952F-012B71E573BF}" type="slidenum">
              <a:rPr lang="en-US"/>
              <a:pPr/>
              <a:t>13</a:t>
            </a:fld>
            <a:endParaRPr lang="en-US"/>
          </a:p>
        </p:txBody>
      </p:sp>
      <p:sp>
        <p:nvSpPr>
          <p:cNvPr id="165890" name="Rectangle 2"/>
          <p:cNvSpPr>
            <a:spLocks noChangeArrowheads="1" noTextEdit="1"/>
          </p:cNvSpPr>
          <p:nvPr>
            <p:ph type="sldImg"/>
          </p:nvPr>
        </p:nvSpPr>
        <p:spPr>
          <a:ln/>
        </p:spPr>
      </p:sp>
      <p:sp>
        <p:nvSpPr>
          <p:cNvPr id="165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5F0E52-07D4-4BDA-96F6-5C894C04D283}" type="slidenum">
              <a:rPr lang="en-US"/>
              <a:pPr/>
              <a:t>14</a:t>
            </a:fld>
            <a:endParaRPr lang="en-US"/>
          </a:p>
        </p:txBody>
      </p:sp>
      <p:sp>
        <p:nvSpPr>
          <p:cNvPr id="166914" name="Rectangle 2"/>
          <p:cNvSpPr>
            <a:spLocks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B19F3E-4997-40E8-B4F0-505830561DA2}" type="slidenum">
              <a:rPr lang="en-US"/>
              <a:pPr/>
              <a:t>15</a:t>
            </a:fld>
            <a:endParaRPr lang="en-US"/>
          </a:p>
        </p:txBody>
      </p:sp>
      <p:sp>
        <p:nvSpPr>
          <p:cNvPr id="167938" name="Rectangle 2"/>
          <p:cNvSpPr>
            <a:spLocks noChangeArrowheads="1" noTextEdit="1"/>
          </p:cNvSpPr>
          <p:nvPr>
            <p:ph type="sldImg"/>
          </p:nvPr>
        </p:nvSpPr>
        <p:spPr>
          <a:ln/>
        </p:spPr>
      </p:sp>
      <p:sp>
        <p:nvSpPr>
          <p:cNvPr id="167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A8AEB8-775A-4D4B-A76F-D39B647A2209}" type="slidenum">
              <a:rPr lang="en-US"/>
              <a:pPr/>
              <a:t>16</a:t>
            </a:fld>
            <a:endParaRPr lang="en-US"/>
          </a:p>
        </p:txBody>
      </p:sp>
      <p:sp>
        <p:nvSpPr>
          <p:cNvPr id="168962" name="Rectangle 2"/>
          <p:cNvSpPr>
            <a:spLocks noChangeArrowheads="1" noTextEdit="1"/>
          </p:cNvSpPr>
          <p:nvPr>
            <p:ph type="sldImg"/>
          </p:nvPr>
        </p:nvSpPr>
        <p:spPr>
          <a:ln/>
        </p:spPr>
      </p:sp>
      <p:sp>
        <p:nvSpPr>
          <p:cNvPr id="168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924050-42C3-4260-93D8-9B96D0B1DAB1}" type="slidenum">
              <a:rPr lang="en-US"/>
              <a:pPr/>
              <a:t>17</a:t>
            </a:fld>
            <a:endParaRPr lang="en-US"/>
          </a:p>
        </p:txBody>
      </p:sp>
      <p:sp>
        <p:nvSpPr>
          <p:cNvPr id="169986" name="Rectangle 2"/>
          <p:cNvSpPr>
            <a:spLocks noChangeArrowheads="1" noTextEdit="1"/>
          </p:cNvSpPr>
          <p:nvPr>
            <p:ph type="sldImg"/>
          </p:nvPr>
        </p:nvSpPr>
        <p:spPr>
          <a:ln/>
        </p:spPr>
      </p:sp>
      <p:sp>
        <p:nvSpPr>
          <p:cNvPr id="169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A011C9-6012-47E8-8FAB-268F8F83AF3E}" type="slidenum">
              <a:rPr lang="en-US"/>
              <a:pPr/>
              <a:t>18</a:t>
            </a:fld>
            <a:endParaRPr lang="en-US"/>
          </a:p>
        </p:txBody>
      </p:sp>
      <p:sp>
        <p:nvSpPr>
          <p:cNvPr id="171010" name="Rectangle 2"/>
          <p:cNvSpPr>
            <a:spLocks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1B9891-4799-4357-B45C-D9C388D99963}" type="slidenum">
              <a:rPr lang="en-US"/>
              <a:pPr/>
              <a:t>19</a:t>
            </a:fld>
            <a:endParaRPr lang="en-US"/>
          </a:p>
        </p:txBody>
      </p:sp>
      <p:sp>
        <p:nvSpPr>
          <p:cNvPr id="172034" name="Rectangle 2"/>
          <p:cNvSpPr>
            <a:spLocks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578A4D-CB61-4417-A0D2-3EA624B79760}" type="slidenum">
              <a:rPr lang="en-US"/>
              <a:pPr/>
              <a:t>20</a:t>
            </a:fld>
            <a:endParaRPr lang="en-US"/>
          </a:p>
        </p:txBody>
      </p:sp>
      <p:sp>
        <p:nvSpPr>
          <p:cNvPr id="173058" name="Rectangle 2"/>
          <p:cNvSpPr>
            <a:spLocks noChangeArrowheads="1" noTextEdit="1"/>
          </p:cNvSpPr>
          <p:nvPr>
            <p:ph type="sldImg"/>
          </p:nvPr>
        </p:nvSpPr>
        <p:spPr>
          <a:ln/>
        </p:spPr>
      </p:sp>
      <p:sp>
        <p:nvSpPr>
          <p:cNvPr id="173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A5AA20-560C-4E25-9E08-1870AED69450}" type="slidenum">
              <a:rPr lang="en-US"/>
              <a:pPr/>
              <a:t>21</a:t>
            </a:fld>
            <a:endParaRPr lang="en-US"/>
          </a:p>
        </p:txBody>
      </p:sp>
      <p:sp>
        <p:nvSpPr>
          <p:cNvPr id="174082" name="Rectangle 2"/>
          <p:cNvSpPr>
            <a:spLocks noChangeArrowheads="1" noTextEdit="1"/>
          </p:cNvSpPr>
          <p:nvPr>
            <p:ph type="sldImg"/>
          </p:nvPr>
        </p:nvSpPr>
        <p:spPr>
          <a:ln/>
        </p:spPr>
      </p:sp>
      <p:sp>
        <p:nvSpPr>
          <p:cNvPr id="174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676521-182F-4300-A09C-7DB5CBB9DB86}" type="slidenum">
              <a:rPr lang="en-US"/>
              <a:pPr/>
              <a:t>22</a:t>
            </a:fld>
            <a:endParaRPr lang="en-US"/>
          </a:p>
        </p:txBody>
      </p:sp>
      <p:sp>
        <p:nvSpPr>
          <p:cNvPr id="175106" name="Rectangle 2"/>
          <p:cNvSpPr>
            <a:spLocks noChangeArrowheads="1" noTextEdit="1"/>
          </p:cNvSpPr>
          <p:nvPr>
            <p:ph type="sldImg"/>
          </p:nvPr>
        </p:nvSpPr>
        <p:spPr>
          <a:ln/>
        </p:spPr>
      </p:sp>
      <p:sp>
        <p:nvSpPr>
          <p:cNvPr id="175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F12270-CEBC-49FB-9724-05F78024F930}" type="slidenum">
              <a:rPr lang="en-US"/>
              <a:pPr/>
              <a:t>23</a:t>
            </a:fld>
            <a:endParaRPr lang="en-US"/>
          </a:p>
        </p:txBody>
      </p:sp>
      <p:sp>
        <p:nvSpPr>
          <p:cNvPr id="176130" name="Rectangle 2"/>
          <p:cNvSpPr>
            <a:spLocks noChangeArrowheads="1" noTextEdit="1"/>
          </p:cNvSpPr>
          <p:nvPr>
            <p:ph type="sldImg"/>
          </p:nvPr>
        </p:nvSpPr>
        <p:spPr>
          <a:ln/>
        </p:spPr>
      </p:sp>
      <p:sp>
        <p:nvSpPr>
          <p:cNvPr id="176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F05D6B-B860-434D-BFD1-7AD2B08E7222}" type="slidenum">
              <a:rPr lang="en-US"/>
              <a:pPr/>
              <a:t>24</a:t>
            </a:fld>
            <a:endParaRPr lang="en-US"/>
          </a:p>
        </p:txBody>
      </p:sp>
      <p:sp>
        <p:nvSpPr>
          <p:cNvPr id="177154" name="Rectangle 2"/>
          <p:cNvSpPr>
            <a:spLocks noChangeArrowheads="1" noTextEdit="1"/>
          </p:cNvSpPr>
          <p:nvPr>
            <p:ph type="sldImg"/>
          </p:nvPr>
        </p:nvSpPr>
        <p:spPr>
          <a:ln/>
        </p:spPr>
      </p:sp>
      <p:sp>
        <p:nvSpPr>
          <p:cNvPr id="177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3C7560-9699-4DB7-B1FE-43F2003E6EB2}" type="slidenum">
              <a:rPr lang="en-US"/>
              <a:pPr/>
              <a:t>25</a:t>
            </a:fld>
            <a:endParaRPr lang="en-US"/>
          </a:p>
        </p:txBody>
      </p:sp>
      <p:sp>
        <p:nvSpPr>
          <p:cNvPr id="178178" name="Rectangle 2"/>
          <p:cNvSpPr>
            <a:spLocks noChangeArrowheads="1" noTextEdit="1"/>
          </p:cNvSpPr>
          <p:nvPr>
            <p:ph type="sldImg"/>
          </p:nvPr>
        </p:nvSpPr>
        <p:spPr>
          <a:ln/>
        </p:spPr>
      </p:sp>
      <p:sp>
        <p:nvSpPr>
          <p:cNvPr id="178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2880DD-B3B2-4FFC-8E18-5CAE7AA4CD56}" type="slidenum">
              <a:rPr lang="en-US"/>
              <a:pPr/>
              <a:t>26</a:t>
            </a:fld>
            <a:endParaRPr lang="en-US"/>
          </a:p>
        </p:txBody>
      </p:sp>
      <p:sp>
        <p:nvSpPr>
          <p:cNvPr id="180226" name="Rectangle 2"/>
          <p:cNvSpPr>
            <a:spLocks noChangeArrowheads="1" noTextEdit="1"/>
          </p:cNvSpPr>
          <p:nvPr>
            <p:ph type="sldImg"/>
          </p:nvPr>
        </p:nvSpPr>
        <p:spPr>
          <a:ln/>
        </p:spPr>
      </p:sp>
      <p:sp>
        <p:nvSpPr>
          <p:cNvPr id="180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436B59-967E-462C-A0DA-8F3DB7FE403A}" type="slidenum">
              <a:rPr lang="en-US"/>
              <a:pPr/>
              <a:t>27</a:t>
            </a:fld>
            <a:endParaRPr lang="en-US"/>
          </a:p>
        </p:txBody>
      </p:sp>
      <p:sp>
        <p:nvSpPr>
          <p:cNvPr id="181250" name="Rectangle 2"/>
          <p:cNvSpPr>
            <a:spLocks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09_02"/>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9–1</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09_02"/>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09_02"/>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6" name="Header" descr="12_ALG1_Header_09_02"/>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67" name="Picture 11"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5"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8"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79"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0"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1" name="Header" descr="12_ALG1_Header_09_02"/>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09_02"/>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15" name="Picture 11" descr="Example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3"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5"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6"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7"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8"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29" name="Header" descr="12_ALG1_Header_09_02"/>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46" name="Picture 18" descr="Real World Ex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8"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50"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1"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2"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3"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4" name="Header" descr="12_ALG1_Header_09_02"/>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09_02"/>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09_02">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1.png"/><Relationship Id="rId5" Type="http://schemas.openxmlformats.org/officeDocument/2006/relationships/slide" Target="slide2.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notesSlide" Target="../notesSlides/notesSlide2.xml"/><Relationship Id="rId7" Type="http://schemas.openxmlformats.org/officeDocument/2006/relationships/slide" Target="slide10.xml"/><Relationship Id="rId12" Type="http://schemas.openxmlformats.org/officeDocument/2006/relationships/slide" Target="slide24.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9.xml"/><Relationship Id="rId11" Type="http://schemas.openxmlformats.org/officeDocument/2006/relationships/slide" Target="slide20.xml"/><Relationship Id="rId5" Type="http://schemas.openxmlformats.org/officeDocument/2006/relationships/slide" Target="slide8.xml"/><Relationship Id="rId10" Type="http://schemas.openxmlformats.org/officeDocument/2006/relationships/slide" Target="slide18.xml"/><Relationship Id="rId4" Type="http://schemas.openxmlformats.org/officeDocument/2006/relationships/slide" Target="slide7.xml"/><Relationship Id="rId9" Type="http://schemas.openxmlformats.org/officeDocument/2006/relationships/slide" Target="slide14.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2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2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4.xml"/><Relationship Id="rId1" Type="http://schemas.openxmlformats.org/officeDocument/2006/relationships/tags" Target="../tags/tag12.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4.xml"/><Relationship Id="rId1" Type="http://schemas.openxmlformats.org/officeDocument/2006/relationships/tags" Target="../tags/tag13.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4.xml"/><Relationship Id="rId1" Type="http://schemas.openxmlformats.org/officeDocument/2006/relationships/tags" Target="../tags/tag14.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4.xml"/><Relationship Id="rId1" Type="http://schemas.openxmlformats.org/officeDocument/2006/relationships/tags" Target="../tags/tag15.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5.xml"/><Relationship Id="rId1" Type="http://schemas.openxmlformats.org/officeDocument/2006/relationships/tags" Target="../tags/tag16.xml"/><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5.xml"/><Relationship Id="rId1" Type="http://schemas.openxmlformats.org/officeDocument/2006/relationships/tags" Target="../tags/tag1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image" Target="../media/image36.jpe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9.jpeg"/><Relationship Id="rId5" Type="http://schemas.openxmlformats.org/officeDocument/2006/relationships/image" Target="../media/image35.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6.xml"/><Relationship Id="rId1" Type="http://schemas.openxmlformats.org/officeDocument/2006/relationships/tags" Target="../tags/tag2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6.xml"/><Relationship Id="rId1" Type="http://schemas.openxmlformats.org/officeDocument/2006/relationships/tags" Target="../tags/tag21.xml"/><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6.xml"/><Relationship Id="rId1" Type="http://schemas.openxmlformats.org/officeDocument/2006/relationships/tags" Target="../tags/tag2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6.xml"/><Relationship Id="rId7" Type="http://schemas.openxmlformats.org/officeDocument/2006/relationships/image" Target="../media/image38.jpe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9.jpeg"/><Relationship Id="rId5" Type="http://schemas.openxmlformats.org/officeDocument/2006/relationships/image" Target="../media/image35.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7.xml"/><Relationship Id="rId1" Type="http://schemas.openxmlformats.org/officeDocument/2006/relationships/tags" Target="../tags/tag25.xml"/><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7.xml"/><Relationship Id="rId7" Type="http://schemas.openxmlformats.org/officeDocument/2006/relationships/image" Target="../media/image40.jpe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9.jpeg"/><Relationship Id="rId5" Type="http://schemas.openxmlformats.org/officeDocument/2006/relationships/image" Target="../media/image35.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8.xml"/><Relationship Id="rId1" Type="http://schemas.openxmlformats.org/officeDocument/2006/relationships/tags" Target="../tags/tag28.xml"/><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8.xml"/><Relationship Id="rId1" Type="http://schemas.openxmlformats.org/officeDocument/2006/relationships/tags" Target="../tags/tag29.xml"/><Relationship Id="rId5" Type="http://schemas.openxmlformats.org/officeDocument/2006/relationships/image" Target="../media/image43.jpeg"/><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8.xml"/><Relationship Id="rId1" Type="http://schemas.openxmlformats.org/officeDocument/2006/relationships/tags" Target="../tags/tag3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8.xml"/><Relationship Id="rId7" Type="http://schemas.openxmlformats.org/officeDocument/2006/relationships/image" Target="../media/image44.jpe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9.jpeg"/><Relationship Id="rId5" Type="http://schemas.openxmlformats.org/officeDocument/2006/relationships/image" Target="../media/image35.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9.xml"/><Relationship Id="rId1" Type="http://schemas.openxmlformats.org/officeDocument/2006/relationships/tags" Target="../tags/tag3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9.xml"/><Relationship Id="rId1" Type="http://schemas.openxmlformats.org/officeDocument/2006/relationships/tags" Target="../tags/tag34.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9.jpeg"/><Relationship Id="rId5" Type="http://schemas.openxmlformats.org/officeDocument/2006/relationships/image" Target="../media/image35.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01.xml"/><Relationship Id="rId1" Type="http://schemas.openxmlformats.org/officeDocument/2006/relationships/tags" Target="../tags/tag3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7" name="SplashImage" descr="12_ALG1_Cover_Splash"/>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09" name="Forward_btn" descr="12_ALG1_ForwardButton">
            <a:hlinkClick r:id="rId5" action="ppaction://hlinksldjump" highlightClick="1"/>
          </p:cNvPr>
          <p:cNvPicPr>
            <a:picLocks noChangeAspect="1" noChangeArrowheads="1"/>
          </p:cNvPicPr>
          <p:nvPr/>
        </p:nvPicPr>
        <p:blipFill>
          <a:blip r:embed="rId6"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0" name="SplashHeader" descr="12_ALG1_Header_09_02 copy"/>
          <p:cNvPicPr>
            <a:picLocks noChangeAspect="1" noChangeArrowheads="1"/>
          </p:cNvPicPr>
          <p:nvPr/>
        </p:nvPicPr>
        <p:blipFill>
          <a:blip r:embed="rId7"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sz="2000" b="1">
                <a:solidFill>
                  <a:srgbClr val="E01B22"/>
                </a:solidFill>
                <a:hlinkClick r:id="" action="ppaction://hlinkshowjump?jump=nextslide"/>
              </a:rPr>
              <a:t>Five-Minute Check (over Lesson 9–1)</a:t>
            </a:r>
            <a:endParaRPr lang="en-US" sz="2000" b="1">
              <a:solidFill>
                <a:srgbClr val="E01B22"/>
              </a:solidFill>
            </a:endParaRPr>
          </a:p>
          <a:p>
            <a:pPr marL="1485900" indent="-1485900">
              <a:lnSpc>
                <a:spcPct val="90000"/>
              </a:lnSpc>
              <a:spcBef>
                <a:spcPct val="20000"/>
              </a:spcBef>
              <a:spcAft>
                <a:spcPct val="20000"/>
              </a:spcAft>
            </a:pPr>
            <a:r>
              <a:rPr lang="en-US" sz="2000" b="1">
                <a:solidFill>
                  <a:srgbClr val="000000"/>
                </a:solidFill>
                <a:cs typeface="Arial" charset="0"/>
                <a:hlinkClick r:id="rId4" action="ppaction://hlinksldjump"/>
              </a:rPr>
              <a:t>CCSS</a:t>
            </a:r>
            <a:endParaRPr lang="en-US" sz="2000" b="1">
              <a:solidFill>
                <a:srgbClr val="E01B22"/>
              </a:solidFill>
              <a:cs typeface="Arial" charset="0"/>
            </a:endParaRPr>
          </a:p>
          <a:p>
            <a:pPr marL="1485900" indent="-1485900">
              <a:lnSpc>
                <a:spcPct val="90000"/>
              </a:lnSpc>
              <a:spcBef>
                <a:spcPct val="20000"/>
              </a:spcBef>
              <a:spcAft>
                <a:spcPct val="20000"/>
              </a:spcAft>
            </a:pPr>
            <a:r>
              <a:rPr lang="en-US" sz="2000" b="1">
                <a:solidFill>
                  <a:srgbClr val="E01B22"/>
                </a:solidFill>
                <a:hlinkClick r:id="rId5" action="ppaction://hlinksldjump"/>
              </a:rPr>
              <a:t>Then/Now</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6" action="ppaction://hlinksldjump"/>
              </a:rPr>
              <a:t>New Vocabulary</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7" action="ppaction://hlinksldjump"/>
              </a:rPr>
              <a:t>Key Concept:  Solutions of Quadratic Equations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8" action="ppaction://hlinksldjump"/>
              </a:rPr>
              <a:t>Example 1:  Two Roots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9" action="ppaction://hlinksldjump"/>
              </a:rPr>
              <a:t>Example 2:  Double Root</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10" action="ppaction://hlinksldjump"/>
              </a:rPr>
              <a:t>Example 3:  No Real Roots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11" action="ppaction://hlinksldjump"/>
              </a:rPr>
              <a:t>Example 4:  Approximate Roots with a Table</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12" action="ppaction://hlinksldjump"/>
              </a:rPr>
              <a:t>Example 5:  Real-World Example: Approximate Roots with a Calculator</a:t>
            </a: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6" name="TPAnswers"/>
          <p:cNvSpPr>
            <a:spLocks noChangeArrowheads="1"/>
          </p:cNvSpPr>
          <p:nvPr>
            <p:custDataLst>
              <p:tags r:id="rId2"/>
            </p:custDataLst>
          </p:nvPr>
        </p:nvSpPr>
        <p:spPr bwMode="auto">
          <a:xfrm>
            <a:off x="1066800" y="2667000"/>
            <a:ext cx="4495800" cy="3998913"/>
          </a:xfrm>
          <a:prstGeom prst="rect">
            <a:avLst/>
          </a:prstGeom>
          <a:noFill/>
          <a:ln w="9525">
            <a:noFill/>
            <a:miter lim="800000"/>
            <a:headEnd/>
            <a:tailEnd/>
          </a:ln>
          <a:effectLst/>
        </p:spPr>
        <p:txBody>
          <a:bodyPr>
            <a:spAutoFit/>
          </a:bodyPr>
          <a:lstStyle/>
          <a:p>
            <a:pPr marL="609600" indent="-609600">
              <a:lnSpc>
                <a:spcPct val="90000"/>
              </a:lnSpc>
              <a:spcBef>
                <a:spcPct val="50000"/>
              </a:spcBef>
              <a:spcAft>
                <a:spcPct val="50000"/>
              </a:spcAft>
              <a:buClr>
                <a:srgbClr val="00539D"/>
              </a:buClr>
              <a:buFontTx/>
              <a:buAutoNum type="alphaUcPeriod"/>
            </a:pPr>
            <a:r>
              <a:rPr lang="pt-BR" sz="2400" b="1">
                <a:solidFill>
                  <a:srgbClr val="000000"/>
                </a:solidFill>
                <a:sym typeface="Symbol" pitchFamily="18" charset="2"/>
              </a:rPr>
              <a:t>D = {all real numbers}, </a:t>
            </a:r>
            <a:br>
              <a:rPr lang="pt-BR" sz="2400" b="1">
                <a:solidFill>
                  <a:srgbClr val="000000"/>
                </a:solidFill>
                <a:sym typeface="Symbol" pitchFamily="18" charset="2"/>
              </a:rPr>
            </a:br>
            <a:r>
              <a:rPr lang="pt-BR" sz="2400" b="1">
                <a:solidFill>
                  <a:srgbClr val="000000"/>
                </a:solidFill>
                <a:sym typeface="Symbol" pitchFamily="18" charset="2"/>
              </a:rPr>
              <a:t>R = {</a:t>
            </a:r>
            <a:r>
              <a:rPr lang="pt-BR" sz="2400" b="1" i="1">
                <a:solidFill>
                  <a:srgbClr val="000000"/>
                </a:solidFill>
                <a:sym typeface="Symbol" pitchFamily="18" charset="2"/>
              </a:rPr>
              <a:t>y</a:t>
            </a:r>
            <a:r>
              <a:rPr lang="pt-BR" sz="2400" b="1">
                <a:solidFill>
                  <a:srgbClr val="000000"/>
                </a:solidFill>
                <a:sym typeface="Symbol" pitchFamily="18" charset="2"/>
              </a:rPr>
              <a:t> | </a:t>
            </a:r>
            <a:r>
              <a:rPr lang="pt-BR" sz="2400" b="1" i="1">
                <a:solidFill>
                  <a:srgbClr val="000000"/>
                </a:solidFill>
                <a:sym typeface="Symbol" pitchFamily="18" charset="2"/>
              </a:rPr>
              <a:t>y</a:t>
            </a:r>
            <a:r>
              <a:rPr lang="pt-BR" sz="2400" b="1">
                <a:solidFill>
                  <a:srgbClr val="000000"/>
                </a:solidFill>
                <a:sym typeface="Symbol" pitchFamily="18" charset="2"/>
              </a:rPr>
              <a:t> </a:t>
            </a:r>
            <a:r>
              <a:rPr lang="pt-BR" sz="2400" b="1">
                <a:solidFill>
                  <a:srgbClr val="000000"/>
                </a:solidFill>
                <a:cs typeface="Arial" charset="0"/>
                <a:sym typeface="Symbol" pitchFamily="18" charset="2"/>
              </a:rPr>
              <a:t>≤ –2}</a:t>
            </a:r>
          </a:p>
          <a:p>
            <a:pPr marL="609600" indent="-609600">
              <a:lnSpc>
                <a:spcPct val="90000"/>
              </a:lnSpc>
              <a:spcBef>
                <a:spcPct val="50000"/>
              </a:spcBef>
              <a:spcAft>
                <a:spcPct val="5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D = {all real numbers}, </a:t>
            </a:r>
            <a:br>
              <a:rPr lang="pt-BR" sz="2400" b="1">
                <a:solidFill>
                  <a:srgbClr val="000000"/>
                </a:solidFill>
                <a:sym typeface="Symbol" pitchFamily="18" charset="2"/>
              </a:rPr>
            </a:br>
            <a:r>
              <a:rPr lang="pt-BR" sz="2400" b="1">
                <a:solidFill>
                  <a:srgbClr val="000000"/>
                </a:solidFill>
                <a:sym typeface="Symbol" pitchFamily="18" charset="2"/>
              </a:rPr>
              <a:t>R = {</a:t>
            </a:r>
            <a:r>
              <a:rPr lang="pt-BR" sz="2400" b="1" i="1">
                <a:solidFill>
                  <a:srgbClr val="000000"/>
                </a:solidFill>
                <a:sym typeface="Symbol" pitchFamily="18" charset="2"/>
              </a:rPr>
              <a:t>y</a:t>
            </a:r>
            <a:r>
              <a:rPr lang="pt-BR" sz="2400" b="1">
                <a:solidFill>
                  <a:srgbClr val="000000"/>
                </a:solidFill>
                <a:sym typeface="Symbol" pitchFamily="18" charset="2"/>
              </a:rPr>
              <a:t> | </a:t>
            </a:r>
            <a:r>
              <a:rPr lang="pt-BR" sz="2400" b="1" i="1">
                <a:solidFill>
                  <a:srgbClr val="000000"/>
                </a:solidFill>
                <a:sym typeface="Symbol" pitchFamily="18" charset="2"/>
              </a:rPr>
              <a:t>y</a:t>
            </a:r>
            <a:r>
              <a:rPr lang="pt-BR" sz="2400" b="1">
                <a:solidFill>
                  <a:srgbClr val="000000"/>
                </a:solidFill>
                <a:sym typeface="Symbol" pitchFamily="18" charset="2"/>
              </a:rPr>
              <a:t> </a:t>
            </a:r>
            <a:r>
              <a:rPr lang="pt-BR" sz="2400" b="1">
                <a:solidFill>
                  <a:srgbClr val="000000"/>
                </a:solidFill>
                <a:cs typeface="Arial" charset="0"/>
                <a:sym typeface="Symbol" pitchFamily="18" charset="2"/>
              </a:rPr>
              <a:t>≥ –2}</a:t>
            </a:r>
          </a:p>
          <a:p>
            <a:pPr marL="609600" indent="-609600">
              <a:lnSpc>
                <a:spcPct val="90000"/>
              </a:lnSpc>
              <a:spcBef>
                <a:spcPct val="50000"/>
              </a:spcBef>
              <a:spcAft>
                <a:spcPct val="5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D = {all real numbers}, </a:t>
            </a:r>
            <a:br>
              <a:rPr lang="pt-BR" sz="2400" b="1">
                <a:solidFill>
                  <a:srgbClr val="000000"/>
                </a:solidFill>
                <a:sym typeface="Symbol" pitchFamily="18" charset="2"/>
              </a:rPr>
            </a:br>
            <a:r>
              <a:rPr lang="pt-BR" sz="2400" b="1">
                <a:solidFill>
                  <a:srgbClr val="000000"/>
                </a:solidFill>
                <a:sym typeface="Symbol" pitchFamily="18" charset="2"/>
              </a:rPr>
              <a:t>R = {</a:t>
            </a:r>
            <a:r>
              <a:rPr lang="pt-BR" sz="2400" b="1" i="1">
                <a:solidFill>
                  <a:srgbClr val="000000"/>
                </a:solidFill>
                <a:sym typeface="Symbol" pitchFamily="18" charset="2"/>
              </a:rPr>
              <a:t>y</a:t>
            </a:r>
            <a:r>
              <a:rPr lang="pt-BR" sz="2400" b="1">
                <a:solidFill>
                  <a:srgbClr val="000000"/>
                </a:solidFill>
                <a:sym typeface="Symbol" pitchFamily="18" charset="2"/>
              </a:rPr>
              <a:t> | </a:t>
            </a:r>
            <a:r>
              <a:rPr lang="pt-BR" sz="2400" b="1" i="1">
                <a:solidFill>
                  <a:srgbClr val="000000"/>
                </a:solidFill>
                <a:sym typeface="Symbol" pitchFamily="18" charset="2"/>
              </a:rPr>
              <a:t>y</a:t>
            </a:r>
            <a:r>
              <a:rPr lang="pt-BR" sz="2400" b="1">
                <a:solidFill>
                  <a:srgbClr val="000000"/>
                </a:solidFill>
                <a:sym typeface="Symbol" pitchFamily="18" charset="2"/>
              </a:rPr>
              <a:t> </a:t>
            </a:r>
            <a:r>
              <a:rPr lang="pt-BR" sz="2400" b="1">
                <a:solidFill>
                  <a:srgbClr val="000000"/>
                </a:solidFill>
                <a:cs typeface="Arial" charset="0"/>
                <a:sym typeface="Symbol" pitchFamily="18" charset="2"/>
              </a:rPr>
              <a:t>≥ –1}</a:t>
            </a:r>
            <a:endParaRPr lang="pt-BR" sz="2400" b="1">
              <a:solidFill>
                <a:srgbClr val="000000"/>
              </a:solidFill>
              <a:sym typeface="Symbol" pitchFamily="18" charset="2"/>
            </a:endParaRPr>
          </a:p>
          <a:p>
            <a:pPr marL="609600" indent="-609600">
              <a:lnSpc>
                <a:spcPct val="90000"/>
              </a:lnSpc>
              <a:spcBef>
                <a:spcPct val="50000"/>
              </a:spcBef>
              <a:spcAft>
                <a:spcPct val="5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D = {</a:t>
            </a:r>
            <a:r>
              <a:rPr lang="pt-BR" sz="2400" b="1" i="1">
                <a:solidFill>
                  <a:srgbClr val="000000"/>
                </a:solidFill>
                <a:sym typeface="Symbol" pitchFamily="18" charset="2"/>
              </a:rPr>
              <a:t>x</a:t>
            </a:r>
            <a:r>
              <a:rPr lang="pt-BR" sz="2400" b="1">
                <a:solidFill>
                  <a:srgbClr val="000000"/>
                </a:solidFill>
                <a:sym typeface="Symbol" pitchFamily="18" charset="2"/>
              </a:rPr>
              <a:t> | </a:t>
            </a:r>
            <a:r>
              <a:rPr lang="pt-BR" sz="2400" b="1" i="1">
                <a:solidFill>
                  <a:srgbClr val="000000"/>
                </a:solidFill>
                <a:sym typeface="Symbol" pitchFamily="18" charset="2"/>
              </a:rPr>
              <a:t>x</a:t>
            </a:r>
            <a:r>
              <a:rPr lang="pt-BR" sz="2400" b="1">
                <a:solidFill>
                  <a:srgbClr val="000000"/>
                </a:solidFill>
                <a:sym typeface="Symbol" pitchFamily="18" charset="2"/>
              </a:rPr>
              <a:t> &gt; 1}, </a:t>
            </a:r>
            <a:br>
              <a:rPr lang="pt-BR" sz="2400" b="1">
                <a:solidFill>
                  <a:srgbClr val="000000"/>
                </a:solidFill>
                <a:sym typeface="Symbol" pitchFamily="18" charset="2"/>
              </a:rPr>
            </a:br>
            <a:r>
              <a:rPr lang="pt-BR" sz="2400" b="1">
                <a:solidFill>
                  <a:srgbClr val="000000"/>
                </a:solidFill>
                <a:sym typeface="Symbol" pitchFamily="18" charset="2"/>
              </a:rPr>
              <a:t>R = {</a:t>
            </a:r>
            <a:r>
              <a:rPr lang="pt-BR" sz="2400" b="1" i="1">
                <a:solidFill>
                  <a:srgbClr val="000000"/>
                </a:solidFill>
                <a:sym typeface="Symbol" pitchFamily="18" charset="2"/>
              </a:rPr>
              <a:t>y</a:t>
            </a:r>
            <a:r>
              <a:rPr lang="pt-BR" sz="2400" b="1">
                <a:solidFill>
                  <a:srgbClr val="000000"/>
                </a:solidFill>
                <a:sym typeface="Symbol" pitchFamily="18" charset="2"/>
              </a:rPr>
              <a:t> | </a:t>
            </a:r>
            <a:r>
              <a:rPr lang="pt-BR" sz="2400" b="1" i="1">
                <a:solidFill>
                  <a:srgbClr val="000000"/>
                </a:solidFill>
                <a:sym typeface="Symbol" pitchFamily="18" charset="2"/>
              </a:rPr>
              <a:t>y</a:t>
            </a:r>
            <a:r>
              <a:rPr lang="pt-BR" sz="2400" b="1">
                <a:solidFill>
                  <a:srgbClr val="000000"/>
                </a:solidFill>
                <a:sym typeface="Symbol" pitchFamily="18" charset="2"/>
              </a:rPr>
              <a:t> </a:t>
            </a:r>
            <a:r>
              <a:rPr lang="pt-BR" sz="2400" b="1">
                <a:solidFill>
                  <a:srgbClr val="000000"/>
                </a:solidFill>
                <a:cs typeface="Arial" charset="0"/>
                <a:sym typeface="Symbol" pitchFamily="18" charset="2"/>
              </a:rPr>
              <a:t>&gt; 1}</a:t>
            </a:r>
          </a:p>
        </p:txBody>
      </p:sp>
      <p:sp>
        <p:nvSpPr>
          <p:cNvPr id="107527" name="TPQuestion"/>
          <p:cNvSpPr>
            <a:spLocks noChangeArrowheads="1"/>
          </p:cNvSpPr>
          <p:nvPr/>
        </p:nvSpPr>
        <p:spPr bwMode="auto">
          <a:xfrm>
            <a:off x="685800" y="1657350"/>
            <a:ext cx="701040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Use a table of values to graph </a:t>
            </a:r>
            <a:r>
              <a:rPr lang="en-US" sz="2400" b="1" i="1">
                <a:solidFill>
                  <a:srgbClr val="00539D"/>
                </a:solidFill>
                <a:cs typeface="Times New Roman" pitchFamily="18" charset="0"/>
              </a:rPr>
              <a:t>y</a:t>
            </a:r>
            <a:r>
              <a:rPr lang="en-US" sz="2400" b="1">
                <a:solidFill>
                  <a:srgbClr val="00539D"/>
                </a:solidFill>
                <a:cs typeface="Times New Roman" pitchFamily="18" charset="0"/>
              </a:rPr>
              <a:t> =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+ 2</a:t>
            </a:r>
            <a:r>
              <a:rPr lang="en-US" sz="2400" b="1" i="1">
                <a:solidFill>
                  <a:srgbClr val="00539D"/>
                </a:solidFill>
                <a:cs typeface="Times New Roman" pitchFamily="18" charset="0"/>
              </a:rPr>
              <a:t>x</a:t>
            </a:r>
            <a:r>
              <a:rPr lang="en-US" sz="2400" b="1">
                <a:solidFill>
                  <a:srgbClr val="00539D"/>
                </a:solidFill>
                <a:cs typeface="Times New Roman" pitchFamily="18" charset="0"/>
              </a:rPr>
              <a:t> – 1. State the domain and range.</a:t>
            </a:r>
          </a:p>
        </p:txBody>
      </p:sp>
      <p:pic>
        <p:nvPicPr>
          <p:cNvPr id="107531" name="Picture 11" descr="5Min Num_1"/>
          <p:cNvPicPr>
            <a:picLocks noChangeAspect="1" noChangeArrowheads="1"/>
          </p:cNvPicPr>
          <p:nvPr/>
        </p:nvPicPr>
        <p:blipFill>
          <a:blip r:embed="rId5" cstate="print"/>
          <a:srcRect/>
          <a:stretch>
            <a:fillRect/>
          </a:stretch>
        </p:blipFill>
        <p:spPr bwMode="auto">
          <a:xfrm>
            <a:off x="614363" y="1647825"/>
            <a:ext cx="457200" cy="422275"/>
          </a:xfrm>
          <a:prstGeom prst="rect">
            <a:avLst/>
          </a:prstGeom>
          <a:noFill/>
        </p:spPr>
      </p:pic>
      <p:sp>
        <p:nvSpPr>
          <p:cNvPr id="107537" name="AutoShape 17"/>
          <p:cNvSpPr>
            <a:spLocks noChangeArrowheads="1"/>
          </p:cNvSpPr>
          <p:nvPr/>
        </p:nvSpPr>
        <p:spPr bwMode="auto">
          <a:xfrm>
            <a:off x="533400" y="37734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9" name="Picture 19" descr="9-2-1"/>
          <p:cNvPicPr>
            <a:picLocks noChangeAspect="1" noChangeArrowheads="1"/>
          </p:cNvPicPr>
          <p:nvPr/>
        </p:nvPicPr>
        <p:blipFill>
          <a:blip r:embed="rId6" cstate="print"/>
          <a:srcRect/>
          <a:stretch>
            <a:fillRect/>
          </a:stretch>
        </p:blipFill>
        <p:spPr bwMode="auto">
          <a:xfrm>
            <a:off x="6019800" y="2133600"/>
            <a:ext cx="2038350" cy="205740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7526"/>
                                        </p:tgtEl>
                                        <p:attrNameLst>
                                          <p:attrName>style.visibility</p:attrName>
                                        </p:attrNameLst>
                                      </p:cBhvr>
                                      <p:to>
                                        <p:strVal val="visible"/>
                                      </p:to>
                                    </p:set>
                                    <p:animEffect transition="in" filter="wipe(left)">
                                      <p:cBhvr>
                                        <p:cTn id="15" dur="500"/>
                                        <p:tgtEl>
                                          <p:spTgt spid="10752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37"/>
                                        </p:tgtEl>
                                        <p:attrNameLst>
                                          <p:attrName>style.visibility</p:attrName>
                                        </p:attrNameLst>
                                      </p:cBhvr>
                                      <p:to>
                                        <p:strVal val="visible"/>
                                      </p:to>
                                    </p:set>
                                    <p:anim calcmode="lin" valueType="num">
                                      <p:cBhvr additive="base">
                                        <p:cTn id="20" dur="500" fill="hold"/>
                                        <p:tgtEl>
                                          <p:spTgt spid="107537"/>
                                        </p:tgtEl>
                                        <p:attrNameLst>
                                          <p:attrName>ppt_x</p:attrName>
                                        </p:attrNameLst>
                                      </p:cBhvr>
                                      <p:tavLst>
                                        <p:tav tm="0">
                                          <p:val>
                                            <p:strVal val="0-#ppt_w/2"/>
                                          </p:val>
                                        </p:tav>
                                        <p:tav tm="100000">
                                          <p:val>
                                            <p:strVal val="#ppt_x"/>
                                          </p:val>
                                        </p:tav>
                                      </p:tavLst>
                                    </p:anim>
                                    <p:anim calcmode="lin" valueType="num">
                                      <p:cBhvr additive="base">
                                        <p:cTn id="21" dur="500" fill="hold"/>
                                        <p:tgtEl>
                                          <p:spTgt spid="107537"/>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107539"/>
                                        </p:tgtEl>
                                        <p:attrNameLst>
                                          <p:attrName>style.visibility</p:attrName>
                                        </p:attrNameLst>
                                      </p:cBhvr>
                                      <p:to>
                                        <p:strVal val="visible"/>
                                      </p:to>
                                    </p:set>
                                    <p:animEffect transition="in" filter="wipe(up)">
                                      <p:cBhvr>
                                        <p:cTn id="25" dur="500"/>
                                        <p:tgtEl>
                                          <p:spTgt spid="107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6" grpId="0" autoUpdateAnimBg="0"/>
      <p:bldP spid="107527" grpId="0" autoUpdateAnimBg="0"/>
      <p:bldP spid="10753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49" name="TPAnswers"/>
          <p:cNvSpPr>
            <a:spLocks noChangeArrowheads="1"/>
          </p:cNvSpPr>
          <p:nvPr>
            <p:custDataLst>
              <p:tags r:id="rId2"/>
            </p:custDataLst>
          </p:nvPr>
        </p:nvSpPr>
        <p:spPr bwMode="auto">
          <a:xfrm>
            <a:off x="1019175" y="2794000"/>
            <a:ext cx="2790825" cy="3529013"/>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 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2</a:t>
            </a:r>
          </a:p>
        </p:txBody>
      </p:sp>
      <p:sp>
        <p:nvSpPr>
          <p:cNvPr id="108550"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What is the equation of the axis of symmetry for </a:t>
            </a:r>
            <a:br>
              <a:rPr lang="en-US" sz="2400" b="1">
                <a:solidFill>
                  <a:srgbClr val="00539D"/>
                </a:solidFill>
                <a:cs typeface="Times New Roman" pitchFamily="18" charset="0"/>
              </a:rPr>
            </a:br>
            <a:r>
              <a:rPr lang="en-US" sz="2400" b="1" i="1">
                <a:solidFill>
                  <a:srgbClr val="00539D"/>
                </a:solidFill>
                <a:cs typeface="Times New Roman" pitchFamily="18" charset="0"/>
              </a:rPr>
              <a:t>y</a:t>
            </a:r>
            <a:r>
              <a:rPr lang="en-US" sz="2400" b="1">
                <a:solidFill>
                  <a:srgbClr val="00539D"/>
                </a:solidFill>
                <a:cs typeface="Times New Roman" pitchFamily="18" charset="0"/>
              </a:rPr>
              <a:t> =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+ 2?</a:t>
            </a:r>
          </a:p>
        </p:txBody>
      </p:sp>
      <p:sp>
        <p:nvSpPr>
          <p:cNvPr id="108551" name="AutoShape 7"/>
          <p:cNvSpPr>
            <a:spLocks noChangeArrowheads="1"/>
          </p:cNvSpPr>
          <p:nvPr/>
        </p:nvSpPr>
        <p:spPr bwMode="auto">
          <a:xfrm>
            <a:off x="485775" y="38100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5"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wipe(left)">
                                      <p:cBhvr>
                                        <p:cTn id="11" dur="500"/>
                                        <p:tgtEl>
                                          <p:spTgt spid="10855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8549"/>
                                        </p:tgtEl>
                                        <p:attrNameLst>
                                          <p:attrName>style.visibility</p:attrName>
                                        </p:attrNameLst>
                                      </p:cBhvr>
                                      <p:to>
                                        <p:strVal val="visible"/>
                                      </p:to>
                                    </p:set>
                                    <p:animEffect transition="in" filter="wipe(left)">
                                      <p:cBhvr>
                                        <p:cTn id="15" dur="500"/>
                                        <p:tgtEl>
                                          <p:spTgt spid="1085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autoUpdateAnimBg="0"/>
      <p:bldP spid="108550" grpId="0" autoUpdateAnimBg="0"/>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3" name="TPAnswers"/>
          <p:cNvSpPr>
            <a:spLocks noChangeArrowheads="1"/>
          </p:cNvSpPr>
          <p:nvPr>
            <p:custDataLst>
              <p:tags r:id="rId2"/>
            </p:custDataLst>
          </p:nvPr>
        </p:nvSpPr>
        <p:spPr bwMode="auto">
          <a:xfrm>
            <a:off x="1066800" y="2870200"/>
            <a:ext cx="4038600" cy="3529013"/>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(–1.5, 6); maximum</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(2, –4); minimum</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(2, 4); maximum</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(2.5, –6.25); minimum</a:t>
            </a:r>
          </a:p>
        </p:txBody>
      </p:sp>
      <p:sp>
        <p:nvSpPr>
          <p:cNvPr id="109574" name="TPQuestion"/>
          <p:cNvSpPr>
            <a:spLocks noChangeArrowheads="1"/>
          </p:cNvSpPr>
          <p:nvPr/>
        </p:nvSpPr>
        <p:spPr bwMode="auto">
          <a:xfrm>
            <a:off x="685800" y="165735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What are the coordinates of the vertex of the graph of </a:t>
            </a:r>
            <a:r>
              <a:rPr lang="en-US" sz="2400" b="1" i="1">
                <a:solidFill>
                  <a:srgbClr val="00539D"/>
                </a:solidFill>
                <a:cs typeface="Times New Roman" pitchFamily="18" charset="0"/>
              </a:rPr>
              <a:t>y</a:t>
            </a:r>
            <a:r>
              <a:rPr lang="en-US" sz="2400" b="1">
                <a:solidFill>
                  <a:srgbClr val="00539D"/>
                </a:solidFill>
                <a:cs typeface="Times New Roman" pitchFamily="18" charset="0"/>
              </a:rPr>
              <a:t> =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5</a:t>
            </a:r>
            <a:r>
              <a:rPr lang="en-US" sz="2400" b="1" i="1">
                <a:solidFill>
                  <a:srgbClr val="00539D"/>
                </a:solidFill>
                <a:cs typeface="Times New Roman" pitchFamily="18" charset="0"/>
              </a:rPr>
              <a:t>x</a:t>
            </a:r>
            <a:r>
              <a:rPr lang="en-US" sz="2400" b="1">
                <a:solidFill>
                  <a:srgbClr val="00539D"/>
                </a:solidFill>
                <a:cs typeface="Times New Roman" pitchFamily="18" charset="0"/>
              </a:rPr>
              <a:t>? Is the vertex a </a:t>
            </a:r>
            <a:r>
              <a:rPr lang="en-US" sz="2400" b="1" i="1">
                <a:solidFill>
                  <a:srgbClr val="00539D"/>
                </a:solidFill>
                <a:cs typeface="Times New Roman" pitchFamily="18" charset="0"/>
              </a:rPr>
              <a:t>maximum</a:t>
            </a:r>
            <a:r>
              <a:rPr lang="en-US" sz="2400" b="1">
                <a:solidFill>
                  <a:srgbClr val="00539D"/>
                </a:solidFill>
                <a:cs typeface="Times New Roman" pitchFamily="18" charset="0"/>
              </a:rPr>
              <a:t> or </a:t>
            </a:r>
            <a:r>
              <a:rPr lang="en-US" sz="2400" b="1" i="1">
                <a:solidFill>
                  <a:srgbClr val="00539D"/>
                </a:solidFill>
                <a:cs typeface="Times New Roman" pitchFamily="18" charset="0"/>
              </a:rPr>
              <a:t>minimum</a:t>
            </a:r>
            <a:r>
              <a:rPr lang="en-US" sz="2400" b="1">
                <a:solidFill>
                  <a:srgbClr val="00539D"/>
                </a:solidFill>
                <a:cs typeface="Times New Roman" pitchFamily="18" charset="0"/>
              </a:rPr>
              <a:t>?</a:t>
            </a:r>
          </a:p>
        </p:txBody>
      </p:sp>
      <p:sp>
        <p:nvSpPr>
          <p:cNvPr id="109575" name="AutoShape 7"/>
          <p:cNvSpPr>
            <a:spLocks noChangeArrowheads="1"/>
          </p:cNvSpPr>
          <p:nvPr/>
        </p:nvSpPr>
        <p:spPr bwMode="auto">
          <a:xfrm>
            <a:off x="533400" y="574833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5"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574"/>
                                        </p:tgtEl>
                                        <p:attrNameLst>
                                          <p:attrName>style.visibility</p:attrName>
                                        </p:attrNameLst>
                                      </p:cBhvr>
                                      <p:to>
                                        <p:strVal val="visible"/>
                                      </p:to>
                                    </p:set>
                                    <p:animEffect transition="in" filter="wipe(left)">
                                      <p:cBhvr>
                                        <p:cTn id="11" dur="500"/>
                                        <p:tgtEl>
                                          <p:spTgt spid="1095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9573"/>
                                        </p:tgtEl>
                                        <p:attrNameLst>
                                          <p:attrName>style.visibility</p:attrName>
                                        </p:attrNameLst>
                                      </p:cBhvr>
                                      <p:to>
                                        <p:strVal val="visible"/>
                                      </p:to>
                                    </p:set>
                                    <p:animEffect transition="in" filter="wipe(left)">
                                      <p:cBhvr>
                                        <p:cTn id="15" dur="500"/>
                                        <p:tgtEl>
                                          <p:spTgt spid="10957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3" grpId="0" autoUpdateAnimBg="0"/>
      <p:bldP spid="109574" grpId="0" autoUpdateAnimBg="0"/>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7" name="TPAnswers"/>
          <p:cNvSpPr>
            <a:spLocks noChangeArrowheads="1"/>
          </p:cNvSpPr>
          <p:nvPr>
            <p:custDataLst>
              <p:tags r:id="rId2"/>
            </p:custDataLst>
          </p:nvPr>
        </p:nvSpPr>
        <p:spPr bwMode="auto">
          <a:xfrm>
            <a:off x="1066800" y="3022600"/>
            <a:ext cx="2790825" cy="3529013"/>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65 ft</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61 ft</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54 ft</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43 ft</a:t>
            </a:r>
          </a:p>
        </p:txBody>
      </p:sp>
      <p:sp>
        <p:nvSpPr>
          <p:cNvPr id="110598" name="TPQuestion"/>
          <p:cNvSpPr>
            <a:spLocks noChangeArrowheads="1"/>
          </p:cNvSpPr>
          <p:nvPr/>
        </p:nvSpPr>
        <p:spPr bwMode="auto">
          <a:xfrm>
            <a:off x="685800" y="165735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What is the maximum height of a rocket fired straight up if the height in feet is described by </a:t>
            </a:r>
            <a:br>
              <a:rPr lang="en-US" sz="2400" b="1">
                <a:solidFill>
                  <a:srgbClr val="00539D"/>
                </a:solidFill>
                <a:cs typeface="Times New Roman" pitchFamily="18" charset="0"/>
              </a:rPr>
            </a:br>
            <a:r>
              <a:rPr lang="en-US" sz="2400" b="1" i="1">
                <a:solidFill>
                  <a:srgbClr val="00539D"/>
                </a:solidFill>
                <a:cs typeface="Times New Roman" pitchFamily="18" charset="0"/>
              </a:rPr>
              <a:t>h</a:t>
            </a:r>
            <a:r>
              <a:rPr lang="en-US" sz="2400" b="1">
                <a:solidFill>
                  <a:srgbClr val="00539D"/>
                </a:solidFill>
                <a:cs typeface="Times New Roman" pitchFamily="18" charset="0"/>
              </a:rPr>
              <a:t> = –16</a:t>
            </a:r>
            <a:r>
              <a:rPr lang="en-US" sz="2400" b="1" i="1">
                <a:solidFill>
                  <a:srgbClr val="00539D"/>
                </a:solidFill>
                <a:cs typeface="Times New Roman" pitchFamily="18" charset="0"/>
              </a:rPr>
              <a:t>t</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+ 64</a:t>
            </a:r>
            <a:r>
              <a:rPr lang="en-US" sz="2400" b="1" i="1">
                <a:solidFill>
                  <a:srgbClr val="00539D"/>
                </a:solidFill>
                <a:cs typeface="Times New Roman" pitchFamily="18" charset="0"/>
              </a:rPr>
              <a:t>t</a:t>
            </a:r>
            <a:r>
              <a:rPr lang="en-US" sz="2400" b="1">
                <a:solidFill>
                  <a:srgbClr val="00539D"/>
                </a:solidFill>
                <a:cs typeface="Times New Roman" pitchFamily="18" charset="0"/>
              </a:rPr>
              <a:t> + 1, where </a:t>
            </a:r>
            <a:r>
              <a:rPr lang="en-US" sz="2400" b="1" i="1">
                <a:solidFill>
                  <a:srgbClr val="00539D"/>
                </a:solidFill>
                <a:cs typeface="Times New Roman" pitchFamily="18" charset="0"/>
              </a:rPr>
              <a:t>t</a:t>
            </a:r>
            <a:r>
              <a:rPr lang="en-US" sz="2400" b="1">
                <a:solidFill>
                  <a:srgbClr val="00539D"/>
                </a:solidFill>
                <a:cs typeface="Times New Roman" pitchFamily="18" charset="0"/>
              </a:rPr>
              <a:t> is time in seconds?</a:t>
            </a:r>
          </a:p>
        </p:txBody>
      </p:sp>
      <p:sp>
        <p:nvSpPr>
          <p:cNvPr id="110599" name="AutoShape 7"/>
          <p:cNvSpPr>
            <a:spLocks noChangeArrowheads="1"/>
          </p:cNvSpPr>
          <p:nvPr/>
        </p:nvSpPr>
        <p:spPr bwMode="auto">
          <a:xfrm>
            <a:off x="533400" y="309562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5" cstate="print"/>
          <a:srcRect/>
          <a:stretch>
            <a:fillRect/>
          </a:stretch>
        </p:blipFill>
        <p:spPr bwMode="auto">
          <a:xfrm>
            <a:off x="614363" y="1647825"/>
            <a:ext cx="457200" cy="420688"/>
          </a:xfrm>
          <a:prstGeom prst="rect">
            <a:avLst/>
          </a:prstGeom>
          <a:noFill/>
        </p:spPr>
      </p:pic>
      <p:pic>
        <p:nvPicPr>
          <p:cNvPr id="110602" name="Picture 10" descr="Std Test Prac"/>
          <p:cNvPicPr>
            <a:picLocks noChangeAspect="1" noChangeArrowheads="1"/>
          </p:cNvPicPr>
          <p:nvPr/>
        </p:nvPicPr>
        <p:blipFill>
          <a:blip r:embed="rId6" cstate="print"/>
          <a:srcRect/>
          <a:stretch>
            <a:fillRect/>
          </a:stretch>
        </p:blipFill>
        <p:spPr bwMode="auto">
          <a:xfrm>
            <a:off x="647700" y="1295400"/>
            <a:ext cx="3373438" cy="3111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0602"/>
                                        </p:tgtEl>
                                        <p:attrNameLst>
                                          <p:attrName>style.visibility</p:attrName>
                                        </p:attrNameLst>
                                      </p:cBhvr>
                                      <p:to>
                                        <p:strVal val="visible"/>
                                      </p:to>
                                    </p:set>
                                    <p:animEffect transition="in" filter="wipe(left)">
                                      <p:cBhvr>
                                        <p:cTn id="7" dur="500"/>
                                        <p:tgtEl>
                                          <p:spTgt spid="11060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0600"/>
                                        </p:tgtEl>
                                        <p:attrNameLst>
                                          <p:attrName>style.visibility</p:attrName>
                                        </p:attrNameLst>
                                      </p:cBhvr>
                                      <p:to>
                                        <p:strVal val="visible"/>
                                      </p:to>
                                    </p:set>
                                    <p:animEffect transition="in" filter="dissolve">
                                      <p:cBhvr>
                                        <p:cTn id="11" dur="500"/>
                                        <p:tgtEl>
                                          <p:spTgt spid="11060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0598"/>
                                        </p:tgtEl>
                                        <p:attrNameLst>
                                          <p:attrName>style.visibility</p:attrName>
                                        </p:attrNameLst>
                                      </p:cBhvr>
                                      <p:to>
                                        <p:strVal val="visible"/>
                                      </p:to>
                                    </p:set>
                                    <p:animEffect transition="in" filter="wipe(left)">
                                      <p:cBhvr>
                                        <p:cTn id="15" dur="500"/>
                                        <p:tgtEl>
                                          <p:spTgt spid="11059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0597"/>
                                        </p:tgtEl>
                                        <p:attrNameLst>
                                          <p:attrName>style.visibility</p:attrName>
                                        </p:attrNameLst>
                                      </p:cBhvr>
                                      <p:to>
                                        <p:strVal val="visible"/>
                                      </p:to>
                                    </p:set>
                                    <p:animEffect transition="in" filter="wipe(left)">
                                      <p:cBhvr>
                                        <p:cTn id="19" dur="500"/>
                                        <p:tgtEl>
                                          <p:spTgt spid="11059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10599"/>
                                        </p:tgtEl>
                                        <p:attrNameLst>
                                          <p:attrName>style.visibility</p:attrName>
                                        </p:attrNameLst>
                                      </p:cBhvr>
                                      <p:to>
                                        <p:strVal val="visible"/>
                                      </p:to>
                                    </p:set>
                                    <p:anim calcmode="lin" valueType="num">
                                      <p:cBhvr additive="base">
                                        <p:cTn id="24" dur="500" fill="hold"/>
                                        <p:tgtEl>
                                          <p:spTgt spid="110599"/>
                                        </p:tgtEl>
                                        <p:attrNameLst>
                                          <p:attrName>ppt_x</p:attrName>
                                        </p:attrNameLst>
                                      </p:cBhvr>
                                      <p:tavLst>
                                        <p:tav tm="0">
                                          <p:val>
                                            <p:strVal val="0-#ppt_w/2"/>
                                          </p:val>
                                        </p:tav>
                                        <p:tav tm="100000">
                                          <p:val>
                                            <p:strVal val="#ppt_x"/>
                                          </p:val>
                                        </p:tav>
                                      </p:tavLst>
                                    </p:anim>
                                    <p:anim calcmode="lin" valueType="num">
                                      <p:cBhvr additive="base">
                                        <p:cTn id="25"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7" grpId="0" autoUpdateAnimBg="0"/>
      <p:bldP spid="110598" grpId="0" autoUpdateAnimBg="0"/>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315200" cy="4679950"/>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228600" algn="l"/>
              </a:tabLst>
            </a:pPr>
            <a:r>
              <a:rPr lang="en-US" sz="2200" b="1"/>
              <a:t>Content Standards</a:t>
            </a:r>
          </a:p>
          <a:p>
            <a:pPr>
              <a:lnSpc>
                <a:spcPct val="90000"/>
              </a:lnSpc>
              <a:spcBef>
                <a:spcPct val="20000"/>
              </a:spcBef>
              <a:spcAft>
                <a:spcPct val="20000"/>
              </a:spcAft>
              <a:tabLst>
                <a:tab pos="228600" algn="l"/>
              </a:tabLst>
            </a:pPr>
            <a:r>
              <a:rPr lang="en-US" sz="2200"/>
              <a:t>A.REI.4b Solve quadratic equations by inspection (e.g., for </a:t>
            </a:r>
            <a:r>
              <a:rPr lang="en-US" sz="2200" i="1"/>
              <a:t>x</a:t>
            </a:r>
            <a:r>
              <a:rPr lang="en-US" sz="2200" baseline="40000"/>
              <a:t>2</a:t>
            </a:r>
            <a:r>
              <a:rPr lang="en-US" sz="2200"/>
              <a:t> = 49), taking square roots, completing the square, the quadratic formula and factoring, as appropriate to the initial form of the equation. Recognize when the quadratic formula gives complex solutions and write them as </a:t>
            </a:r>
            <a:r>
              <a:rPr lang="en-US" sz="2200" i="1"/>
              <a:t>a </a:t>
            </a:r>
            <a:r>
              <a:rPr lang="en-US" sz="2200"/>
              <a:t>± </a:t>
            </a:r>
            <a:r>
              <a:rPr lang="en-US" sz="2200" i="1"/>
              <a:t>bi </a:t>
            </a:r>
            <a:r>
              <a:rPr lang="en-US" sz="2200"/>
              <a:t>for real numbers </a:t>
            </a:r>
            <a:r>
              <a:rPr lang="en-US" sz="2200" i="1"/>
              <a:t>a </a:t>
            </a:r>
            <a:r>
              <a:rPr lang="en-US" sz="2200"/>
              <a:t>and </a:t>
            </a:r>
            <a:r>
              <a:rPr lang="en-US" sz="2200" i="1"/>
              <a:t>b. </a:t>
            </a:r>
          </a:p>
          <a:p>
            <a:pPr>
              <a:lnSpc>
                <a:spcPct val="90000"/>
              </a:lnSpc>
              <a:spcBef>
                <a:spcPct val="20000"/>
              </a:spcBef>
              <a:spcAft>
                <a:spcPct val="20000"/>
              </a:spcAft>
              <a:tabLst>
                <a:tab pos="228600" algn="l"/>
              </a:tabLst>
            </a:pPr>
            <a:r>
              <a:rPr lang="en-US" sz="2200"/>
              <a:t>F.IF.7a Graph linear and quadratic functions and show intercepts, maxima, and minima.</a:t>
            </a:r>
          </a:p>
          <a:p>
            <a:pPr>
              <a:lnSpc>
                <a:spcPct val="90000"/>
              </a:lnSpc>
              <a:spcBef>
                <a:spcPct val="20000"/>
              </a:spcBef>
              <a:spcAft>
                <a:spcPct val="20000"/>
              </a:spcAft>
              <a:tabLst>
                <a:tab pos="228600" algn="l"/>
              </a:tabLst>
            </a:pPr>
            <a:r>
              <a:rPr lang="en-US" sz="2200" b="1"/>
              <a:t>Mathematical Practices</a:t>
            </a:r>
          </a:p>
          <a:p>
            <a:pPr>
              <a:lnSpc>
                <a:spcPct val="90000"/>
              </a:lnSpc>
              <a:spcBef>
                <a:spcPct val="20000"/>
              </a:spcBef>
              <a:spcAft>
                <a:spcPct val="20000"/>
              </a:spcAft>
              <a:tabLst>
                <a:tab pos="228600" algn="l"/>
              </a:tabLst>
            </a:pPr>
            <a:r>
              <a:rPr lang="en-US" sz="2200"/>
              <a:t>3 Construct viable arguments and critique the reasoning 	of others.</a:t>
            </a:r>
          </a:p>
          <a:p>
            <a:pPr>
              <a:lnSpc>
                <a:spcPct val="90000"/>
              </a:lnSpc>
              <a:spcBef>
                <a:spcPct val="20000"/>
              </a:spcBef>
              <a:spcAft>
                <a:spcPct val="20000"/>
              </a:spcAft>
              <a:tabLst>
                <a:tab pos="228600" algn="l"/>
              </a:tabLst>
            </a:pPr>
            <a:r>
              <a:rPr lang="en-US" sz="2200"/>
              <a:t>6 Attend to precision.</a:t>
            </a:r>
          </a:p>
        </p:txBody>
      </p:sp>
      <p:pic>
        <p:nvPicPr>
          <p:cNvPr id="119819" name="CCSS_Logo" descr="CCSS_Logo"/>
          <p:cNvPicPr>
            <a:picLocks noChangeAspect="1" noChangeArrowheads="1"/>
          </p:cNvPicPr>
          <p:nvPr/>
        </p:nvPicPr>
        <p:blipFill>
          <a:blip r:embed="rId4"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2270125"/>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solidFill>
                  <a:srgbClr val="000000"/>
                </a:solidFill>
              </a:rPr>
              <a:t>You solved quadratic equations by factoring. </a:t>
            </a:r>
            <a:r>
              <a:rPr lang="en-US" sz="2800"/>
              <a:t/>
            </a:r>
            <a:br>
              <a:rPr lang="en-US" sz="2800"/>
            </a:br>
            <a:endParaRPr lang="en-US" sz="2800"/>
          </a:p>
        </p:txBody>
      </p:sp>
      <p:sp>
        <p:nvSpPr>
          <p:cNvPr id="4109" name="Text Box 13"/>
          <p:cNvSpPr txBox="1">
            <a:spLocks noChangeArrowheads="1"/>
          </p:cNvSpPr>
          <p:nvPr/>
        </p:nvSpPr>
        <p:spPr bwMode="auto">
          <a:xfrm>
            <a:off x="812800" y="4057650"/>
            <a:ext cx="7620000" cy="1887538"/>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Solve quadratic equations by graphing.</a:t>
            </a:r>
          </a:p>
          <a:p>
            <a:pPr marL="346075" indent="-346075">
              <a:lnSpc>
                <a:spcPct val="90000"/>
              </a:lnSpc>
              <a:spcBef>
                <a:spcPct val="30000"/>
              </a:spcBef>
              <a:spcAft>
                <a:spcPct val="30000"/>
              </a:spcAft>
              <a:buFontTx/>
              <a:buChar char="•"/>
            </a:pPr>
            <a:endParaRPr lang="en-US" sz="2800"/>
          </a:p>
          <a:p>
            <a:pPr marL="346075" indent="-346075">
              <a:lnSpc>
                <a:spcPct val="90000"/>
              </a:lnSpc>
              <a:spcBef>
                <a:spcPct val="30000"/>
              </a:spcBef>
              <a:spcAft>
                <a:spcPct val="30000"/>
              </a:spcAft>
              <a:buFontTx/>
              <a:buChar char="•"/>
            </a:pPr>
            <a:endParaRPr lang="en-US" sz="2800"/>
          </a:p>
        </p:txBody>
      </p:sp>
      <p:sp>
        <p:nvSpPr>
          <p:cNvPr id="4110" name="Text Box 14"/>
          <p:cNvSpPr txBox="1">
            <a:spLocks noChangeArrowheads="1"/>
          </p:cNvSpPr>
          <p:nvPr/>
        </p:nvSpPr>
        <p:spPr bwMode="auto">
          <a:xfrm>
            <a:off x="812800" y="4689475"/>
            <a:ext cx="7620000" cy="1630363"/>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Estimate solutions of quadratic equations by graphing.</a:t>
            </a:r>
          </a:p>
          <a:p>
            <a:pPr marL="346075" indent="-346075">
              <a:lnSpc>
                <a:spcPct val="90000"/>
              </a:lnSpc>
              <a:spcBef>
                <a:spcPct val="30000"/>
              </a:spcBef>
              <a:spcAft>
                <a:spcPct val="30000"/>
              </a:spcAft>
              <a:buFontTx/>
              <a:buChar char="•"/>
            </a:pPr>
            <a:endParaRPr lang="en-US" sz="2800"/>
          </a:p>
        </p:txBody>
      </p:sp>
      <p:pic>
        <p:nvPicPr>
          <p:cNvPr id="4111" name="Then_img" descr="12_ALG1_ThenGraphic"/>
          <p:cNvPicPr>
            <a:picLocks noChangeAspect="1" noChangeArrowheads="1"/>
          </p:cNvPicPr>
          <p:nvPr/>
        </p:nvPicPr>
        <p:blipFill>
          <a:blip r:embed="rId4"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5"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604838"/>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double root</a:t>
            </a:r>
          </a:p>
        </p:txBody>
      </p:sp>
      <p:pic>
        <p:nvPicPr>
          <p:cNvPr id="88075" name="Vocab_img" descr="12_ALG1_NewVocabulary"/>
          <p:cNvPicPr>
            <a:picLocks noChangeAspect="1" noChangeArrowheads="1"/>
          </p:cNvPicPr>
          <p:nvPr/>
        </p:nvPicPr>
        <p:blipFill>
          <a:blip r:embed="rId4"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8072">
                                            <p:txEl>
                                              <p:charRg st="4294967295" end="4294967295"/>
                                            </p:txEl>
                                          </p:spTgt>
                                        </p:tgtEl>
                                        <p:attrNameLst>
                                          <p:attrName>style.visibility</p:attrName>
                                        </p:attrNameLst>
                                      </p:cBhvr>
                                      <p:to>
                                        <p:strVal val="visible"/>
                                      </p:to>
                                    </p:set>
                                    <p:animEffect transition="in" filter="wipe(left)">
                                      <p:cBhvr>
                                        <p:cTn id="7" dur="500"/>
                                        <p:tgtEl>
                                          <p:spTgt spid="88072">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08" name="Picture 12" descr="KC_alg_L09-02A"/>
          <p:cNvPicPr>
            <a:picLocks noChangeAspect="1" noChangeArrowheads="1"/>
          </p:cNvPicPr>
          <p:nvPr/>
        </p:nvPicPr>
        <p:blipFill>
          <a:blip r:embed="rId4" cstate="print"/>
          <a:srcRect/>
          <a:stretch>
            <a:fillRect/>
          </a:stretch>
        </p:blipFill>
        <p:spPr bwMode="auto">
          <a:xfrm>
            <a:off x="438150" y="1495425"/>
            <a:ext cx="8239125" cy="2938463"/>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Two Roots</a:t>
            </a:r>
            <a:endParaRPr lang="en-US" sz="2000">
              <a:solidFill>
                <a:srgbClr val="000000"/>
              </a:solidFill>
            </a:endParaRPr>
          </a:p>
          <a:p>
            <a:pPr>
              <a:spcBef>
                <a:spcPct val="50000"/>
              </a:spcBef>
            </a:pPr>
            <a:endParaRPr lang="en-US" sz="2000" b="1">
              <a:solidFill>
                <a:srgbClr val="EC1D24"/>
              </a:solidFill>
            </a:endParaRPr>
          </a:p>
        </p:txBody>
      </p:sp>
      <p:sp>
        <p:nvSpPr>
          <p:cNvPr id="5903" name="Rectangle 783"/>
          <p:cNvSpPr>
            <a:spLocks noChangeArrowheads="1"/>
          </p:cNvSpPr>
          <p:nvPr/>
        </p:nvSpPr>
        <p:spPr bwMode="auto">
          <a:xfrm>
            <a:off x="876300" y="1503363"/>
            <a:ext cx="7705725" cy="493712"/>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rPr>
              <a:t>Solve </a:t>
            </a:r>
            <a:r>
              <a:rPr lang="en-US" sz="2400" b="1" i="1">
                <a:solidFill>
                  <a:srgbClr val="00539D"/>
                </a:solidFill>
              </a:rPr>
              <a:t>x</a:t>
            </a:r>
            <a:r>
              <a:rPr lang="en-US" sz="2400" b="1" baseline="40000">
                <a:solidFill>
                  <a:srgbClr val="00539D"/>
                </a:solidFill>
              </a:rPr>
              <a:t>2</a:t>
            </a:r>
            <a:r>
              <a:rPr lang="en-US" sz="2400" b="1">
                <a:solidFill>
                  <a:srgbClr val="00539D"/>
                </a:solidFill>
              </a:rPr>
              <a:t> – 3</a:t>
            </a:r>
            <a:r>
              <a:rPr lang="en-US" sz="2400" b="1" i="1">
                <a:solidFill>
                  <a:srgbClr val="00539D"/>
                </a:solidFill>
              </a:rPr>
              <a:t>x</a:t>
            </a:r>
            <a:r>
              <a:rPr lang="en-US" sz="2400" b="1">
                <a:solidFill>
                  <a:srgbClr val="00539D"/>
                </a:solidFill>
              </a:rPr>
              <a:t> – 10 = 0 by graphing.</a:t>
            </a:r>
            <a:endParaRPr lang="en-US" sz="2400" i="1">
              <a:solidFill>
                <a:srgbClr val="000000"/>
              </a:solidFill>
            </a:endParaRPr>
          </a:p>
        </p:txBody>
      </p:sp>
      <p:sp>
        <p:nvSpPr>
          <p:cNvPr id="5904" name="Text Box 784"/>
          <p:cNvSpPr txBox="1">
            <a:spLocks noChangeArrowheads="1"/>
          </p:cNvSpPr>
          <p:nvPr/>
        </p:nvSpPr>
        <p:spPr bwMode="auto">
          <a:xfrm>
            <a:off x="533400" y="1989138"/>
            <a:ext cx="8077200" cy="82232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t>Graph the related function </a:t>
            </a:r>
            <a:br>
              <a:rPr lang="en-US" sz="2400"/>
            </a:br>
            <a:r>
              <a:rPr lang="en-US" sz="2400" i="1"/>
              <a:t>f</a:t>
            </a:r>
            <a:r>
              <a:rPr lang="en-US" sz="2400"/>
              <a:t>(</a:t>
            </a:r>
            <a:r>
              <a:rPr lang="en-US" sz="2400" i="1"/>
              <a:t>x</a:t>
            </a:r>
            <a:r>
              <a:rPr lang="en-US" sz="2400"/>
              <a:t>) = </a:t>
            </a:r>
            <a:r>
              <a:rPr lang="en-US" sz="2400" i="1"/>
              <a:t>x</a:t>
            </a:r>
            <a:r>
              <a:rPr lang="en-US" sz="2400" baseline="40000"/>
              <a:t>2</a:t>
            </a:r>
            <a:r>
              <a:rPr lang="en-US" sz="2400"/>
              <a:t> – 3</a:t>
            </a:r>
            <a:r>
              <a:rPr lang="en-US" sz="2400" i="1"/>
              <a:t>x</a:t>
            </a:r>
            <a:r>
              <a:rPr lang="en-US" sz="2400"/>
              <a:t> – 10. </a:t>
            </a:r>
          </a:p>
        </p:txBody>
      </p:sp>
      <p:pic>
        <p:nvPicPr>
          <p:cNvPr id="5913" name="Picture 793" descr="ALG09-02-01"/>
          <p:cNvPicPr>
            <a:picLocks noChangeAspect="1" noChangeArrowheads="1"/>
          </p:cNvPicPr>
          <p:nvPr/>
        </p:nvPicPr>
        <p:blipFill>
          <a:blip r:embed="rId4" cstate="print"/>
          <a:srcRect l="21600"/>
          <a:stretch>
            <a:fillRect/>
          </a:stretch>
        </p:blipFill>
        <p:spPr bwMode="auto">
          <a:xfrm>
            <a:off x="5832475" y="1905000"/>
            <a:ext cx="2879725" cy="2841625"/>
          </a:xfrm>
          <a:prstGeom prst="rect">
            <a:avLst/>
          </a:prstGeom>
          <a:noFill/>
        </p:spPr>
      </p:pic>
      <p:sp>
        <p:nvSpPr>
          <p:cNvPr id="5914" name="Rectangle 794"/>
          <p:cNvSpPr>
            <a:spLocks noChangeArrowheads="1"/>
          </p:cNvSpPr>
          <p:nvPr/>
        </p:nvSpPr>
        <p:spPr bwMode="auto">
          <a:xfrm>
            <a:off x="895350" y="4906963"/>
            <a:ext cx="7715250"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t>The </a:t>
            </a:r>
            <a:r>
              <a:rPr lang="en-US" sz="2400" i="1"/>
              <a:t>x</a:t>
            </a:r>
            <a:r>
              <a:rPr lang="en-US" sz="2400"/>
              <a:t>-intercepts of the parabola appear to be at </a:t>
            </a:r>
            <a:br>
              <a:rPr lang="en-US" sz="2400"/>
            </a:br>
            <a:r>
              <a:rPr lang="en-US" sz="2400"/>
              <a:t>–2 and 5. So the solutions are –2 and 5.</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3">
                                            <p:txEl>
                                              <p:pRg st="0" end="0"/>
                                            </p:txEl>
                                          </p:spTgt>
                                        </p:tgtEl>
                                        <p:attrNameLst>
                                          <p:attrName>style.visibility</p:attrName>
                                        </p:attrNameLst>
                                      </p:cBhvr>
                                      <p:to>
                                        <p:strVal val="visible"/>
                                      </p:to>
                                    </p:set>
                                    <p:animEffect transition="in" filter="wipe(left)">
                                      <p:cBhvr>
                                        <p:cTn id="7" dur="500"/>
                                        <p:tgtEl>
                                          <p:spTgt spid="59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04">
                                            <p:txEl>
                                              <p:pRg st="0" end="0"/>
                                            </p:txEl>
                                          </p:spTgt>
                                        </p:tgtEl>
                                        <p:attrNameLst>
                                          <p:attrName>style.visibility</p:attrName>
                                        </p:attrNameLst>
                                      </p:cBhvr>
                                      <p:to>
                                        <p:strVal val="visible"/>
                                      </p:to>
                                    </p:set>
                                    <p:animEffect transition="in" filter="wipe(left)">
                                      <p:cBhvr>
                                        <p:cTn id="12" dur="500"/>
                                        <p:tgtEl>
                                          <p:spTgt spid="590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913"/>
                                        </p:tgtEl>
                                        <p:attrNameLst>
                                          <p:attrName>style.visibility</p:attrName>
                                        </p:attrNameLst>
                                      </p:cBhvr>
                                      <p:to>
                                        <p:strVal val="visible"/>
                                      </p:to>
                                    </p:set>
                                    <p:animEffect transition="in" filter="wipe(up)">
                                      <p:cBhvr>
                                        <p:cTn id="17" dur="500"/>
                                        <p:tgtEl>
                                          <p:spTgt spid="59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14"/>
                                        </p:tgtEl>
                                        <p:attrNameLst>
                                          <p:attrName>style.visibility</p:attrName>
                                        </p:attrNameLst>
                                      </p:cBhvr>
                                      <p:to>
                                        <p:strVal val="visible"/>
                                      </p:to>
                                    </p:set>
                                    <p:animEffect transition="in" filter="wipe(left)">
                                      <p:cBhvr>
                                        <p:cTn id="22" dur="500"/>
                                        <p:tgtEl>
                                          <p:spTgt spid="5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3" grpId="0" build="p" autoUpdateAnimBg="0" advAuto="0"/>
      <p:bldP spid="5904" grpId="0" build="p" autoUpdateAnimBg="0"/>
      <p:bldP spid="5914"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a:t>Example 1</a:t>
            </a:r>
          </a:p>
        </p:txBody>
      </p:sp>
      <p:sp>
        <p:nvSpPr>
          <p:cNvPr id="120835"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Two Roots</a:t>
            </a:r>
            <a:endParaRPr lang="en-US" sz="2000">
              <a:solidFill>
                <a:srgbClr val="000000"/>
              </a:solidFill>
            </a:endParaRPr>
          </a:p>
          <a:p>
            <a:pPr>
              <a:spcBef>
                <a:spcPct val="50000"/>
              </a:spcBef>
            </a:pPr>
            <a:endParaRPr lang="en-US" sz="2000" b="1">
              <a:solidFill>
                <a:srgbClr val="EC1D24"/>
              </a:solidFill>
            </a:endParaRPr>
          </a:p>
        </p:txBody>
      </p:sp>
      <p:sp>
        <p:nvSpPr>
          <p:cNvPr id="120840" name="Rectangle 8"/>
          <p:cNvSpPr>
            <a:spLocks noChangeArrowheads="1"/>
          </p:cNvSpPr>
          <p:nvPr/>
        </p:nvSpPr>
        <p:spPr bwMode="auto">
          <a:xfrm>
            <a:off x="876300" y="1503363"/>
            <a:ext cx="7829550" cy="822325"/>
          </a:xfrm>
          <a:prstGeom prst="rect">
            <a:avLst/>
          </a:prstGeom>
          <a:noFill/>
          <a:ln w="9525">
            <a:noFill/>
            <a:miter lim="800000"/>
            <a:headEnd/>
            <a:tailEnd/>
          </a:ln>
          <a:effectLst/>
        </p:spPr>
        <p:txBody>
          <a:bodyPr>
            <a:spAutoFit/>
          </a:bodyPr>
          <a:lstStyle/>
          <a:p>
            <a:pPr marL="1828800" indent="-1828800">
              <a:lnSpc>
                <a:spcPct val="90000"/>
              </a:lnSpc>
              <a:spcBef>
                <a:spcPct val="20000"/>
              </a:spcBef>
              <a:spcAft>
                <a:spcPct val="20000"/>
              </a:spcAft>
            </a:pPr>
            <a:r>
              <a:rPr lang="en-US" sz="2400" b="1">
                <a:solidFill>
                  <a:srgbClr val="00539D"/>
                </a:solidFill>
              </a:rPr>
              <a:t>Check</a:t>
            </a:r>
            <a:r>
              <a:rPr lang="en-US" sz="2400"/>
              <a:t>	Check each solution in the original equation.</a:t>
            </a:r>
          </a:p>
        </p:txBody>
      </p:sp>
      <p:sp>
        <p:nvSpPr>
          <p:cNvPr id="120844" name="Rectangle 12"/>
          <p:cNvSpPr>
            <a:spLocks noChangeArrowheads="1"/>
          </p:cNvSpPr>
          <p:nvPr/>
        </p:nvSpPr>
        <p:spPr bwMode="auto">
          <a:xfrm>
            <a:off x="533400" y="4379913"/>
            <a:ext cx="82296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solutions of the equation are –2 and 5.</a:t>
            </a:r>
          </a:p>
        </p:txBody>
      </p:sp>
      <p:sp>
        <p:nvSpPr>
          <p:cNvPr id="120847" name="Rectangle 15"/>
          <p:cNvSpPr>
            <a:spLocks noChangeArrowheads="1"/>
          </p:cNvSpPr>
          <p:nvPr/>
        </p:nvSpPr>
        <p:spPr bwMode="auto">
          <a:xfrm>
            <a:off x="762000" y="2336800"/>
            <a:ext cx="8001000" cy="460375"/>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2286000" algn="r"/>
                <a:tab pos="2400300" algn="l"/>
                <a:tab pos="3200400" algn="l"/>
                <a:tab pos="6972300" algn="r"/>
                <a:tab pos="7086600" algn="l"/>
              </a:tabLst>
            </a:pPr>
            <a:r>
              <a:rPr lang="en-US" sz="2200" i="1"/>
              <a:t>	x</a:t>
            </a:r>
            <a:r>
              <a:rPr lang="en-US" sz="2200" baseline="40000"/>
              <a:t>2</a:t>
            </a:r>
            <a:r>
              <a:rPr lang="en-US" sz="2200"/>
              <a:t> – 3</a:t>
            </a:r>
            <a:r>
              <a:rPr lang="en-US" sz="2200" i="1"/>
              <a:t>x</a:t>
            </a:r>
            <a:r>
              <a:rPr lang="en-US" sz="2200"/>
              <a:t> – 10 	= 0	</a:t>
            </a:r>
            <a:r>
              <a:rPr lang="en-US" sz="2200">
                <a:solidFill>
                  <a:srgbClr val="00539D"/>
                </a:solidFill>
              </a:rPr>
              <a:t>Original equation</a:t>
            </a:r>
            <a:r>
              <a:rPr lang="en-US" sz="2200"/>
              <a:t>	</a:t>
            </a:r>
            <a:r>
              <a:rPr lang="en-US" sz="2200" i="1"/>
              <a:t>x</a:t>
            </a:r>
            <a:r>
              <a:rPr lang="en-US" sz="2200" baseline="40000"/>
              <a:t>2</a:t>
            </a:r>
            <a:r>
              <a:rPr lang="en-US" sz="2200"/>
              <a:t> – 3</a:t>
            </a:r>
            <a:r>
              <a:rPr lang="en-US" sz="2200" i="1"/>
              <a:t>x</a:t>
            </a:r>
            <a:r>
              <a:rPr lang="en-US" sz="2200"/>
              <a:t> – 10	= 0</a:t>
            </a:r>
            <a:endParaRPr lang="en-US" sz="2200">
              <a:solidFill>
                <a:srgbClr val="E01B22"/>
              </a:solidFill>
              <a:sym typeface="Wingdings 2" pitchFamily="18" charset="2"/>
            </a:endParaRPr>
          </a:p>
        </p:txBody>
      </p:sp>
      <p:sp>
        <p:nvSpPr>
          <p:cNvPr id="120848" name="Rectangle 16"/>
          <p:cNvSpPr>
            <a:spLocks noChangeArrowheads="1"/>
          </p:cNvSpPr>
          <p:nvPr/>
        </p:nvSpPr>
        <p:spPr bwMode="auto">
          <a:xfrm>
            <a:off x="2562225" y="3657600"/>
            <a:ext cx="6200775" cy="460375"/>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2286000" algn="r"/>
                <a:tab pos="2400300" algn="l"/>
                <a:tab pos="3200400" algn="l"/>
                <a:tab pos="6972300" algn="r"/>
                <a:tab pos="7086600" algn="l"/>
              </a:tabLst>
            </a:pPr>
            <a:r>
              <a:rPr lang="en-US" sz="2200"/>
              <a:t>     0 = 0</a:t>
            </a:r>
            <a:r>
              <a:rPr lang="en-US" sz="2200">
                <a:solidFill>
                  <a:srgbClr val="E01B22"/>
                </a:solidFill>
                <a:sym typeface="Wingdings 2" pitchFamily="18" charset="2"/>
              </a:rPr>
              <a:t></a:t>
            </a:r>
            <a:r>
              <a:rPr lang="en-US" sz="2200"/>
              <a:t>	  </a:t>
            </a:r>
            <a:r>
              <a:rPr lang="en-US" sz="2200">
                <a:solidFill>
                  <a:srgbClr val="00539D"/>
                </a:solidFill>
              </a:rPr>
              <a:t>Simplify.</a:t>
            </a:r>
            <a:r>
              <a:rPr lang="en-US" sz="2200"/>
              <a:t>                                 0 = 0</a:t>
            </a:r>
            <a:r>
              <a:rPr lang="en-US" sz="2200">
                <a:solidFill>
                  <a:srgbClr val="E01B22"/>
                </a:solidFill>
                <a:sym typeface="Wingdings 2" pitchFamily="18" charset="2"/>
              </a:rPr>
              <a:t></a:t>
            </a:r>
          </a:p>
        </p:txBody>
      </p:sp>
      <p:grpSp>
        <p:nvGrpSpPr>
          <p:cNvPr id="120854" name="Group 22"/>
          <p:cNvGrpSpPr>
            <a:grpSpLocks/>
          </p:cNvGrpSpPr>
          <p:nvPr/>
        </p:nvGrpSpPr>
        <p:grpSpPr bwMode="auto">
          <a:xfrm>
            <a:off x="762000" y="2914650"/>
            <a:ext cx="8001000" cy="482600"/>
            <a:chOff x="480" y="1836"/>
            <a:chExt cx="5040" cy="304"/>
          </a:xfrm>
        </p:grpSpPr>
        <p:sp>
          <p:nvSpPr>
            <p:cNvPr id="120850" name="Text Box 18"/>
            <p:cNvSpPr txBox="1">
              <a:spLocks noChangeArrowheads="1"/>
            </p:cNvSpPr>
            <p:nvPr/>
          </p:nvSpPr>
          <p:spPr bwMode="auto">
            <a:xfrm>
              <a:off x="4968" y="1836"/>
              <a:ext cx="288" cy="192"/>
            </a:xfrm>
            <a:prstGeom prst="rect">
              <a:avLst/>
            </a:prstGeom>
            <a:noFill/>
            <a:ln w="9525">
              <a:noFill/>
              <a:miter lim="800000"/>
              <a:headEnd/>
              <a:tailEnd/>
            </a:ln>
            <a:effectLst/>
          </p:spPr>
          <p:txBody>
            <a:bodyPr>
              <a:spAutoFit/>
            </a:bodyPr>
            <a:lstStyle/>
            <a:p>
              <a:pPr>
                <a:spcBef>
                  <a:spcPct val="50000"/>
                </a:spcBef>
              </a:pPr>
              <a:r>
                <a:rPr lang="en-US" sz="1400"/>
                <a:t>?</a:t>
              </a:r>
            </a:p>
          </p:txBody>
        </p:sp>
        <p:sp>
          <p:nvSpPr>
            <p:cNvPr id="120851" name="Text Box 19"/>
            <p:cNvSpPr txBox="1">
              <a:spLocks noChangeArrowheads="1"/>
            </p:cNvSpPr>
            <p:nvPr/>
          </p:nvSpPr>
          <p:spPr bwMode="auto">
            <a:xfrm>
              <a:off x="2014" y="1836"/>
              <a:ext cx="288" cy="192"/>
            </a:xfrm>
            <a:prstGeom prst="rect">
              <a:avLst/>
            </a:prstGeom>
            <a:noFill/>
            <a:ln w="9525">
              <a:noFill/>
              <a:miter lim="800000"/>
              <a:headEnd/>
              <a:tailEnd/>
            </a:ln>
            <a:effectLst/>
          </p:spPr>
          <p:txBody>
            <a:bodyPr>
              <a:spAutoFit/>
            </a:bodyPr>
            <a:lstStyle/>
            <a:p>
              <a:pPr>
                <a:spcBef>
                  <a:spcPct val="50000"/>
                </a:spcBef>
              </a:pPr>
              <a:r>
                <a:rPr lang="en-US" sz="1400"/>
                <a:t>?</a:t>
              </a:r>
            </a:p>
          </p:txBody>
        </p:sp>
        <p:sp>
          <p:nvSpPr>
            <p:cNvPr id="120852" name="Rectangle 20"/>
            <p:cNvSpPr>
              <a:spLocks noChangeArrowheads="1"/>
            </p:cNvSpPr>
            <p:nvPr/>
          </p:nvSpPr>
          <p:spPr bwMode="auto">
            <a:xfrm>
              <a:off x="480" y="1892"/>
              <a:ext cx="5040" cy="248"/>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2286000" algn="r"/>
                  <a:tab pos="2400300" algn="l"/>
                  <a:tab pos="3200400" algn="l"/>
                  <a:tab pos="6972300" algn="r"/>
                  <a:tab pos="7086600" algn="l"/>
                </a:tabLst>
              </a:pPr>
              <a:r>
                <a:rPr lang="en-US" sz="2200" i="1"/>
                <a:t>	</a:t>
              </a:r>
              <a:r>
                <a:rPr lang="en-US" sz="2200"/>
                <a:t> (–2)</a:t>
              </a:r>
              <a:r>
                <a:rPr lang="en-US" sz="2200" baseline="40000"/>
                <a:t>2</a:t>
              </a:r>
              <a:r>
                <a:rPr lang="en-US" sz="2200"/>
                <a:t> – 3(–2)</a:t>
              </a:r>
              <a:r>
                <a:rPr lang="en-US" sz="2200" i="1"/>
                <a:t> – </a:t>
              </a:r>
              <a:r>
                <a:rPr lang="en-US" sz="2200"/>
                <a:t>10	= 0	</a:t>
              </a:r>
              <a:r>
                <a:rPr lang="en-US" sz="2200" i="1">
                  <a:solidFill>
                    <a:srgbClr val="00539D"/>
                  </a:solidFill>
                </a:rPr>
                <a:t>x</a:t>
              </a:r>
              <a:r>
                <a:rPr lang="en-US" sz="2200">
                  <a:solidFill>
                    <a:srgbClr val="00539D"/>
                  </a:solidFill>
                </a:rPr>
                <a:t> = –2 or </a:t>
              </a:r>
              <a:r>
                <a:rPr lang="en-US" sz="2200" i="1">
                  <a:solidFill>
                    <a:srgbClr val="00539D"/>
                  </a:solidFill>
                </a:rPr>
                <a:t>x</a:t>
              </a:r>
              <a:r>
                <a:rPr lang="en-US" sz="2200">
                  <a:solidFill>
                    <a:srgbClr val="00539D"/>
                  </a:solidFill>
                </a:rPr>
                <a:t> = 5</a:t>
              </a:r>
              <a:r>
                <a:rPr lang="en-US" sz="2200"/>
                <a:t>	(5)</a:t>
              </a:r>
              <a:r>
                <a:rPr lang="en-US" sz="2200" baseline="40000"/>
                <a:t>2</a:t>
              </a:r>
              <a:r>
                <a:rPr lang="en-US" sz="2200"/>
                <a:t> – 3(5)</a:t>
              </a:r>
              <a:r>
                <a:rPr lang="en-US" sz="2200" i="1"/>
                <a:t> – </a:t>
              </a:r>
              <a:r>
                <a:rPr lang="en-US" sz="2200"/>
                <a:t>10	=	0</a:t>
              </a:r>
              <a:endParaRPr lang="en-US" sz="2200">
                <a:solidFill>
                  <a:srgbClr val="E01B22"/>
                </a:solidFill>
                <a:sym typeface="Wingdings 2" pitchFamily="18" charset="2"/>
              </a:endParaRP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0840">
                                            <p:txEl>
                                              <p:pRg st="0" end="0"/>
                                            </p:txEl>
                                          </p:spTgt>
                                        </p:tgtEl>
                                        <p:attrNameLst>
                                          <p:attrName>style.visibility</p:attrName>
                                        </p:attrNameLst>
                                      </p:cBhvr>
                                      <p:to>
                                        <p:strVal val="visible"/>
                                      </p:to>
                                    </p:set>
                                    <p:animEffect transition="in" filter="wipe(left)">
                                      <p:cBhvr>
                                        <p:cTn id="7" dur="500"/>
                                        <p:tgtEl>
                                          <p:spTgt spid="1208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0847"/>
                                        </p:tgtEl>
                                        <p:attrNameLst>
                                          <p:attrName>style.visibility</p:attrName>
                                        </p:attrNameLst>
                                      </p:cBhvr>
                                      <p:to>
                                        <p:strVal val="visible"/>
                                      </p:to>
                                    </p:set>
                                    <p:animEffect transition="in" filter="wipe(left)">
                                      <p:cBhvr>
                                        <p:cTn id="12" dur="500"/>
                                        <p:tgtEl>
                                          <p:spTgt spid="12084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0854"/>
                                        </p:tgtEl>
                                        <p:attrNameLst>
                                          <p:attrName>style.visibility</p:attrName>
                                        </p:attrNameLst>
                                      </p:cBhvr>
                                      <p:to>
                                        <p:strVal val="visible"/>
                                      </p:to>
                                    </p:set>
                                    <p:animEffect transition="in" filter="wipe(left)">
                                      <p:cBhvr>
                                        <p:cTn id="17" dur="500"/>
                                        <p:tgtEl>
                                          <p:spTgt spid="12085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0848"/>
                                        </p:tgtEl>
                                        <p:attrNameLst>
                                          <p:attrName>style.visibility</p:attrName>
                                        </p:attrNameLst>
                                      </p:cBhvr>
                                      <p:to>
                                        <p:strVal val="visible"/>
                                      </p:to>
                                    </p:set>
                                    <p:animEffect transition="in" filter="wipe(left)">
                                      <p:cBhvr>
                                        <p:cTn id="22" dur="500"/>
                                        <p:tgtEl>
                                          <p:spTgt spid="12084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0844">
                                            <p:txEl>
                                              <p:pRg st="0" end="0"/>
                                            </p:txEl>
                                          </p:spTgt>
                                        </p:tgtEl>
                                        <p:attrNameLst>
                                          <p:attrName>style.visibility</p:attrName>
                                        </p:attrNameLst>
                                      </p:cBhvr>
                                      <p:to>
                                        <p:strVal val="visible"/>
                                      </p:to>
                                    </p:set>
                                    <p:animEffect transition="in" filter="wipe(left)">
                                      <p:cBhvr>
                                        <p:cTn id="27" dur="500"/>
                                        <p:tgtEl>
                                          <p:spTgt spid="1208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40" grpId="0" build="p" autoUpdateAnimBg="0" advAuto="0"/>
      <p:bldP spid="120844" grpId="0" build="p" autoUpdateAnimBg="0"/>
      <p:bldP spid="120847" grpId="0"/>
      <p:bldP spid="1208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sp>
        <p:nvSpPr>
          <p:cNvPr id="113672" name="Oval 8"/>
          <p:cNvSpPr>
            <a:spLocks noChangeArrowheads="1"/>
          </p:cNvSpPr>
          <p:nvPr/>
        </p:nvSpPr>
        <p:spPr bwMode="auto">
          <a:xfrm>
            <a:off x="904875" y="220027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5"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6" cstate="print"/>
          <a:srcRect/>
          <a:stretch>
            <a:fillRect/>
          </a:stretch>
        </p:blipFill>
        <p:spPr bwMode="auto">
          <a:xfrm>
            <a:off x="7467600" y="747713"/>
            <a:ext cx="1222375" cy="376237"/>
          </a:xfrm>
          <a:prstGeom prst="rect">
            <a:avLst/>
          </a:prstGeom>
          <a:noFill/>
        </p:spPr>
      </p:pic>
      <p:sp>
        <p:nvSpPr>
          <p:cNvPr id="113675" name="TPAnswers"/>
          <p:cNvSpPr>
            <a:spLocks noChangeArrowheads="1"/>
          </p:cNvSpPr>
          <p:nvPr>
            <p:custDataLst>
              <p:tags r:id="rId2"/>
            </p:custDataLst>
          </p:nvPr>
        </p:nvSpPr>
        <p:spPr bwMode="auto">
          <a:xfrm>
            <a:off x="914400" y="2209800"/>
            <a:ext cx="2790825" cy="3529013"/>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{–2,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{2,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{2,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{–2, –4}</a:t>
            </a:r>
          </a:p>
        </p:txBody>
      </p:sp>
      <p:sp>
        <p:nvSpPr>
          <p:cNvPr id="113676" name="TPQuestion"/>
          <p:cNvSpPr>
            <a:spLocks noChangeArrowheads="1"/>
          </p:cNvSpPr>
          <p:nvPr/>
        </p:nvSpPr>
        <p:spPr bwMode="auto">
          <a:xfrm>
            <a:off x="533400" y="1504950"/>
            <a:ext cx="81724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2</a:t>
            </a:r>
            <a:r>
              <a:rPr lang="en-US" sz="2400" b="1" i="1">
                <a:solidFill>
                  <a:srgbClr val="00539D"/>
                </a:solidFill>
                <a:cs typeface="Times New Roman" pitchFamily="18" charset="0"/>
              </a:rPr>
              <a:t>x</a:t>
            </a:r>
            <a:r>
              <a:rPr lang="en-US" sz="2400" b="1">
                <a:solidFill>
                  <a:srgbClr val="00539D"/>
                </a:solidFill>
                <a:cs typeface="Times New Roman" pitchFamily="18" charset="0"/>
              </a:rPr>
              <a:t> – 8 = 0 by graphing.</a:t>
            </a:r>
          </a:p>
        </p:txBody>
      </p:sp>
      <p:pic>
        <p:nvPicPr>
          <p:cNvPr id="113677" name="Picture 13" descr="ALG09-02-01-YT"/>
          <p:cNvPicPr>
            <a:picLocks noChangeAspect="1" noChangeArrowheads="1"/>
          </p:cNvPicPr>
          <p:nvPr/>
        </p:nvPicPr>
        <p:blipFill>
          <a:blip r:embed="rId7" cstate="print"/>
          <a:srcRect/>
          <a:stretch>
            <a:fillRect/>
          </a:stretch>
        </p:blipFill>
        <p:spPr bwMode="auto">
          <a:xfrm>
            <a:off x="5938838" y="1322388"/>
            <a:ext cx="2703512" cy="233680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6"/>
                                        </p:tgtEl>
                                        <p:attrNameLst>
                                          <p:attrName>style.visibility</p:attrName>
                                        </p:attrNameLst>
                                      </p:cBhvr>
                                      <p:to>
                                        <p:strVal val="visible"/>
                                      </p:to>
                                    </p:set>
                                    <p:animEffect transition="in" filter="wipe(left)">
                                      <p:cBhvr>
                                        <p:cTn id="15" dur="500"/>
                                        <p:tgtEl>
                                          <p:spTgt spid="11367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75"/>
                                        </p:tgtEl>
                                        <p:attrNameLst>
                                          <p:attrName>style.visibility</p:attrName>
                                        </p:attrNameLst>
                                      </p:cBhvr>
                                      <p:to>
                                        <p:strVal val="visible"/>
                                      </p:to>
                                    </p:set>
                                    <p:animEffect transition="in" filter="wipe(left)">
                                      <p:cBhvr>
                                        <p:cTn id="19" dur="500"/>
                                        <p:tgtEl>
                                          <p:spTgt spid="113675"/>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par>
                          <p:cTn id="38" fill="hold">
                            <p:stCondLst>
                              <p:cond delay="2000"/>
                            </p:stCondLst>
                            <p:childTnLst>
                              <p:par>
                                <p:cTn id="39" presetID="22" presetClass="entr" presetSubtype="8" fill="hold" nodeType="afterEffect">
                                  <p:stCondLst>
                                    <p:cond delay="0"/>
                                  </p:stCondLst>
                                  <p:childTnLst>
                                    <p:set>
                                      <p:cBhvr>
                                        <p:cTn id="40" dur="1" fill="hold">
                                          <p:stCondLst>
                                            <p:cond delay="0"/>
                                          </p:stCondLst>
                                        </p:cTn>
                                        <p:tgtEl>
                                          <p:spTgt spid="113677"/>
                                        </p:tgtEl>
                                        <p:attrNameLst>
                                          <p:attrName>style.visibility</p:attrName>
                                        </p:attrNameLst>
                                      </p:cBhvr>
                                      <p:to>
                                        <p:strVal val="visible"/>
                                      </p:to>
                                    </p:set>
                                    <p:animEffect transition="in" filter="wipe(left)">
                                      <p:cBhvr>
                                        <p:cTn id="41" dur="500"/>
                                        <p:tgtEl>
                                          <p:spTgt spid="113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animBg="1"/>
      <p:bldP spid="113675" grpId="0" autoUpdateAnimBg="0"/>
      <p:bldP spid="11367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Double Root</a:t>
            </a:r>
            <a:endParaRPr lang="en-US" sz="2000">
              <a:solidFill>
                <a:srgbClr val="000000"/>
              </a:solidFill>
            </a:endParaRPr>
          </a:p>
          <a:p>
            <a:pPr>
              <a:spcBef>
                <a:spcPct val="50000"/>
              </a:spcBef>
            </a:pPr>
            <a:endParaRPr lang="en-US" sz="2000" b="1">
              <a:solidFill>
                <a:srgbClr val="EC1D24"/>
              </a:solidFill>
            </a:endParaRPr>
          </a:p>
        </p:txBody>
      </p:sp>
      <p:sp>
        <p:nvSpPr>
          <p:cNvPr id="6149" name="Rectangle 5"/>
          <p:cNvSpPr>
            <a:spLocks noChangeArrowheads="1"/>
          </p:cNvSpPr>
          <p:nvPr/>
        </p:nvSpPr>
        <p:spPr bwMode="auto">
          <a:xfrm>
            <a:off x="876300" y="1503363"/>
            <a:ext cx="7705725" cy="493712"/>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rPr>
              <a:t>Solve </a:t>
            </a:r>
            <a:r>
              <a:rPr lang="en-US" sz="2400" b="1" i="1">
                <a:solidFill>
                  <a:srgbClr val="00539D"/>
                </a:solidFill>
              </a:rPr>
              <a:t>x</a:t>
            </a:r>
            <a:r>
              <a:rPr lang="en-US" sz="2400" b="1" baseline="40000">
                <a:solidFill>
                  <a:srgbClr val="00539D"/>
                </a:solidFill>
              </a:rPr>
              <a:t>2</a:t>
            </a:r>
            <a:r>
              <a:rPr lang="en-US" sz="2400" b="1">
                <a:solidFill>
                  <a:srgbClr val="00539D"/>
                </a:solidFill>
              </a:rPr>
              <a:t> + 8</a:t>
            </a:r>
            <a:r>
              <a:rPr lang="en-US" sz="2400" b="1" i="1">
                <a:solidFill>
                  <a:srgbClr val="00539D"/>
                </a:solidFill>
              </a:rPr>
              <a:t>x</a:t>
            </a:r>
            <a:r>
              <a:rPr lang="en-US" sz="2400" b="1">
                <a:solidFill>
                  <a:srgbClr val="00539D"/>
                </a:solidFill>
              </a:rPr>
              <a:t> = –16 by graphing.</a:t>
            </a:r>
          </a:p>
        </p:txBody>
      </p:sp>
      <p:sp>
        <p:nvSpPr>
          <p:cNvPr id="6150" name="Text Box 6"/>
          <p:cNvSpPr txBox="1">
            <a:spLocks noChangeArrowheads="1"/>
          </p:cNvSpPr>
          <p:nvPr/>
        </p:nvSpPr>
        <p:spPr bwMode="auto">
          <a:xfrm>
            <a:off x="533400" y="2008188"/>
            <a:ext cx="8077200" cy="822325"/>
          </a:xfrm>
          <a:prstGeom prst="rect">
            <a:avLst/>
          </a:prstGeom>
          <a:noFill/>
          <a:ln w="9525" algn="ctr">
            <a:noFill/>
            <a:miter lim="800000"/>
            <a:headEnd/>
            <a:tailEnd/>
          </a:ln>
          <a:effectLst/>
        </p:spPr>
        <p:txBody>
          <a:bodyPr>
            <a:spAutoFit/>
          </a:bodyPr>
          <a:lstStyle/>
          <a:p>
            <a:pPr marL="2171700" indent="-1828800">
              <a:lnSpc>
                <a:spcPct val="90000"/>
              </a:lnSpc>
              <a:spcBef>
                <a:spcPct val="20000"/>
              </a:spcBef>
              <a:spcAft>
                <a:spcPct val="20000"/>
              </a:spcAft>
            </a:pPr>
            <a:r>
              <a:rPr lang="en-US" sz="2400" b="1">
                <a:solidFill>
                  <a:srgbClr val="00539D"/>
                </a:solidFill>
              </a:rPr>
              <a:t>Step 1</a:t>
            </a:r>
            <a:r>
              <a:rPr lang="en-US" sz="2400">
                <a:solidFill>
                  <a:srgbClr val="000000"/>
                </a:solidFill>
              </a:rPr>
              <a:t>	First, rewrite the equation so one side is equal to zero.</a:t>
            </a:r>
          </a:p>
        </p:txBody>
      </p:sp>
      <p:sp>
        <p:nvSpPr>
          <p:cNvPr id="6151" name="Text Box 7"/>
          <p:cNvSpPr txBox="1">
            <a:spLocks noChangeArrowheads="1"/>
          </p:cNvSpPr>
          <p:nvPr/>
        </p:nvSpPr>
        <p:spPr bwMode="auto">
          <a:xfrm>
            <a:off x="533400" y="3049588"/>
            <a:ext cx="8077200" cy="1443037"/>
          </a:xfrm>
          <a:prstGeom prst="rect">
            <a:avLst/>
          </a:prstGeom>
          <a:noFill/>
          <a:ln w="9525" algn="ctr">
            <a:noFill/>
            <a:miter lim="800000"/>
            <a:headEnd/>
            <a:tailEnd/>
          </a:ln>
          <a:effectLst/>
        </p:spPr>
        <p:txBody>
          <a:bodyPr>
            <a:spAutoFit/>
          </a:bodyPr>
          <a:lstStyle/>
          <a:p>
            <a:pPr marL="2171700" indent="-1828800">
              <a:lnSpc>
                <a:spcPct val="90000"/>
              </a:lnSpc>
              <a:spcBef>
                <a:spcPct val="20000"/>
              </a:spcBef>
              <a:spcAft>
                <a:spcPct val="20000"/>
              </a:spcAft>
              <a:tabLst>
                <a:tab pos="2057400" algn="r"/>
                <a:tab pos="2457450" algn="l"/>
                <a:tab pos="4000500" algn="l"/>
              </a:tabLst>
            </a:pPr>
            <a:r>
              <a:rPr lang="en-US" sz="2400" i="1">
                <a:solidFill>
                  <a:srgbClr val="000000"/>
                </a:solidFill>
              </a:rPr>
              <a:t>      	x</a:t>
            </a:r>
            <a:r>
              <a:rPr lang="en-US" sz="2400" baseline="40000">
                <a:solidFill>
                  <a:srgbClr val="000000"/>
                </a:solidFill>
              </a:rPr>
              <a:t>2</a:t>
            </a:r>
            <a:r>
              <a:rPr lang="en-US" sz="2400">
                <a:solidFill>
                  <a:srgbClr val="000000"/>
                </a:solidFill>
              </a:rPr>
              <a:t> + 8</a:t>
            </a:r>
            <a:r>
              <a:rPr lang="en-US" sz="2400" i="1">
                <a:solidFill>
                  <a:srgbClr val="000000"/>
                </a:solidFill>
              </a:rPr>
              <a:t>x</a:t>
            </a:r>
            <a:r>
              <a:rPr lang="en-US" sz="2400">
                <a:solidFill>
                  <a:srgbClr val="000000"/>
                </a:solidFill>
              </a:rPr>
              <a:t>	=	–16	Original equation</a:t>
            </a:r>
          </a:p>
          <a:p>
            <a:pPr marL="2171700" indent="-1828800">
              <a:lnSpc>
                <a:spcPct val="90000"/>
              </a:lnSpc>
              <a:spcBef>
                <a:spcPct val="20000"/>
              </a:spcBef>
              <a:spcAft>
                <a:spcPct val="20000"/>
              </a:spcAft>
              <a:tabLst>
                <a:tab pos="2057400" algn="r"/>
                <a:tab pos="2457450" algn="l"/>
                <a:tab pos="4000500" algn="l"/>
              </a:tabLst>
            </a:pPr>
            <a:r>
              <a:rPr lang="en-US" sz="2400" i="1">
                <a:solidFill>
                  <a:srgbClr val="000000"/>
                </a:solidFill>
              </a:rPr>
              <a:t>	x</a:t>
            </a:r>
            <a:r>
              <a:rPr lang="en-US" sz="2400" baseline="40000">
                <a:solidFill>
                  <a:srgbClr val="000000"/>
                </a:solidFill>
              </a:rPr>
              <a:t>2</a:t>
            </a:r>
            <a:r>
              <a:rPr lang="en-US" sz="2400">
                <a:solidFill>
                  <a:srgbClr val="000000"/>
                </a:solidFill>
              </a:rPr>
              <a:t> + 8</a:t>
            </a:r>
            <a:r>
              <a:rPr lang="en-US" sz="2400" i="1">
                <a:solidFill>
                  <a:srgbClr val="000000"/>
                </a:solidFill>
              </a:rPr>
              <a:t>x</a:t>
            </a:r>
            <a:r>
              <a:rPr lang="en-US" sz="2400">
                <a:solidFill>
                  <a:srgbClr val="000000"/>
                </a:solidFill>
              </a:rPr>
              <a:t> </a:t>
            </a:r>
            <a:r>
              <a:rPr lang="en-US" sz="2400">
                <a:solidFill>
                  <a:srgbClr val="E01B22"/>
                </a:solidFill>
              </a:rPr>
              <a:t>+ 16</a:t>
            </a:r>
            <a:r>
              <a:rPr lang="en-US" sz="2400">
                <a:solidFill>
                  <a:srgbClr val="000000"/>
                </a:solidFill>
              </a:rPr>
              <a:t>	=	–16 </a:t>
            </a:r>
            <a:r>
              <a:rPr lang="en-US" sz="2400">
                <a:solidFill>
                  <a:srgbClr val="E01B22"/>
                </a:solidFill>
              </a:rPr>
              <a:t>+ 16</a:t>
            </a:r>
            <a:r>
              <a:rPr lang="en-US" sz="2400">
                <a:solidFill>
                  <a:srgbClr val="000000"/>
                </a:solidFill>
              </a:rPr>
              <a:t>	Add 16 to each side.</a:t>
            </a:r>
          </a:p>
          <a:p>
            <a:pPr marL="2171700" indent="-1828800">
              <a:lnSpc>
                <a:spcPct val="90000"/>
              </a:lnSpc>
              <a:spcBef>
                <a:spcPct val="20000"/>
              </a:spcBef>
              <a:spcAft>
                <a:spcPct val="20000"/>
              </a:spcAft>
              <a:tabLst>
                <a:tab pos="2057400" algn="r"/>
                <a:tab pos="2457450" algn="l"/>
                <a:tab pos="4000500" algn="l"/>
              </a:tabLst>
            </a:pPr>
            <a:r>
              <a:rPr lang="en-US" sz="2400" i="1">
                <a:solidFill>
                  <a:srgbClr val="000000"/>
                </a:solidFill>
              </a:rPr>
              <a:t>	x</a:t>
            </a:r>
            <a:r>
              <a:rPr lang="en-US" sz="2400" baseline="40000">
                <a:solidFill>
                  <a:srgbClr val="000000"/>
                </a:solidFill>
              </a:rPr>
              <a:t>2</a:t>
            </a:r>
            <a:r>
              <a:rPr lang="en-US" sz="2400">
                <a:solidFill>
                  <a:srgbClr val="000000"/>
                </a:solidFill>
              </a:rPr>
              <a:t> + 8</a:t>
            </a:r>
            <a:r>
              <a:rPr lang="en-US" sz="2400" i="1">
                <a:solidFill>
                  <a:srgbClr val="000000"/>
                </a:solidFill>
              </a:rPr>
              <a:t>x</a:t>
            </a:r>
            <a:r>
              <a:rPr lang="en-US" sz="2400">
                <a:solidFill>
                  <a:srgbClr val="000000"/>
                </a:solidFill>
              </a:rPr>
              <a:t> + 16	=	0	Simplify.</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50">
                                            <p:txEl>
                                              <p:pRg st="0" end="0"/>
                                            </p:txEl>
                                          </p:spTgt>
                                        </p:tgtEl>
                                        <p:attrNameLst>
                                          <p:attrName>style.visibility</p:attrName>
                                        </p:attrNameLst>
                                      </p:cBhvr>
                                      <p:to>
                                        <p:strVal val="visible"/>
                                      </p:to>
                                    </p:set>
                                    <p:animEffect transition="in" filter="wipe(left)">
                                      <p:cBhvr>
                                        <p:cTn id="12" dur="500"/>
                                        <p:tgtEl>
                                          <p:spTgt spid="615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51">
                                            <p:txEl>
                                              <p:pRg st="0" end="0"/>
                                            </p:txEl>
                                          </p:spTgt>
                                        </p:tgtEl>
                                        <p:attrNameLst>
                                          <p:attrName>style.visibility</p:attrName>
                                        </p:attrNameLst>
                                      </p:cBhvr>
                                      <p:to>
                                        <p:strVal val="visible"/>
                                      </p:to>
                                    </p:set>
                                    <p:animEffect transition="in" filter="wipe(left)">
                                      <p:cBhvr>
                                        <p:cTn id="17" dur="500"/>
                                        <p:tgtEl>
                                          <p:spTgt spid="615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51">
                                            <p:txEl>
                                              <p:pRg st="1" end="1"/>
                                            </p:txEl>
                                          </p:spTgt>
                                        </p:tgtEl>
                                        <p:attrNameLst>
                                          <p:attrName>style.visibility</p:attrName>
                                        </p:attrNameLst>
                                      </p:cBhvr>
                                      <p:to>
                                        <p:strVal val="visible"/>
                                      </p:to>
                                    </p:set>
                                    <p:animEffect transition="in" filter="wipe(left)">
                                      <p:cBhvr>
                                        <p:cTn id="22" dur="500"/>
                                        <p:tgtEl>
                                          <p:spTgt spid="615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51">
                                            <p:txEl>
                                              <p:pRg st="2" end="2"/>
                                            </p:txEl>
                                          </p:spTgt>
                                        </p:tgtEl>
                                        <p:attrNameLst>
                                          <p:attrName>style.visibility</p:attrName>
                                        </p:attrNameLst>
                                      </p:cBhvr>
                                      <p:to>
                                        <p:strVal val="visible"/>
                                      </p:to>
                                    </p:set>
                                    <p:animEffect transition="in" filter="wipe(left)">
                                      <p:cBhvr>
                                        <p:cTn id="27" dur="500"/>
                                        <p:tgtEl>
                                          <p:spTgt spid="61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advAuto="0"/>
      <p:bldP spid="6150" grpId="0" build="p" autoUpdateAnimBg="0"/>
      <p:bldP spid="6151"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Example 2</a:t>
            </a:r>
          </a:p>
        </p:txBody>
      </p:sp>
      <p:sp>
        <p:nvSpPr>
          <p:cNvPr id="123907"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Double Root</a:t>
            </a:r>
            <a:endParaRPr lang="en-US" sz="2000">
              <a:solidFill>
                <a:srgbClr val="000000"/>
              </a:solidFill>
            </a:endParaRPr>
          </a:p>
          <a:p>
            <a:pPr>
              <a:spcBef>
                <a:spcPct val="50000"/>
              </a:spcBef>
            </a:pPr>
            <a:endParaRPr lang="en-US" sz="2000" b="1">
              <a:solidFill>
                <a:srgbClr val="EC1D24"/>
              </a:solidFill>
            </a:endParaRPr>
          </a:p>
        </p:txBody>
      </p:sp>
      <p:sp>
        <p:nvSpPr>
          <p:cNvPr id="123910" name="Text Box 6"/>
          <p:cNvSpPr txBox="1">
            <a:spLocks noChangeArrowheads="1"/>
          </p:cNvSpPr>
          <p:nvPr/>
        </p:nvSpPr>
        <p:spPr bwMode="auto">
          <a:xfrm>
            <a:off x="533400" y="1489075"/>
            <a:ext cx="8077200" cy="822325"/>
          </a:xfrm>
          <a:prstGeom prst="rect">
            <a:avLst/>
          </a:prstGeom>
          <a:noFill/>
          <a:ln w="9525" algn="ctr">
            <a:noFill/>
            <a:miter lim="800000"/>
            <a:headEnd/>
            <a:tailEnd/>
          </a:ln>
          <a:effectLst/>
        </p:spPr>
        <p:txBody>
          <a:bodyPr>
            <a:spAutoFit/>
          </a:bodyPr>
          <a:lstStyle/>
          <a:p>
            <a:pPr marL="2171700" indent="-1828800">
              <a:lnSpc>
                <a:spcPct val="90000"/>
              </a:lnSpc>
              <a:spcBef>
                <a:spcPct val="20000"/>
              </a:spcBef>
              <a:spcAft>
                <a:spcPct val="20000"/>
              </a:spcAft>
              <a:tabLst>
                <a:tab pos="2057400" algn="r"/>
                <a:tab pos="2457450" algn="l"/>
                <a:tab pos="4000500" algn="l"/>
              </a:tabLst>
            </a:pPr>
            <a:r>
              <a:rPr lang="en-US" sz="2400" b="1">
                <a:solidFill>
                  <a:srgbClr val="00539D"/>
                </a:solidFill>
              </a:rPr>
              <a:t>Step 2</a:t>
            </a:r>
            <a:r>
              <a:rPr lang="en-US" sz="2400">
                <a:solidFill>
                  <a:srgbClr val="000000"/>
                </a:solidFill>
              </a:rPr>
              <a:t>		Graph the related function </a:t>
            </a:r>
            <a:br>
              <a:rPr lang="en-US" sz="2400">
                <a:solidFill>
                  <a:srgbClr val="000000"/>
                </a:solidFill>
              </a:rPr>
            </a:br>
            <a:r>
              <a:rPr lang="en-US" sz="2400" i="1">
                <a:solidFill>
                  <a:srgbClr val="000000"/>
                </a:solidFill>
              </a:rPr>
              <a:t>f</a:t>
            </a:r>
            <a:r>
              <a:rPr lang="en-US" sz="2400">
                <a:solidFill>
                  <a:srgbClr val="000000"/>
                </a:solidFill>
              </a:rPr>
              <a:t>(</a:t>
            </a:r>
            <a:r>
              <a:rPr lang="en-US" sz="2400" i="1">
                <a:solidFill>
                  <a:srgbClr val="000000"/>
                </a:solidFill>
              </a:rPr>
              <a:t>x</a:t>
            </a:r>
            <a:r>
              <a:rPr lang="en-US" sz="2400">
                <a:solidFill>
                  <a:srgbClr val="000000"/>
                </a:solidFill>
              </a:rPr>
              <a:t>) = </a:t>
            </a:r>
            <a:r>
              <a:rPr lang="en-US" sz="2400" i="1">
                <a:solidFill>
                  <a:srgbClr val="000000"/>
                </a:solidFill>
              </a:rPr>
              <a:t>x</a:t>
            </a:r>
            <a:r>
              <a:rPr lang="en-US" sz="2400" baseline="40000">
                <a:solidFill>
                  <a:srgbClr val="000000"/>
                </a:solidFill>
              </a:rPr>
              <a:t>2</a:t>
            </a:r>
            <a:r>
              <a:rPr lang="en-US" sz="2400">
                <a:solidFill>
                  <a:srgbClr val="000000"/>
                </a:solidFill>
              </a:rPr>
              <a:t> + 8</a:t>
            </a:r>
            <a:r>
              <a:rPr lang="en-US" sz="2400" i="1">
                <a:solidFill>
                  <a:srgbClr val="000000"/>
                </a:solidFill>
              </a:rPr>
              <a:t>x</a:t>
            </a:r>
            <a:r>
              <a:rPr lang="en-US" sz="2400">
                <a:solidFill>
                  <a:srgbClr val="000000"/>
                </a:solidFill>
              </a:rPr>
              <a:t> + 16. </a:t>
            </a:r>
          </a:p>
        </p:txBody>
      </p:sp>
      <p:pic>
        <p:nvPicPr>
          <p:cNvPr id="123916" name="Picture 12" descr="e-9-2-2"/>
          <p:cNvPicPr>
            <a:picLocks noChangeAspect="1" noChangeArrowheads="1"/>
          </p:cNvPicPr>
          <p:nvPr/>
        </p:nvPicPr>
        <p:blipFill>
          <a:blip r:embed="rId4" cstate="print"/>
          <a:srcRect/>
          <a:stretch>
            <a:fillRect/>
          </a:stretch>
        </p:blipFill>
        <p:spPr bwMode="auto">
          <a:xfrm>
            <a:off x="2762250" y="2438400"/>
            <a:ext cx="3619500" cy="361950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3910">
                                            <p:txEl>
                                              <p:pRg st="0" end="0"/>
                                            </p:txEl>
                                          </p:spTgt>
                                        </p:tgtEl>
                                        <p:attrNameLst>
                                          <p:attrName>style.visibility</p:attrName>
                                        </p:attrNameLst>
                                      </p:cBhvr>
                                      <p:to>
                                        <p:strVal val="visible"/>
                                      </p:to>
                                    </p:set>
                                    <p:animEffect transition="in" filter="wipe(left)">
                                      <p:cBhvr>
                                        <p:cTn id="7" dur="500"/>
                                        <p:tgtEl>
                                          <p:spTgt spid="123910">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3916"/>
                                        </p:tgtEl>
                                        <p:attrNameLst>
                                          <p:attrName>style.visibility</p:attrName>
                                        </p:attrNameLst>
                                      </p:cBhvr>
                                      <p:to>
                                        <p:strVal val="visible"/>
                                      </p:to>
                                    </p:set>
                                    <p:animEffect transition="in" filter="wipe(up)">
                                      <p:cBhvr>
                                        <p:cTn id="11" dur="500"/>
                                        <p:tgtEl>
                                          <p:spTgt spid="123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0"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Example 2</a:t>
            </a:r>
          </a:p>
        </p:txBody>
      </p:sp>
      <p:sp>
        <p:nvSpPr>
          <p:cNvPr id="122883"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Double Root</a:t>
            </a:r>
            <a:endParaRPr lang="en-US" sz="2000">
              <a:solidFill>
                <a:srgbClr val="000000"/>
              </a:solidFill>
            </a:endParaRPr>
          </a:p>
          <a:p>
            <a:pPr>
              <a:spcBef>
                <a:spcPct val="50000"/>
              </a:spcBef>
            </a:pPr>
            <a:endParaRPr lang="en-US" sz="2000" b="1">
              <a:solidFill>
                <a:srgbClr val="EC1D24"/>
              </a:solidFill>
            </a:endParaRPr>
          </a:p>
        </p:txBody>
      </p:sp>
      <p:sp>
        <p:nvSpPr>
          <p:cNvPr id="122885" name="Text Box 5"/>
          <p:cNvSpPr txBox="1">
            <a:spLocks noChangeArrowheads="1"/>
          </p:cNvSpPr>
          <p:nvPr/>
        </p:nvSpPr>
        <p:spPr bwMode="auto">
          <a:xfrm>
            <a:off x="533400" y="1495425"/>
            <a:ext cx="8077200" cy="1479550"/>
          </a:xfrm>
          <a:prstGeom prst="rect">
            <a:avLst/>
          </a:prstGeom>
          <a:noFill/>
          <a:ln w="9525" algn="ctr">
            <a:noFill/>
            <a:miter lim="800000"/>
            <a:headEnd/>
            <a:tailEnd/>
          </a:ln>
          <a:effectLst/>
        </p:spPr>
        <p:txBody>
          <a:bodyPr>
            <a:spAutoFit/>
          </a:bodyPr>
          <a:lstStyle/>
          <a:p>
            <a:pPr marL="1771650" indent="-1428750">
              <a:lnSpc>
                <a:spcPct val="90000"/>
              </a:lnSpc>
              <a:spcBef>
                <a:spcPct val="20000"/>
              </a:spcBef>
              <a:spcAft>
                <a:spcPct val="20000"/>
              </a:spcAft>
            </a:pPr>
            <a:r>
              <a:rPr lang="en-US" sz="2400" b="1">
                <a:solidFill>
                  <a:srgbClr val="00539D"/>
                </a:solidFill>
              </a:rPr>
              <a:t>Step 3</a:t>
            </a:r>
            <a:r>
              <a:rPr lang="en-US" sz="2400">
                <a:solidFill>
                  <a:srgbClr val="000000"/>
                </a:solidFill>
              </a:rPr>
              <a:t>	Locate the </a:t>
            </a:r>
            <a:r>
              <a:rPr lang="en-US" sz="2400" i="1">
                <a:solidFill>
                  <a:srgbClr val="000000"/>
                </a:solidFill>
              </a:rPr>
              <a:t>x</a:t>
            </a:r>
            <a:r>
              <a:rPr lang="en-US" sz="2400">
                <a:solidFill>
                  <a:srgbClr val="000000"/>
                </a:solidFill>
              </a:rPr>
              <a:t>-intercepts of the graph. Notice that the vertex of the parabola is the only </a:t>
            </a:r>
            <a:br>
              <a:rPr lang="en-US" sz="2400">
                <a:solidFill>
                  <a:srgbClr val="000000"/>
                </a:solidFill>
              </a:rPr>
            </a:br>
            <a:r>
              <a:rPr lang="en-US" sz="2400" i="1">
                <a:solidFill>
                  <a:srgbClr val="000000"/>
                </a:solidFill>
              </a:rPr>
              <a:t>x</a:t>
            </a:r>
            <a:r>
              <a:rPr lang="en-US" sz="2400">
                <a:solidFill>
                  <a:srgbClr val="000000"/>
                </a:solidFill>
              </a:rPr>
              <a:t>-intercept. Therefore, there is only one solution, –4.</a:t>
            </a:r>
          </a:p>
        </p:txBody>
      </p:sp>
      <p:sp>
        <p:nvSpPr>
          <p:cNvPr id="122888" name="Rectangle 8"/>
          <p:cNvSpPr>
            <a:spLocks noChangeArrowheads="1"/>
          </p:cNvSpPr>
          <p:nvPr/>
        </p:nvSpPr>
        <p:spPr bwMode="auto">
          <a:xfrm>
            <a:off x="552450" y="304800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solution is –4.</a:t>
            </a:r>
          </a:p>
        </p:txBody>
      </p:sp>
      <p:sp>
        <p:nvSpPr>
          <p:cNvPr id="122890" name="Text Box 10"/>
          <p:cNvSpPr txBox="1">
            <a:spLocks noChangeArrowheads="1"/>
          </p:cNvSpPr>
          <p:nvPr/>
        </p:nvSpPr>
        <p:spPr bwMode="auto">
          <a:xfrm>
            <a:off x="533400" y="3670300"/>
            <a:ext cx="8077200" cy="493713"/>
          </a:xfrm>
          <a:prstGeom prst="rect">
            <a:avLst/>
          </a:prstGeom>
          <a:noFill/>
          <a:ln w="9525" algn="ctr">
            <a:noFill/>
            <a:miter lim="800000"/>
            <a:headEnd/>
            <a:tailEnd/>
          </a:ln>
          <a:effectLst/>
        </p:spPr>
        <p:txBody>
          <a:bodyPr>
            <a:spAutoFit/>
          </a:bodyPr>
          <a:lstStyle/>
          <a:p>
            <a:pPr marL="1771650" indent="-1428750">
              <a:lnSpc>
                <a:spcPct val="90000"/>
              </a:lnSpc>
              <a:spcBef>
                <a:spcPct val="20000"/>
              </a:spcBef>
              <a:spcAft>
                <a:spcPct val="20000"/>
              </a:spcAft>
            </a:pPr>
            <a:r>
              <a:rPr lang="en-US" sz="2400" b="1">
                <a:solidFill>
                  <a:srgbClr val="00539D"/>
                </a:solidFill>
              </a:rPr>
              <a:t>Check</a:t>
            </a:r>
            <a:r>
              <a:rPr lang="en-US" sz="2400">
                <a:solidFill>
                  <a:srgbClr val="000000"/>
                </a:solidFill>
              </a:rPr>
              <a:t>	Solve by factoring.</a:t>
            </a:r>
          </a:p>
        </p:txBody>
      </p:sp>
      <p:sp>
        <p:nvSpPr>
          <p:cNvPr id="122891" name="Text Box 11"/>
          <p:cNvSpPr txBox="1">
            <a:spLocks noChangeArrowheads="1"/>
          </p:cNvSpPr>
          <p:nvPr/>
        </p:nvSpPr>
        <p:spPr bwMode="auto">
          <a:xfrm>
            <a:off x="533400" y="4175125"/>
            <a:ext cx="8077200" cy="1917700"/>
          </a:xfrm>
          <a:prstGeom prst="rect">
            <a:avLst/>
          </a:prstGeom>
          <a:noFill/>
          <a:ln w="9525" algn="ctr">
            <a:noFill/>
            <a:miter lim="800000"/>
            <a:headEnd/>
            <a:tailEnd/>
          </a:ln>
          <a:effectLst/>
        </p:spPr>
        <p:txBody>
          <a:bodyPr>
            <a:spAutoFit/>
          </a:bodyPr>
          <a:lstStyle/>
          <a:p>
            <a:pPr marL="3943350" indent="-3600450">
              <a:lnSpc>
                <a:spcPct val="90000"/>
              </a:lnSpc>
              <a:spcBef>
                <a:spcPct val="20000"/>
              </a:spcBef>
              <a:spcAft>
                <a:spcPct val="20000"/>
              </a:spcAft>
              <a:tabLst>
                <a:tab pos="2057400" algn="r"/>
                <a:tab pos="2171700" algn="l"/>
                <a:tab pos="2457450" algn="l"/>
              </a:tabLst>
            </a:pPr>
            <a:r>
              <a:rPr lang="en-US" sz="2400" i="1">
                <a:solidFill>
                  <a:srgbClr val="000000"/>
                </a:solidFill>
              </a:rPr>
              <a:t>	x</a:t>
            </a:r>
            <a:r>
              <a:rPr lang="en-US" sz="2400" baseline="40000">
                <a:solidFill>
                  <a:srgbClr val="000000"/>
                </a:solidFill>
              </a:rPr>
              <a:t>2</a:t>
            </a:r>
            <a:r>
              <a:rPr lang="en-US" sz="2400">
                <a:solidFill>
                  <a:srgbClr val="000000"/>
                </a:solidFill>
              </a:rPr>
              <a:t> + 8</a:t>
            </a:r>
            <a:r>
              <a:rPr lang="en-US" sz="2400" i="1">
                <a:solidFill>
                  <a:srgbClr val="000000"/>
                </a:solidFill>
              </a:rPr>
              <a:t>x </a:t>
            </a:r>
            <a:r>
              <a:rPr lang="en-US" sz="2400">
                <a:solidFill>
                  <a:srgbClr val="000000"/>
                </a:solidFill>
              </a:rPr>
              <a:t>+ 16	=	0	Original equation	</a:t>
            </a:r>
          </a:p>
          <a:p>
            <a:pPr marL="3943350" indent="-3600450">
              <a:lnSpc>
                <a:spcPct val="90000"/>
              </a:lnSpc>
              <a:spcBef>
                <a:spcPct val="20000"/>
              </a:spcBef>
              <a:spcAft>
                <a:spcPct val="20000"/>
              </a:spcAft>
              <a:tabLst>
                <a:tab pos="2057400" algn="r"/>
                <a:tab pos="2171700" algn="l"/>
                <a:tab pos="2457450" algn="l"/>
              </a:tabLst>
            </a:pPr>
            <a:r>
              <a:rPr lang="en-US" sz="2400">
                <a:solidFill>
                  <a:srgbClr val="000000"/>
                </a:solidFill>
              </a:rPr>
              <a:t>(</a:t>
            </a:r>
            <a:r>
              <a:rPr lang="en-US" sz="2400" i="1">
                <a:solidFill>
                  <a:srgbClr val="000000"/>
                </a:solidFill>
              </a:rPr>
              <a:t>x</a:t>
            </a:r>
            <a:r>
              <a:rPr lang="en-US" sz="2400">
                <a:solidFill>
                  <a:srgbClr val="000000"/>
                </a:solidFill>
              </a:rPr>
              <a:t> + 4)(</a:t>
            </a:r>
            <a:r>
              <a:rPr lang="en-US" sz="2400" i="1">
                <a:solidFill>
                  <a:srgbClr val="000000"/>
                </a:solidFill>
              </a:rPr>
              <a:t>x</a:t>
            </a:r>
            <a:r>
              <a:rPr lang="en-US" sz="2400">
                <a:solidFill>
                  <a:srgbClr val="000000"/>
                </a:solidFill>
              </a:rPr>
              <a:t> + 4)	=	0	Factor.</a:t>
            </a:r>
          </a:p>
          <a:p>
            <a:pPr marL="3943350" indent="-3600450">
              <a:lnSpc>
                <a:spcPct val="90000"/>
              </a:lnSpc>
              <a:spcBef>
                <a:spcPct val="20000"/>
              </a:spcBef>
              <a:spcAft>
                <a:spcPct val="20000"/>
              </a:spcAft>
              <a:tabLst>
                <a:tab pos="2057400" algn="r"/>
                <a:tab pos="2171700" algn="l"/>
                <a:tab pos="2457450" algn="l"/>
              </a:tabLst>
            </a:pPr>
            <a:r>
              <a:rPr lang="en-US" sz="2400" i="1">
                <a:solidFill>
                  <a:srgbClr val="000000"/>
                </a:solidFill>
              </a:rPr>
              <a:t>x </a:t>
            </a:r>
            <a:r>
              <a:rPr lang="en-US" sz="2400">
                <a:solidFill>
                  <a:srgbClr val="000000"/>
                </a:solidFill>
              </a:rPr>
              <a:t>+ 4 = 0  or  </a:t>
            </a:r>
            <a:r>
              <a:rPr lang="en-US" sz="2400" i="1">
                <a:solidFill>
                  <a:srgbClr val="000000"/>
                </a:solidFill>
              </a:rPr>
              <a:t>x</a:t>
            </a:r>
            <a:r>
              <a:rPr lang="en-US" sz="2400">
                <a:solidFill>
                  <a:srgbClr val="000000"/>
                </a:solidFill>
              </a:rPr>
              <a:t> + 4 = 0	Zero Product Property</a:t>
            </a:r>
          </a:p>
          <a:p>
            <a:pPr marL="3943350" indent="-3600450">
              <a:lnSpc>
                <a:spcPct val="90000"/>
              </a:lnSpc>
              <a:spcBef>
                <a:spcPct val="20000"/>
              </a:spcBef>
              <a:spcAft>
                <a:spcPct val="20000"/>
              </a:spcAft>
              <a:tabLst>
                <a:tab pos="2057400" algn="r"/>
                <a:tab pos="2171700" algn="l"/>
                <a:tab pos="2457450" algn="l"/>
              </a:tabLst>
            </a:pPr>
            <a:r>
              <a:rPr lang="en-US" sz="2400" i="1">
                <a:solidFill>
                  <a:srgbClr val="000000"/>
                </a:solidFill>
              </a:rPr>
              <a:t>      x</a:t>
            </a:r>
            <a:r>
              <a:rPr lang="en-US" sz="2400">
                <a:solidFill>
                  <a:srgbClr val="000000"/>
                </a:solidFill>
              </a:rPr>
              <a:t> = –4	 	      </a:t>
            </a:r>
            <a:r>
              <a:rPr lang="en-US" sz="2400" i="1">
                <a:solidFill>
                  <a:srgbClr val="000000"/>
                </a:solidFill>
              </a:rPr>
              <a:t>x</a:t>
            </a:r>
            <a:r>
              <a:rPr lang="en-US" sz="2400">
                <a:solidFill>
                  <a:srgbClr val="000000"/>
                </a:solidFill>
              </a:rPr>
              <a:t> = –4	Subtract 4 from each side.</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2885">
                                            <p:txEl>
                                              <p:pRg st="0" end="0"/>
                                            </p:txEl>
                                          </p:spTgt>
                                        </p:tgtEl>
                                        <p:attrNameLst>
                                          <p:attrName>style.visibility</p:attrName>
                                        </p:attrNameLst>
                                      </p:cBhvr>
                                      <p:to>
                                        <p:strVal val="visible"/>
                                      </p:to>
                                    </p:set>
                                    <p:animEffect transition="in" filter="wipe(left)">
                                      <p:cBhvr>
                                        <p:cTn id="7" dur="500"/>
                                        <p:tgtEl>
                                          <p:spTgt spid="1228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888">
                                            <p:txEl>
                                              <p:pRg st="0" end="0"/>
                                            </p:txEl>
                                          </p:spTgt>
                                        </p:tgtEl>
                                        <p:attrNameLst>
                                          <p:attrName>style.visibility</p:attrName>
                                        </p:attrNameLst>
                                      </p:cBhvr>
                                      <p:to>
                                        <p:strVal val="visible"/>
                                      </p:to>
                                    </p:set>
                                    <p:animEffect transition="in" filter="wipe(left)">
                                      <p:cBhvr>
                                        <p:cTn id="12" dur="500"/>
                                        <p:tgtEl>
                                          <p:spTgt spid="12288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2890">
                                            <p:txEl>
                                              <p:pRg st="0" end="0"/>
                                            </p:txEl>
                                          </p:spTgt>
                                        </p:tgtEl>
                                        <p:attrNameLst>
                                          <p:attrName>style.visibility</p:attrName>
                                        </p:attrNameLst>
                                      </p:cBhvr>
                                      <p:to>
                                        <p:strVal val="visible"/>
                                      </p:to>
                                    </p:set>
                                    <p:animEffect transition="in" filter="wipe(left)">
                                      <p:cBhvr>
                                        <p:cTn id="17" dur="500"/>
                                        <p:tgtEl>
                                          <p:spTgt spid="12289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2891">
                                            <p:txEl>
                                              <p:pRg st="0" end="0"/>
                                            </p:txEl>
                                          </p:spTgt>
                                        </p:tgtEl>
                                        <p:attrNameLst>
                                          <p:attrName>style.visibility</p:attrName>
                                        </p:attrNameLst>
                                      </p:cBhvr>
                                      <p:to>
                                        <p:strVal val="visible"/>
                                      </p:to>
                                    </p:set>
                                    <p:animEffect transition="in" filter="wipe(left)">
                                      <p:cBhvr>
                                        <p:cTn id="22" dur="500"/>
                                        <p:tgtEl>
                                          <p:spTgt spid="12289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2891">
                                            <p:txEl>
                                              <p:pRg st="1" end="1"/>
                                            </p:txEl>
                                          </p:spTgt>
                                        </p:tgtEl>
                                        <p:attrNameLst>
                                          <p:attrName>style.visibility</p:attrName>
                                        </p:attrNameLst>
                                      </p:cBhvr>
                                      <p:to>
                                        <p:strVal val="visible"/>
                                      </p:to>
                                    </p:set>
                                    <p:animEffect transition="in" filter="wipe(left)">
                                      <p:cBhvr>
                                        <p:cTn id="27" dur="500"/>
                                        <p:tgtEl>
                                          <p:spTgt spid="12289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2891">
                                            <p:txEl>
                                              <p:pRg st="2" end="2"/>
                                            </p:txEl>
                                          </p:spTgt>
                                        </p:tgtEl>
                                        <p:attrNameLst>
                                          <p:attrName>style.visibility</p:attrName>
                                        </p:attrNameLst>
                                      </p:cBhvr>
                                      <p:to>
                                        <p:strVal val="visible"/>
                                      </p:to>
                                    </p:set>
                                    <p:animEffect transition="in" filter="wipe(left)">
                                      <p:cBhvr>
                                        <p:cTn id="32" dur="500"/>
                                        <p:tgtEl>
                                          <p:spTgt spid="12289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2891">
                                            <p:txEl>
                                              <p:pRg st="3" end="3"/>
                                            </p:txEl>
                                          </p:spTgt>
                                        </p:tgtEl>
                                        <p:attrNameLst>
                                          <p:attrName>style.visibility</p:attrName>
                                        </p:attrNameLst>
                                      </p:cBhvr>
                                      <p:to>
                                        <p:strVal val="visible"/>
                                      </p:to>
                                    </p:set>
                                    <p:animEffect transition="in" filter="wipe(left)">
                                      <p:cBhvr>
                                        <p:cTn id="37" dur="500"/>
                                        <p:tgtEl>
                                          <p:spTgt spid="1228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5" grpId="0" uiExpand="1" build="p" autoUpdateAnimBg="0"/>
      <p:bldP spid="122888" grpId="0" build="p" autoUpdateAnimBg="0" advAuto="0"/>
      <p:bldP spid="122890" grpId="0" build="p" autoUpdateAnimBg="0"/>
      <p:bldP spid="122891"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sp>
        <p:nvSpPr>
          <p:cNvPr id="114695" name="Oval 7"/>
          <p:cNvSpPr>
            <a:spLocks noChangeArrowheads="1"/>
          </p:cNvSpPr>
          <p:nvPr/>
        </p:nvSpPr>
        <p:spPr bwMode="auto">
          <a:xfrm>
            <a:off x="876300" y="31242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4696" name="Picture 8" descr="Check Progress"/>
          <p:cNvPicPr>
            <a:picLocks noChangeAspect="1" noChangeArrowheads="1"/>
          </p:cNvPicPr>
          <p:nvPr/>
        </p:nvPicPr>
        <p:blipFill>
          <a:blip r:embed="rId5"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6" cstate="print"/>
          <a:srcRect/>
          <a:stretch>
            <a:fillRect/>
          </a:stretch>
        </p:blipFill>
        <p:spPr bwMode="auto">
          <a:xfrm>
            <a:off x="7467600" y="747713"/>
            <a:ext cx="1222375" cy="376237"/>
          </a:xfrm>
          <a:prstGeom prst="rect">
            <a:avLst/>
          </a:prstGeom>
          <a:noFill/>
        </p:spPr>
      </p:pic>
      <p:sp>
        <p:nvSpPr>
          <p:cNvPr id="114698"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rPr>
              <a:t>Solve </a:t>
            </a:r>
            <a:r>
              <a:rPr lang="en-US" sz="2400" b="1" i="1">
                <a:solidFill>
                  <a:srgbClr val="00539D"/>
                </a:solidFill>
              </a:rPr>
              <a:t>x</a:t>
            </a:r>
            <a:r>
              <a:rPr lang="en-US" sz="2400" b="1" baseline="40000">
                <a:solidFill>
                  <a:srgbClr val="00539D"/>
                </a:solidFill>
              </a:rPr>
              <a:t>2</a:t>
            </a:r>
            <a:r>
              <a:rPr lang="en-US" sz="2400" b="1">
                <a:solidFill>
                  <a:srgbClr val="00539D"/>
                </a:solidFill>
              </a:rPr>
              <a:t> + 2</a:t>
            </a:r>
            <a:r>
              <a:rPr lang="en-US" sz="2400" b="1" i="1">
                <a:solidFill>
                  <a:srgbClr val="00539D"/>
                </a:solidFill>
              </a:rPr>
              <a:t>x</a:t>
            </a:r>
            <a:r>
              <a:rPr lang="en-US" sz="2400" b="1">
                <a:solidFill>
                  <a:srgbClr val="00539D"/>
                </a:solidFill>
              </a:rPr>
              <a:t> = –1 by graphing.</a:t>
            </a:r>
          </a:p>
        </p:txBody>
      </p:sp>
      <p:pic>
        <p:nvPicPr>
          <p:cNvPr id="114699" name="Picture 11" descr="ALG09-02-02-YT"/>
          <p:cNvPicPr>
            <a:picLocks noChangeAspect="1" noChangeArrowheads="1"/>
          </p:cNvPicPr>
          <p:nvPr/>
        </p:nvPicPr>
        <p:blipFill>
          <a:blip r:embed="rId7" cstate="print"/>
          <a:srcRect/>
          <a:stretch>
            <a:fillRect/>
          </a:stretch>
        </p:blipFill>
        <p:spPr bwMode="auto">
          <a:xfrm>
            <a:off x="2700338" y="2097088"/>
            <a:ext cx="3373437" cy="2446337"/>
          </a:xfrm>
          <a:prstGeom prst="rect">
            <a:avLst/>
          </a:prstGeom>
          <a:noFill/>
        </p:spPr>
      </p:pic>
      <p:sp>
        <p:nvSpPr>
          <p:cNvPr id="114701" name="TPAnswers"/>
          <p:cNvSpPr>
            <a:spLocks noChangeArrowheads="1"/>
          </p:cNvSpPr>
          <p:nvPr>
            <p:custDataLst>
              <p:tags r:id="rId2"/>
            </p:custDataLst>
          </p:nvPr>
        </p:nvSpPr>
        <p:spPr bwMode="auto">
          <a:xfrm>
            <a:off x="914400" y="2209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{–1,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a:t>
            </a:r>
            <a:r>
              <a:rPr lang="en-US" sz="2400" b="1">
                <a:cs typeface="Arial" charset="0"/>
                <a:sym typeface="Symbol" pitchFamily="18" charset="2"/>
              </a:rPr>
              <a:t>Ø</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8"/>
                                        </p:tgtEl>
                                        <p:attrNameLst>
                                          <p:attrName>style.visibility</p:attrName>
                                        </p:attrNameLst>
                                      </p:cBhvr>
                                      <p:to>
                                        <p:strVal val="visible"/>
                                      </p:to>
                                    </p:set>
                                    <p:animEffect transition="in" filter="wipe(left)">
                                      <p:cBhvr>
                                        <p:cTn id="15" dur="500"/>
                                        <p:tgtEl>
                                          <p:spTgt spid="11469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4701"/>
                                        </p:tgtEl>
                                        <p:attrNameLst>
                                          <p:attrName>style.visibility</p:attrName>
                                        </p:attrNameLst>
                                      </p:cBhvr>
                                      <p:to>
                                        <p:strVal val="visible"/>
                                      </p:to>
                                    </p:set>
                                    <p:animEffect transition="in" filter="wipe(left)">
                                      <p:cBhvr>
                                        <p:cTn id="19" dur="500"/>
                                        <p:tgtEl>
                                          <p:spTgt spid="114701"/>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695"/>
                                        </p:tgtEl>
                                        <p:attrNameLst>
                                          <p:attrName>style.visibility</p:attrName>
                                        </p:attrNameLst>
                                      </p:cBhvr>
                                      <p:to>
                                        <p:strVal val="visible"/>
                                      </p:to>
                                    </p:set>
                                    <p:animEffect transition="in" filter="wipe(down)">
                                      <p:cBhvr>
                                        <p:cTn id="24" dur="580">
                                          <p:stCondLst>
                                            <p:cond delay="0"/>
                                          </p:stCondLst>
                                        </p:cTn>
                                        <p:tgtEl>
                                          <p:spTgt spid="114695"/>
                                        </p:tgtEl>
                                      </p:cBhvr>
                                    </p:animEffect>
                                    <p:anim calcmode="lin" valueType="num">
                                      <p:cBhvr>
                                        <p:cTn id="25"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695"/>
                                        </p:tgtEl>
                                      </p:cBhvr>
                                      <p:to x="100000" y="60000"/>
                                    </p:animScale>
                                    <p:animScale>
                                      <p:cBhvr>
                                        <p:cTn id="31" dur="166" decel="50000">
                                          <p:stCondLst>
                                            <p:cond delay="676"/>
                                          </p:stCondLst>
                                        </p:cTn>
                                        <p:tgtEl>
                                          <p:spTgt spid="114695"/>
                                        </p:tgtEl>
                                      </p:cBhvr>
                                      <p:to x="100000" y="100000"/>
                                    </p:animScale>
                                    <p:animScale>
                                      <p:cBhvr>
                                        <p:cTn id="32" dur="26">
                                          <p:stCondLst>
                                            <p:cond delay="1312"/>
                                          </p:stCondLst>
                                        </p:cTn>
                                        <p:tgtEl>
                                          <p:spTgt spid="114695"/>
                                        </p:tgtEl>
                                      </p:cBhvr>
                                      <p:to x="100000" y="80000"/>
                                    </p:animScale>
                                    <p:animScale>
                                      <p:cBhvr>
                                        <p:cTn id="33" dur="166" decel="50000">
                                          <p:stCondLst>
                                            <p:cond delay="1338"/>
                                          </p:stCondLst>
                                        </p:cTn>
                                        <p:tgtEl>
                                          <p:spTgt spid="114695"/>
                                        </p:tgtEl>
                                      </p:cBhvr>
                                      <p:to x="100000" y="100000"/>
                                    </p:animScale>
                                    <p:animScale>
                                      <p:cBhvr>
                                        <p:cTn id="34" dur="26">
                                          <p:stCondLst>
                                            <p:cond delay="1642"/>
                                          </p:stCondLst>
                                        </p:cTn>
                                        <p:tgtEl>
                                          <p:spTgt spid="114695"/>
                                        </p:tgtEl>
                                      </p:cBhvr>
                                      <p:to x="100000" y="90000"/>
                                    </p:animScale>
                                    <p:animScale>
                                      <p:cBhvr>
                                        <p:cTn id="35" dur="166" decel="50000">
                                          <p:stCondLst>
                                            <p:cond delay="1668"/>
                                          </p:stCondLst>
                                        </p:cTn>
                                        <p:tgtEl>
                                          <p:spTgt spid="114695"/>
                                        </p:tgtEl>
                                      </p:cBhvr>
                                      <p:to x="100000" y="100000"/>
                                    </p:animScale>
                                    <p:animScale>
                                      <p:cBhvr>
                                        <p:cTn id="36" dur="26">
                                          <p:stCondLst>
                                            <p:cond delay="1808"/>
                                          </p:stCondLst>
                                        </p:cTn>
                                        <p:tgtEl>
                                          <p:spTgt spid="114695"/>
                                        </p:tgtEl>
                                      </p:cBhvr>
                                      <p:to x="100000" y="95000"/>
                                    </p:animScale>
                                    <p:animScale>
                                      <p:cBhvr>
                                        <p:cTn id="37" dur="166" decel="50000">
                                          <p:stCondLst>
                                            <p:cond delay="1834"/>
                                          </p:stCondLst>
                                        </p:cTn>
                                        <p:tgtEl>
                                          <p:spTgt spid="114695"/>
                                        </p:tgtEl>
                                      </p:cBhvr>
                                      <p:to x="100000" y="100000"/>
                                    </p:animScale>
                                  </p:childTnLst>
                                </p:cTn>
                              </p:par>
                            </p:childTnLst>
                          </p:cTn>
                        </p:par>
                        <p:par>
                          <p:cTn id="38" fill="hold">
                            <p:stCondLst>
                              <p:cond delay="2000"/>
                            </p:stCondLst>
                            <p:childTnLst>
                              <p:par>
                                <p:cTn id="39" presetID="22" presetClass="entr" presetSubtype="1" fill="hold" nodeType="afterEffect">
                                  <p:stCondLst>
                                    <p:cond delay="0"/>
                                  </p:stCondLst>
                                  <p:childTnLst>
                                    <p:set>
                                      <p:cBhvr>
                                        <p:cTn id="40" dur="1" fill="hold">
                                          <p:stCondLst>
                                            <p:cond delay="0"/>
                                          </p:stCondLst>
                                        </p:cTn>
                                        <p:tgtEl>
                                          <p:spTgt spid="114699"/>
                                        </p:tgtEl>
                                        <p:attrNameLst>
                                          <p:attrName>style.visibility</p:attrName>
                                        </p:attrNameLst>
                                      </p:cBhvr>
                                      <p:to>
                                        <p:strVal val="visible"/>
                                      </p:to>
                                    </p:set>
                                    <p:animEffect transition="in" filter="wipe(up)">
                                      <p:cBhvr>
                                        <p:cTn id="41" dur="500"/>
                                        <p:tgtEl>
                                          <p:spTgt spid="114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5" grpId="0" animBg="1"/>
      <p:bldP spid="114698" grpId="0" autoUpdateAnimBg="0"/>
      <p:bldP spid="11470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No Real Roots</a:t>
            </a:r>
            <a:endParaRPr lang="en-US" sz="2000">
              <a:solidFill>
                <a:srgbClr val="000000"/>
              </a:solidFill>
            </a:endParaRPr>
          </a:p>
          <a:p>
            <a:pPr>
              <a:spcBef>
                <a:spcPct val="50000"/>
              </a:spcBef>
            </a:pPr>
            <a:endParaRPr lang="en-US" sz="2000" b="1">
              <a:solidFill>
                <a:srgbClr val="EC1D24"/>
              </a:solidFill>
            </a:endParaRPr>
          </a:p>
        </p:txBody>
      </p:sp>
      <p:sp>
        <p:nvSpPr>
          <p:cNvPr id="9220" name="Rectangle 4"/>
          <p:cNvSpPr>
            <a:spLocks noChangeArrowheads="1"/>
          </p:cNvSpPr>
          <p:nvPr/>
        </p:nvSpPr>
        <p:spPr bwMode="auto">
          <a:xfrm>
            <a:off x="876300" y="1503363"/>
            <a:ext cx="7705725" cy="493712"/>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rPr>
              <a:t>Solve </a:t>
            </a:r>
            <a:r>
              <a:rPr lang="en-US" sz="2400" b="1" i="1">
                <a:solidFill>
                  <a:srgbClr val="00539D"/>
                </a:solidFill>
              </a:rPr>
              <a:t>x</a:t>
            </a:r>
            <a:r>
              <a:rPr lang="en-US" sz="2400" b="1" baseline="40000">
                <a:solidFill>
                  <a:srgbClr val="00539D"/>
                </a:solidFill>
              </a:rPr>
              <a:t>2</a:t>
            </a:r>
            <a:r>
              <a:rPr lang="en-US" sz="2400" b="1">
                <a:solidFill>
                  <a:srgbClr val="00539D"/>
                </a:solidFill>
              </a:rPr>
              <a:t> + 2</a:t>
            </a:r>
            <a:r>
              <a:rPr lang="en-US" sz="2400" b="1" i="1">
                <a:solidFill>
                  <a:srgbClr val="00539D"/>
                </a:solidFill>
              </a:rPr>
              <a:t>x</a:t>
            </a:r>
            <a:r>
              <a:rPr lang="en-US" sz="2400" b="1">
                <a:solidFill>
                  <a:srgbClr val="00539D"/>
                </a:solidFill>
              </a:rPr>
              <a:t> + 3 = 0 by graphing.</a:t>
            </a:r>
            <a:endParaRPr lang="en-US" sz="2400" i="1">
              <a:solidFill>
                <a:srgbClr val="000000"/>
              </a:solidFill>
            </a:endParaRPr>
          </a:p>
        </p:txBody>
      </p:sp>
      <p:sp>
        <p:nvSpPr>
          <p:cNvPr id="9221" name="Text Box 5"/>
          <p:cNvSpPr txBox="1">
            <a:spLocks noChangeArrowheads="1"/>
          </p:cNvSpPr>
          <p:nvPr/>
        </p:nvSpPr>
        <p:spPr bwMode="auto">
          <a:xfrm>
            <a:off x="533400" y="2036763"/>
            <a:ext cx="8077200" cy="82232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t>Graph the related function </a:t>
            </a:r>
            <a:br>
              <a:rPr lang="en-US" sz="2400"/>
            </a:br>
            <a:r>
              <a:rPr lang="en-US" sz="2400" i="1"/>
              <a:t>f</a:t>
            </a:r>
            <a:r>
              <a:rPr lang="en-US" sz="2400"/>
              <a:t>(</a:t>
            </a:r>
            <a:r>
              <a:rPr lang="en-US" sz="2400" i="1"/>
              <a:t>x</a:t>
            </a:r>
            <a:r>
              <a:rPr lang="en-US" sz="2400"/>
              <a:t>) = </a:t>
            </a:r>
            <a:r>
              <a:rPr lang="en-US" sz="2400" i="1"/>
              <a:t>x</a:t>
            </a:r>
            <a:r>
              <a:rPr lang="en-US" sz="2400" baseline="40000"/>
              <a:t>2</a:t>
            </a:r>
            <a:r>
              <a:rPr lang="en-US" sz="2400"/>
              <a:t> + 2</a:t>
            </a:r>
            <a:r>
              <a:rPr lang="en-US" sz="2400" i="1"/>
              <a:t>x</a:t>
            </a:r>
            <a:r>
              <a:rPr lang="en-US" sz="2400"/>
              <a:t> + 3.</a:t>
            </a:r>
          </a:p>
        </p:txBody>
      </p:sp>
      <p:sp>
        <p:nvSpPr>
          <p:cNvPr id="9222" name="Rectangle 6"/>
          <p:cNvSpPr>
            <a:spLocks noChangeArrowheads="1"/>
          </p:cNvSpPr>
          <p:nvPr/>
        </p:nvSpPr>
        <p:spPr bwMode="auto">
          <a:xfrm>
            <a:off x="533400" y="3048000"/>
            <a:ext cx="4648200" cy="1406525"/>
          </a:xfrm>
          <a:prstGeom prst="rect">
            <a:avLst/>
          </a:prstGeom>
          <a:noFill/>
          <a:ln w="9525">
            <a:noFill/>
            <a:miter lim="800000"/>
            <a:headEnd/>
            <a:tailEnd/>
          </a:ln>
          <a:effectLst/>
        </p:spPr>
        <p:txBody>
          <a:bodyPr>
            <a:spAutoFit/>
          </a:bodyPr>
          <a:lstStyle/>
          <a:p>
            <a:pPr marL="342900" indent="1588">
              <a:lnSpc>
                <a:spcPct val="90000"/>
              </a:lnSpc>
              <a:spcBef>
                <a:spcPct val="20000"/>
              </a:spcBef>
              <a:buClr>
                <a:srgbClr val="FFFFFF"/>
              </a:buClr>
              <a:tabLst>
                <a:tab pos="1943100" algn="l"/>
              </a:tabLst>
            </a:pPr>
            <a:r>
              <a:rPr lang="en-US" sz="2400"/>
              <a:t>The graph has no </a:t>
            </a:r>
            <a:r>
              <a:rPr lang="en-US" sz="2400" i="1"/>
              <a:t>x</a:t>
            </a:r>
            <a:r>
              <a:rPr lang="en-US" sz="2400"/>
              <a:t>-intercept. Thus, there are no real number solutions for the equation.</a:t>
            </a:r>
          </a:p>
        </p:txBody>
      </p:sp>
      <p:pic>
        <p:nvPicPr>
          <p:cNvPr id="9223" name="Picture 7" descr="ALG09-02-03"/>
          <p:cNvPicPr>
            <a:picLocks noChangeAspect="1" noChangeArrowheads="1"/>
          </p:cNvPicPr>
          <p:nvPr/>
        </p:nvPicPr>
        <p:blipFill>
          <a:blip r:embed="rId4" cstate="print"/>
          <a:srcRect r="24832"/>
          <a:stretch>
            <a:fillRect/>
          </a:stretch>
        </p:blipFill>
        <p:spPr bwMode="auto">
          <a:xfrm>
            <a:off x="5299075" y="1989138"/>
            <a:ext cx="3521075" cy="3275012"/>
          </a:xfrm>
          <a:prstGeom prst="rect">
            <a:avLst/>
          </a:prstGeom>
          <a:noFill/>
        </p:spPr>
      </p:pic>
      <p:sp>
        <p:nvSpPr>
          <p:cNvPr id="9225" name="Rectangle 9"/>
          <p:cNvSpPr>
            <a:spLocks noChangeArrowheads="1"/>
          </p:cNvSpPr>
          <p:nvPr/>
        </p:nvSpPr>
        <p:spPr bwMode="auto">
          <a:xfrm>
            <a:off x="533400" y="5562600"/>
            <a:ext cx="83947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solution set is {</a:t>
            </a:r>
            <a:r>
              <a:rPr lang="en-US" sz="2400">
                <a:solidFill>
                  <a:srgbClr val="E01B22"/>
                </a:solidFill>
                <a:cs typeface="Arial" charset="0"/>
              </a:rPr>
              <a:t>Ø</a:t>
            </a:r>
            <a:r>
              <a:rPr lang="en-US" sz="2400">
                <a:solidFill>
                  <a:srgbClr val="E01B22"/>
                </a:solidFill>
              </a:rPr>
              <a:t>}.</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wipe(left)">
                                      <p:cBhvr>
                                        <p:cTn id="7" dur="500"/>
                                        <p:tgtEl>
                                          <p:spTgt spid="9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21">
                                            <p:txEl>
                                              <p:pRg st="0" end="0"/>
                                            </p:txEl>
                                          </p:spTgt>
                                        </p:tgtEl>
                                        <p:attrNameLst>
                                          <p:attrName>style.visibility</p:attrName>
                                        </p:attrNameLst>
                                      </p:cBhvr>
                                      <p:to>
                                        <p:strVal val="visible"/>
                                      </p:to>
                                    </p:set>
                                    <p:animEffect transition="in" filter="wipe(left)">
                                      <p:cBhvr>
                                        <p:cTn id="12" dur="500"/>
                                        <p:tgtEl>
                                          <p:spTgt spid="92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223"/>
                                        </p:tgtEl>
                                        <p:attrNameLst>
                                          <p:attrName>style.visibility</p:attrName>
                                        </p:attrNameLst>
                                      </p:cBhvr>
                                      <p:to>
                                        <p:strVal val="visible"/>
                                      </p:to>
                                    </p:set>
                                    <p:animEffect transition="in" filter="wipe(left)">
                                      <p:cBhvr>
                                        <p:cTn id="17" dur="500"/>
                                        <p:tgtEl>
                                          <p:spTgt spid="92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222">
                                            <p:txEl>
                                              <p:pRg st="0" end="0"/>
                                            </p:txEl>
                                          </p:spTgt>
                                        </p:tgtEl>
                                        <p:attrNameLst>
                                          <p:attrName>style.visibility</p:attrName>
                                        </p:attrNameLst>
                                      </p:cBhvr>
                                      <p:to>
                                        <p:strVal val="visible"/>
                                      </p:to>
                                    </p:set>
                                    <p:animEffect transition="in" filter="wipe(left)">
                                      <p:cBhvr>
                                        <p:cTn id="22" dur="500"/>
                                        <p:tgtEl>
                                          <p:spTgt spid="922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225">
                                            <p:txEl>
                                              <p:pRg st="0" end="0"/>
                                            </p:txEl>
                                          </p:spTgt>
                                        </p:tgtEl>
                                        <p:attrNameLst>
                                          <p:attrName>style.visibility</p:attrName>
                                        </p:attrNameLst>
                                      </p:cBhvr>
                                      <p:to>
                                        <p:strVal val="visible"/>
                                      </p:to>
                                    </p:set>
                                    <p:animEffect transition="in" filter="wipe(left)">
                                      <p:cBhvr>
                                        <p:cTn id="27" dur="500"/>
                                        <p:tgtEl>
                                          <p:spTgt spid="92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advAuto="0"/>
      <p:bldP spid="9221" grpId="0" build="p" autoUpdateAnimBg="0"/>
      <p:bldP spid="9222" grpId="0" build="p" autoUpdateAnimBg="0"/>
      <p:bldP spid="922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9" name="Oval 7"/>
          <p:cNvSpPr>
            <a:spLocks noChangeArrowheads="1"/>
          </p:cNvSpPr>
          <p:nvPr/>
        </p:nvSpPr>
        <p:spPr bwMode="auto">
          <a:xfrm>
            <a:off x="901700" y="50165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5" cstate="print"/>
          <a:srcRect/>
          <a:stretch>
            <a:fillRect/>
          </a:stretch>
        </p:blipFill>
        <p:spPr bwMode="auto">
          <a:xfrm>
            <a:off x="2716213" y="712788"/>
            <a:ext cx="2846387" cy="511175"/>
          </a:xfrm>
          <a:prstGeom prst="rect">
            <a:avLst/>
          </a:prstGeom>
          <a:noFill/>
        </p:spPr>
      </p:pic>
      <p:pic>
        <p:nvPicPr>
          <p:cNvPr id="115721" name="Picture 9" descr="CheckPointICON"/>
          <p:cNvPicPr>
            <a:picLocks noChangeAspect="1" noChangeArrowheads="1"/>
          </p:cNvPicPr>
          <p:nvPr/>
        </p:nvPicPr>
        <p:blipFill>
          <a:blip r:embed="rId6" cstate="print"/>
          <a:srcRect/>
          <a:stretch>
            <a:fillRect/>
          </a:stretch>
        </p:blipFill>
        <p:spPr bwMode="auto">
          <a:xfrm>
            <a:off x="7467600" y="747713"/>
            <a:ext cx="1222375" cy="376237"/>
          </a:xfrm>
          <a:prstGeom prst="rect">
            <a:avLst/>
          </a:prstGeom>
          <a:noFill/>
        </p:spPr>
      </p:pic>
      <p:sp>
        <p:nvSpPr>
          <p:cNvPr id="115722"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+ 4</a:t>
            </a:r>
            <a:r>
              <a:rPr lang="en-US" sz="2400" b="1" i="1">
                <a:solidFill>
                  <a:srgbClr val="00539D"/>
                </a:solidFill>
                <a:cs typeface="Times New Roman" pitchFamily="18" charset="0"/>
              </a:rPr>
              <a:t>x</a:t>
            </a:r>
            <a:r>
              <a:rPr lang="en-US" sz="2400" b="1">
                <a:solidFill>
                  <a:srgbClr val="00539D"/>
                </a:solidFill>
                <a:cs typeface="Times New Roman" pitchFamily="18" charset="0"/>
              </a:rPr>
              <a:t> + 5 = 0 by graphing.</a:t>
            </a:r>
          </a:p>
        </p:txBody>
      </p:sp>
      <p:pic>
        <p:nvPicPr>
          <p:cNvPr id="115723" name="Picture 11" descr="ALG09-02-03-YT"/>
          <p:cNvPicPr>
            <a:picLocks noChangeAspect="1" noChangeArrowheads="1"/>
          </p:cNvPicPr>
          <p:nvPr/>
        </p:nvPicPr>
        <p:blipFill>
          <a:blip r:embed="rId7" cstate="print"/>
          <a:srcRect/>
          <a:stretch>
            <a:fillRect/>
          </a:stretch>
        </p:blipFill>
        <p:spPr bwMode="auto">
          <a:xfrm>
            <a:off x="2627313" y="2257425"/>
            <a:ext cx="3846512" cy="2789238"/>
          </a:xfrm>
          <a:prstGeom prst="rect">
            <a:avLst/>
          </a:prstGeom>
          <a:noFill/>
        </p:spPr>
      </p:pic>
      <p:sp>
        <p:nvSpPr>
          <p:cNvPr id="115725" name="TPAnswers"/>
          <p:cNvSpPr>
            <a:spLocks noChangeArrowheads="1"/>
          </p:cNvSpPr>
          <p:nvPr>
            <p:custDataLst>
              <p:tags r:id="rId2"/>
            </p:custDataLst>
          </p:nvPr>
        </p:nvSpPr>
        <p:spPr bwMode="auto">
          <a:xfrm>
            <a:off x="914400" y="2209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{1,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{–1,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a:t>
            </a:r>
            <a:r>
              <a:rPr lang="en-US" sz="2400" b="1">
                <a:cs typeface="Arial" charset="0"/>
                <a:sym typeface="Symbol" pitchFamily="18" charset="2"/>
              </a:rPr>
              <a:t>Ø</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22"/>
                                        </p:tgtEl>
                                        <p:attrNameLst>
                                          <p:attrName>style.visibility</p:attrName>
                                        </p:attrNameLst>
                                      </p:cBhvr>
                                      <p:to>
                                        <p:strVal val="visible"/>
                                      </p:to>
                                    </p:set>
                                    <p:animEffect transition="in" filter="wipe(left)">
                                      <p:cBhvr>
                                        <p:cTn id="15" dur="500"/>
                                        <p:tgtEl>
                                          <p:spTgt spid="1157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5725"/>
                                        </p:tgtEl>
                                        <p:attrNameLst>
                                          <p:attrName>style.visibility</p:attrName>
                                        </p:attrNameLst>
                                      </p:cBhvr>
                                      <p:to>
                                        <p:strVal val="visible"/>
                                      </p:to>
                                    </p:set>
                                    <p:animEffect transition="in" filter="wipe(left)">
                                      <p:cBhvr>
                                        <p:cTn id="19" dur="500"/>
                                        <p:tgtEl>
                                          <p:spTgt spid="115725"/>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par>
                          <p:cTn id="38" fill="hold">
                            <p:stCondLst>
                              <p:cond delay="2000"/>
                            </p:stCondLst>
                            <p:childTnLst>
                              <p:par>
                                <p:cTn id="39" presetID="22" presetClass="entr" presetSubtype="1" fill="hold" nodeType="afterEffect">
                                  <p:stCondLst>
                                    <p:cond delay="0"/>
                                  </p:stCondLst>
                                  <p:childTnLst>
                                    <p:set>
                                      <p:cBhvr>
                                        <p:cTn id="40" dur="1" fill="hold">
                                          <p:stCondLst>
                                            <p:cond delay="0"/>
                                          </p:stCondLst>
                                        </p:cTn>
                                        <p:tgtEl>
                                          <p:spTgt spid="115723"/>
                                        </p:tgtEl>
                                        <p:attrNameLst>
                                          <p:attrName>style.visibility</p:attrName>
                                        </p:attrNameLst>
                                      </p:cBhvr>
                                      <p:to>
                                        <p:strVal val="visible"/>
                                      </p:to>
                                    </p:set>
                                    <p:animEffect transition="in" filter="wipe(up)">
                                      <p:cBhvr>
                                        <p:cTn id="41" dur="500"/>
                                        <p:tgtEl>
                                          <p:spTgt spid="115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9" grpId="0" animBg="1"/>
      <p:bldP spid="115722" grpId="0" autoUpdateAnimBg="0"/>
      <p:bldP spid="1157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sp>
        <p:nvSpPr>
          <p:cNvPr id="93187"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Approximate Roots with a Table</a:t>
            </a:r>
            <a:endParaRPr lang="en-US" sz="2000">
              <a:solidFill>
                <a:srgbClr val="000000"/>
              </a:solidFill>
            </a:endParaRPr>
          </a:p>
          <a:p>
            <a:pPr>
              <a:spcBef>
                <a:spcPct val="50000"/>
              </a:spcBef>
            </a:pPr>
            <a:endParaRPr lang="en-US" sz="2000" b="1">
              <a:solidFill>
                <a:srgbClr val="EC1D24"/>
              </a:solidFill>
            </a:endParaRPr>
          </a:p>
        </p:txBody>
      </p:sp>
      <p:sp>
        <p:nvSpPr>
          <p:cNvPr id="93188" name="Rectangle 4"/>
          <p:cNvSpPr>
            <a:spLocks noChangeArrowheads="1"/>
          </p:cNvSpPr>
          <p:nvPr/>
        </p:nvSpPr>
        <p:spPr bwMode="auto">
          <a:xfrm>
            <a:off x="876300" y="1503363"/>
            <a:ext cx="7705725" cy="115093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cs typeface="Arial" charset="0"/>
              </a:rPr>
              <a:t>Solve </a:t>
            </a:r>
            <a:r>
              <a:rPr lang="en-US" sz="2400" b="1" i="1">
                <a:solidFill>
                  <a:srgbClr val="00539D"/>
                </a:solidFill>
                <a:cs typeface="Arial" charset="0"/>
              </a:rPr>
              <a:t>x</a:t>
            </a:r>
            <a:r>
              <a:rPr lang="en-US" sz="2400" b="1" baseline="40000">
                <a:solidFill>
                  <a:srgbClr val="00539D"/>
                </a:solidFill>
                <a:cs typeface="Arial" charset="0"/>
              </a:rPr>
              <a:t>2</a:t>
            </a:r>
            <a:r>
              <a:rPr lang="en-US" sz="2400" b="1">
                <a:solidFill>
                  <a:srgbClr val="00539D"/>
                </a:solidFill>
                <a:cs typeface="Arial" charset="0"/>
              </a:rPr>
              <a:t> – 4</a:t>
            </a:r>
            <a:r>
              <a:rPr lang="en-US" sz="2400" b="1" i="1">
                <a:solidFill>
                  <a:srgbClr val="00539D"/>
                </a:solidFill>
                <a:cs typeface="Arial" charset="0"/>
              </a:rPr>
              <a:t>x</a:t>
            </a:r>
            <a:r>
              <a:rPr lang="en-US" sz="2400" b="1">
                <a:solidFill>
                  <a:srgbClr val="00539D"/>
                </a:solidFill>
                <a:cs typeface="Arial" charset="0"/>
              </a:rPr>
              <a:t> + 2 = 0 by graphing. If integral roots cannot be found, estimate the roots to the nearest tenth.</a:t>
            </a:r>
          </a:p>
        </p:txBody>
      </p:sp>
      <p:sp>
        <p:nvSpPr>
          <p:cNvPr id="93189" name="Text Box 5"/>
          <p:cNvSpPr txBox="1">
            <a:spLocks noChangeArrowheads="1"/>
          </p:cNvSpPr>
          <p:nvPr/>
        </p:nvSpPr>
        <p:spPr bwMode="auto">
          <a:xfrm>
            <a:off x="533400" y="2514600"/>
            <a:ext cx="8077200" cy="493713"/>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t>Graph the related function </a:t>
            </a:r>
            <a:r>
              <a:rPr lang="en-US" sz="2400" i="1"/>
              <a:t>f</a:t>
            </a:r>
            <a:r>
              <a:rPr lang="en-US" sz="2400"/>
              <a:t>(</a:t>
            </a:r>
            <a:r>
              <a:rPr lang="en-US" sz="2400" i="1"/>
              <a:t>x</a:t>
            </a:r>
            <a:r>
              <a:rPr lang="en-US" sz="2400"/>
              <a:t>) = </a:t>
            </a:r>
            <a:r>
              <a:rPr lang="en-US" sz="2400" i="1"/>
              <a:t>x</a:t>
            </a:r>
            <a:r>
              <a:rPr lang="en-US" sz="2400" baseline="40000"/>
              <a:t>2</a:t>
            </a:r>
            <a:r>
              <a:rPr lang="en-US" sz="2400"/>
              <a:t> – 4</a:t>
            </a:r>
            <a:r>
              <a:rPr lang="en-US" sz="2400" i="1"/>
              <a:t>x</a:t>
            </a:r>
            <a:r>
              <a:rPr lang="en-US" sz="2400"/>
              <a:t> + 2.</a:t>
            </a:r>
          </a:p>
        </p:txBody>
      </p:sp>
      <p:pic>
        <p:nvPicPr>
          <p:cNvPr id="93195" name="Picture 11" descr="E-9-2-4-AE"/>
          <p:cNvPicPr>
            <a:picLocks noChangeAspect="1" noChangeArrowheads="1"/>
          </p:cNvPicPr>
          <p:nvPr/>
        </p:nvPicPr>
        <p:blipFill>
          <a:blip r:embed="rId4" cstate="print"/>
          <a:srcRect/>
          <a:stretch>
            <a:fillRect/>
          </a:stretch>
        </p:blipFill>
        <p:spPr bwMode="auto">
          <a:xfrm>
            <a:off x="2981325" y="2990850"/>
            <a:ext cx="3181350" cy="318135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188">
                                            <p:txEl>
                                              <p:pRg st="0" end="0"/>
                                            </p:txEl>
                                          </p:spTgt>
                                        </p:tgtEl>
                                        <p:attrNameLst>
                                          <p:attrName>style.visibility</p:attrName>
                                        </p:attrNameLst>
                                      </p:cBhvr>
                                      <p:to>
                                        <p:strVal val="visible"/>
                                      </p:to>
                                    </p:set>
                                    <p:animEffect transition="in" filter="wipe(left)">
                                      <p:cBhvr>
                                        <p:cTn id="7" dur="500"/>
                                        <p:tgtEl>
                                          <p:spTgt spid="931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189">
                                            <p:txEl>
                                              <p:pRg st="0" end="0"/>
                                            </p:txEl>
                                          </p:spTgt>
                                        </p:tgtEl>
                                        <p:attrNameLst>
                                          <p:attrName>style.visibility</p:attrName>
                                        </p:attrNameLst>
                                      </p:cBhvr>
                                      <p:to>
                                        <p:strVal val="visible"/>
                                      </p:to>
                                    </p:set>
                                    <p:animEffect transition="in" filter="wipe(left)">
                                      <p:cBhvr>
                                        <p:cTn id="12" dur="500"/>
                                        <p:tgtEl>
                                          <p:spTgt spid="93189">
                                            <p:txEl>
                                              <p:pRg st="0" end="0"/>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93195"/>
                                        </p:tgtEl>
                                        <p:attrNameLst>
                                          <p:attrName>style.visibility</p:attrName>
                                        </p:attrNameLst>
                                      </p:cBhvr>
                                      <p:to>
                                        <p:strVal val="visible"/>
                                      </p:to>
                                    </p:set>
                                    <p:animEffect transition="in" filter="wipe(up)">
                                      <p:cBhvr>
                                        <p:cTn id="16" dur="500"/>
                                        <p:tgtEl>
                                          <p:spTgt spid="93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build="p" autoUpdateAnimBg="0" advAuto="0"/>
      <p:bldP spid="93189"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Example 4</a:t>
            </a:r>
          </a:p>
        </p:txBody>
      </p:sp>
      <p:sp>
        <p:nvSpPr>
          <p:cNvPr id="94211"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Approximate Roots with a Table</a:t>
            </a:r>
            <a:endParaRPr lang="en-US" sz="2000">
              <a:solidFill>
                <a:srgbClr val="000000"/>
              </a:solidFill>
            </a:endParaRPr>
          </a:p>
          <a:p>
            <a:pPr>
              <a:spcBef>
                <a:spcPct val="50000"/>
              </a:spcBef>
            </a:pPr>
            <a:endParaRPr lang="en-US" sz="2000" b="1">
              <a:solidFill>
                <a:srgbClr val="EC1D24"/>
              </a:solidFill>
            </a:endParaRPr>
          </a:p>
        </p:txBody>
      </p:sp>
      <p:sp>
        <p:nvSpPr>
          <p:cNvPr id="94212" name="Text Box 4"/>
          <p:cNvSpPr txBox="1">
            <a:spLocks noChangeArrowheads="1"/>
          </p:cNvSpPr>
          <p:nvPr/>
        </p:nvSpPr>
        <p:spPr bwMode="auto">
          <a:xfrm>
            <a:off x="552450" y="1511300"/>
            <a:ext cx="7981950" cy="27574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t>The </a:t>
            </a:r>
            <a:r>
              <a:rPr lang="en-US" sz="2400" i="1"/>
              <a:t>x</a:t>
            </a:r>
            <a:r>
              <a:rPr lang="en-US" sz="2400"/>
              <a:t>-intercepts are located between 0 and 1 and between 3 and 4.</a:t>
            </a:r>
          </a:p>
          <a:p>
            <a:pPr marL="342900">
              <a:lnSpc>
                <a:spcPct val="90000"/>
              </a:lnSpc>
              <a:spcBef>
                <a:spcPct val="20000"/>
              </a:spcBef>
              <a:spcAft>
                <a:spcPct val="20000"/>
              </a:spcAft>
            </a:pPr>
            <a:r>
              <a:rPr lang="en-US" sz="2400"/>
              <a:t>Make a table using an increment of 0.1 for the </a:t>
            </a:r>
            <a:r>
              <a:rPr lang="en-US" sz="2400" i="1"/>
              <a:t>x</a:t>
            </a:r>
            <a:r>
              <a:rPr lang="en-US" sz="2400"/>
              <a:t>-values located between 0 and 1 and between 3 and 4.</a:t>
            </a:r>
          </a:p>
          <a:p>
            <a:pPr marL="342900">
              <a:lnSpc>
                <a:spcPct val="90000"/>
              </a:lnSpc>
              <a:spcBef>
                <a:spcPct val="20000"/>
              </a:spcBef>
              <a:spcAft>
                <a:spcPct val="20000"/>
              </a:spcAft>
            </a:pPr>
            <a:r>
              <a:rPr lang="en-US" sz="2400"/>
              <a:t>Look for a change in the signs of the function values. The function value that is closest to zero is the best approximation for a zero of the function.</a:t>
            </a:r>
          </a:p>
        </p:txBody>
      </p:sp>
      <p:pic>
        <p:nvPicPr>
          <p:cNvPr id="94214" name="Picture 6" descr="E-9-2-4b"/>
          <p:cNvPicPr>
            <a:picLocks noChangeAspect="1" noChangeArrowheads="1"/>
          </p:cNvPicPr>
          <p:nvPr/>
        </p:nvPicPr>
        <p:blipFill>
          <a:blip r:embed="rId4" cstate="print"/>
          <a:srcRect/>
          <a:stretch>
            <a:fillRect/>
          </a:stretch>
        </p:blipFill>
        <p:spPr bwMode="auto">
          <a:xfrm>
            <a:off x="990600" y="5181600"/>
            <a:ext cx="7391400" cy="742950"/>
          </a:xfrm>
          <a:prstGeom prst="rect">
            <a:avLst/>
          </a:prstGeom>
          <a:noFill/>
        </p:spPr>
      </p:pic>
      <p:pic>
        <p:nvPicPr>
          <p:cNvPr id="94215" name="Picture 7" descr="E-9-2-4a"/>
          <p:cNvPicPr>
            <a:picLocks noChangeAspect="1" noChangeArrowheads="1"/>
          </p:cNvPicPr>
          <p:nvPr/>
        </p:nvPicPr>
        <p:blipFill>
          <a:blip r:embed="rId5" cstate="print"/>
          <a:srcRect/>
          <a:stretch>
            <a:fillRect/>
          </a:stretch>
        </p:blipFill>
        <p:spPr bwMode="auto">
          <a:xfrm>
            <a:off x="990600" y="4210050"/>
            <a:ext cx="7391400" cy="74295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212">
                                            <p:txEl>
                                              <p:pRg st="0" end="0"/>
                                            </p:txEl>
                                          </p:spTgt>
                                        </p:tgtEl>
                                        <p:attrNameLst>
                                          <p:attrName>style.visibility</p:attrName>
                                        </p:attrNameLst>
                                      </p:cBhvr>
                                      <p:to>
                                        <p:strVal val="visible"/>
                                      </p:to>
                                    </p:set>
                                    <p:animEffect transition="in" filter="wipe(left)">
                                      <p:cBhvr>
                                        <p:cTn id="7" dur="500"/>
                                        <p:tgtEl>
                                          <p:spTgt spid="942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4212">
                                            <p:txEl>
                                              <p:pRg st="1" end="1"/>
                                            </p:txEl>
                                          </p:spTgt>
                                        </p:tgtEl>
                                        <p:attrNameLst>
                                          <p:attrName>style.visibility</p:attrName>
                                        </p:attrNameLst>
                                      </p:cBhvr>
                                      <p:to>
                                        <p:strVal val="visible"/>
                                      </p:to>
                                    </p:set>
                                    <p:animEffect transition="in" filter="wipe(left)">
                                      <p:cBhvr>
                                        <p:cTn id="12" dur="500"/>
                                        <p:tgtEl>
                                          <p:spTgt spid="94212">
                                            <p:txEl>
                                              <p:pRg st="1" end="1"/>
                                            </p:txEl>
                                          </p:spTgt>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94215"/>
                                        </p:tgtEl>
                                        <p:attrNameLst>
                                          <p:attrName>style.visibility</p:attrName>
                                        </p:attrNameLst>
                                      </p:cBhvr>
                                      <p:to>
                                        <p:strVal val="visible"/>
                                      </p:to>
                                    </p:set>
                                    <p:animEffect transition="in" filter="wipe(left)">
                                      <p:cBhvr>
                                        <p:cTn id="16" dur="500"/>
                                        <p:tgtEl>
                                          <p:spTgt spid="94215"/>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94214"/>
                                        </p:tgtEl>
                                        <p:attrNameLst>
                                          <p:attrName>style.visibility</p:attrName>
                                        </p:attrNameLst>
                                      </p:cBhvr>
                                      <p:to>
                                        <p:strVal val="visible"/>
                                      </p:to>
                                    </p:set>
                                    <p:animEffect transition="in" filter="wipe(left)">
                                      <p:cBhvr>
                                        <p:cTn id="20" dur="500"/>
                                        <p:tgtEl>
                                          <p:spTgt spid="942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4212">
                                            <p:txEl>
                                              <p:pRg st="2" end="2"/>
                                            </p:txEl>
                                          </p:spTgt>
                                        </p:tgtEl>
                                        <p:attrNameLst>
                                          <p:attrName>style.visibility</p:attrName>
                                        </p:attrNameLst>
                                      </p:cBhvr>
                                      <p:to>
                                        <p:strVal val="visible"/>
                                      </p:to>
                                    </p:set>
                                    <p:animEffect transition="in" filter="wipe(left)">
                                      <p:cBhvr>
                                        <p:cTn id="25" dur="500"/>
                                        <p:tgtEl>
                                          <p:spTgt spid="942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uiExpand="1" build="p" autoUpdateAnimBg="0"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Example 4</a:t>
            </a:r>
          </a:p>
        </p:txBody>
      </p:sp>
      <p:sp>
        <p:nvSpPr>
          <p:cNvPr id="121859"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Approximate Roots with a Table</a:t>
            </a:r>
            <a:endParaRPr lang="en-US" sz="2000">
              <a:solidFill>
                <a:srgbClr val="000000"/>
              </a:solidFill>
            </a:endParaRPr>
          </a:p>
          <a:p>
            <a:pPr>
              <a:spcBef>
                <a:spcPct val="50000"/>
              </a:spcBef>
            </a:pPr>
            <a:endParaRPr lang="en-US" sz="2000" b="1">
              <a:solidFill>
                <a:srgbClr val="EC1D24"/>
              </a:solidFill>
            </a:endParaRPr>
          </a:p>
        </p:txBody>
      </p:sp>
      <p:sp>
        <p:nvSpPr>
          <p:cNvPr id="121860" name="Text Box 4"/>
          <p:cNvSpPr txBox="1">
            <a:spLocks noChangeArrowheads="1"/>
          </p:cNvSpPr>
          <p:nvPr/>
        </p:nvSpPr>
        <p:spPr bwMode="auto">
          <a:xfrm>
            <a:off x="552450" y="1511300"/>
            <a:ext cx="7981950" cy="115093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t>For each table, the function value that is closest to zero when the sign changes is –0.04. Thus, the roots are approximately 0.6 and 3.4.</a:t>
            </a:r>
          </a:p>
        </p:txBody>
      </p:sp>
      <p:sp>
        <p:nvSpPr>
          <p:cNvPr id="121862" name="Rectangle 6"/>
          <p:cNvSpPr>
            <a:spLocks noChangeArrowheads="1"/>
          </p:cNvSpPr>
          <p:nvPr/>
        </p:nvSpPr>
        <p:spPr bwMode="auto">
          <a:xfrm>
            <a:off x="533400" y="3352800"/>
            <a:ext cx="79248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0.6, 3.4</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1860">
                                            <p:txEl>
                                              <p:pRg st="0" end="0"/>
                                            </p:txEl>
                                          </p:spTgt>
                                        </p:tgtEl>
                                        <p:attrNameLst>
                                          <p:attrName>style.visibility</p:attrName>
                                        </p:attrNameLst>
                                      </p:cBhvr>
                                      <p:to>
                                        <p:strVal val="visible"/>
                                      </p:to>
                                    </p:set>
                                    <p:animEffect transition="in" filter="wipe(left)">
                                      <p:cBhvr>
                                        <p:cTn id="7" dur="500"/>
                                        <p:tgtEl>
                                          <p:spTgt spid="1218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1862">
                                            <p:txEl>
                                              <p:pRg st="0" end="0"/>
                                            </p:txEl>
                                          </p:spTgt>
                                        </p:tgtEl>
                                        <p:attrNameLst>
                                          <p:attrName>style.visibility</p:attrName>
                                        </p:attrNameLst>
                                      </p:cBhvr>
                                      <p:to>
                                        <p:strVal val="visible"/>
                                      </p:to>
                                    </p:set>
                                    <p:animEffect transition="in" filter="wipe(left)">
                                      <p:cBhvr>
                                        <p:cTn id="12" dur="500"/>
                                        <p:tgtEl>
                                          <p:spTgt spid="1218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0" grpId="0" build="p" autoUpdateAnimBg="0"/>
      <p:bldP spid="121862"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t>
            </a:r>
          </a:p>
        </p:txBody>
      </p:sp>
      <p:sp>
        <p:nvSpPr>
          <p:cNvPr id="116741" name="TPAnswers"/>
          <p:cNvSpPr>
            <a:spLocks noChangeArrowheads="1"/>
          </p:cNvSpPr>
          <p:nvPr>
            <p:custDataLst>
              <p:tags r:id="rId2"/>
            </p:custDataLst>
          </p:nvPr>
        </p:nvSpPr>
        <p:spPr bwMode="auto">
          <a:xfrm>
            <a:off x="857250" y="2641600"/>
            <a:ext cx="2790825" cy="3529013"/>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0.4, 5.6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0.1, 4.9</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0.2, 4.8</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0.3, 4.7</a:t>
            </a:r>
          </a:p>
        </p:txBody>
      </p:sp>
      <p:sp>
        <p:nvSpPr>
          <p:cNvPr id="116742" name="TPQuestion"/>
          <p:cNvSpPr>
            <a:spLocks noChangeArrowheads="1"/>
          </p:cNvSpPr>
          <p:nvPr/>
        </p:nvSpPr>
        <p:spPr bwMode="auto">
          <a:xfrm>
            <a:off x="476250" y="150495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5</a:t>
            </a:r>
            <a:r>
              <a:rPr lang="en-US" sz="2400" b="1" i="1">
                <a:solidFill>
                  <a:srgbClr val="00539D"/>
                </a:solidFill>
                <a:cs typeface="Times New Roman" pitchFamily="18" charset="0"/>
              </a:rPr>
              <a:t>x</a:t>
            </a:r>
            <a:r>
              <a:rPr lang="en-US" sz="2400" b="1">
                <a:solidFill>
                  <a:srgbClr val="00539D"/>
                </a:solidFill>
                <a:cs typeface="Times New Roman" pitchFamily="18" charset="0"/>
              </a:rPr>
              <a:t> + 1 = 0 by graphing. If integral roots cannot be found, estimate the roots to the nearest tenth.</a:t>
            </a:r>
          </a:p>
        </p:txBody>
      </p:sp>
      <p:sp>
        <p:nvSpPr>
          <p:cNvPr id="116743" name="Oval 7"/>
          <p:cNvSpPr>
            <a:spLocks noChangeArrowheads="1"/>
          </p:cNvSpPr>
          <p:nvPr/>
        </p:nvSpPr>
        <p:spPr bwMode="auto">
          <a:xfrm>
            <a:off x="857250" y="448945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6744" name="Picture 8" descr="Check Progress"/>
          <p:cNvPicPr>
            <a:picLocks noChangeAspect="1" noChangeArrowheads="1"/>
          </p:cNvPicPr>
          <p:nvPr/>
        </p:nvPicPr>
        <p:blipFill>
          <a:blip r:embed="rId5" cstate="print"/>
          <a:srcRect/>
          <a:stretch>
            <a:fillRect/>
          </a:stretch>
        </p:blipFill>
        <p:spPr bwMode="auto">
          <a:xfrm>
            <a:off x="2716213" y="712788"/>
            <a:ext cx="2846387" cy="511175"/>
          </a:xfrm>
          <a:prstGeom prst="rect">
            <a:avLst/>
          </a:prstGeom>
          <a:noFill/>
        </p:spPr>
      </p:pic>
      <p:pic>
        <p:nvPicPr>
          <p:cNvPr id="116745" name="Picture 9" descr="CheckPointICON"/>
          <p:cNvPicPr>
            <a:picLocks noChangeAspect="1" noChangeArrowheads="1"/>
          </p:cNvPicPr>
          <p:nvPr/>
        </p:nvPicPr>
        <p:blipFill>
          <a:blip r:embed="rId6" cstate="print"/>
          <a:srcRect/>
          <a:stretch>
            <a:fillRect/>
          </a:stretch>
        </p:blipFill>
        <p:spPr bwMode="auto">
          <a:xfrm>
            <a:off x="7467600" y="747713"/>
            <a:ext cx="1222375" cy="376237"/>
          </a:xfrm>
          <a:prstGeom prst="rect">
            <a:avLst/>
          </a:prstGeom>
          <a:noFill/>
        </p:spPr>
      </p:pic>
      <p:pic>
        <p:nvPicPr>
          <p:cNvPr id="116750" name="Picture 14" descr="9-2-4"/>
          <p:cNvPicPr>
            <a:picLocks noChangeAspect="1" noChangeArrowheads="1"/>
          </p:cNvPicPr>
          <p:nvPr/>
        </p:nvPicPr>
        <p:blipFill>
          <a:blip r:embed="rId7" cstate="print"/>
          <a:srcRect/>
          <a:stretch>
            <a:fillRect/>
          </a:stretch>
        </p:blipFill>
        <p:spPr bwMode="auto">
          <a:xfrm>
            <a:off x="2976563" y="2443163"/>
            <a:ext cx="3043237" cy="3043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42"/>
                                        </p:tgtEl>
                                        <p:attrNameLst>
                                          <p:attrName>style.visibility</p:attrName>
                                        </p:attrNameLst>
                                      </p:cBhvr>
                                      <p:to>
                                        <p:strVal val="visible"/>
                                      </p:to>
                                    </p:set>
                                    <p:animEffect transition="in" filter="wipe(left)">
                                      <p:cBhvr>
                                        <p:cTn id="15" dur="500"/>
                                        <p:tgtEl>
                                          <p:spTgt spid="11674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6750"/>
                                        </p:tgtEl>
                                        <p:attrNameLst>
                                          <p:attrName>style.visibility</p:attrName>
                                        </p:attrNameLst>
                                      </p:cBhvr>
                                      <p:to>
                                        <p:strVal val="visible"/>
                                      </p:to>
                                    </p:set>
                                    <p:animEffect transition="in" filter="wipe(left)">
                                      <p:cBhvr>
                                        <p:cTn id="19" dur="500"/>
                                        <p:tgtEl>
                                          <p:spTgt spid="11675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6741"/>
                                        </p:tgtEl>
                                        <p:attrNameLst>
                                          <p:attrName>style.visibility</p:attrName>
                                        </p:attrNameLst>
                                      </p:cBhvr>
                                      <p:to>
                                        <p:strVal val="visible"/>
                                      </p:to>
                                    </p:set>
                                    <p:animEffect transition="in" filter="wipe(left)">
                                      <p:cBhvr>
                                        <p:cTn id="23" dur="500"/>
                                        <p:tgtEl>
                                          <p:spTgt spid="116741"/>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116743"/>
                                        </p:tgtEl>
                                        <p:attrNameLst>
                                          <p:attrName>style.visibility</p:attrName>
                                        </p:attrNameLst>
                                      </p:cBhvr>
                                      <p:to>
                                        <p:strVal val="visible"/>
                                      </p:to>
                                    </p:set>
                                    <p:animEffect transition="in" filter="wipe(down)">
                                      <p:cBhvr>
                                        <p:cTn id="28" dur="580">
                                          <p:stCondLst>
                                            <p:cond delay="0"/>
                                          </p:stCondLst>
                                        </p:cTn>
                                        <p:tgtEl>
                                          <p:spTgt spid="116743"/>
                                        </p:tgtEl>
                                      </p:cBhvr>
                                    </p:animEffect>
                                    <p:anim calcmode="lin" valueType="num">
                                      <p:cBhvr>
                                        <p:cTn id="29" dur="1822" tmFilter="0,0; 0.14,0.36; 0.43,0.73; 0.71,0.91; 1.0,1.0">
                                          <p:stCondLst>
                                            <p:cond delay="0"/>
                                          </p:stCondLst>
                                        </p:cTn>
                                        <p:tgtEl>
                                          <p:spTgt spid="116743"/>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16743"/>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16743"/>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16743"/>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16743"/>
                                        </p:tgtEl>
                                        <p:attrNameLst>
                                          <p:attrName>ppt_y</p:attrName>
                                        </p:attrNameLst>
                                      </p:cBhvr>
                                      <p:tavLst>
                                        <p:tav tm="0" fmla="#ppt_y-sin(pi*$)/81">
                                          <p:val>
                                            <p:fltVal val="0"/>
                                          </p:val>
                                        </p:tav>
                                        <p:tav tm="100000">
                                          <p:val>
                                            <p:fltVal val="1"/>
                                          </p:val>
                                        </p:tav>
                                      </p:tavLst>
                                    </p:anim>
                                    <p:animScale>
                                      <p:cBhvr>
                                        <p:cTn id="34" dur="26">
                                          <p:stCondLst>
                                            <p:cond delay="650"/>
                                          </p:stCondLst>
                                        </p:cTn>
                                        <p:tgtEl>
                                          <p:spTgt spid="116743"/>
                                        </p:tgtEl>
                                      </p:cBhvr>
                                      <p:to x="100000" y="60000"/>
                                    </p:animScale>
                                    <p:animScale>
                                      <p:cBhvr>
                                        <p:cTn id="35" dur="166" decel="50000">
                                          <p:stCondLst>
                                            <p:cond delay="676"/>
                                          </p:stCondLst>
                                        </p:cTn>
                                        <p:tgtEl>
                                          <p:spTgt spid="116743"/>
                                        </p:tgtEl>
                                      </p:cBhvr>
                                      <p:to x="100000" y="100000"/>
                                    </p:animScale>
                                    <p:animScale>
                                      <p:cBhvr>
                                        <p:cTn id="36" dur="26">
                                          <p:stCondLst>
                                            <p:cond delay="1312"/>
                                          </p:stCondLst>
                                        </p:cTn>
                                        <p:tgtEl>
                                          <p:spTgt spid="116743"/>
                                        </p:tgtEl>
                                      </p:cBhvr>
                                      <p:to x="100000" y="80000"/>
                                    </p:animScale>
                                    <p:animScale>
                                      <p:cBhvr>
                                        <p:cTn id="37" dur="166" decel="50000">
                                          <p:stCondLst>
                                            <p:cond delay="1338"/>
                                          </p:stCondLst>
                                        </p:cTn>
                                        <p:tgtEl>
                                          <p:spTgt spid="116743"/>
                                        </p:tgtEl>
                                      </p:cBhvr>
                                      <p:to x="100000" y="100000"/>
                                    </p:animScale>
                                    <p:animScale>
                                      <p:cBhvr>
                                        <p:cTn id="38" dur="26">
                                          <p:stCondLst>
                                            <p:cond delay="1642"/>
                                          </p:stCondLst>
                                        </p:cTn>
                                        <p:tgtEl>
                                          <p:spTgt spid="116743"/>
                                        </p:tgtEl>
                                      </p:cBhvr>
                                      <p:to x="100000" y="90000"/>
                                    </p:animScale>
                                    <p:animScale>
                                      <p:cBhvr>
                                        <p:cTn id="39" dur="166" decel="50000">
                                          <p:stCondLst>
                                            <p:cond delay="1668"/>
                                          </p:stCondLst>
                                        </p:cTn>
                                        <p:tgtEl>
                                          <p:spTgt spid="116743"/>
                                        </p:tgtEl>
                                      </p:cBhvr>
                                      <p:to x="100000" y="100000"/>
                                    </p:animScale>
                                    <p:animScale>
                                      <p:cBhvr>
                                        <p:cTn id="40" dur="26">
                                          <p:stCondLst>
                                            <p:cond delay="1808"/>
                                          </p:stCondLst>
                                        </p:cTn>
                                        <p:tgtEl>
                                          <p:spTgt spid="116743"/>
                                        </p:tgtEl>
                                      </p:cBhvr>
                                      <p:to x="100000" y="95000"/>
                                    </p:animScale>
                                    <p:animScale>
                                      <p:cBhvr>
                                        <p:cTn id="41" dur="166" decel="50000">
                                          <p:stCondLst>
                                            <p:cond delay="1834"/>
                                          </p:stCondLst>
                                        </p:cTn>
                                        <p:tgtEl>
                                          <p:spTgt spid="1167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1" grpId="0" autoUpdateAnimBg="0"/>
      <p:bldP spid="116742" grpId="0" autoUpdateAnimBg="0"/>
      <p:bldP spid="11674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Example 5</a:t>
            </a:r>
          </a:p>
        </p:txBody>
      </p:sp>
      <p:sp>
        <p:nvSpPr>
          <p:cNvPr id="96259" name="Text Box 3"/>
          <p:cNvSpPr txBox="1">
            <a:spLocks noChangeArrowheads="1"/>
          </p:cNvSpPr>
          <p:nvPr/>
        </p:nvSpPr>
        <p:spPr bwMode="auto">
          <a:xfrm>
            <a:off x="4267200" y="771525"/>
            <a:ext cx="4343400" cy="1158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Approximate Roots with a Calculator</a:t>
            </a:r>
            <a:endParaRPr lang="en-US" sz="2000">
              <a:solidFill>
                <a:srgbClr val="000000"/>
              </a:solidFill>
            </a:endParaRPr>
          </a:p>
          <a:p>
            <a:pPr>
              <a:spcBef>
                <a:spcPct val="50000"/>
              </a:spcBef>
            </a:pPr>
            <a:endParaRPr lang="en-US" sz="2000" b="1">
              <a:solidFill>
                <a:srgbClr val="EC1D24"/>
              </a:solidFill>
            </a:endParaRPr>
          </a:p>
        </p:txBody>
      </p:sp>
      <p:sp>
        <p:nvSpPr>
          <p:cNvPr id="96260" name="Rectangle 4"/>
          <p:cNvSpPr>
            <a:spLocks noChangeArrowheads="1"/>
          </p:cNvSpPr>
          <p:nvPr/>
        </p:nvSpPr>
        <p:spPr bwMode="auto">
          <a:xfrm>
            <a:off x="876300" y="1503363"/>
            <a:ext cx="7705725" cy="2392362"/>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rPr>
              <a:t>MODEL ROCKETS</a:t>
            </a:r>
            <a:r>
              <a:rPr lang="en-US" sz="2400" b="1">
                <a:solidFill>
                  <a:srgbClr val="66CCFF"/>
                </a:solidFill>
              </a:rPr>
              <a:t> </a:t>
            </a:r>
            <a:r>
              <a:rPr lang="en-US" sz="2400" b="1" i="1">
                <a:solidFill>
                  <a:srgbClr val="FFEB55"/>
                </a:solidFill>
              </a:rPr>
              <a:t> </a:t>
            </a:r>
            <a:r>
              <a:rPr lang="en-US" sz="2400" b="1">
                <a:solidFill>
                  <a:srgbClr val="00539D"/>
                </a:solidFill>
              </a:rPr>
              <a:t>Consuela built a model rocket for her science project.</a:t>
            </a:r>
            <a:r>
              <a:rPr lang="en-US" sz="2400" b="1" i="1">
                <a:solidFill>
                  <a:srgbClr val="00539D"/>
                </a:solidFill>
              </a:rPr>
              <a:t> </a:t>
            </a:r>
            <a:r>
              <a:rPr lang="en-US" sz="2400" b="1">
                <a:solidFill>
                  <a:srgbClr val="00539D"/>
                </a:solidFill>
              </a:rPr>
              <a:t>The equation </a:t>
            </a:r>
            <a:br>
              <a:rPr lang="en-US" sz="2400" b="1">
                <a:solidFill>
                  <a:srgbClr val="00539D"/>
                </a:solidFill>
              </a:rPr>
            </a:br>
            <a:r>
              <a:rPr lang="en-US" sz="2400" b="1" i="1">
                <a:solidFill>
                  <a:srgbClr val="00539D"/>
                </a:solidFill>
              </a:rPr>
              <a:t>h</a:t>
            </a:r>
            <a:r>
              <a:rPr lang="en-US" sz="2400" b="1">
                <a:solidFill>
                  <a:srgbClr val="00539D"/>
                </a:solidFill>
              </a:rPr>
              <a:t> = –16</a:t>
            </a:r>
            <a:r>
              <a:rPr lang="en-US" sz="2400" b="1" i="1">
                <a:solidFill>
                  <a:srgbClr val="00539D"/>
                </a:solidFill>
              </a:rPr>
              <a:t>t</a:t>
            </a:r>
            <a:r>
              <a:rPr lang="en-US" sz="2400" b="1" baseline="40000">
                <a:solidFill>
                  <a:srgbClr val="00539D"/>
                </a:solidFill>
              </a:rPr>
              <a:t>2</a:t>
            </a:r>
            <a:r>
              <a:rPr lang="en-US" sz="2400" b="1">
                <a:solidFill>
                  <a:srgbClr val="00539D"/>
                </a:solidFill>
              </a:rPr>
              <a:t> + 250</a:t>
            </a:r>
            <a:r>
              <a:rPr lang="en-US" sz="2400" b="1" i="1">
                <a:solidFill>
                  <a:srgbClr val="00539D"/>
                </a:solidFill>
              </a:rPr>
              <a:t>t</a:t>
            </a:r>
            <a:r>
              <a:rPr lang="en-US" sz="2400" b="1">
                <a:solidFill>
                  <a:srgbClr val="00539D"/>
                </a:solidFill>
              </a:rPr>
              <a:t> models the flight of</a:t>
            </a:r>
            <a:r>
              <a:rPr lang="en-US" sz="2400" b="1" i="1">
                <a:solidFill>
                  <a:srgbClr val="00539D"/>
                </a:solidFill>
              </a:rPr>
              <a:t> </a:t>
            </a:r>
            <a:r>
              <a:rPr lang="en-US" sz="2400" b="1">
                <a:solidFill>
                  <a:srgbClr val="00539D"/>
                </a:solidFill>
              </a:rPr>
              <a:t>the rocket, launched from ground level at a velocity of 250 feet per second, where </a:t>
            </a:r>
            <a:r>
              <a:rPr lang="en-US" sz="2400" b="1" i="1">
                <a:solidFill>
                  <a:srgbClr val="00539D"/>
                </a:solidFill>
              </a:rPr>
              <a:t>h</a:t>
            </a:r>
            <a:r>
              <a:rPr lang="en-US" sz="2400" b="1">
                <a:solidFill>
                  <a:srgbClr val="00539D"/>
                </a:solidFill>
              </a:rPr>
              <a:t> is the height of the rocket</a:t>
            </a:r>
            <a:r>
              <a:rPr lang="en-US" sz="2400" b="1" i="1">
                <a:solidFill>
                  <a:srgbClr val="00539D"/>
                </a:solidFill>
              </a:rPr>
              <a:t> </a:t>
            </a:r>
            <a:r>
              <a:rPr lang="en-US" sz="2400" b="1">
                <a:solidFill>
                  <a:srgbClr val="00539D"/>
                </a:solidFill>
              </a:rPr>
              <a:t>in feet after </a:t>
            </a:r>
            <a:r>
              <a:rPr lang="en-US" sz="2400" b="1" i="1">
                <a:solidFill>
                  <a:srgbClr val="00539D"/>
                </a:solidFill>
              </a:rPr>
              <a:t>t</a:t>
            </a:r>
            <a:r>
              <a:rPr lang="en-US" sz="2400" b="1">
                <a:solidFill>
                  <a:srgbClr val="00539D"/>
                </a:solidFill>
              </a:rPr>
              <a:t> seconds. Approximately how long was Consuela’s rocket in the air?</a:t>
            </a:r>
          </a:p>
        </p:txBody>
      </p:sp>
      <p:sp>
        <p:nvSpPr>
          <p:cNvPr id="96261" name="Text Box 5"/>
          <p:cNvSpPr txBox="1">
            <a:spLocks noChangeArrowheads="1"/>
          </p:cNvSpPr>
          <p:nvPr/>
        </p:nvSpPr>
        <p:spPr bwMode="auto">
          <a:xfrm>
            <a:off x="533400" y="4003675"/>
            <a:ext cx="8077200" cy="1077913"/>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t>You need to find the roots of the equation </a:t>
            </a:r>
            <a:br>
              <a:rPr lang="en-US" sz="2400"/>
            </a:br>
            <a:r>
              <a:rPr lang="en-US" sz="2400"/>
              <a:t>–16</a:t>
            </a:r>
            <a:r>
              <a:rPr lang="en-US" sz="2400" i="1"/>
              <a:t>t</a:t>
            </a:r>
            <a:r>
              <a:rPr lang="en-US" sz="2400" baseline="40000"/>
              <a:t>2 </a:t>
            </a:r>
            <a:r>
              <a:rPr lang="en-US" sz="2400"/>
              <a:t>+ 250</a:t>
            </a:r>
            <a:r>
              <a:rPr lang="en-US" sz="2400" i="1"/>
              <a:t>t </a:t>
            </a:r>
            <a:r>
              <a:rPr lang="en-US" sz="2400"/>
              <a:t>= 0. Use a graphing calculator to</a:t>
            </a:r>
            <a:br>
              <a:rPr lang="en-US" sz="2400"/>
            </a:br>
            <a:r>
              <a:rPr lang="en-US" sz="2400"/>
              <a:t>graph the related function </a:t>
            </a:r>
            <a:r>
              <a:rPr lang="en-US" sz="2400" i="1"/>
              <a:t>h</a:t>
            </a:r>
            <a:r>
              <a:rPr lang="en-US" sz="2400"/>
              <a:t> = –16</a:t>
            </a:r>
            <a:r>
              <a:rPr lang="en-US" sz="2400" i="1"/>
              <a:t>t</a:t>
            </a:r>
            <a:r>
              <a:rPr lang="en-US" sz="2400" baseline="40000"/>
              <a:t>2</a:t>
            </a:r>
            <a:r>
              <a:rPr lang="en-US" sz="2400"/>
              <a:t> + 250</a:t>
            </a:r>
            <a:r>
              <a:rPr lang="en-US" sz="2400" i="1"/>
              <a:t>t</a:t>
            </a:r>
            <a:r>
              <a:rPr lang="en-US" sz="2400"/>
              <a:t>. </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6260">
                                            <p:txEl>
                                              <p:pRg st="0" end="0"/>
                                            </p:txEl>
                                          </p:spTgt>
                                        </p:tgtEl>
                                        <p:attrNameLst>
                                          <p:attrName>style.visibility</p:attrName>
                                        </p:attrNameLst>
                                      </p:cBhvr>
                                      <p:to>
                                        <p:strVal val="visible"/>
                                      </p:to>
                                    </p:set>
                                    <p:animEffect transition="in" filter="wipe(left)">
                                      <p:cBhvr>
                                        <p:cTn id="7" dur="500"/>
                                        <p:tgtEl>
                                          <p:spTgt spid="962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6261">
                                            <p:txEl>
                                              <p:pRg st="0" end="0"/>
                                            </p:txEl>
                                          </p:spTgt>
                                        </p:tgtEl>
                                        <p:attrNameLst>
                                          <p:attrName>style.visibility</p:attrName>
                                        </p:attrNameLst>
                                      </p:cBhvr>
                                      <p:to>
                                        <p:strVal val="visible"/>
                                      </p:to>
                                    </p:set>
                                    <p:animEffect transition="in" filter="wipe(left)">
                                      <p:cBhvr>
                                        <p:cTn id="12" dur="500"/>
                                        <p:tgtEl>
                                          <p:spTgt spid="9626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0" grpId="0" build="p" autoUpdateAnimBg="0" advAuto="0"/>
      <p:bldP spid="96261"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Example 5</a:t>
            </a:r>
          </a:p>
        </p:txBody>
      </p:sp>
      <p:sp>
        <p:nvSpPr>
          <p:cNvPr id="124931" name="Text Box 3"/>
          <p:cNvSpPr txBox="1">
            <a:spLocks noChangeArrowheads="1"/>
          </p:cNvSpPr>
          <p:nvPr/>
        </p:nvSpPr>
        <p:spPr bwMode="auto">
          <a:xfrm>
            <a:off x="4267200" y="771525"/>
            <a:ext cx="4343400" cy="1158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Approximate Roots with a Calculator</a:t>
            </a:r>
            <a:endParaRPr lang="en-US" sz="2000">
              <a:solidFill>
                <a:srgbClr val="000000"/>
              </a:solidFill>
            </a:endParaRPr>
          </a:p>
          <a:p>
            <a:pPr>
              <a:spcBef>
                <a:spcPct val="50000"/>
              </a:spcBef>
            </a:pPr>
            <a:endParaRPr lang="en-US" sz="2000" b="1">
              <a:solidFill>
                <a:srgbClr val="EC1D24"/>
              </a:solidFill>
            </a:endParaRPr>
          </a:p>
        </p:txBody>
      </p:sp>
      <p:sp>
        <p:nvSpPr>
          <p:cNvPr id="124933" name="Text Box 5"/>
          <p:cNvSpPr txBox="1">
            <a:spLocks noChangeArrowheads="1"/>
          </p:cNvSpPr>
          <p:nvPr/>
        </p:nvSpPr>
        <p:spPr bwMode="auto">
          <a:xfrm>
            <a:off x="533400" y="4114800"/>
            <a:ext cx="80772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t>The </a:t>
            </a:r>
            <a:r>
              <a:rPr lang="en-US" sz="2400" i="1"/>
              <a:t>x</a:t>
            </a:r>
            <a:r>
              <a:rPr lang="en-US" sz="2400"/>
              <a:t>-intercepts of the graph are approximately 0 and 15.6 seconds.</a:t>
            </a:r>
          </a:p>
        </p:txBody>
      </p:sp>
      <p:pic>
        <p:nvPicPr>
          <p:cNvPr id="124935" name="Picture 7" descr="TI GRAPH 9_2 EX 5"/>
          <p:cNvPicPr>
            <a:picLocks noChangeAspect="1" noChangeArrowheads="1"/>
          </p:cNvPicPr>
          <p:nvPr/>
        </p:nvPicPr>
        <p:blipFill>
          <a:blip r:embed="rId4" cstate="print"/>
          <a:srcRect/>
          <a:stretch>
            <a:fillRect/>
          </a:stretch>
        </p:blipFill>
        <p:spPr bwMode="auto">
          <a:xfrm>
            <a:off x="2743200" y="1447800"/>
            <a:ext cx="3657600" cy="2436813"/>
          </a:xfrm>
          <a:prstGeom prst="rect">
            <a:avLst/>
          </a:prstGeom>
          <a:noFill/>
        </p:spPr>
      </p:pic>
      <p:sp>
        <p:nvSpPr>
          <p:cNvPr id="124936" name="Rectangle 8"/>
          <p:cNvSpPr>
            <a:spLocks noChangeArrowheads="1"/>
          </p:cNvSpPr>
          <p:nvPr/>
        </p:nvSpPr>
        <p:spPr bwMode="auto">
          <a:xfrm>
            <a:off x="533400" y="4876800"/>
            <a:ext cx="79248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rocket is in the air approximately </a:t>
            </a:r>
            <a:br>
              <a:rPr lang="en-US" sz="2400">
                <a:solidFill>
                  <a:srgbClr val="E01B22"/>
                </a:solidFill>
              </a:rPr>
            </a:br>
            <a:r>
              <a:rPr lang="en-US" sz="2400">
                <a:solidFill>
                  <a:srgbClr val="E01B22"/>
                </a:solidFill>
              </a:rPr>
              <a:t>15.6 seconds.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4935"/>
                                        </p:tgtEl>
                                        <p:attrNameLst>
                                          <p:attrName>style.visibility</p:attrName>
                                        </p:attrNameLst>
                                      </p:cBhvr>
                                      <p:to>
                                        <p:strVal val="visible"/>
                                      </p:to>
                                    </p:set>
                                    <p:animEffect transition="in" filter="wipe(left)">
                                      <p:cBhvr>
                                        <p:cTn id="7" dur="500"/>
                                        <p:tgtEl>
                                          <p:spTgt spid="1249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4933">
                                            <p:txEl>
                                              <p:pRg st="0" end="0"/>
                                            </p:txEl>
                                          </p:spTgt>
                                        </p:tgtEl>
                                        <p:attrNameLst>
                                          <p:attrName>style.visibility</p:attrName>
                                        </p:attrNameLst>
                                      </p:cBhvr>
                                      <p:to>
                                        <p:strVal val="visible"/>
                                      </p:to>
                                    </p:set>
                                    <p:animEffect transition="in" filter="wipe(left)">
                                      <p:cBhvr>
                                        <p:cTn id="12" dur="500"/>
                                        <p:tgtEl>
                                          <p:spTgt spid="12493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4936">
                                            <p:txEl>
                                              <p:pRg st="0" end="0"/>
                                            </p:txEl>
                                          </p:spTgt>
                                        </p:tgtEl>
                                        <p:attrNameLst>
                                          <p:attrName>style.visibility</p:attrName>
                                        </p:attrNameLst>
                                      </p:cBhvr>
                                      <p:to>
                                        <p:strVal val="visible"/>
                                      </p:to>
                                    </p:set>
                                    <p:animEffect transition="in" filter="wipe(left)">
                                      <p:cBhvr>
                                        <p:cTn id="17" dur="500"/>
                                        <p:tgtEl>
                                          <p:spTgt spid="1249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3" grpId="0" build="p" autoUpdateAnimBg="0"/>
      <p:bldP spid="124936"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TPQuestion"/>
          <p:cNvSpPr>
            <a:spLocks noGrp="1" noChangeArrowheads="1"/>
          </p:cNvSpPr>
          <p:nvPr>
            <p:ph type="title"/>
          </p:nvPr>
        </p:nvSpPr>
        <p:spPr/>
        <p:txBody>
          <a:bodyPr/>
          <a:lstStyle/>
          <a:p>
            <a:r>
              <a:rPr lang="en-US"/>
              <a:t>Example 5</a:t>
            </a:r>
          </a:p>
        </p:txBody>
      </p:sp>
      <p:sp>
        <p:nvSpPr>
          <p:cNvPr id="117765" name="TPAnswers"/>
          <p:cNvSpPr>
            <a:spLocks noChangeArrowheads="1"/>
          </p:cNvSpPr>
          <p:nvPr>
            <p:custDataLst>
              <p:tags r:id="rId2"/>
            </p:custDataLst>
          </p:nvPr>
        </p:nvSpPr>
        <p:spPr bwMode="auto">
          <a:xfrm>
            <a:off x="838200" y="3527425"/>
            <a:ext cx="5105400" cy="2940050"/>
          </a:xfrm>
          <a:prstGeom prst="rect">
            <a:avLst/>
          </a:prstGeom>
          <a:noFill/>
          <a:ln w="9525">
            <a:noFill/>
            <a:miter lim="800000"/>
            <a:headEnd/>
            <a:tailEnd/>
          </a:ln>
          <a:effectLst/>
        </p:spPr>
        <p:txBody>
          <a:bodyPr>
            <a:spAutoFit/>
          </a:bodyPr>
          <a:lstStyle/>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approximately 3.5 seconds</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approximately 7.5 seconds</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approximately 4.0 seconds</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approximately 6.7 seconds</a:t>
            </a:r>
          </a:p>
        </p:txBody>
      </p:sp>
      <p:sp>
        <p:nvSpPr>
          <p:cNvPr id="117766" name="TPQuestion"/>
          <p:cNvSpPr>
            <a:spLocks noChangeArrowheads="1"/>
          </p:cNvSpPr>
          <p:nvPr/>
        </p:nvSpPr>
        <p:spPr bwMode="auto">
          <a:xfrm>
            <a:off x="476250" y="1517650"/>
            <a:ext cx="8020050" cy="2063750"/>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GOLF</a:t>
            </a:r>
            <a:r>
              <a:rPr lang="en-US" sz="2400" b="1">
                <a:solidFill>
                  <a:srgbClr val="00539D"/>
                </a:solidFill>
                <a:cs typeface="Times New Roman" pitchFamily="18" charset="0"/>
              </a:rPr>
              <a:t> Martin hits a golf ball with an upward velocity of 120 feet per second. The function </a:t>
            </a:r>
            <a:br>
              <a:rPr lang="en-US" sz="2400" b="1">
                <a:solidFill>
                  <a:srgbClr val="00539D"/>
                </a:solidFill>
                <a:cs typeface="Times New Roman" pitchFamily="18" charset="0"/>
              </a:rPr>
            </a:br>
            <a:r>
              <a:rPr lang="en-US" sz="2400" b="1" i="1">
                <a:solidFill>
                  <a:srgbClr val="00539D"/>
                </a:solidFill>
                <a:cs typeface="Times New Roman" pitchFamily="18" charset="0"/>
              </a:rPr>
              <a:t>h</a:t>
            </a:r>
            <a:r>
              <a:rPr lang="en-US" sz="2400" b="1">
                <a:solidFill>
                  <a:srgbClr val="00539D"/>
                </a:solidFill>
                <a:cs typeface="Times New Roman" pitchFamily="18" charset="0"/>
              </a:rPr>
              <a:t> = –16</a:t>
            </a:r>
            <a:r>
              <a:rPr lang="en-US" sz="2400" b="1" i="1">
                <a:solidFill>
                  <a:srgbClr val="00539D"/>
                </a:solidFill>
                <a:cs typeface="Times New Roman" pitchFamily="18" charset="0"/>
              </a:rPr>
              <a:t>t</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+ 120</a:t>
            </a:r>
            <a:r>
              <a:rPr lang="en-US" sz="2400" b="1" i="1">
                <a:solidFill>
                  <a:srgbClr val="00539D"/>
                </a:solidFill>
                <a:cs typeface="Times New Roman" pitchFamily="18" charset="0"/>
              </a:rPr>
              <a:t>t</a:t>
            </a:r>
            <a:r>
              <a:rPr lang="en-US" sz="2400" b="1">
                <a:solidFill>
                  <a:srgbClr val="00539D"/>
                </a:solidFill>
                <a:cs typeface="Times New Roman" pitchFamily="18" charset="0"/>
              </a:rPr>
              <a:t> models the flight of the golf ball hit at ground level, where </a:t>
            </a:r>
            <a:r>
              <a:rPr lang="en-US" sz="2400" b="1" i="1">
                <a:solidFill>
                  <a:srgbClr val="00539D"/>
                </a:solidFill>
                <a:cs typeface="Times New Roman" pitchFamily="18" charset="0"/>
              </a:rPr>
              <a:t>h</a:t>
            </a:r>
            <a:r>
              <a:rPr lang="en-US" sz="2400" b="1">
                <a:solidFill>
                  <a:srgbClr val="00539D"/>
                </a:solidFill>
                <a:cs typeface="Times New Roman" pitchFamily="18" charset="0"/>
              </a:rPr>
              <a:t> is the height of the ball in feet after </a:t>
            </a:r>
            <a:r>
              <a:rPr lang="en-US" sz="2400" b="1" i="1">
                <a:solidFill>
                  <a:srgbClr val="00539D"/>
                </a:solidFill>
                <a:cs typeface="Times New Roman" pitchFamily="18" charset="0"/>
              </a:rPr>
              <a:t>t</a:t>
            </a:r>
            <a:r>
              <a:rPr lang="en-US" sz="2400" b="1">
                <a:solidFill>
                  <a:srgbClr val="00539D"/>
                </a:solidFill>
                <a:cs typeface="Times New Roman" pitchFamily="18" charset="0"/>
              </a:rPr>
              <a:t> seconds. How long was the golf ball in the air?</a:t>
            </a:r>
          </a:p>
        </p:txBody>
      </p:sp>
      <p:sp>
        <p:nvSpPr>
          <p:cNvPr id="117767" name="Oval 7"/>
          <p:cNvSpPr>
            <a:spLocks noChangeArrowheads="1"/>
          </p:cNvSpPr>
          <p:nvPr/>
        </p:nvSpPr>
        <p:spPr bwMode="auto">
          <a:xfrm>
            <a:off x="838200" y="42894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7768" name="Picture 8" descr="Check Progress"/>
          <p:cNvPicPr>
            <a:picLocks noChangeAspect="1" noChangeArrowheads="1"/>
          </p:cNvPicPr>
          <p:nvPr/>
        </p:nvPicPr>
        <p:blipFill>
          <a:blip r:embed="rId5" cstate="print"/>
          <a:srcRect/>
          <a:stretch>
            <a:fillRect/>
          </a:stretch>
        </p:blipFill>
        <p:spPr bwMode="auto">
          <a:xfrm>
            <a:off x="4316413" y="712788"/>
            <a:ext cx="2846387" cy="511175"/>
          </a:xfrm>
          <a:prstGeom prst="rect">
            <a:avLst/>
          </a:prstGeom>
          <a:noFill/>
        </p:spPr>
      </p:pic>
      <p:pic>
        <p:nvPicPr>
          <p:cNvPr id="117769" name="Picture 9" descr="CheckPointICON"/>
          <p:cNvPicPr>
            <a:picLocks noChangeAspect="1" noChangeArrowheads="1"/>
          </p:cNvPicPr>
          <p:nvPr/>
        </p:nvPicPr>
        <p:blipFill>
          <a:blip r:embed="rId6"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7768"/>
                                        </p:tgtEl>
                                        <p:attrNameLst>
                                          <p:attrName>style.visibility</p:attrName>
                                        </p:attrNameLst>
                                      </p:cBhvr>
                                      <p:to>
                                        <p:strVal val="visible"/>
                                      </p:to>
                                    </p:set>
                                    <p:animEffect transition="in" filter="wipe(left)">
                                      <p:cBhvr>
                                        <p:cTn id="7" dur="500"/>
                                        <p:tgtEl>
                                          <p:spTgt spid="11776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7769"/>
                                        </p:tgtEl>
                                        <p:attrNameLst>
                                          <p:attrName>style.visibility</p:attrName>
                                        </p:attrNameLst>
                                      </p:cBhvr>
                                      <p:to>
                                        <p:strVal val="visible"/>
                                      </p:to>
                                    </p:set>
                                    <p:animEffect transition="in" filter="dissolve">
                                      <p:cBhvr>
                                        <p:cTn id="11" dur="500"/>
                                        <p:tgtEl>
                                          <p:spTgt spid="11776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7766"/>
                                        </p:tgtEl>
                                        <p:attrNameLst>
                                          <p:attrName>style.visibility</p:attrName>
                                        </p:attrNameLst>
                                      </p:cBhvr>
                                      <p:to>
                                        <p:strVal val="visible"/>
                                      </p:to>
                                    </p:set>
                                    <p:animEffect transition="in" filter="wipe(left)">
                                      <p:cBhvr>
                                        <p:cTn id="15" dur="500"/>
                                        <p:tgtEl>
                                          <p:spTgt spid="11776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7765"/>
                                        </p:tgtEl>
                                        <p:attrNameLst>
                                          <p:attrName>style.visibility</p:attrName>
                                        </p:attrNameLst>
                                      </p:cBhvr>
                                      <p:to>
                                        <p:strVal val="visible"/>
                                      </p:to>
                                    </p:set>
                                    <p:animEffect transition="in" filter="wipe(left)">
                                      <p:cBhvr>
                                        <p:cTn id="19" dur="500"/>
                                        <p:tgtEl>
                                          <p:spTgt spid="117765"/>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7767"/>
                                        </p:tgtEl>
                                        <p:attrNameLst>
                                          <p:attrName>style.visibility</p:attrName>
                                        </p:attrNameLst>
                                      </p:cBhvr>
                                      <p:to>
                                        <p:strVal val="visible"/>
                                      </p:to>
                                    </p:set>
                                    <p:animEffect transition="in" filter="wipe(down)">
                                      <p:cBhvr>
                                        <p:cTn id="24" dur="580">
                                          <p:stCondLst>
                                            <p:cond delay="0"/>
                                          </p:stCondLst>
                                        </p:cTn>
                                        <p:tgtEl>
                                          <p:spTgt spid="117767"/>
                                        </p:tgtEl>
                                      </p:cBhvr>
                                    </p:animEffect>
                                    <p:anim calcmode="lin" valueType="num">
                                      <p:cBhvr>
                                        <p:cTn id="25" dur="1822" tmFilter="0,0; 0.14,0.36; 0.43,0.73; 0.71,0.91; 1.0,1.0">
                                          <p:stCondLst>
                                            <p:cond delay="0"/>
                                          </p:stCondLst>
                                        </p:cTn>
                                        <p:tgtEl>
                                          <p:spTgt spid="117767"/>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7767"/>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7767"/>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7767"/>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7767"/>
                                        </p:tgtEl>
                                        <p:attrNameLst>
                                          <p:attrName>ppt_y</p:attrName>
                                        </p:attrNameLst>
                                      </p:cBhvr>
                                      <p:tavLst>
                                        <p:tav tm="0" fmla="#ppt_y-sin(pi*$)/81">
                                          <p:val>
                                            <p:fltVal val="0"/>
                                          </p:val>
                                        </p:tav>
                                        <p:tav tm="100000">
                                          <p:val>
                                            <p:fltVal val="1"/>
                                          </p:val>
                                        </p:tav>
                                      </p:tavLst>
                                    </p:anim>
                                    <p:animScale>
                                      <p:cBhvr>
                                        <p:cTn id="30" dur="26">
                                          <p:stCondLst>
                                            <p:cond delay="650"/>
                                          </p:stCondLst>
                                        </p:cTn>
                                        <p:tgtEl>
                                          <p:spTgt spid="117767"/>
                                        </p:tgtEl>
                                      </p:cBhvr>
                                      <p:to x="100000" y="60000"/>
                                    </p:animScale>
                                    <p:animScale>
                                      <p:cBhvr>
                                        <p:cTn id="31" dur="166" decel="50000">
                                          <p:stCondLst>
                                            <p:cond delay="676"/>
                                          </p:stCondLst>
                                        </p:cTn>
                                        <p:tgtEl>
                                          <p:spTgt spid="117767"/>
                                        </p:tgtEl>
                                      </p:cBhvr>
                                      <p:to x="100000" y="100000"/>
                                    </p:animScale>
                                    <p:animScale>
                                      <p:cBhvr>
                                        <p:cTn id="32" dur="26">
                                          <p:stCondLst>
                                            <p:cond delay="1312"/>
                                          </p:stCondLst>
                                        </p:cTn>
                                        <p:tgtEl>
                                          <p:spTgt spid="117767"/>
                                        </p:tgtEl>
                                      </p:cBhvr>
                                      <p:to x="100000" y="80000"/>
                                    </p:animScale>
                                    <p:animScale>
                                      <p:cBhvr>
                                        <p:cTn id="33" dur="166" decel="50000">
                                          <p:stCondLst>
                                            <p:cond delay="1338"/>
                                          </p:stCondLst>
                                        </p:cTn>
                                        <p:tgtEl>
                                          <p:spTgt spid="117767"/>
                                        </p:tgtEl>
                                      </p:cBhvr>
                                      <p:to x="100000" y="100000"/>
                                    </p:animScale>
                                    <p:animScale>
                                      <p:cBhvr>
                                        <p:cTn id="34" dur="26">
                                          <p:stCondLst>
                                            <p:cond delay="1642"/>
                                          </p:stCondLst>
                                        </p:cTn>
                                        <p:tgtEl>
                                          <p:spTgt spid="117767"/>
                                        </p:tgtEl>
                                      </p:cBhvr>
                                      <p:to x="100000" y="90000"/>
                                    </p:animScale>
                                    <p:animScale>
                                      <p:cBhvr>
                                        <p:cTn id="35" dur="166" decel="50000">
                                          <p:stCondLst>
                                            <p:cond delay="1668"/>
                                          </p:stCondLst>
                                        </p:cTn>
                                        <p:tgtEl>
                                          <p:spTgt spid="117767"/>
                                        </p:tgtEl>
                                      </p:cBhvr>
                                      <p:to x="100000" y="100000"/>
                                    </p:animScale>
                                    <p:animScale>
                                      <p:cBhvr>
                                        <p:cTn id="36" dur="26">
                                          <p:stCondLst>
                                            <p:cond delay="1808"/>
                                          </p:stCondLst>
                                        </p:cTn>
                                        <p:tgtEl>
                                          <p:spTgt spid="117767"/>
                                        </p:tgtEl>
                                      </p:cBhvr>
                                      <p:to x="100000" y="95000"/>
                                    </p:animScale>
                                    <p:animScale>
                                      <p:cBhvr>
                                        <p:cTn id="37" dur="166" decel="50000">
                                          <p:stCondLst>
                                            <p:cond delay="1834"/>
                                          </p:stCondLst>
                                        </p:cTn>
                                        <p:tgtEl>
                                          <p:spTgt spid="11776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5" grpId="0" autoUpdateAnimBg="0"/>
      <p:bldP spid="117766" grpId="0" autoUpdateAnimBg="0"/>
      <p:bldP spid="11776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GRIDROTATIONINTERVAL" val="2"/>
  <p:tag name="AUTOUPDATEALIASES" val="True"/>
  <p:tag name="USEENTERPRISEMANAGER" val="False"/>
  <p:tag name="CUSTOMCELLFORECOLOR" val="-16777216"/>
  <p:tag name="AUTOADJUSTPARTRANGE" val="True"/>
  <p:tag name="ALLOWUSERFEEDBACK" val="True"/>
  <p:tag name="DELIMITERS" val="3.1"/>
  <p:tag name="TPVERSION" val="2007M"/>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TOTALRESPONSES" val="5"/>
  <p:tag name="SLICED" val="False"/>
  <p:tag name="RESPONSES" val="NA,1,5,2;4;2;2;1;"/>
  <p:tag name="CHARTSTRINGSTD" val="1 3 0 1"/>
  <p:tag name="CHARTSTRINGREV" val="1 0 3 1"/>
  <p:tag name="CHARTSTRINGSTDPER" val="0.2 0.6 0 0.2"/>
  <p:tag name="CHARTSTRINGREVPER" val="0.2 0 0.6 0.2"/>
  <p:tag name="ANIMREMOVED" val="False"/>
  <p:tag name="QUESTIONTEXT" val="Use a table of values to graph y = x2 + 2x – 1. State the domain and range."/>
  <p:tag name="VALUES" val="Incorrect¤Correct¤Incorrect¤Incorrect|smicln|Correct|smicln|Incorrect|smicln|Incorrect"/>
  <p:tag name="RESPONSESGATHERED" val="False"/>
  <p:tag name="QUESTIONALIAS" val="5-Minute Check 1"/>
  <p:tag name="ANSWERSALIAS" val="A¤B¤C¤D"/>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ANSWERSALIAS" val="A¤B¤C¤D"/>
  <p:tag name="TOTALRESPONSES" val="5"/>
  <p:tag name="SLICED" val="False"/>
  <p:tag name="RESPONSES" val="NA,1,5,3;4;1;1;3;"/>
  <p:tag name="CHARTSTRINGSTD" val="2 0 2 1"/>
  <p:tag name="CHARTSTRINGREV" val="1 2 0 2"/>
  <p:tag name="CHARTSTRINGSTDPER" val="0.4 0 0.4 0.2"/>
  <p:tag name="CHARTSTRINGREVPER" val="0.2 0.4 0 0.4"/>
  <p:tag name="ANIMREMOVED" val="False"/>
  <p:tag name="QUESTIONTEXT" val="What is the equation of the axis of symmetry for y = –x2 + 2?"/>
  <p:tag name="QUESTIONALIAS" val="What is the equation of the axis of symmetry for y = –x2 + 2?"/>
  <p:tag name="VALUES" val="Incorrect¤Correct¤Incorrect¤Incorrect|smicln|Correct|smicln|Incorrect|smicln|Incorrect"/>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ANSWERSALIAS" val="A¤B¤C¤D"/>
  <p:tag name="TOTALRESPONSES" val="5"/>
  <p:tag name="SLICED" val="False"/>
  <p:tag name="RESPONSES" val="NA,1,5,4;4;3;3;4;"/>
  <p:tag name="CHARTSTRINGSTD" val="0 0 2 3"/>
  <p:tag name="CHARTSTRINGREV" val="3 2 0 0"/>
  <p:tag name="CHARTSTRINGSTDPER" val="0 0 0.4 0.6"/>
  <p:tag name="CHARTSTRINGREVPER" val="0.6 0.4 0 0"/>
  <p:tag name="ANIMREMOVED" val="False"/>
  <p:tag name="QUESTIONTEXT" val="What are the coordinates of the vertex of the graph of y = x2 – 5x? Is the vertex a maximum or minimum?"/>
  <p:tag name="QUESTIONALIAS" val="What are the coordinates of the vertex of the graph of y = x2 – 5x? Is the vertex a maximum or minimum?"/>
  <p:tag name="VALUES" val="Incorrect¤Incorrect¤Incorrect¤Correct|smicln|Incorrect|smicln|Incorrect|smicln|Correct"/>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TOTALRESPONSES" val="5"/>
  <p:tag name="SLICED" val="False"/>
  <p:tag name="RESPONSES" val="NA,1,5,1;4;3;4;4;"/>
  <p:tag name="CHARTSTRINGSTD" val="1 0 1 3"/>
  <p:tag name="CHARTSTRINGREV" val="3 1 0 1"/>
  <p:tag name="CHARTSTRINGSTDPER" val="0.2 0 0.2 0.6"/>
  <p:tag name="CHARTSTRINGREVPER" val="0.6 0.2 0 0.2"/>
  <p:tag name="ANIMREMOVED" val="False"/>
  <p:tag name="QUESTIONTEXT" val="What is the maximum height of a rocket fired straight up if the height in feet is described by h = –16t2 + 64t + 1, where t is time in seconds?"/>
  <p:tag name="VALUES" val="Correct|smicln|Incorrect|smicln|Incorrect|smicln|Incorrect"/>
  <p:tag name="RESPONSESGATHERED" val="False"/>
  <p:tag name="QUESTIONALIAS" val="5-Minute Check 4"/>
  <p:tag name="ANSWERSALIAS" val="A¤B¤C¤D"/>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TOTALRESPONSES" val="5"/>
  <p:tag name="SLICED" val="False"/>
  <p:tag name="RESPONSES" val="NA,1,5,2;3;1;2;3;"/>
  <p:tag name="CHARTSTRINGSTD" val="1 2 2 0"/>
  <p:tag name="CHARTSTRINGREV" val="0 2 2 1"/>
  <p:tag name="CHARTSTRINGSTDPER" val="0.2 0.4 0.4 0"/>
  <p:tag name="CHARTSTRINGREVPER" val="0 0.4 0.4 0.2"/>
  <p:tag name="ANIMREMOVED" val="False"/>
  <p:tag name="QUESTIONTEXT" val="Solve x2 – 2x – 8 = 0 by graphing."/>
  <p:tag name="VALUES" val="Correct|smicln|Incorrect|smicln|Incorrect|smicln|Incorrect"/>
  <p:tag name="RESPONSESGATHERED" val="False"/>
  <p:tag name="QUESTIONALIAS" val="Example 1"/>
  <p:tag name="ANSWERSALIAS" val="A¤B¤C¤D"/>
</p:tagLst>
</file>

<file path=ppt/tags/tag1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TOTALRESPONSES" val="5"/>
  <p:tag name="SLICED" val="False"/>
  <p:tag name="RESPONSES" val="NA,1,5,2;2;1;3;2;"/>
  <p:tag name="CHARTSTRINGSTD" val="1 3 1 0"/>
  <p:tag name="CHARTSTRINGREV" val="0 1 3 1"/>
  <p:tag name="CHARTSTRINGSTDPER" val="0.2 0.6 0.2 0"/>
  <p:tag name="CHARTSTRINGREVPER" val="0 0.2 0.6 0.2"/>
  <p:tag name="ANSWERSALIAS" val="A¤B¤C¤D"/>
  <p:tag name="ANIMREMOVED" val="False"/>
  <p:tag name="QUESTIONTEXT" val="Solve x2 + 2x = –1 by graphing."/>
  <p:tag name="QUESTIONALIAS" val="Solve x2 + 2x = –1 by graphing."/>
  <p:tag name="VALUES" val="Incorrect¤Correct¤Incorrect¤Incorrect|smicln|Correct|smicln|Incorrect|smicln|Incorrect"/>
  <p:tag name="RESPONSESGATHERED" val="False"/>
</p:tagLst>
</file>

<file path=ppt/tags/tag24.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TOTALRESPONSES" val="5"/>
  <p:tag name="SLICED" val="False"/>
  <p:tag name="RESPONSES" val="NA,1,5,4;3;3;3;2;"/>
  <p:tag name="CHARTSTRINGSTD" val="0 1 3 1"/>
  <p:tag name="CHARTSTRINGREV" val="1 3 1 0"/>
  <p:tag name="CHARTSTRINGSTDPER" val="0 0.2 0.6 0.2"/>
  <p:tag name="CHARTSTRINGREVPER" val="0.2 0.6 0.2 0"/>
  <p:tag name="ANIMREMOVED" val="False"/>
  <p:tag name="QUESTIONTEXT" val="Solve x2 + 4x + 5 = 0 by graphing."/>
  <p:tag name="VALUES" val="Incorrect¤Incorrect¤Incorrect¤Correct|smicln|Incorrect|smicln|Incorrect|smicln|Correct"/>
  <p:tag name="RESPONSESGATHERED" val="False"/>
  <p:tag name="QUESTIONALIAS" val="Example 3"/>
  <p:tag name="ANSWERSALIAS" val="A¤B¤C¤D"/>
</p:tagLst>
</file>

<file path=ppt/tags/tag2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TOTALRESPONSES" val="5"/>
  <p:tag name="SLICED" val="False"/>
  <p:tag name="RESPONSES" val="NA,1,5,4;4;3;1;1;"/>
  <p:tag name="CHARTSTRINGSTD" val="2 0 1 2"/>
  <p:tag name="CHARTSTRINGREV" val="2 1 0 2"/>
  <p:tag name="CHARTSTRINGSTDPER" val="0.4 0 0.2 0.4"/>
  <p:tag name="CHARTSTRINGREVPER" val="0.4 0.2 0 0.4"/>
  <p:tag name="ANSWERSALIAS" val="A¤B¤C¤D"/>
  <p:tag name="ANIMREMOVED" val="False"/>
  <p:tag name="QUESTIONTEXT" val="Solve x2 – 5x + 1 = 0 by graphing. If integral roots cannot be found, estimate the roots to the nearest tenth."/>
  <p:tag name="QUESTIONALIAS" val="Solve x2 – 5x + 1 = 0 by graphing. If integral roots cannot be found, estimate the roots to the nearest tenth."/>
  <p:tag name="VALUES" val="Incorrect¤Incorrect¤Correct¤Incorrect|smicln|Incorrect|smicln|Correct|smicln|Incorrect"/>
  <p:tag name="RESPONSESGATHERED" val="False"/>
</p:tagLst>
</file>

<file path=ppt/tags/tag32.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29FE642024C942B5AD6356E302A16DDF"/>
  <p:tag name="TOTALRESPONSES" val="5"/>
  <p:tag name="SLICED" val="False"/>
  <p:tag name="RESPONSES" val="NA,1,5,3;3;1;3;2;"/>
  <p:tag name="CHARTSTRINGSTD" val="1 1 3 0"/>
  <p:tag name="CHARTSTRINGREV" val="0 3 1 1"/>
  <p:tag name="CHARTSTRINGSTDPER" val="0.2 0.2 0.6 0"/>
  <p:tag name="CHARTSTRINGREVPER" val="0 0.6 0.2 0.2"/>
  <p:tag name="ANIMREMOVED" val="False"/>
  <p:tag name="QUESTIONTEXT" val="GOLF Martin hits a golf ball with an upward velocity of 120 feet per second. The function y = –16t2 + 120t models the flight of the golf ball hit at ground level, where y is the height of the ball in feet after t seconds. How long was the golf ball in the air?"/>
  <p:tag name="VALUES" val="Incorrect¤Correct¤Incorrect¤Incorrect|smicln|Correct|smicln|Incorrect|smicln|Incorrect"/>
  <p:tag name="RESPONSESGATHERED" val="False"/>
  <p:tag name="QUESTIONALIAS" val="Example 5"/>
  <p:tag name="ANSWERSALIAS" val="A¤B¤C¤D"/>
</p:tagLst>
</file>

<file path=ppt/tags/tag36.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1485</TotalTime>
  <Words>749</Words>
  <Application>Microsoft Office PowerPoint</Application>
  <PresentationFormat>On-screen Show (4:3)</PresentationFormat>
  <Paragraphs>169</Paragraphs>
  <Slides>27</Slides>
  <Notes>27</Notes>
  <HiddenSlides>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27</vt:i4>
      </vt:variant>
    </vt:vector>
  </HeadingPairs>
  <TitlesOfParts>
    <vt:vector size="41" baseType="lpstr">
      <vt:lpstr>Arial</vt:lpstr>
      <vt:lpstr>Symbol</vt:lpstr>
      <vt:lpstr>Times New Roman</vt:lpstr>
      <vt:lpstr>Wingdings 2</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CCSS</vt:lpstr>
      <vt:lpstr>Then/Now</vt:lpstr>
      <vt:lpstr>Vocabulary</vt:lpstr>
      <vt:lpstr>Concept</vt:lpstr>
      <vt:lpstr>Example 1</vt:lpstr>
      <vt:lpstr>Example 1</vt:lpstr>
      <vt:lpstr>Example 1</vt:lpstr>
      <vt:lpstr>Example 2</vt:lpstr>
      <vt:lpstr>Example 2</vt:lpstr>
      <vt:lpstr>Example 2</vt:lpstr>
      <vt:lpstr>Example 2</vt:lpstr>
      <vt:lpstr>Example 3</vt:lpstr>
      <vt:lpstr>Example 3</vt:lpstr>
      <vt:lpstr>Example 4</vt:lpstr>
      <vt:lpstr>Example 4</vt:lpstr>
      <vt:lpstr>Example 4</vt:lpstr>
      <vt:lpstr>Example 4</vt:lpstr>
      <vt:lpstr>Example 5</vt:lpstr>
      <vt:lpstr>Example 5</vt:lpstr>
      <vt:lpstr>Example 5</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105</cp:revision>
  <dcterms:created xsi:type="dcterms:W3CDTF">2007-12-06T14:31:51Z</dcterms:created>
  <dcterms:modified xsi:type="dcterms:W3CDTF">2015-11-06T13:33:20Z</dcterms:modified>
</cp:coreProperties>
</file>