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45.xml" ContentType="application/vnd.openxmlformats-officedocument.presentationml.tags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14" r:id="rId17"/>
    <p:sldId id="258" r:id="rId18"/>
    <p:sldId id="290" r:id="rId19"/>
    <p:sldId id="302" r:id="rId20"/>
    <p:sldId id="259" r:id="rId21"/>
    <p:sldId id="288" r:id="rId22"/>
    <p:sldId id="308" r:id="rId23"/>
    <p:sldId id="317" r:id="rId24"/>
    <p:sldId id="315" r:id="rId25"/>
    <p:sldId id="260" r:id="rId26"/>
    <p:sldId id="261" r:id="rId27"/>
    <p:sldId id="309" r:id="rId28"/>
    <p:sldId id="322" r:id="rId29"/>
    <p:sldId id="323" r:id="rId30"/>
    <p:sldId id="324" r:id="rId31"/>
    <p:sldId id="326" r:id="rId32"/>
    <p:sldId id="327" r:id="rId33"/>
    <p:sldId id="328" r:id="rId34"/>
    <p:sldId id="329" r:id="rId35"/>
    <p:sldId id="330" r:id="rId36"/>
    <p:sldId id="331" r:id="rId37"/>
    <p:sldId id="332" r:id="rId38"/>
    <p:sldId id="333" r:id="rId39"/>
    <p:sldId id="263" r:id="rId40"/>
    <p:sldId id="321" r:id="rId41"/>
    <p:sldId id="334" r:id="rId42"/>
    <p:sldId id="335" r:id="rId43"/>
    <p:sldId id="310" r:id="rId44"/>
    <p:sldId id="293" r:id="rId45"/>
    <p:sldId id="294" r:id="rId46"/>
    <p:sldId id="311" r:id="rId47"/>
    <p:sldId id="275" r:id="rId48"/>
  </p:sldIdLst>
  <p:sldSz cx="9144000" cy="6858000" type="screen4x3"/>
  <p:notesSz cx="6858000" cy="9144000"/>
  <p:custDataLst>
    <p:tags r:id="rId4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65" autoAdjust="0"/>
    <p:restoredTop sz="94686" autoAdjust="0"/>
  </p:normalViewPr>
  <p:slideViewPr>
    <p:cSldViewPr>
      <p:cViewPr>
        <p:scale>
          <a:sx n="50" d="100"/>
          <a:sy n="50" d="100"/>
        </p:scale>
        <p:origin x="-1236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tags" Target="tags/tag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9_03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9–2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9_03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9_03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9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9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09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24" name="Picture 20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1" name="Header" descr="12_ALG1_Header_09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09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71" name="Picture 19" descr="Std Test 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8" name="Header" descr="12_ALG1_Header_09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9_03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7.xml"/><Relationship Id="rId7" Type="http://schemas.openxmlformats.org/officeDocument/2006/relationships/slide" Target="slide11.xml"/><Relationship Id="rId12" Type="http://schemas.openxmlformats.org/officeDocument/2006/relationships/slide" Target="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0.xml"/><Relationship Id="rId11" Type="http://schemas.openxmlformats.org/officeDocument/2006/relationships/slide" Target="slide30.xml"/><Relationship Id="rId5" Type="http://schemas.openxmlformats.org/officeDocument/2006/relationships/slide" Target="slide9.xml"/><Relationship Id="rId10" Type="http://schemas.openxmlformats.org/officeDocument/2006/relationships/slide" Target="slide18.xml"/><Relationship Id="rId4" Type="http://schemas.openxmlformats.org/officeDocument/2006/relationships/slide" Target="slide8.xml"/><Relationship Id="rId9" Type="http://schemas.openxmlformats.org/officeDocument/2006/relationships/slide" Target="slide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3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41.jpeg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44.jpeg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4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52.jpeg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4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0.xml"/><Relationship Id="rId1" Type="http://schemas.openxmlformats.org/officeDocument/2006/relationships/tags" Target="../tags/tag4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0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image" Target="../media/image54.jpeg"/><Relationship Id="rId5" Type="http://schemas.openxmlformats.org/officeDocument/2006/relationships/image" Target="../media/image37.png"/><Relationship Id="rId4" Type="http://schemas.openxmlformats.org/officeDocument/2006/relationships/image" Target="../media/image9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09_03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371600" indent="-1371600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en-US" b="1">
                <a:solidFill>
                  <a:srgbClr val="E01B22"/>
                </a:solidFill>
                <a:hlinkClick r:id="" action="ppaction://hlinkshowjump?jump=nextslide"/>
              </a:rPr>
              <a:t>Five-Minute Check (over Lesson 9–2)</a:t>
            </a:r>
            <a:endParaRPr lang="en-US" b="1">
              <a:solidFill>
                <a:srgbClr val="E01B22"/>
              </a:solidFill>
            </a:endParaRPr>
          </a:p>
          <a:p>
            <a:pPr marL="1371600" indent="-1371600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en-US" b="1">
                <a:solidFill>
                  <a:srgbClr val="000000"/>
                </a:solidFill>
                <a:cs typeface="Arial" charset="0"/>
                <a:hlinkClick r:id="rId3" action="ppaction://hlinksldjump"/>
              </a:rPr>
              <a:t>CCSS</a:t>
            </a:r>
            <a:endParaRPr lang="en-US" b="1">
              <a:solidFill>
                <a:srgbClr val="E01B22"/>
              </a:solidFill>
              <a:cs typeface="Arial" charset="0"/>
            </a:endParaRPr>
          </a:p>
          <a:p>
            <a:pPr marL="1371600" indent="-1371600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en-US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b="1">
              <a:solidFill>
                <a:srgbClr val="E01B22"/>
              </a:solidFill>
            </a:endParaRPr>
          </a:p>
          <a:p>
            <a:pPr marL="1371600" indent="-1371600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en-US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b="1">
              <a:solidFill>
                <a:srgbClr val="E01B22"/>
              </a:solidFill>
            </a:endParaRPr>
          </a:p>
          <a:p>
            <a:pPr marL="1371600" indent="-1371600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en-US" b="1">
                <a:solidFill>
                  <a:srgbClr val="E01B22"/>
                </a:solidFill>
                <a:hlinkClick r:id="rId6" action="ppaction://hlinksldjump"/>
              </a:rPr>
              <a:t>Key Concept:  Vertical Translations</a:t>
            </a:r>
            <a:endParaRPr lang="en-US" b="1">
              <a:solidFill>
                <a:srgbClr val="E01B22"/>
              </a:solidFill>
            </a:endParaRPr>
          </a:p>
          <a:p>
            <a:pPr marL="1371600" indent="-1371600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en-US" b="1">
                <a:solidFill>
                  <a:srgbClr val="E01B22"/>
                </a:solidFill>
                <a:hlinkClick r:id="rId7" action="ppaction://hlinksldjump"/>
              </a:rPr>
              <a:t>Example 1:	Describe and Graph Translations</a:t>
            </a:r>
            <a:endParaRPr lang="en-US" b="1">
              <a:solidFill>
                <a:srgbClr val="E01B22"/>
              </a:solidFill>
            </a:endParaRPr>
          </a:p>
          <a:p>
            <a:pPr marL="1371600" indent="-1371600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en-US" b="1">
                <a:solidFill>
                  <a:srgbClr val="E01B22"/>
                </a:solidFill>
                <a:hlinkClick r:id="rId8" action="ppaction://hlinksldjump"/>
              </a:rPr>
              <a:t>Key Concept:  Horizontal Translation</a:t>
            </a:r>
            <a:endParaRPr lang="en-US" b="1">
              <a:solidFill>
                <a:srgbClr val="E01B22"/>
              </a:solidFill>
            </a:endParaRPr>
          </a:p>
          <a:p>
            <a:pPr marL="1371600" indent="-1371600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en-US" b="1">
                <a:solidFill>
                  <a:srgbClr val="E01B22"/>
                </a:solidFill>
              </a:rPr>
              <a:t>Example 2:	Horizontal Translations</a:t>
            </a:r>
          </a:p>
          <a:p>
            <a:pPr marL="1371600" indent="-1371600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en-US" b="1">
                <a:solidFill>
                  <a:srgbClr val="E01B22"/>
                </a:solidFill>
              </a:rPr>
              <a:t>Example 3:	Horizontal and Vertical Translations</a:t>
            </a:r>
          </a:p>
          <a:p>
            <a:pPr marL="1371600" indent="-1371600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en-US" b="1">
                <a:solidFill>
                  <a:srgbClr val="E01B22"/>
                </a:solidFill>
              </a:rPr>
              <a:t>Key Concept:  Dilations</a:t>
            </a:r>
          </a:p>
          <a:p>
            <a:pPr marL="1371600" indent="-1371600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en-US" b="1">
                <a:solidFill>
                  <a:srgbClr val="E01B22"/>
                </a:solidFill>
                <a:hlinkClick r:id="rId9" action="ppaction://hlinksldjump"/>
              </a:rPr>
              <a:t>Example 4:	Describe and Graph Dilations</a:t>
            </a:r>
            <a:endParaRPr lang="en-US" b="1">
              <a:solidFill>
                <a:srgbClr val="E01B22"/>
              </a:solidFill>
            </a:endParaRPr>
          </a:p>
          <a:p>
            <a:pPr marL="1371600" indent="-1371600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en-US" b="1">
                <a:solidFill>
                  <a:srgbClr val="E01B22"/>
                </a:solidFill>
                <a:hlinkClick r:id="rId10" action="ppaction://hlinksldjump"/>
              </a:rPr>
              <a:t>Key Concept:  Reflections</a:t>
            </a:r>
            <a:endParaRPr lang="en-US" b="1">
              <a:solidFill>
                <a:srgbClr val="E01B22"/>
              </a:solidFill>
            </a:endParaRPr>
          </a:p>
          <a:p>
            <a:pPr marL="1371600" indent="-1371600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en-US" b="1">
                <a:solidFill>
                  <a:srgbClr val="E01B22"/>
                </a:solidFill>
                <a:hlinkClick r:id="rId11" action="ppaction://hlinksldjump"/>
              </a:rPr>
              <a:t>Example 5:	Describe and Graph Reflections</a:t>
            </a:r>
            <a:endParaRPr lang="en-US" b="1">
              <a:solidFill>
                <a:srgbClr val="E01B22"/>
              </a:solidFill>
            </a:endParaRPr>
          </a:p>
          <a:p>
            <a:pPr marL="1371600" indent="-1371600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en-US" b="1">
                <a:solidFill>
                  <a:srgbClr val="E01B22"/>
                </a:solidFill>
                <a:hlinkClick r:id="rId12" action="ppaction://hlinksldjump"/>
              </a:rPr>
              <a:t>Example 6:	Standardized Test Example</a:t>
            </a:r>
            <a:endParaRPr lang="en-US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1, 3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–1,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9, 3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–9, 3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m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m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 = 0 by graphing.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34290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pic>
        <p:nvPicPr>
          <p:cNvPr id="107538" name="Picture 18" descr="9-3-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5600" y="2667000"/>
            <a:ext cx="2687638" cy="27051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124200"/>
            <a:ext cx="4953000" cy="304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 &lt;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&lt; 5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 &gt;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&gt; 1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–6 &lt;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&lt; –5,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0 &lt;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&lt; 1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–5 &lt;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&lt; 1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w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w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1 = 0 by graphing. If integral roots cannot be found, estimate the roots by stating the consecutive integers between which the roots lie.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47434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8555" name="Picture 11" descr="9-3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3276600"/>
            <a:ext cx="2709863" cy="2743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8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17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–5, 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1, 10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5, –2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5, 2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Use a quadratic function to find two numbers that have a difference of 3 and a product of 10.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56022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–7, 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4, 10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–5, 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–8, 4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21 =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14 by graphing.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24860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0602" name="Picture 10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sz="24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sz="2400"/>
              <a:t>A.SSE.3b Complete the square in a quadratic expression to reveal the maximum or minimum value of the function it defines.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sz="2400"/>
              <a:t>F.IF.7a Graph linear and quadratic functions and show intercepts, maxima, and minima.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sz="24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sz="2400"/>
              <a:t>1 Make sense of problems and persevere in solving 	them.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sz="2400"/>
              <a:t>8 Look for and express regularity in repeated 	reasoning.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</a:rPr>
              <a:t>You graphed quadratic functions by using the vertex and axis of symmetry. </a:t>
            </a:r>
            <a:endParaRPr 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Apply translations of quadratic functions.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7053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Apply dilations and reflections to quadratic functions.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transformation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translation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dilation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reflection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vertex form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8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80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2" grpId="0" uiExpand="1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10" name="Picture 14" descr="KC_alg_L09-03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7701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Describe and Graph Translations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41529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Describe how the graph of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h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) = 10 +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is related to the graph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f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) =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5905" name="Rectangle 785"/>
          <p:cNvSpPr>
            <a:spLocks noChangeArrowheads="1"/>
          </p:cNvSpPr>
          <p:nvPr/>
        </p:nvSpPr>
        <p:spPr bwMode="auto">
          <a:xfrm>
            <a:off x="533400" y="4781550"/>
            <a:ext cx="8229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value of </a:t>
            </a:r>
            <a:r>
              <a:rPr lang="en-US" sz="2400" i="1">
                <a:solidFill>
                  <a:srgbClr val="E01B22"/>
                </a:solidFill>
              </a:rPr>
              <a:t>c</a:t>
            </a:r>
            <a:r>
              <a:rPr lang="en-US" sz="2400">
                <a:solidFill>
                  <a:srgbClr val="E01B22"/>
                </a:solidFill>
              </a:rPr>
              <a:t> is 10, and 10 &gt; 0. Therefore, the graph of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= 10 + 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is a translation of the graph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= 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up 10 units.</a:t>
            </a:r>
          </a:p>
        </p:txBody>
      </p:sp>
      <p:pic>
        <p:nvPicPr>
          <p:cNvPr id="5907" name="Picture 787" descr="E-9-3-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94300" y="1524000"/>
            <a:ext cx="3035300" cy="30956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Describe and Graph Translations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876300" y="1503363"/>
            <a:ext cx="40767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B.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Describe how the graph of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g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) =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– 8 is related to the graph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f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) =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533400" y="4781550"/>
            <a:ext cx="8229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value of </a:t>
            </a:r>
            <a:r>
              <a:rPr lang="en-US" sz="2400" i="1">
                <a:solidFill>
                  <a:srgbClr val="E01B22"/>
                </a:solidFill>
              </a:rPr>
              <a:t>c</a:t>
            </a:r>
            <a:r>
              <a:rPr lang="en-US" sz="2400">
                <a:solidFill>
                  <a:srgbClr val="E01B22"/>
                </a:solidFill>
              </a:rPr>
              <a:t> is –8, and –8 &lt; 0. Therefore, the graph of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= 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– 8 is a translation of the graph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= 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down 8 units.</a:t>
            </a:r>
          </a:p>
        </p:txBody>
      </p:sp>
      <p:pic>
        <p:nvPicPr>
          <p:cNvPr id="86028" name="Picture 12" descr="E-9-3-1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6700" y="1524000"/>
            <a:ext cx="3035300" cy="30956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5" grpId="0" build="p" autoUpdateAnimBg="0" advAuto="0"/>
      <p:bldP spid="86026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6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52578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h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is translated 7 units up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from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).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h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is translated 7 units down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from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).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h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is translated 7 units left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from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).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h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is translated 7 units right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from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).</a:t>
            </a:r>
          </a:p>
        </p:txBody>
      </p:sp>
      <p:sp>
        <p:nvSpPr>
          <p:cNvPr id="113670" name="TPQuestion"/>
          <p:cNvSpPr>
            <a:spLocks noChangeArrowheads="1"/>
          </p:cNvSpPr>
          <p:nvPr/>
        </p:nvSpPr>
        <p:spPr bwMode="auto">
          <a:xfrm>
            <a:off x="476250" y="15176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Describe how the graph of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h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+ 7 is related to the graph of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f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25500" y="2514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9" grpId="0" autoUpdateAnimBg="0"/>
      <p:bldP spid="113670" grpId="0" autoUpdateAnimBg="0"/>
      <p:bldP spid="11367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22886" name="TPQuestion"/>
          <p:cNvSpPr>
            <a:spLocks noChangeArrowheads="1"/>
          </p:cNvSpPr>
          <p:nvPr/>
        </p:nvSpPr>
        <p:spPr bwMode="auto">
          <a:xfrm>
            <a:off x="561975" y="149860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Describe how the graph of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g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 is related to the graph of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f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22887" name="Oval 7"/>
          <p:cNvSpPr>
            <a:spLocks noChangeArrowheads="1"/>
          </p:cNvSpPr>
          <p:nvPr/>
        </p:nvSpPr>
        <p:spPr bwMode="auto">
          <a:xfrm>
            <a:off x="838200" y="3530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288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288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2890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554355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g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is translated 3 units up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from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).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g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is translated 3 units down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from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).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g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is translated 3 units left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from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).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g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is translated 3 units right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from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6" grpId="0" autoUpdateAnimBg="0"/>
      <p:bldP spid="122887" grpId="0" animBg="1"/>
      <p:bldP spid="122890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0839" name="Picture 7" descr="KC_alg_L09-0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7955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Horizontal Translations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320800"/>
            <a:ext cx="43053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Describe how the graph of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g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) = 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+ 1)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is related to the graph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f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) =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6198" name="Rectangle 54"/>
          <p:cNvSpPr>
            <a:spLocks noChangeArrowheads="1"/>
          </p:cNvSpPr>
          <p:nvPr/>
        </p:nvSpPr>
        <p:spPr bwMode="auto">
          <a:xfrm>
            <a:off x="533400" y="4297363"/>
            <a:ext cx="8229600" cy="202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 	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The graph of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g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) = (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–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h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)</a:t>
            </a:r>
            <a:r>
              <a:rPr lang="en-US" sz="2400" baseline="300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is the graph of </a:t>
            </a:r>
            <a:b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</a:b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	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f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) =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aseline="300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translated horizontally.</a:t>
            </a:r>
          </a:p>
          <a:p>
            <a:pPr marL="1714500" indent="-1370013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		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k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= 0,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h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= –1, and –1 &lt; 0</a:t>
            </a:r>
          </a:p>
          <a:p>
            <a:pPr marL="1714500" indent="-1370013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		</a:t>
            </a:r>
            <a:r>
              <a:rPr lang="en-US" sz="2400" i="1">
                <a:solidFill>
                  <a:srgbClr val="E01B22"/>
                </a:solidFill>
              </a:rPr>
              <a:t>g</a:t>
            </a:r>
            <a:r>
              <a:rPr lang="en-US" sz="2400">
                <a:solidFill>
                  <a:srgbClr val="E01B22"/>
                </a:solidFill>
              </a:rPr>
              <a:t>(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) is a translation of the graph of </a:t>
            </a:r>
            <a:r>
              <a:rPr lang="en-US" sz="2400" i="1">
                <a:solidFill>
                  <a:srgbClr val="E01B22"/>
                </a:solidFill>
              </a:rPr>
              <a:t>f</a:t>
            </a:r>
            <a:r>
              <a:rPr lang="en-US" sz="2400">
                <a:solidFill>
                  <a:srgbClr val="E01B22"/>
                </a:solidFill>
              </a:rPr>
              <a:t>(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) = 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to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	the left one unit.</a:t>
            </a:r>
          </a:p>
        </p:txBody>
      </p:sp>
      <p:pic>
        <p:nvPicPr>
          <p:cNvPr id="6201" name="Picture 57" descr="09_03_02_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295400"/>
            <a:ext cx="2895600" cy="28638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98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Describe and Graph Dilations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876300" y="1498600"/>
            <a:ext cx="45339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B.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Describe how the graph of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g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) = 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– 4)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is related to the graph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f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) =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.</a:t>
            </a: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533400" y="4519613"/>
            <a:ext cx="8229600" cy="188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The graph of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g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) = (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–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h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)</a:t>
            </a:r>
            <a:r>
              <a:rPr lang="en-US" sz="2400" baseline="300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is the graph of </a:t>
            </a:r>
            <a:b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</a:b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f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) =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aseline="300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translated horizontally.</a:t>
            </a:r>
          </a:p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i="1">
                <a:solidFill>
                  <a:srgbClr val="E01B22"/>
                </a:solidFill>
              </a:rPr>
              <a:t>	k</a:t>
            </a:r>
            <a:r>
              <a:rPr lang="en-US" sz="2400">
                <a:solidFill>
                  <a:srgbClr val="E01B22"/>
                </a:solidFill>
              </a:rPr>
              <a:t> = 0, </a:t>
            </a:r>
            <a:r>
              <a:rPr lang="en-US" sz="2400" i="1">
                <a:solidFill>
                  <a:srgbClr val="E01B22"/>
                </a:solidFill>
              </a:rPr>
              <a:t>h</a:t>
            </a:r>
            <a:r>
              <a:rPr lang="en-US" sz="2400">
                <a:solidFill>
                  <a:srgbClr val="E01B22"/>
                </a:solidFill>
              </a:rPr>
              <a:t> = 4, and </a:t>
            </a:r>
            <a:r>
              <a:rPr lang="en-US" sz="2400" i="1">
                <a:solidFill>
                  <a:srgbClr val="E01B22"/>
                </a:solidFill>
              </a:rPr>
              <a:t>h</a:t>
            </a:r>
            <a:r>
              <a:rPr lang="en-US" sz="2400">
                <a:solidFill>
                  <a:srgbClr val="E01B22"/>
                </a:solidFill>
              </a:rPr>
              <a:t> &gt; 0</a:t>
            </a:r>
          </a:p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i="1">
                <a:solidFill>
                  <a:srgbClr val="E01B22"/>
                </a:solidFill>
                <a:cs typeface="Times New Roman" pitchFamily="18" charset="0"/>
              </a:rPr>
              <a:t>	g</a:t>
            </a:r>
            <a:r>
              <a:rPr lang="en-US" sz="2400">
                <a:solidFill>
                  <a:srgbClr val="E01B22"/>
                </a:solidFill>
                <a:cs typeface="Times New Roman" pitchFamily="18" charset="0"/>
              </a:rPr>
              <a:t>(</a:t>
            </a:r>
            <a:r>
              <a:rPr lang="en-US" sz="2400" i="1">
                <a:solidFill>
                  <a:srgbClr val="E01B22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E01B22"/>
                </a:solidFill>
                <a:cs typeface="Times New Roman" pitchFamily="18" charset="0"/>
              </a:rPr>
              <a:t>) is a translation of the graph of </a:t>
            </a:r>
            <a:r>
              <a:rPr lang="en-US" sz="2400" i="1">
                <a:solidFill>
                  <a:srgbClr val="E01B22"/>
                </a:solidFill>
                <a:cs typeface="Times New Roman" pitchFamily="18" charset="0"/>
              </a:rPr>
              <a:t>f</a:t>
            </a:r>
            <a:r>
              <a:rPr lang="en-US" sz="2400">
                <a:solidFill>
                  <a:srgbClr val="E01B22"/>
                </a:solidFill>
                <a:cs typeface="Times New Roman" pitchFamily="18" charset="0"/>
              </a:rPr>
              <a:t>(</a:t>
            </a:r>
            <a:r>
              <a:rPr lang="en-US" sz="2400" i="1">
                <a:solidFill>
                  <a:srgbClr val="E01B22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E01B22"/>
                </a:solidFill>
                <a:cs typeface="Times New Roman" pitchFamily="18" charset="0"/>
              </a:rPr>
              <a:t>) = </a:t>
            </a:r>
            <a:r>
              <a:rPr lang="en-US" sz="2400" i="1">
                <a:solidFill>
                  <a:srgbClr val="E01B22"/>
                </a:solidFill>
                <a:cs typeface="Times New Roman" pitchFamily="18" charset="0"/>
              </a:rPr>
              <a:t>x</a:t>
            </a:r>
            <a:r>
              <a:rPr lang="en-US" sz="2400" baseline="30000">
                <a:solidFill>
                  <a:srgbClr val="E01B22"/>
                </a:solidFill>
                <a:cs typeface="Times New Roman" pitchFamily="18" charset="0"/>
              </a:rPr>
              <a:t>2</a:t>
            </a:r>
            <a:r>
              <a:rPr lang="en-US" sz="2400">
                <a:solidFill>
                  <a:srgbClr val="E01B22"/>
                </a:solidFill>
                <a:cs typeface="Times New Roman" pitchFamily="18" charset="0"/>
              </a:rPr>
              <a:t> to the right 4 units.</a:t>
            </a:r>
            <a:r>
              <a:rPr lang="en-US" sz="2400">
                <a:solidFill>
                  <a:srgbClr val="E01B22"/>
                </a:solidFill>
              </a:rPr>
              <a:t> </a:t>
            </a:r>
          </a:p>
        </p:txBody>
      </p:sp>
      <p:pic>
        <p:nvPicPr>
          <p:cNvPr id="7190" name="Picture 22" descr="09_03_02_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295400"/>
            <a:ext cx="2895600" cy="28638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autoUpdateAnimBg="0"/>
      <p:bldP spid="718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841625"/>
            <a:ext cx="7524750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translated left 6 units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translated up 6 units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translated down 6 units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translated right 6 units</a:t>
            </a:r>
            <a:endParaRPr lang="pt-BR" sz="2400" b="1">
              <a:sym typeface="Symbol" pitchFamily="18" charset="2"/>
            </a:endParaRPr>
          </a:p>
        </p:txBody>
      </p:sp>
      <p:sp>
        <p:nvSpPr>
          <p:cNvPr id="114694" name="TPQuestion"/>
          <p:cNvSpPr>
            <a:spLocks noChangeArrowheads="1"/>
          </p:cNvSpPr>
          <p:nvPr/>
        </p:nvSpPr>
        <p:spPr bwMode="auto">
          <a:xfrm>
            <a:off x="561975" y="1454150"/>
            <a:ext cx="49244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Describe how the graph of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g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 + 6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is related to the graph of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f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60425" y="28067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4698" name="Picture 10" descr="09_03_02_CYP_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10200" y="1295400"/>
            <a:ext cx="2895600" cy="28638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 autoUpdateAnimBg="0"/>
      <p:bldP spid="114694" grpId="0" autoUpdateAnimBg="0"/>
      <p:bldP spid="11469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800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Horizontal and Vertical Translations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8004" name="Rectangle 4"/>
          <p:cNvSpPr>
            <a:spLocks noChangeArrowheads="1"/>
          </p:cNvSpPr>
          <p:nvPr/>
        </p:nvSpPr>
        <p:spPr bwMode="auto">
          <a:xfrm>
            <a:off x="876300" y="1503363"/>
            <a:ext cx="45339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Describe how the graph of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g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) = 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+ 1)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+ 1 is related to the graph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f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) =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128005" name="Rectangle 5"/>
          <p:cNvSpPr>
            <a:spLocks noChangeArrowheads="1"/>
          </p:cNvSpPr>
          <p:nvPr/>
        </p:nvSpPr>
        <p:spPr bwMode="auto">
          <a:xfrm>
            <a:off x="533400" y="4267200"/>
            <a:ext cx="8229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The graph of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g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) = (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–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h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)</a:t>
            </a:r>
            <a:r>
              <a:rPr lang="en-US" sz="2400" baseline="300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+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k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is the graph of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f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) =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aseline="300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translated horizontally by a value of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h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and vertically by a value of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k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.</a:t>
            </a:r>
          </a:p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	k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= 1,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h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= –1, and –1 &lt; 0</a:t>
            </a:r>
          </a:p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	g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) is a translation of the graph of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f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) =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aseline="300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to the left 1 unit and up 1 unit.</a:t>
            </a:r>
          </a:p>
        </p:txBody>
      </p:sp>
      <p:pic>
        <p:nvPicPr>
          <p:cNvPr id="128008" name="Picture 8" descr="09_03_03_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295400"/>
            <a:ext cx="2895600" cy="28638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8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8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8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8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8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4" grpId="0" build="p" autoUpdateAnimBg="0" advAuto="0"/>
      <p:bldP spid="128005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876300" y="1503363"/>
            <a:ext cx="45339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B.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Describe how the graph of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g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) = 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– 2)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+ 6 is related to the graph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f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) =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129029" name="Rectangle 5"/>
          <p:cNvSpPr>
            <a:spLocks noChangeArrowheads="1"/>
          </p:cNvSpPr>
          <p:nvPr/>
        </p:nvSpPr>
        <p:spPr bwMode="auto">
          <a:xfrm>
            <a:off x="533400" y="4191000"/>
            <a:ext cx="8229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The graph of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g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) = (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–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h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)</a:t>
            </a:r>
            <a:r>
              <a:rPr lang="en-US" sz="2400" baseline="300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+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k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is the graph of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f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) =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aseline="300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translated horizontally by a value of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h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and vertically by a value of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k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.</a:t>
            </a:r>
          </a:p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	k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= 6,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h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= 2, and 2 &gt; 0</a:t>
            </a:r>
          </a:p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	g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) is a translation of the graph of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f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) =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aseline="300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to the right 2 units and up 6 units.</a:t>
            </a:r>
          </a:p>
        </p:txBody>
      </p:sp>
      <p:sp>
        <p:nvSpPr>
          <p:cNvPr id="129032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Horizontal and Vertical Translations</a:t>
            </a:r>
            <a:endParaRPr lang="en-US" sz="2000" b="1">
              <a:solidFill>
                <a:srgbClr val="EC1D24"/>
              </a:solidFill>
            </a:endParaRPr>
          </a:p>
        </p:txBody>
      </p:sp>
      <p:pic>
        <p:nvPicPr>
          <p:cNvPr id="129033" name="Picture 9" descr="09_03_03_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295400"/>
            <a:ext cx="2895600" cy="28638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9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9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9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9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90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8" grpId="0" build="p" autoUpdateAnimBg="0" advAuto="0"/>
      <p:bldP spid="129029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005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3276600"/>
            <a:ext cx="7924800" cy="283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translated right 4 units </a:t>
            </a:r>
            <a:br>
              <a:rPr lang="en-US" sz="2400" b="1">
                <a:sym typeface="Symbol" pitchFamily="18" charset="2"/>
              </a:rPr>
            </a:br>
            <a:r>
              <a:rPr lang="en-US" sz="2400" b="1">
                <a:sym typeface="Symbol" pitchFamily="18" charset="2"/>
              </a:rPr>
              <a:t>and up 2 units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translated left 4 units and up 2 units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translated right 4 units and down 2 units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translated left 4 units and down 2 units</a:t>
            </a:r>
            <a:endParaRPr lang="pt-BR" sz="2400" b="1">
              <a:sym typeface="Symbol" pitchFamily="18" charset="2"/>
            </a:endParaRPr>
          </a:p>
        </p:txBody>
      </p:sp>
      <p:sp>
        <p:nvSpPr>
          <p:cNvPr id="130052" name="TPQuestion"/>
          <p:cNvSpPr>
            <a:spLocks noChangeArrowheads="1"/>
          </p:cNvSpPr>
          <p:nvPr/>
        </p:nvSpPr>
        <p:spPr bwMode="auto">
          <a:xfrm>
            <a:off x="476250" y="1517650"/>
            <a:ext cx="52387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Describe how the graph of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g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 –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4)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2 is related to the graph of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f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30053" name="Oval 5"/>
          <p:cNvSpPr>
            <a:spLocks noChangeArrowheads="1"/>
          </p:cNvSpPr>
          <p:nvPr/>
        </p:nvSpPr>
        <p:spPr bwMode="auto">
          <a:xfrm>
            <a:off x="825500" y="50292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0054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0055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30057" name="Picture 9" descr="09_03_03_CYP_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38800" y="1327150"/>
            <a:ext cx="2895600" cy="28638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0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autoUpdateAnimBg="0"/>
      <p:bldP spid="130052" grpId="0" autoUpdateAnimBg="0"/>
      <p:bldP spid="13005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32100" name="Picture 4" descr="KC_alg_L09-03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9543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312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Describe and Graph Dilations</a:t>
            </a:r>
            <a:endParaRPr lang="en-US" sz="2000" b="1">
              <a:solidFill>
                <a:srgbClr val="EC1D24"/>
              </a:solidFill>
            </a:endParaRPr>
          </a:p>
        </p:txBody>
      </p:sp>
      <p:grpSp>
        <p:nvGrpSpPr>
          <p:cNvPr id="133124" name="Group 4"/>
          <p:cNvGrpSpPr>
            <a:grpSpLocks/>
          </p:cNvGrpSpPr>
          <p:nvPr/>
        </p:nvGrpSpPr>
        <p:grpSpPr bwMode="auto">
          <a:xfrm>
            <a:off x="876300" y="1320800"/>
            <a:ext cx="7705725" cy="1187450"/>
            <a:chOff x="552" y="832"/>
            <a:chExt cx="4854" cy="748"/>
          </a:xfrm>
        </p:grpSpPr>
        <p:sp>
          <p:nvSpPr>
            <p:cNvPr id="133125" name="Rectangle 5"/>
            <p:cNvSpPr>
              <a:spLocks noChangeArrowheads="1"/>
            </p:cNvSpPr>
            <p:nvPr/>
          </p:nvSpPr>
          <p:spPr bwMode="auto">
            <a:xfrm>
              <a:off x="552" y="832"/>
              <a:ext cx="4854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charset="0"/>
                </a:rPr>
                <a:t>A.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 Describe how the graph of </a:t>
              </a:r>
              <a:r>
                <a:rPr lang="en-US" sz="2400" b="1" i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d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(</a:t>
              </a:r>
              <a:r>
                <a:rPr lang="en-US" sz="2400" b="1" i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x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) =      </a:t>
              </a:r>
              <a:r>
                <a:rPr lang="en-US" sz="2400" b="1" i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x</a:t>
              </a:r>
              <a:r>
                <a:rPr lang="en-US" sz="2400" b="1" baseline="40000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2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 is related to the graph </a:t>
              </a:r>
              <a:r>
                <a:rPr lang="en-US" sz="2400" b="1" i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f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(</a:t>
              </a:r>
              <a:r>
                <a:rPr lang="en-US" sz="2400" b="1" i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x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) = </a:t>
              </a:r>
              <a:r>
                <a:rPr lang="en-US" sz="2400" b="1" i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x</a:t>
              </a:r>
              <a:r>
                <a:rPr lang="en-US" sz="2400" b="1" baseline="40000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2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.</a:t>
              </a:r>
              <a:endPara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endParaRPr>
            </a:p>
          </p:txBody>
        </p:sp>
        <p:grpSp>
          <p:nvGrpSpPr>
            <p:cNvPr id="133126" name="Group 6"/>
            <p:cNvGrpSpPr>
              <a:grpSpLocks/>
            </p:cNvGrpSpPr>
            <p:nvPr/>
          </p:nvGrpSpPr>
          <p:grpSpPr bwMode="auto">
            <a:xfrm>
              <a:off x="3876" y="864"/>
              <a:ext cx="336" cy="468"/>
              <a:chOff x="4494" y="2370"/>
              <a:chExt cx="336" cy="468"/>
            </a:xfrm>
          </p:grpSpPr>
          <p:sp>
            <p:nvSpPr>
              <p:cNvPr id="133127" name="Text Box 7"/>
              <p:cNvSpPr txBox="1">
                <a:spLocks noChangeArrowheads="1"/>
              </p:cNvSpPr>
              <p:nvPr/>
            </p:nvSpPr>
            <p:spPr bwMode="auto">
              <a:xfrm>
                <a:off x="4494" y="2382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 b="1">
                    <a:solidFill>
                      <a:srgbClr val="00539D"/>
                    </a:solidFill>
                  </a:rPr>
                  <a:t>__</a:t>
                </a:r>
              </a:p>
            </p:txBody>
          </p:sp>
          <p:sp>
            <p:nvSpPr>
              <p:cNvPr id="133128" name="Text Box 8"/>
              <p:cNvSpPr txBox="1">
                <a:spLocks noChangeArrowheads="1"/>
              </p:cNvSpPr>
              <p:nvPr/>
            </p:nvSpPr>
            <p:spPr bwMode="auto">
              <a:xfrm>
                <a:off x="4512" y="2370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 b="1">
                    <a:solidFill>
                      <a:srgbClr val="00539D"/>
                    </a:solidFill>
                  </a:rPr>
                  <a:t>1</a:t>
                </a:r>
              </a:p>
            </p:txBody>
          </p:sp>
          <p:sp>
            <p:nvSpPr>
              <p:cNvPr id="133129" name="Text Box 9"/>
              <p:cNvSpPr txBox="1">
                <a:spLocks noChangeArrowheads="1"/>
              </p:cNvSpPr>
              <p:nvPr/>
            </p:nvSpPr>
            <p:spPr bwMode="auto">
              <a:xfrm>
                <a:off x="4512" y="2573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 b="1">
                    <a:solidFill>
                      <a:srgbClr val="00539D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133130" name="Group 10"/>
          <p:cNvGrpSpPr>
            <a:grpSpLocks/>
          </p:cNvGrpSpPr>
          <p:nvPr/>
        </p:nvGrpSpPr>
        <p:grpSpPr bwMode="auto">
          <a:xfrm>
            <a:off x="533400" y="2540000"/>
            <a:ext cx="8323263" cy="742950"/>
            <a:chOff x="336" y="1600"/>
            <a:chExt cx="5243" cy="468"/>
          </a:xfrm>
        </p:grpSpPr>
        <p:sp>
          <p:nvSpPr>
            <p:cNvPr id="133131" name="Text Box 11"/>
            <p:cNvSpPr txBox="1">
              <a:spLocks noChangeArrowheads="1"/>
            </p:cNvSpPr>
            <p:nvPr/>
          </p:nvSpPr>
          <p:spPr bwMode="auto">
            <a:xfrm>
              <a:off x="336" y="1680"/>
              <a:ext cx="5243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943350" indent="-360045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The function can be written </a:t>
              </a:r>
              <a:r>
                <a:rPr lang="en-US" sz="2400" i="1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d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(</a:t>
              </a:r>
              <a:r>
                <a:rPr lang="en-US" sz="2400" i="1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x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) = </a:t>
              </a:r>
              <a:r>
                <a:rPr lang="en-US" sz="2400" i="1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ax</a:t>
              </a:r>
              <a:r>
                <a:rPr lang="en-US" sz="2400" baseline="40000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2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, where </a:t>
              </a:r>
              <a:r>
                <a:rPr lang="en-US" sz="2400" i="1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a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 =      . </a:t>
              </a:r>
            </a:p>
          </p:txBody>
        </p:sp>
        <p:grpSp>
          <p:nvGrpSpPr>
            <p:cNvPr id="133132" name="Group 12"/>
            <p:cNvGrpSpPr>
              <a:grpSpLocks/>
            </p:cNvGrpSpPr>
            <p:nvPr/>
          </p:nvGrpSpPr>
          <p:grpSpPr bwMode="auto">
            <a:xfrm>
              <a:off x="4760" y="1600"/>
              <a:ext cx="336" cy="468"/>
              <a:chOff x="4494" y="2370"/>
              <a:chExt cx="336" cy="468"/>
            </a:xfrm>
          </p:grpSpPr>
          <p:sp>
            <p:nvSpPr>
              <p:cNvPr id="133133" name="Text Box 13"/>
              <p:cNvSpPr txBox="1">
                <a:spLocks noChangeArrowheads="1"/>
              </p:cNvSpPr>
              <p:nvPr/>
            </p:nvSpPr>
            <p:spPr bwMode="auto">
              <a:xfrm>
                <a:off x="4494" y="2382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133134" name="Text Box 14"/>
              <p:cNvSpPr txBox="1">
                <a:spLocks noChangeArrowheads="1"/>
              </p:cNvSpPr>
              <p:nvPr/>
            </p:nvSpPr>
            <p:spPr bwMode="auto">
              <a:xfrm>
                <a:off x="4512" y="2370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1</a:t>
                </a:r>
              </a:p>
            </p:txBody>
          </p:sp>
          <p:sp>
            <p:nvSpPr>
              <p:cNvPr id="133135" name="Text Box 15"/>
              <p:cNvSpPr txBox="1">
                <a:spLocks noChangeArrowheads="1"/>
              </p:cNvSpPr>
              <p:nvPr/>
            </p:nvSpPr>
            <p:spPr bwMode="auto">
              <a:xfrm>
                <a:off x="4512" y="2573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3</a:t>
                </a:r>
              </a:p>
            </p:txBody>
          </p:sp>
        </p:grpSp>
      </p:grpSp>
      <p:pic>
        <p:nvPicPr>
          <p:cNvPr id="133136" name="Picture 16" descr="E-9-3-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3429000"/>
            <a:ext cx="2690813" cy="27447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414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Describe and Graph Dilations</a:t>
            </a:r>
            <a:endParaRPr lang="en-US" sz="2000" b="1">
              <a:solidFill>
                <a:srgbClr val="EC1D24"/>
              </a:solidFill>
            </a:endParaRPr>
          </a:p>
        </p:txBody>
      </p:sp>
      <p:grpSp>
        <p:nvGrpSpPr>
          <p:cNvPr id="134148" name="Group 4"/>
          <p:cNvGrpSpPr>
            <a:grpSpLocks/>
          </p:cNvGrpSpPr>
          <p:nvPr/>
        </p:nvGrpSpPr>
        <p:grpSpPr bwMode="auto">
          <a:xfrm>
            <a:off x="533400" y="1320800"/>
            <a:ext cx="8229600" cy="1187450"/>
            <a:chOff x="336" y="3016"/>
            <a:chExt cx="5184" cy="748"/>
          </a:xfrm>
        </p:grpSpPr>
        <p:sp>
          <p:nvSpPr>
            <p:cNvPr id="134149" name="Rectangle 5"/>
            <p:cNvSpPr>
              <a:spLocks noChangeArrowheads="1"/>
            </p:cNvSpPr>
            <p:nvPr/>
          </p:nvSpPr>
          <p:spPr bwMode="auto">
            <a:xfrm>
              <a:off x="336" y="3016"/>
              <a:ext cx="5184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15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Since 0 &lt;     &lt; 1, the graph of </a:t>
              </a:r>
              <a:r>
                <a:rPr lang="en-US" sz="2400" i="1">
                  <a:solidFill>
                    <a:srgbClr val="E01B22"/>
                  </a:solidFill>
                </a:rPr>
                <a:t>y</a:t>
              </a:r>
              <a:r>
                <a:rPr lang="en-US" sz="2400">
                  <a:solidFill>
                    <a:srgbClr val="E01B22"/>
                  </a:solidFill>
                </a:rPr>
                <a:t> =      </a:t>
              </a:r>
              <a:r>
                <a:rPr lang="en-US" sz="2400" i="1">
                  <a:solidFill>
                    <a:srgbClr val="E01B22"/>
                  </a:solidFill>
                </a:rPr>
                <a:t>x</a:t>
              </a:r>
              <a:r>
                <a:rPr lang="en-US" sz="2400" baseline="40000">
                  <a:solidFill>
                    <a:srgbClr val="E01B22"/>
                  </a:solidFill>
                </a:rPr>
                <a:t>2</a:t>
              </a:r>
              <a:r>
                <a:rPr lang="en-US" sz="2400">
                  <a:solidFill>
                    <a:srgbClr val="E01B22"/>
                  </a:solidFill>
                </a:rPr>
                <a:t> is a vertical compression of the graph </a:t>
              </a:r>
              <a:r>
                <a:rPr lang="en-US" sz="2400" i="1">
                  <a:solidFill>
                    <a:srgbClr val="E01B22"/>
                  </a:solidFill>
                </a:rPr>
                <a:t>y</a:t>
              </a:r>
              <a:r>
                <a:rPr lang="en-US" sz="2400">
                  <a:solidFill>
                    <a:srgbClr val="E01B22"/>
                  </a:solidFill>
                </a:rPr>
                <a:t> = </a:t>
              </a:r>
              <a:r>
                <a:rPr lang="en-US" sz="2400" i="1">
                  <a:solidFill>
                    <a:srgbClr val="E01B22"/>
                  </a:solidFill>
                </a:rPr>
                <a:t>x</a:t>
              </a:r>
              <a:r>
                <a:rPr lang="en-US" sz="2400" baseline="40000">
                  <a:solidFill>
                    <a:srgbClr val="E01B22"/>
                  </a:solidFill>
                </a:rPr>
                <a:t>2</a:t>
              </a:r>
              <a:r>
                <a:rPr lang="en-US" sz="2400">
                  <a:solidFill>
                    <a:srgbClr val="E01B22"/>
                  </a:solidFill>
                </a:rPr>
                <a:t>. </a:t>
              </a:r>
            </a:p>
          </p:txBody>
        </p:sp>
        <p:grpSp>
          <p:nvGrpSpPr>
            <p:cNvPr id="134150" name="Group 6"/>
            <p:cNvGrpSpPr>
              <a:grpSpLocks/>
            </p:cNvGrpSpPr>
            <p:nvPr/>
          </p:nvGrpSpPr>
          <p:grpSpPr bwMode="auto">
            <a:xfrm>
              <a:off x="2256" y="3084"/>
              <a:ext cx="336" cy="468"/>
              <a:chOff x="4494" y="2370"/>
              <a:chExt cx="336" cy="468"/>
            </a:xfrm>
          </p:grpSpPr>
          <p:sp>
            <p:nvSpPr>
              <p:cNvPr id="134151" name="Text Box 7"/>
              <p:cNvSpPr txBox="1">
                <a:spLocks noChangeArrowheads="1"/>
              </p:cNvSpPr>
              <p:nvPr/>
            </p:nvSpPr>
            <p:spPr bwMode="auto">
              <a:xfrm>
                <a:off x="4494" y="2382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>
                    <a:solidFill>
                      <a:srgbClr val="E01B22"/>
                    </a:solidFill>
                  </a:rPr>
                  <a:t>__</a:t>
                </a:r>
              </a:p>
            </p:txBody>
          </p:sp>
          <p:sp>
            <p:nvSpPr>
              <p:cNvPr id="134152" name="Text Box 8"/>
              <p:cNvSpPr txBox="1">
                <a:spLocks noChangeArrowheads="1"/>
              </p:cNvSpPr>
              <p:nvPr/>
            </p:nvSpPr>
            <p:spPr bwMode="auto">
              <a:xfrm>
                <a:off x="4512" y="2370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>
                    <a:solidFill>
                      <a:srgbClr val="E01B22"/>
                    </a:solidFill>
                  </a:rPr>
                  <a:t>1</a:t>
                </a:r>
              </a:p>
            </p:txBody>
          </p:sp>
          <p:sp>
            <p:nvSpPr>
              <p:cNvPr id="134153" name="Text Box 9"/>
              <p:cNvSpPr txBox="1">
                <a:spLocks noChangeArrowheads="1"/>
              </p:cNvSpPr>
              <p:nvPr/>
            </p:nvSpPr>
            <p:spPr bwMode="auto">
              <a:xfrm>
                <a:off x="4512" y="2573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>
                    <a:solidFill>
                      <a:srgbClr val="E01B22"/>
                    </a:solidFill>
                  </a:rPr>
                  <a:t>3</a:t>
                </a:r>
              </a:p>
            </p:txBody>
          </p:sp>
        </p:grpSp>
        <p:grpSp>
          <p:nvGrpSpPr>
            <p:cNvPr id="134154" name="Group 10"/>
            <p:cNvGrpSpPr>
              <a:grpSpLocks/>
            </p:cNvGrpSpPr>
            <p:nvPr/>
          </p:nvGrpSpPr>
          <p:grpSpPr bwMode="auto">
            <a:xfrm>
              <a:off x="4272" y="3080"/>
              <a:ext cx="336" cy="468"/>
              <a:chOff x="4494" y="2370"/>
              <a:chExt cx="336" cy="468"/>
            </a:xfrm>
          </p:grpSpPr>
          <p:sp>
            <p:nvSpPr>
              <p:cNvPr id="134155" name="Text Box 11"/>
              <p:cNvSpPr txBox="1">
                <a:spLocks noChangeArrowheads="1"/>
              </p:cNvSpPr>
              <p:nvPr/>
            </p:nvSpPr>
            <p:spPr bwMode="auto">
              <a:xfrm>
                <a:off x="4494" y="2382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>
                    <a:solidFill>
                      <a:srgbClr val="E01B22"/>
                    </a:solidFill>
                  </a:rPr>
                  <a:t>__</a:t>
                </a:r>
              </a:p>
            </p:txBody>
          </p:sp>
          <p:sp>
            <p:nvSpPr>
              <p:cNvPr id="134156" name="Text Box 12"/>
              <p:cNvSpPr txBox="1">
                <a:spLocks noChangeArrowheads="1"/>
              </p:cNvSpPr>
              <p:nvPr/>
            </p:nvSpPr>
            <p:spPr bwMode="auto">
              <a:xfrm>
                <a:off x="4512" y="2370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>
                    <a:solidFill>
                      <a:srgbClr val="E01B22"/>
                    </a:solidFill>
                  </a:rPr>
                  <a:t>1</a:t>
                </a:r>
              </a:p>
            </p:txBody>
          </p:sp>
          <p:sp>
            <p:nvSpPr>
              <p:cNvPr id="134157" name="Text Box 13"/>
              <p:cNvSpPr txBox="1">
                <a:spLocks noChangeArrowheads="1"/>
              </p:cNvSpPr>
              <p:nvPr/>
            </p:nvSpPr>
            <p:spPr bwMode="auto">
              <a:xfrm>
                <a:off x="4512" y="2573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>
                    <a:solidFill>
                      <a:srgbClr val="E01B22"/>
                    </a:solidFill>
                  </a:rPr>
                  <a:t>3</a:t>
                </a:r>
              </a:p>
            </p:txBody>
          </p:sp>
        </p:grp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517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Describe and Graph Dilations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35172" name="Rectangle 4"/>
          <p:cNvSpPr>
            <a:spLocks noChangeArrowheads="1"/>
          </p:cNvSpPr>
          <p:nvPr/>
        </p:nvSpPr>
        <p:spPr bwMode="auto">
          <a:xfrm>
            <a:off x="876300" y="1498600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B.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Describe how the graph of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m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) =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+ 1 is related to the graph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f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) =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135173" name="Text Box 5"/>
          <p:cNvSpPr txBox="1">
            <a:spLocks noChangeArrowheads="1"/>
          </p:cNvSpPr>
          <p:nvPr/>
        </p:nvSpPr>
        <p:spPr bwMode="auto">
          <a:xfrm>
            <a:off x="533400" y="2667000"/>
            <a:ext cx="8323263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The function can be written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m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) =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ax</a:t>
            </a:r>
            <a:r>
              <a:rPr lang="en-US" sz="2400" baseline="400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2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+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c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, where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a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= 2 and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c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= 1. </a:t>
            </a:r>
          </a:p>
        </p:txBody>
      </p:sp>
      <p:pic>
        <p:nvPicPr>
          <p:cNvPr id="135174" name="Picture 6" descr="E-9-3-2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9775" y="3429000"/>
            <a:ext cx="2587625" cy="26384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2" grpId="0" autoUpdateAnimBg="0"/>
      <p:bldP spid="135173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619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Describe and Graph Dilations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36196" name="Rectangle 4"/>
          <p:cNvSpPr>
            <a:spLocks noChangeArrowheads="1"/>
          </p:cNvSpPr>
          <p:nvPr/>
        </p:nvSpPr>
        <p:spPr bwMode="auto">
          <a:xfrm>
            <a:off x="533400" y="1500188"/>
            <a:ext cx="82296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Since 1 &gt; 0 and 3 &gt; 1, the graph of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= 2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+ 1 is stretched vertically and then translated up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1 unit.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6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721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362200"/>
            <a:ext cx="4857750" cy="403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is compressed vertically from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).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is translated 2 units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up from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).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is stretched vertically from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).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is stretched horizontally from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).</a:t>
            </a:r>
          </a:p>
        </p:txBody>
      </p:sp>
      <p:sp>
        <p:nvSpPr>
          <p:cNvPr id="137220" name="TPQuestion"/>
          <p:cNvSpPr>
            <a:spLocks noChangeArrowheads="1"/>
          </p:cNvSpPr>
          <p:nvPr/>
        </p:nvSpPr>
        <p:spPr bwMode="auto">
          <a:xfrm>
            <a:off x="561975" y="14541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Describe how the graph of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n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is related to the graph of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f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37221" name="Oval 5"/>
          <p:cNvSpPr>
            <a:spLocks noChangeArrowheads="1"/>
          </p:cNvSpPr>
          <p:nvPr/>
        </p:nvSpPr>
        <p:spPr bwMode="auto">
          <a:xfrm>
            <a:off x="860425" y="45370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7222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7223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7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9" grpId="0" autoUpdateAnimBg="0"/>
      <p:bldP spid="137220" grpId="0" autoUpdateAnimBg="0"/>
      <p:bldP spid="1372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824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641600"/>
            <a:ext cx="6153150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is stretched vertically and translated 4 units down from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is compressed vertically and translated 4 units down from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is stretched horizontally and translated 4 units up from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is stretched horizontally and translated 4 units down from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).</a:t>
            </a:r>
          </a:p>
        </p:txBody>
      </p:sp>
      <p:sp>
        <p:nvSpPr>
          <p:cNvPr id="138244" name="Oval 4"/>
          <p:cNvSpPr>
            <a:spLocks noChangeArrowheads="1"/>
          </p:cNvSpPr>
          <p:nvPr/>
        </p:nvSpPr>
        <p:spPr bwMode="auto">
          <a:xfrm>
            <a:off x="844550" y="3429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8245" name="Picture 5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8246" name="Picture 6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38247" name="Group 7"/>
          <p:cNvGrpSpPr>
            <a:grpSpLocks/>
          </p:cNvGrpSpPr>
          <p:nvPr/>
        </p:nvGrpSpPr>
        <p:grpSpPr bwMode="auto">
          <a:xfrm>
            <a:off x="476250" y="1320800"/>
            <a:ext cx="8020050" cy="1187450"/>
            <a:chOff x="300" y="832"/>
            <a:chExt cx="5052" cy="748"/>
          </a:xfrm>
        </p:grpSpPr>
        <p:sp>
          <p:nvSpPr>
            <p:cNvPr id="138248" name="TPQuestion"/>
            <p:cNvSpPr>
              <a:spLocks noChangeArrowheads="1"/>
            </p:cNvSpPr>
            <p:nvPr/>
          </p:nvSpPr>
          <p:spPr bwMode="auto">
            <a:xfrm>
              <a:off x="300" y="832"/>
              <a:ext cx="5052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15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B.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Describe how the graph of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b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(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x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) =     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x</a:t>
              </a:r>
              <a:r>
                <a:rPr lang="en-US" sz="2400" b="1" baseline="40000">
                  <a:solidFill>
                    <a:srgbClr val="00539D"/>
                  </a:solidFill>
                  <a:cs typeface="Times New Roman" pitchFamily="18" charset="0"/>
                </a:rPr>
                <a:t>2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– 4 is related to the graph of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f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(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x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) =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x</a:t>
              </a:r>
              <a:r>
                <a:rPr lang="en-US" sz="2400" b="1" baseline="40000">
                  <a:solidFill>
                    <a:srgbClr val="00539D"/>
                  </a:solidFill>
                  <a:cs typeface="Times New Roman" pitchFamily="18" charset="0"/>
                </a:rPr>
                <a:t>2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. </a:t>
              </a:r>
            </a:p>
          </p:txBody>
        </p:sp>
        <p:grpSp>
          <p:nvGrpSpPr>
            <p:cNvPr id="138249" name="Group 9"/>
            <p:cNvGrpSpPr>
              <a:grpSpLocks/>
            </p:cNvGrpSpPr>
            <p:nvPr/>
          </p:nvGrpSpPr>
          <p:grpSpPr bwMode="auto">
            <a:xfrm>
              <a:off x="3816" y="876"/>
              <a:ext cx="336" cy="468"/>
              <a:chOff x="4494" y="2370"/>
              <a:chExt cx="336" cy="468"/>
            </a:xfrm>
          </p:grpSpPr>
          <p:sp>
            <p:nvSpPr>
              <p:cNvPr id="138250" name="Text Box 10"/>
              <p:cNvSpPr txBox="1">
                <a:spLocks noChangeArrowheads="1"/>
              </p:cNvSpPr>
              <p:nvPr/>
            </p:nvSpPr>
            <p:spPr bwMode="auto">
              <a:xfrm>
                <a:off x="4494" y="2382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 b="1">
                    <a:solidFill>
                      <a:srgbClr val="00539D"/>
                    </a:solidFill>
                  </a:rPr>
                  <a:t>__</a:t>
                </a:r>
              </a:p>
            </p:txBody>
          </p:sp>
          <p:sp>
            <p:nvSpPr>
              <p:cNvPr id="138251" name="Text Box 11"/>
              <p:cNvSpPr txBox="1">
                <a:spLocks noChangeArrowheads="1"/>
              </p:cNvSpPr>
              <p:nvPr/>
            </p:nvSpPr>
            <p:spPr bwMode="auto">
              <a:xfrm>
                <a:off x="4512" y="2370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 b="1">
                    <a:solidFill>
                      <a:srgbClr val="00539D"/>
                    </a:solidFill>
                  </a:rPr>
                  <a:t>1</a:t>
                </a:r>
              </a:p>
            </p:txBody>
          </p:sp>
          <p:sp>
            <p:nvSpPr>
              <p:cNvPr id="138252" name="Text Box 12"/>
              <p:cNvSpPr txBox="1">
                <a:spLocks noChangeArrowheads="1"/>
              </p:cNvSpPr>
              <p:nvPr/>
            </p:nvSpPr>
            <p:spPr bwMode="auto">
              <a:xfrm>
                <a:off x="4512" y="2573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 b="1">
                    <a:solidFill>
                      <a:srgbClr val="00539D"/>
                    </a:solidFill>
                  </a:rPr>
                  <a:t>2</a:t>
                </a:r>
              </a:p>
            </p:txBody>
          </p:sp>
        </p:grp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8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8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 autoUpdateAnimBg="0"/>
      <p:bldP spid="13824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39268" name="Picture 4" descr="KC_alg_L09-03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9956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Describe and Graph Reflections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876300" y="1460500"/>
            <a:ext cx="770572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A.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Describe how the graph of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g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) = –3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+ 1 is related to the graph of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f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) =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533400" y="2667000"/>
            <a:ext cx="8323263" cy="1735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You might be inclined to say that </a:t>
            </a:r>
            <a:r>
              <a:rPr lang="en-US" sz="2400" i="1"/>
              <a:t>a</a:t>
            </a:r>
            <a:r>
              <a:rPr lang="en-US" sz="2400"/>
              <a:t> = 3, but actually three separate transformations are occurring. The negative sign causes a reflection across the </a:t>
            </a:r>
            <a:r>
              <a:rPr lang="en-US" sz="2400" i="1"/>
              <a:t>x</a:t>
            </a:r>
            <a:r>
              <a:rPr lang="en-US" sz="2400"/>
              <a:t>-axis. Then a dilation occurs in which </a:t>
            </a:r>
            <a:r>
              <a:rPr lang="en-US" sz="2400" i="1"/>
              <a:t>a</a:t>
            </a:r>
            <a:r>
              <a:rPr lang="en-US" sz="2400"/>
              <a:t> = 3 and a translation occurs in which </a:t>
            </a:r>
            <a:br>
              <a:rPr lang="en-US" sz="2400"/>
            </a:br>
            <a:r>
              <a:rPr lang="en-US" sz="2400" i="1"/>
              <a:t>c</a:t>
            </a:r>
            <a:r>
              <a:rPr lang="en-US" sz="2400"/>
              <a:t> = 1.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autoUpdateAnimBg="0"/>
      <p:bldP spid="9224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2697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Describe and Graph Reflections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6981" name="Rectangle 5"/>
          <p:cNvSpPr>
            <a:spLocks noChangeArrowheads="1"/>
          </p:cNvSpPr>
          <p:nvPr/>
        </p:nvSpPr>
        <p:spPr bwMode="auto">
          <a:xfrm>
            <a:off x="533400" y="5018088"/>
            <a:ext cx="82296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graph of </a:t>
            </a:r>
            <a:r>
              <a:rPr lang="en-US" sz="2400" i="1">
                <a:solidFill>
                  <a:srgbClr val="E01B22"/>
                </a:solidFill>
              </a:rPr>
              <a:t>g</a:t>
            </a:r>
            <a:r>
              <a:rPr lang="en-US" sz="2400">
                <a:solidFill>
                  <a:srgbClr val="E01B22"/>
                </a:solidFill>
              </a:rPr>
              <a:t>(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) = –3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+ 1 is reflected across the 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-axis, stretched by a factor of 3,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and translated up 1 unit.</a:t>
            </a:r>
          </a:p>
        </p:txBody>
      </p:sp>
      <p:pic>
        <p:nvPicPr>
          <p:cNvPr id="126985" name="Picture 9" descr="09_03_05_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1414463"/>
            <a:ext cx="3505200" cy="34671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6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6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1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4848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Describe and Graph Reflections</a:t>
            </a:r>
            <a:endParaRPr lang="en-US" sz="2000" b="1">
              <a:solidFill>
                <a:srgbClr val="EC1D24"/>
              </a:solidFill>
            </a:endParaRPr>
          </a:p>
        </p:txBody>
      </p:sp>
      <p:grpSp>
        <p:nvGrpSpPr>
          <p:cNvPr id="148486" name="Group 6"/>
          <p:cNvGrpSpPr>
            <a:grpSpLocks/>
          </p:cNvGrpSpPr>
          <p:nvPr/>
        </p:nvGrpSpPr>
        <p:grpSpPr bwMode="auto">
          <a:xfrm>
            <a:off x="476250" y="1320800"/>
            <a:ext cx="8020050" cy="1187450"/>
            <a:chOff x="300" y="832"/>
            <a:chExt cx="5052" cy="748"/>
          </a:xfrm>
        </p:grpSpPr>
        <p:sp>
          <p:nvSpPr>
            <p:cNvPr id="148487" name="TPQuestion"/>
            <p:cNvSpPr>
              <a:spLocks noChangeArrowheads="1"/>
            </p:cNvSpPr>
            <p:nvPr/>
          </p:nvSpPr>
          <p:spPr bwMode="auto">
            <a:xfrm>
              <a:off x="300" y="832"/>
              <a:ext cx="5052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15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B.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Describe how the graph of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g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(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x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) =     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x</a:t>
              </a:r>
              <a:r>
                <a:rPr lang="en-US" sz="2400" b="1" baseline="40000">
                  <a:solidFill>
                    <a:srgbClr val="00539D"/>
                  </a:solidFill>
                  <a:cs typeface="Times New Roman" pitchFamily="18" charset="0"/>
                </a:rPr>
                <a:t>2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– 7 is related to the graph of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f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(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x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) =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x</a:t>
              </a:r>
              <a:r>
                <a:rPr lang="en-US" sz="2400" b="1" baseline="40000">
                  <a:solidFill>
                    <a:srgbClr val="00539D"/>
                  </a:solidFill>
                  <a:cs typeface="Times New Roman" pitchFamily="18" charset="0"/>
                </a:rPr>
                <a:t>2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. </a:t>
              </a:r>
            </a:p>
          </p:txBody>
        </p:sp>
        <p:grpSp>
          <p:nvGrpSpPr>
            <p:cNvPr id="148488" name="Group 8"/>
            <p:cNvGrpSpPr>
              <a:grpSpLocks/>
            </p:cNvGrpSpPr>
            <p:nvPr/>
          </p:nvGrpSpPr>
          <p:grpSpPr bwMode="auto">
            <a:xfrm>
              <a:off x="3816" y="876"/>
              <a:ext cx="336" cy="468"/>
              <a:chOff x="4494" y="2370"/>
              <a:chExt cx="336" cy="468"/>
            </a:xfrm>
          </p:grpSpPr>
          <p:sp>
            <p:nvSpPr>
              <p:cNvPr id="148489" name="Text Box 9"/>
              <p:cNvSpPr txBox="1">
                <a:spLocks noChangeArrowheads="1"/>
              </p:cNvSpPr>
              <p:nvPr/>
            </p:nvSpPr>
            <p:spPr bwMode="auto">
              <a:xfrm>
                <a:off x="4494" y="2382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 b="1">
                    <a:solidFill>
                      <a:srgbClr val="00539D"/>
                    </a:solidFill>
                  </a:rPr>
                  <a:t>__</a:t>
                </a:r>
              </a:p>
            </p:txBody>
          </p:sp>
          <p:sp>
            <p:nvSpPr>
              <p:cNvPr id="148490" name="Text Box 10"/>
              <p:cNvSpPr txBox="1">
                <a:spLocks noChangeArrowheads="1"/>
              </p:cNvSpPr>
              <p:nvPr/>
            </p:nvSpPr>
            <p:spPr bwMode="auto">
              <a:xfrm>
                <a:off x="4512" y="2370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 b="1">
                    <a:solidFill>
                      <a:srgbClr val="00539D"/>
                    </a:solidFill>
                  </a:rPr>
                  <a:t>1</a:t>
                </a:r>
              </a:p>
            </p:txBody>
          </p:sp>
          <p:sp>
            <p:nvSpPr>
              <p:cNvPr id="148491" name="Text Box 11"/>
              <p:cNvSpPr txBox="1">
                <a:spLocks noChangeArrowheads="1"/>
              </p:cNvSpPr>
              <p:nvPr/>
            </p:nvSpPr>
            <p:spPr bwMode="auto">
              <a:xfrm>
                <a:off x="4512" y="2573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 b="1">
                    <a:solidFill>
                      <a:srgbClr val="00539D"/>
                    </a:solidFill>
                  </a:rPr>
                  <a:t>5</a:t>
                </a:r>
              </a:p>
            </p:txBody>
          </p:sp>
        </p:grpSp>
      </p:grpSp>
      <p:pic>
        <p:nvPicPr>
          <p:cNvPr id="148503" name="Picture 23" descr="09_03_05_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6700" y="2717800"/>
            <a:ext cx="3505200" cy="34671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8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8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5053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Describe and Graph Reflections</a:t>
            </a:r>
            <a:endParaRPr lang="en-US" sz="2000" b="1">
              <a:solidFill>
                <a:srgbClr val="EC1D24"/>
              </a:solidFill>
            </a:endParaRPr>
          </a:p>
        </p:txBody>
      </p:sp>
      <p:grpSp>
        <p:nvGrpSpPr>
          <p:cNvPr id="150538" name="Group 10"/>
          <p:cNvGrpSpPr>
            <a:grpSpLocks/>
          </p:cNvGrpSpPr>
          <p:nvPr/>
        </p:nvGrpSpPr>
        <p:grpSpPr bwMode="auto">
          <a:xfrm>
            <a:off x="533400" y="1371600"/>
            <a:ext cx="8229600" cy="1644650"/>
            <a:chOff x="336" y="1636"/>
            <a:chExt cx="5184" cy="1036"/>
          </a:xfrm>
        </p:grpSpPr>
        <p:sp>
          <p:nvSpPr>
            <p:cNvPr id="150539" name="Rectangle 11"/>
            <p:cNvSpPr>
              <a:spLocks noChangeArrowheads="1"/>
            </p:cNvSpPr>
            <p:nvPr/>
          </p:nvSpPr>
          <p:spPr bwMode="auto">
            <a:xfrm>
              <a:off x="336" y="1728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</a:t>
              </a:r>
            </a:p>
          </p:txBody>
        </p:sp>
        <p:pic>
          <p:nvPicPr>
            <p:cNvPr id="150540" name="Picture 12" descr="9-3-5B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40" y="1636"/>
              <a:ext cx="3898" cy="103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0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1571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025775"/>
            <a:ext cx="7829550" cy="348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reflected across the </a:t>
            </a:r>
            <a:r>
              <a:rPr lang="en-US" sz="2400" b="1" i="1">
                <a:sym typeface="Symbol" pitchFamily="18" charset="2"/>
              </a:rPr>
              <a:t>x</a:t>
            </a:r>
            <a:r>
              <a:rPr lang="en-US" sz="2400" b="1">
                <a:sym typeface="Symbol" pitchFamily="18" charset="2"/>
              </a:rPr>
              <a:t>-axis, </a:t>
            </a:r>
            <a:br>
              <a:rPr lang="en-US" sz="2400" b="1">
                <a:sym typeface="Symbol" pitchFamily="18" charset="2"/>
              </a:rPr>
            </a:br>
            <a:r>
              <a:rPr lang="en-US" sz="2400" b="1">
                <a:sym typeface="Symbol" pitchFamily="18" charset="2"/>
              </a:rPr>
              <a:t>translated 1 unit left, and </a:t>
            </a:r>
            <a:br>
              <a:rPr lang="en-US" sz="2400" b="1">
                <a:sym typeface="Symbol" pitchFamily="18" charset="2"/>
              </a:rPr>
            </a:br>
            <a:r>
              <a:rPr lang="en-US" sz="2400" b="1">
                <a:sym typeface="Symbol" pitchFamily="18" charset="2"/>
              </a:rPr>
              <a:t>vertically stretched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reflected across the </a:t>
            </a:r>
            <a:r>
              <a:rPr lang="en-US" sz="2400" b="1" i="1">
                <a:sym typeface="Symbol" pitchFamily="18" charset="2"/>
              </a:rPr>
              <a:t>x</a:t>
            </a:r>
            <a:r>
              <a:rPr lang="en-US" sz="2400" b="1">
                <a:sym typeface="Symbol" pitchFamily="18" charset="2"/>
              </a:rPr>
              <a:t>-axis, translated 1 unit left, and vertically compressed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reflected across the </a:t>
            </a:r>
            <a:r>
              <a:rPr lang="en-US" sz="2400" b="1" i="1">
                <a:sym typeface="Symbol" pitchFamily="18" charset="2"/>
              </a:rPr>
              <a:t>x</a:t>
            </a:r>
            <a:r>
              <a:rPr lang="en-US" sz="2400" b="1">
                <a:sym typeface="Symbol" pitchFamily="18" charset="2"/>
              </a:rPr>
              <a:t>-axis, translated 1 unit right, and vertically stretched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reflected across the </a:t>
            </a:r>
            <a:r>
              <a:rPr lang="en-US" sz="2400" b="1" i="1">
                <a:sym typeface="Symbol" pitchFamily="18" charset="2"/>
              </a:rPr>
              <a:t>x</a:t>
            </a:r>
            <a:r>
              <a:rPr lang="en-US" sz="2400" b="1">
                <a:sym typeface="Symbol" pitchFamily="18" charset="2"/>
              </a:rPr>
              <a:t>-axis, translated 1 unit right, and vertically compressed</a:t>
            </a:r>
            <a:endParaRPr lang="pt-BR" sz="2400" b="1">
              <a:sym typeface="Symbol" pitchFamily="18" charset="2"/>
            </a:endParaRPr>
          </a:p>
        </p:txBody>
      </p:sp>
      <p:sp>
        <p:nvSpPr>
          <p:cNvPr id="115718" name="TPQuestion"/>
          <p:cNvSpPr>
            <a:spLocks noChangeArrowheads="1"/>
          </p:cNvSpPr>
          <p:nvPr/>
        </p:nvSpPr>
        <p:spPr bwMode="auto">
          <a:xfrm>
            <a:off x="561975" y="1397000"/>
            <a:ext cx="530542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Describe how the graph of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g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–2(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 +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1)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4 is related to the graph of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f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38200" y="3022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5722" name="Picture 10" descr="09_03_05_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1371600"/>
            <a:ext cx="2819400" cy="27892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 autoUpdateAnimBg="0"/>
      <p:bldP spid="115718" grpId="0" autoUpdateAnimBg="0"/>
      <p:bldP spid="11571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  <p:grpSp>
        <p:nvGrpSpPr>
          <p:cNvPr id="93201" name="Group 17"/>
          <p:cNvGrpSpPr>
            <a:grpSpLocks/>
          </p:cNvGrpSpPr>
          <p:nvPr/>
        </p:nvGrpSpPr>
        <p:grpSpPr bwMode="auto">
          <a:xfrm>
            <a:off x="876300" y="1503363"/>
            <a:ext cx="7705725" cy="3524250"/>
            <a:chOff x="552" y="947"/>
            <a:chExt cx="4854" cy="2220"/>
          </a:xfrm>
        </p:grpSpPr>
        <p:sp>
          <p:nvSpPr>
            <p:cNvPr id="93188" name="Rectangle 4"/>
            <p:cNvSpPr>
              <a:spLocks noChangeArrowheads="1"/>
            </p:cNvSpPr>
            <p:nvPr/>
          </p:nvSpPr>
          <p:spPr bwMode="auto">
            <a:xfrm>
              <a:off x="552" y="947"/>
              <a:ext cx="4854" cy="2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50000"/>
                </a:spcAf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Which is an equation for the function shown in the graph?</a:t>
              </a:r>
            </a:p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50000"/>
                </a:spcAf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A  </a:t>
              </a:r>
              <a:r>
                <a:rPr lang="en-US" sz="2400" i="1">
                  <a:ea typeface="Times New Roman" pitchFamily="18" charset="0"/>
                  <a:cs typeface="Arial" charset="0"/>
                </a:rPr>
                <a:t>y</a:t>
              </a:r>
              <a:r>
                <a:rPr lang="en-US" sz="2400">
                  <a:ea typeface="Times New Roman" pitchFamily="18" charset="0"/>
                  <a:cs typeface="Arial" charset="0"/>
                </a:rPr>
                <a:t> =     </a:t>
              </a:r>
              <a:r>
                <a:rPr lang="en-US" sz="2400" i="1">
                  <a:ea typeface="Times New Roman" pitchFamily="18" charset="0"/>
                  <a:cs typeface="Arial" charset="0"/>
                </a:rPr>
                <a:t>x</a:t>
              </a:r>
              <a:r>
                <a:rPr lang="en-US" sz="2400" baseline="40000">
                  <a:ea typeface="Times New Roman" pitchFamily="18" charset="0"/>
                  <a:cs typeface="Arial" charset="0"/>
                </a:rPr>
                <a:t>2</a:t>
              </a:r>
              <a:r>
                <a:rPr lang="en-US" sz="2400">
                  <a:ea typeface="Times New Roman" pitchFamily="18" charset="0"/>
                  <a:cs typeface="Arial" charset="0"/>
                </a:rPr>
                <a:t> – 2</a:t>
              </a:r>
            </a:p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50000"/>
                </a:spcAf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B  </a:t>
              </a:r>
              <a:r>
                <a:rPr lang="en-US" sz="2400" i="1">
                  <a:ea typeface="Times New Roman" pitchFamily="18" charset="0"/>
                  <a:cs typeface="Arial" charset="0"/>
                </a:rPr>
                <a:t>y</a:t>
              </a:r>
              <a:r>
                <a:rPr lang="en-US" sz="2400">
                  <a:ea typeface="Times New Roman" pitchFamily="18" charset="0"/>
                  <a:cs typeface="Arial" charset="0"/>
                </a:rPr>
                <a:t> = 3</a:t>
              </a:r>
              <a:r>
                <a:rPr lang="en-US" sz="2400" i="1">
                  <a:ea typeface="Times New Roman" pitchFamily="18" charset="0"/>
                  <a:cs typeface="Arial" charset="0"/>
                </a:rPr>
                <a:t>x</a:t>
              </a:r>
              <a:r>
                <a:rPr lang="en-US" sz="2400" baseline="40000">
                  <a:ea typeface="Times New Roman" pitchFamily="18" charset="0"/>
                  <a:cs typeface="Arial" charset="0"/>
                </a:rPr>
                <a:t>2</a:t>
              </a:r>
              <a:r>
                <a:rPr lang="en-US" sz="2400">
                  <a:ea typeface="Times New Roman" pitchFamily="18" charset="0"/>
                  <a:cs typeface="Arial" charset="0"/>
                </a:rPr>
                <a:t> + 2</a:t>
              </a:r>
              <a:endPara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endParaRPr>
            </a:p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50000"/>
                </a:spcAf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C  </a:t>
              </a:r>
              <a:r>
                <a:rPr lang="en-US" sz="2400" i="1">
                  <a:ea typeface="Times New Roman" pitchFamily="18" charset="0"/>
                  <a:cs typeface="Arial" charset="0"/>
                </a:rPr>
                <a:t>y</a:t>
              </a:r>
              <a:r>
                <a:rPr lang="en-US" sz="2400">
                  <a:ea typeface="Times New Roman" pitchFamily="18" charset="0"/>
                  <a:cs typeface="Arial" charset="0"/>
                </a:rPr>
                <a:t> = –     </a:t>
              </a:r>
              <a:r>
                <a:rPr lang="en-US" sz="2400" i="1">
                  <a:ea typeface="Times New Roman" pitchFamily="18" charset="0"/>
                  <a:cs typeface="Arial" charset="0"/>
                </a:rPr>
                <a:t>x</a:t>
              </a:r>
              <a:r>
                <a:rPr lang="en-US" sz="2400" baseline="40000">
                  <a:ea typeface="Times New Roman" pitchFamily="18" charset="0"/>
                  <a:cs typeface="Arial" charset="0"/>
                </a:rPr>
                <a:t>2</a:t>
              </a:r>
              <a:r>
                <a:rPr lang="en-US" sz="2400">
                  <a:ea typeface="Times New Roman" pitchFamily="18" charset="0"/>
                  <a:cs typeface="Arial" charset="0"/>
                </a:rPr>
                <a:t> + 2</a:t>
              </a:r>
              <a:endPara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endParaRPr>
            </a:p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50000"/>
                </a:spcAf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D  </a:t>
              </a:r>
              <a:r>
                <a:rPr lang="en-US" sz="2400" i="1">
                  <a:ea typeface="Times New Roman" pitchFamily="18" charset="0"/>
                  <a:cs typeface="Arial" charset="0"/>
                </a:rPr>
                <a:t>y</a:t>
              </a:r>
              <a:r>
                <a:rPr lang="en-US" sz="2400">
                  <a:ea typeface="Times New Roman" pitchFamily="18" charset="0"/>
                  <a:cs typeface="Arial" charset="0"/>
                </a:rPr>
                <a:t> = –3</a:t>
              </a:r>
              <a:r>
                <a:rPr lang="en-US" sz="2400" i="1">
                  <a:ea typeface="Times New Roman" pitchFamily="18" charset="0"/>
                  <a:cs typeface="Arial" charset="0"/>
                </a:rPr>
                <a:t>x</a:t>
              </a:r>
              <a:r>
                <a:rPr lang="en-US" sz="2400" baseline="40000">
                  <a:ea typeface="Times New Roman" pitchFamily="18" charset="0"/>
                  <a:cs typeface="Arial" charset="0"/>
                </a:rPr>
                <a:t>2</a:t>
              </a:r>
              <a:r>
                <a:rPr lang="en-US" sz="2400">
                  <a:ea typeface="Times New Roman" pitchFamily="18" charset="0"/>
                  <a:cs typeface="Arial" charset="0"/>
                </a:rPr>
                <a:t> – 2</a:t>
              </a:r>
              <a:endPara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endParaRPr>
            </a:p>
          </p:txBody>
        </p:sp>
        <p:grpSp>
          <p:nvGrpSpPr>
            <p:cNvPr id="93190" name="Group 6"/>
            <p:cNvGrpSpPr>
              <a:grpSpLocks/>
            </p:cNvGrpSpPr>
            <p:nvPr/>
          </p:nvGrpSpPr>
          <p:grpSpPr bwMode="auto">
            <a:xfrm>
              <a:off x="1116" y="1520"/>
              <a:ext cx="336" cy="468"/>
              <a:chOff x="4494" y="2370"/>
              <a:chExt cx="336" cy="468"/>
            </a:xfrm>
          </p:grpSpPr>
          <p:sp>
            <p:nvSpPr>
              <p:cNvPr id="93191" name="Text Box 7"/>
              <p:cNvSpPr txBox="1">
                <a:spLocks noChangeArrowheads="1"/>
              </p:cNvSpPr>
              <p:nvPr/>
            </p:nvSpPr>
            <p:spPr bwMode="auto">
              <a:xfrm>
                <a:off x="4494" y="2382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93192" name="Text Box 8"/>
              <p:cNvSpPr txBox="1">
                <a:spLocks noChangeArrowheads="1"/>
              </p:cNvSpPr>
              <p:nvPr/>
            </p:nvSpPr>
            <p:spPr bwMode="auto">
              <a:xfrm>
                <a:off x="4512" y="2370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1</a:t>
                </a:r>
              </a:p>
            </p:txBody>
          </p:sp>
          <p:sp>
            <p:nvSpPr>
              <p:cNvPr id="93193" name="Text Box 9"/>
              <p:cNvSpPr txBox="1">
                <a:spLocks noChangeArrowheads="1"/>
              </p:cNvSpPr>
              <p:nvPr/>
            </p:nvSpPr>
            <p:spPr bwMode="auto">
              <a:xfrm>
                <a:off x="4512" y="2573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3</a:t>
                </a:r>
              </a:p>
            </p:txBody>
          </p:sp>
        </p:grpSp>
        <p:grpSp>
          <p:nvGrpSpPr>
            <p:cNvPr id="93194" name="Group 10"/>
            <p:cNvGrpSpPr>
              <a:grpSpLocks/>
            </p:cNvGrpSpPr>
            <p:nvPr/>
          </p:nvGrpSpPr>
          <p:grpSpPr bwMode="auto">
            <a:xfrm>
              <a:off x="1248" y="2400"/>
              <a:ext cx="336" cy="468"/>
              <a:chOff x="4494" y="2370"/>
              <a:chExt cx="336" cy="468"/>
            </a:xfrm>
          </p:grpSpPr>
          <p:sp>
            <p:nvSpPr>
              <p:cNvPr id="93195" name="Text Box 11"/>
              <p:cNvSpPr txBox="1">
                <a:spLocks noChangeArrowheads="1"/>
              </p:cNvSpPr>
              <p:nvPr/>
            </p:nvSpPr>
            <p:spPr bwMode="auto">
              <a:xfrm>
                <a:off x="4494" y="2382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93196" name="Text Box 12"/>
              <p:cNvSpPr txBox="1">
                <a:spLocks noChangeArrowheads="1"/>
              </p:cNvSpPr>
              <p:nvPr/>
            </p:nvSpPr>
            <p:spPr bwMode="auto">
              <a:xfrm>
                <a:off x="4512" y="2370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1</a:t>
                </a:r>
              </a:p>
            </p:txBody>
          </p:sp>
          <p:sp>
            <p:nvSpPr>
              <p:cNvPr id="93197" name="Text Box 13"/>
              <p:cNvSpPr txBox="1">
                <a:spLocks noChangeArrowheads="1"/>
              </p:cNvSpPr>
              <p:nvPr/>
            </p:nvSpPr>
            <p:spPr bwMode="auto">
              <a:xfrm>
                <a:off x="4512" y="2573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3</a:t>
                </a:r>
              </a:p>
            </p:txBody>
          </p:sp>
        </p:grpSp>
      </p:grpSp>
      <p:pic>
        <p:nvPicPr>
          <p:cNvPr id="93205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133600"/>
            <a:ext cx="371475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3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answer is A.</a:t>
            </a:r>
          </a:p>
        </p:txBody>
      </p:sp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533400" y="1511300"/>
            <a:ext cx="8323263" cy="3159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Read the Test Item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You are given the graph of a parabola. You need to find an equation of the graph.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Solve the Test Item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Notice that the graph opens upward. Therefore, equations C and D are eliminated because the leading coefficient should be positive. The parabola is translated down 2 units, so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c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= –2, which is shown in equation A.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4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2" grpId="0" build="p" autoUpdateAnimBg="0"/>
      <p:bldP spid="94213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  <p:sp>
        <p:nvSpPr>
          <p:cNvPr id="11674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</a:p>
        </p:txBody>
      </p:sp>
      <p:sp>
        <p:nvSpPr>
          <p:cNvPr id="116742" name="TPQuestion"/>
          <p:cNvSpPr>
            <a:spLocks noChangeArrowheads="1"/>
          </p:cNvSpPr>
          <p:nvPr/>
        </p:nvSpPr>
        <p:spPr bwMode="auto">
          <a:xfrm>
            <a:off x="561975" y="14541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is an equation for the function shown in the graph?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38200" y="43434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6746" name="Picture 10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838200"/>
            <a:ext cx="1981200" cy="355600"/>
          </a:xfrm>
          <a:prstGeom prst="rect">
            <a:avLst/>
          </a:prstGeom>
          <a:noFill/>
        </p:spPr>
      </p:pic>
      <p:pic>
        <p:nvPicPr>
          <p:cNvPr id="116747" name="Picture 11" descr="E-9-3-4-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2971800"/>
            <a:ext cx="2633663" cy="26860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1" grpId="0" autoUpdateAnimBg="0"/>
      <p:bldP spid="116742" grpId="0" autoUpdateAnimBg="0"/>
      <p:bldP spid="11674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Correct¤Incorrect¤Incorrect"/>
  <p:tag name="TOTALRESPONSES" val="5"/>
  <p:tag name="SLICED" val="False"/>
  <p:tag name="RESPONSES" val="NA,1,5,1;2;1;2;1;"/>
  <p:tag name="CHARTSTRINGSTD" val="3 2 0 0"/>
  <p:tag name="CHARTSTRINGREV" val="0 0 2 3"/>
  <p:tag name="CHARTSTRINGSTDPER" val="0.6 0.4 0 0"/>
  <p:tag name="CHARTSTRINGREVPER" val="0 0 0.4 0.6"/>
  <p:tag name="RESPONSESGATHERED" val="False"/>
  <p:tag name="QUESTIONALIAS" val="5-Minute Check 1"/>
  <p:tag name="ANSWERSALIAS" val="A¤B¤C¤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Correct¤Incorrect"/>
  <p:tag name="TOTALRESPONSES" val="5"/>
  <p:tag name="SLICED" val="False"/>
  <p:tag name="RESPONSES" val="NA,1,5,4;1;2;4;2;"/>
  <p:tag name="CHARTSTRINGSTD" val="1 2 0 2"/>
  <p:tag name="CHARTSTRINGREV" val="2 0 2 1"/>
  <p:tag name="CHARTSTRINGSTDPER" val="0.2 0.4 0 0.4"/>
  <p:tag name="CHARTSTRINGREVPER" val="0.4 0 0.4 0.2"/>
  <p:tag name="RESPONSESGATHERED" val="False"/>
  <p:tag name="QUESTIONALIAS" val="5-Minute Check 2"/>
  <p:tag name="ANSWERSALIAS" val="A¤B¤C¤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Incorrect¤Correct"/>
  <p:tag name="TOTALRESPONSES" val="5"/>
  <p:tag name="SLICED" val="False"/>
  <p:tag name="RESPONSES" val="NA,1,5,1;1;1;3;4;"/>
  <p:tag name="CHARTSTRINGSTD" val="3 0 1 1"/>
  <p:tag name="CHARTSTRINGREV" val="1 1 0 3"/>
  <p:tag name="CHARTSTRINGSTDPER" val="0.6 0 0.2 0.2"/>
  <p:tag name="CHARTSTRINGREVPER" val="0.2 0.2 0 0.6"/>
  <p:tag name="RESPONSESGATHERED" val="False"/>
  <p:tag name="QUESTIONALIAS" val="5-Minute Check 3"/>
  <p:tag name="ANSWERSALIAS" val="A¤B¤C¤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Correct¤Incorrect¤Incorrect¤Incorrect"/>
  <p:tag name="TOTALRESPONSES" val="5"/>
  <p:tag name="SLICED" val="False"/>
  <p:tag name="RESPONSES" val="NA,1,5,2;4;1;3;1;"/>
  <p:tag name="CHARTSTRINGSTD" val="2 1 1 1"/>
  <p:tag name="CHARTSTRINGREV" val="1 1 1 2"/>
  <p:tag name="CHARTSTRINGSTDPER" val="0.4 0.2 0.2 0.2"/>
  <p:tag name="CHARTSTRINGREVPER" val="0.2 0.2 0.2 0.4"/>
  <p:tag name="RESPONSESGATHERED" val="False"/>
  <p:tag name="QUESTIONALIAS" val="5-Minute Check 4"/>
  <p:tag name="ANSWERSALIAS" val="A¤B¤C¤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Correct¤Incorrect¤Incorrect¤Incorrect"/>
  <p:tag name="TOTALRESPONSES" val="5"/>
  <p:tag name="SLICED" val="False"/>
  <p:tag name="RESPONSES" val="NA,1,5,2;3;4;1;1;"/>
  <p:tag name="CHARTSTRINGSTD" val="2 1 1 1"/>
  <p:tag name="CHARTSTRINGREV" val="1 1 1 2"/>
  <p:tag name="CHARTSTRINGSTDPER" val="0.4 0.2 0.2 0.2"/>
  <p:tag name="CHARTSTRINGREVPER" val="0.2 0.2 0.2 0.4"/>
  <p:tag name="RESPONSESGATHERED" val="False"/>
  <p:tag name="QUESTIONALIAS" val="Example 1"/>
  <p:tag name="ANSWERSALIAS" val="A¤B¤C¤D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096F85114C94BDAAE9F9A9679A19760"/>
  <p:tag name="TOTALRESPONSES" val="5"/>
  <p:tag name="SLICED" val="False"/>
  <p:tag name="RESPONSES" val="NA,1,5,4;3;2;1;1;"/>
  <p:tag name="CHARTSTRINGSTD" val="2 1 1 1"/>
  <p:tag name="CHARTSTRINGREV" val="1 1 1 2"/>
  <p:tag name="CHARTSTRINGSTDPER" val="0.4 0.2 0.2 0.2"/>
  <p:tag name="CHARTSTRINGREVPER" val="0.2 0.2 0.2 0.4"/>
  <p:tag name="VALUES" val="Incorrect¤Correct¤Incorrect¤Incorrect"/>
  <p:tag name="RESPONSESGATHERED" val="False"/>
  <p:tag name="QUESTIONALIAS" val="Example 1"/>
  <p:tag name="ANSWERSALIAS" val="A¤B¤C¤D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TOTALRESPONSES" val="5"/>
  <p:tag name="SLICED" val="False"/>
  <p:tag name="RESPONSES" val="NA,1,5,4;3;4;2;2;"/>
  <p:tag name="CHARTSTRINGSTD" val="0 2 1 2"/>
  <p:tag name="CHARTSTRINGREV" val="2 1 2 0"/>
  <p:tag name="CHARTSTRINGSTDPER" val="0 0.4 0.2 0.4"/>
  <p:tag name="CHARTSTRINGREVPER" val="0.4 0.2 0.4 0"/>
  <p:tag name="VALUES" val="Incorrect¤Incorrect¤Correct¤Incorrect"/>
  <p:tag name="RESPONSESGATHERED" val="False"/>
  <p:tag name="QUESTIONALIAS" val="Example 2"/>
  <p:tag name="ANSWERSALIAS" val="A¤B¤C¤D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Correct¤Incorrect¤Incorrect¤Incorrect"/>
  <p:tag name="TOTALRESPONSES" val="5"/>
  <p:tag name="SLICED" val="False"/>
  <p:tag name="RESPONSES" val="NA,1,5,2;3;4;1;1;"/>
  <p:tag name="CHARTSTRINGSTD" val="2 1 1 1"/>
  <p:tag name="CHARTSTRINGREV" val="1 1 1 2"/>
  <p:tag name="CHARTSTRINGSTDPER" val="0.4 0.2 0.2 0.2"/>
  <p:tag name="CHARTSTRINGREVPER" val="0.2 0.2 0.2 0.4"/>
  <p:tag name="RESPONSESGATHERED" val="False"/>
  <p:tag name="QUESTIONALIAS" val="Example 1"/>
  <p:tag name="ANSWERSALIAS" val="A¤B¤C¤D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TOTALRESPONSES" val="5"/>
  <p:tag name="SLICED" val="False"/>
  <p:tag name="RESPONSES" val="NA,1,5,4;3;4;2;2;"/>
  <p:tag name="CHARTSTRINGSTD" val="0 2 1 2"/>
  <p:tag name="CHARTSTRINGREV" val="2 1 2 0"/>
  <p:tag name="CHARTSTRINGSTDPER" val="0 0.4 0.2 0.4"/>
  <p:tag name="CHARTSTRINGREVPER" val="0.4 0.2 0.4 0"/>
  <p:tag name="VALUES" val="Incorrect¤Incorrect¤Correct¤Incorrect"/>
  <p:tag name="RESPONSESGATHERED" val="False"/>
  <p:tag name="QUESTIONALIAS" val="Example 2"/>
  <p:tag name="ANSWERSALIAS" val="A¤B¤C¤D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568234B5BEAE49FAB2B595D89ED9E83B"/>
  <p:tag name="TOTALRESPONSES" val="5"/>
  <p:tag name="SLICED" val="False"/>
  <p:tag name="RESPONSES" val="NA,1,5,2;1;4;2;4;"/>
  <p:tag name="CHARTSTRINGSTD" val="1 2 0 2"/>
  <p:tag name="CHARTSTRINGREV" val="2 0 2 1"/>
  <p:tag name="CHARTSTRINGSTDPER" val="0.2 0.4 0 0.4"/>
  <p:tag name="CHARTSTRINGREVPER" val="0.4 0 0.4 0.2"/>
  <p:tag name="VALUES" val="Incorrect¤Correct¤Incorrect¤Incorrect"/>
  <p:tag name="RESPONSESGATHERED" val="False"/>
  <p:tag name="QUESTIONALIAS" val="Example 2"/>
  <p:tag name="ANSWERSALIAS" val="A¤B¤C¤D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TOTALRESPONSES" val="5"/>
  <p:tag name="SLICED" val="False"/>
  <p:tag name="RESPONSES" val="NA,1,5,4;3;2;3;3;"/>
  <p:tag name="CHARTSTRINGSTD" val="0 1 3 1"/>
  <p:tag name="CHARTSTRINGREV" val="1 3 1 0"/>
  <p:tag name="CHARTSTRINGSTDPER" val="0 0.2 0.6 0.2"/>
  <p:tag name="CHARTSTRINGREVPER" val="0.2 0.6 0.2 0"/>
  <p:tag name="VALUES" val="Incorrect¤Incorrect¤Correct¤Incorrect"/>
  <p:tag name="RESPONSESGATHERED" val="False"/>
  <p:tag name="QUESTIONALIAS" val="Example 3"/>
  <p:tag name="ANSWERSALIAS" val="A¤B¤C¤D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Incorrect¤Correct¤Incorrect"/>
  <p:tag name="TOTALRESPONSES" val="5"/>
  <p:tag name="SLICED" val="False"/>
  <p:tag name="RESPONSES" val="NA,1,5,1;4;4;1;3;"/>
  <p:tag name="CHARTSTRINGSTD" val="2 0 1 2"/>
  <p:tag name="CHARTSTRINGREV" val="2 1 0 2"/>
  <p:tag name="CHARTSTRINGSTDPER" val="0.4 0 0.2 0.4"/>
  <p:tag name="CHARTSTRINGREVPER" val="0.4 0.2 0 0.4"/>
  <p:tag name="RESPONSESGATHERED" val="False"/>
  <p:tag name="QUESTIONALIAS" val="Example 4"/>
  <p:tag name="ANSWERSALIAS" val="A¤B¤C¤D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1912</TotalTime>
  <Words>967</Words>
  <Application>Microsoft Office PowerPoint</Application>
  <PresentationFormat>On-screen Show (4:3)</PresentationFormat>
  <Paragraphs>206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38</vt:i4>
      </vt:variant>
    </vt:vector>
  </HeadingPairs>
  <TitlesOfParts>
    <vt:vector size="51" baseType="lpstr">
      <vt:lpstr>Arial</vt:lpstr>
      <vt:lpstr>Symbol</vt:lpstr>
      <vt:lpstr>Times New Roman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CCSS</vt:lpstr>
      <vt:lpstr>Then/Now</vt:lpstr>
      <vt:lpstr>Vocabulary</vt:lpstr>
      <vt:lpstr>Concept</vt:lpstr>
      <vt:lpstr>Example 1</vt:lpstr>
      <vt:lpstr>Example 1</vt:lpstr>
      <vt:lpstr>Example 1</vt:lpstr>
      <vt:lpstr>Example 1</vt:lpstr>
      <vt:lpstr>Concept</vt:lpstr>
      <vt:lpstr>Example 2</vt:lpstr>
      <vt:lpstr>Example 2</vt:lpstr>
      <vt:lpstr>Example 2</vt:lpstr>
      <vt:lpstr>Example 3</vt:lpstr>
      <vt:lpstr>Example 3</vt:lpstr>
      <vt:lpstr>Example 3</vt:lpstr>
      <vt:lpstr>Concept</vt:lpstr>
      <vt:lpstr>Example 4</vt:lpstr>
      <vt:lpstr>Example 4</vt:lpstr>
      <vt:lpstr>Example 4</vt:lpstr>
      <vt:lpstr>Example 4</vt:lpstr>
      <vt:lpstr>Example 4</vt:lpstr>
      <vt:lpstr>Example 4</vt:lpstr>
      <vt:lpstr>Concept</vt:lpstr>
      <vt:lpstr>Example 5</vt:lpstr>
      <vt:lpstr>Example 5</vt:lpstr>
      <vt:lpstr>Example 5</vt:lpstr>
      <vt:lpstr>Example 5</vt:lpstr>
      <vt:lpstr>Example 5</vt:lpstr>
      <vt:lpstr>Example 6</vt:lpstr>
      <vt:lpstr>Example 6</vt:lpstr>
      <vt:lpstr>Example 6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100</cp:revision>
  <dcterms:created xsi:type="dcterms:W3CDTF">2007-12-06T14:31:51Z</dcterms:created>
  <dcterms:modified xsi:type="dcterms:W3CDTF">2015-11-09T14:04:21Z</dcterms:modified>
</cp:coreProperties>
</file>