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tags/tag8.xml" ContentType="application/vnd.openxmlformats-officedocument.presentationml.tags+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2.xml" ContentType="application/vnd.openxmlformats-officedocument.presentationml.slideLayout+xml"/>
  <Override PartName="/ppt/tags/tag16.xml" ContentType="application/vnd.openxmlformats-officedocument.presentationml.tags+xml"/>
  <Override PartName="/ppt/tags/tag27.xml" ContentType="application/vnd.openxmlformats-officedocument.presentationml.tags+xml"/>
  <Override PartName="/ppt/slideMasters/slideMaster8.xml" ContentType="application/vnd.openxmlformats-officedocument.presentationml.slideMaster+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tags/tag39.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tags/tag17.xml" ContentType="application/vnd.openxmlformats-officedocument.presentationml.tags+xml"/>
  <Override PartName="/ppt/tags/tag35.xml" ContentType="application/vnd.openxmlformats-officedocument.presentationml.tags+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tags/tag24.xml" ContentType="application/vnd.openxmlformats-officedocument.presentationml.tags+xml"/>
  <Override PartName="/ppt/slideLayouts/slideLayout99.xml" ContentType="application/vnd.openxmlformats-officedocument.presentationml.slideLayout+xml"/>
  <Override PartName="/ppt/tags/tag13.xml" ContentType="application/vnd.openxmlformats-officedocument.presentationml.tags+xml"/>
  <Override PartName="/ppt/tags/tag31.xml" ContentType="application/vnd.openxmlformats-officedocument.presentationml.tags+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tags/tag29.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slideLayouts/slideLayout100.xml" ContentType="application/vnd.openxmlformats-officedocument.presentationml.slideLayout+xml"/>
  <Override PartName="/ppt/tags/tag14.xml" ContentType="application/vnd.openxmlformats-officedocument.presentationml.tags+xml"/>
  <Override PartName="/ppt/tags/tag25.xml" ContentType="application/vnd.openxmlformats-officedocument.presentationml.tags+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ags/tag32.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slideMasters/slideMaster2.xml" ContentType="application/vnd.openxmlformats-officedocument.presentationml.slideMaster+xml"/>
  <Override PartName="/ppt/slides/slide28.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s/slide24.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tags/tag3.xml" ContentType="application/vnd.openxmlformats-officedocument.presentationml.tags+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tags/tag26.xml" ContentType="application/vnd.openxmlformats-officedocument.presentationml.tags+xml"/>
  <Override PartName="/ppt/tags/tag15.xml" ContentType="application/vnd.openxmlformats-officedocument.presentationml.tags+xml"/>
  <Override PartName="/ppt/tags/tag33.xml" ContentType="application/vnd.openxmlformats-officedocument.presentationml.tags+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ags/tag22.xml" ContentType="application/vnd.openxmlformats-officedocument.presentationml.tags+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tags/tag11.xml" ContentType="application/vnd.openxmlformats-officedocument.presentationml.tags+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2" r:id="rId2"/>
    <p:sldMasterId id="2147483650" r:id="rId3"/>
    <p:sldMasterId id="2147483653" r:id="rId4"/>
    <p:sldMasterId id="2147483654" r:id="rId5"/>
    <p:sldMasterId id="2147483655" r:id="rId6"/>
    <p:sldMasterId id="2147483656" r:id="rId7"/>
    <p:sldMasterId id="2147483657" r:id="rId8"/>
    <p:sldMasterId id="2147483658" r:id="rId9"/>
    <p:sldMasterId id="2147483659" r:id="rId10"/>
  </p:sldMasterIdLst>
  <p:sldIdLst>
    <p:sldId id="282" r:id="rId11"/>
    <p:sldId id="257" r:id="rId12"/>
    <p:sldId id="303" r:id="rId13"/>
    <p:sldId id="304" r:id="rId14"/>
    <p:sldId id="305" r:id="rId15"/>
    <p:sldId id="306" r:id="rId16"/>
    <p:sldId id="307" r:id="rId17"/>
    <p:sldId id="315" r:id="rId18"/>
    <p:sldId id="314" r:id="rId19"/>
    <p:sldId id="258" r:id="rId20"/>
    <p:sldId id="290" r:id="rId21"/>
    <p:sldId id="302" r:id="rId22"/>
    <p:sldId id="259" r:id="rId23"/>
    <p:sldId id="288" r:id="rId24"/>
    <p:sldId id="308" r:id="rId25"/>
    <p:sldId id="260" r:id="rId26"/>
    <p:sldId id="261" r:id="rId27"/>
    <p:sldId id="309" r:id="rId28"/>
    <p:sldId id="263" r:id="rId29"/>
    <p:sldId id="291" r:id="rId30"/>
    <p:sldId id="318" r:id="rId31"/>
    <p:sldId id="310" r:id="rId32"/>
    <p:sldId id="293" r:id="rId33"/>
    <p:sldId id="294" r:id="rId34"/>
    <p:sldId id="316" r:id="rId35"/>
    <p:sldId id="317" r:id="rId36"/>
    <p:sldId id="311" r:id="rId37"/>
    <p:sldId id="275" r:id="rId38"/>
  </p:sldIdLst>
  <p:sldSz cx="9144000" cy="6858000" type="screen4x3"/>
  <p:notesSz cx="6858000" cy="9144000"/>
  <p:custDataLst>
    <p:tags r:id="rId39"/>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39D"/>
    <a:srgbClr val="F8FAA4"/>
    <a:srgbClr val="EC1D24"/>
    <a:srgbClr val="5B57A6"/>
    <a:srgbClr val="18984C"/>
    <a:srgbClr val="13773B"/>
    <a:srgbClr val="1BAE5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4" autoAdjust="0"/>
    <p:restoredTop sz="94686" autoAdjust="0"/>
  </p:normalViewPr>
  <p:slideViewPr>
    <p:cSldViewPr>
      <p:cViewPr>
        <p:scale>
          <a:sx n="50" d="100"/>
          <a:sy n="50" d="100"/>
        </p:scale>
        <p:origin x="-1188" y="-594"/>
      </p:cViewPr>
      <p:guideLst>
        <p:guide orient="horz" pos="2160"/>
        <p:guide pos="2880"/>
      </p:guideLst>
    </p:cSldViewPr>
  </p:slideViewPr>
  <p:outlineViewPr>
    <p:cViewPr>
      <p:scale>
        <a:sx n="75" d="100"/>
        <a:sy n="75"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tags" Target="tags/tag1.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8.png"/><Relationship Id="rId18" Type="http://schemas.openxmlformats.org/officeDocument/2006/relationships/slide" Target="../slides/slide2.xml"/><Relationship Id="rId3" Type="http://schemas.openxmlformats.org/officeDocument/2006/relationships/slideLayout" Target="../slideLayouts/slideLayout14.xml"/><Relationship Id="rId21" Type="http://schemas.openxmlformats.org/officeDocument/2006/relationships/image" Target="../media/image7.png"/><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10.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19" Type="http://schemas.openxmlformats.org/officeDocument/2006/relationships/image" Target="../media/image1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11.png"/><Relationship Id="rId2" Type="http://schemas.openxmlformats.org/officeDocument/2006/relationships/slideLayout" Target="../slideLayouts/slideLayout24.xml"/><Relationship Id="rId16" Type="http://schemas.openxmlformats.org/officeDocument/2006/relationships/slide" Target="../slides/slide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0.png"/><Relationship Id="rId10" Type="http://schemas.openxmlformats.org/officeDocument/2006/relationships/slideLayout" Target="../slideLayouts/slideLayout32.xml"/><Relationship Id="rId19" Type="http://schemas.openxmlformats.org/officeDocument/2006/relationships/image" Target="../media/image7.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2.png"/><Relationship Id="rId18" Type="http://schemas.openxmlformats.org/officeDocument/2006/relationships/image" Target="../media/image1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slide" Target="../slides/slide2.xml"/><Relationship Id="rId2" Type="http://schemas.openxmlformats.org/officeDocument/2006/relationships/slideLayout" Target="../slideLayouts/slideLayout35.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3.png"/><Relationship Id="rId10" Type="http://schemas.openxmlformats.org/officeDocument/2006/relationships/slideLayout" Target="../slideLayouts/slideLayout43.xml"/><Relationship Id="rId19" Type="http://schemas.openxmlformats.org/officeDocument/2006/relationships/image" Target="../media/image6.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3.png"/><Relationship Id="rId18" Type="http://schemas.openxmlformats.org/officeDocument/2006/relationships/image" Target="../media/image1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slide" Target="../slides/slide2.xml"/><Relationship Id="rId2" Type="http://schemas.openxmlformats.org/officeDocument/2006/relationships/slideLayout" Target="../slideLayouts/slideLayout46.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3.png"/><Relationship Id="rId10" Type="http://schemas.openxmlformats.org/officeDocument/2006/relationships/slideLayout" Target="../slideLayouts/slideLayout54.xml"/><Relationship Id="rId19" Type="http://schemas.openxmlformats.org/officeDocument/2006/relationships/image" Target="../media/image6.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4.png"/><Relationship Id="rId18" Type="http://schemas.openxmlformats.org/officeDocument/2006/relationships/image" Target="../media/image1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17" Type="http://schemas.openxmlformats.org/officeDocument/2006/relationships/slide" Target="../slides/slide2.xml"/><Relationship Id="rId2" Type="http://schemas.openxmlformats.org/officeDocument/2006/relationships/slideLayout" Target="../slideLayouts/slideLayout57.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3.png"/><Relationship Id="rId10" Type="http://schemas.openxmlformats.org/officeDocument/2006/relationships/slideLayout" Target="../slideLayouts/slideLayout65.xml"/><Relationship Id="rId19" Type="http://schemas.openxmlformats.org/officeDocument/2006/relationships/image" Target="../media/image6.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5.png"/><Relationship Id="rId18" Type="http://schemas.openxmlformats.org/officeDocument/2006/relationships/image" Target="../media/image1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17" Type="http://schemas.openxmlformats.org/officeDocument/2006/relationships/slide" Target="../slides/slide2.xml"/><Relationship Id="rId2" Type="http://schemas.openxmlformats.org/officeDocument/2006/relationships/slideLayout" Target="../slideLayouts/slideLayout68.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image" Target="../media/image3.png"/><Relationship Id="rId10" Type="http://schemas.openxmlformats.org/officeDocument/2006/relationships/slideLayout" Target="../slideLayouts/slideLayout76.xml"/><Relationship Id="rId19" Type="http://schemas.openxmlformats.org/officeDocument/2006/relationships/image" Target="../media/image6.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6.png"/><Relationship Id="rId18" Type="http://schemas.openxmlformats.org/officeDocument/2006/relationships/image" Target="../media/image1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17" Type="http://schemas.openxmlformats.org/officeDocument/2006/relationships/slide" Target="../slides/slide2.xml"/><Relationship Id="rId2" Type="http://schemas.openxmlformats.org/officeDocument/2006/relationships/slideLayout" Target="../slideLayouts/slideLayout79.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image" Target="../media/image3.png"/><Relationship Id="rId10" Type="http://schemas.openxmlformats.org/officeDocument/2006/relationships/slideLayout" Target="../slideLayouts/slideLayout87.xml"/><Relationship Id="rId19" Type="http://schemas.openxmlformats.org/officeDocument/2006/relationships/image" Target="../media/image6.png"/><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7.png"/><Relationship Id="rId18" Type="http://schemas.openxmlformats.org/officeDocument/2006/relationships/image" Target="../media/image1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17" Type="http://schemas.openxmlformats.org/officeDocument/2006/relationships/slide" Target="../slides/slide2.xml"/><Relationship Id="rId2" Type="http://schemas.openxmlformats.org/officeDocument/2006/relationships/slideLayout" Target="../slideLayouts/slideLayout90.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image" Target="../media/image3.png"/><Relationship Id="rId10" Type="http://schemas.openxmlformats.org/officeDocument/2006/relationships/slideLayout" Target="../slideLayouts/slideLayout98.xml"/><Relationship Id="rId19" Type="http://schemas.openxmlformats.org/officeDocument/2006/relationships/image" Target="../media/image6.png"/><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8.jpeg"/><Relationship Id="rId18" Type="http://schemas.openxmlformats.org/officeDocument/2006/relationships/image" Target="../media/image1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17" Type="http://schemas.openxmlformats.org/officeDocument/2006/relationships/image" Target="../media/image10.png"/><Relationship Id="rId2" Type="http://schemas.openxmlformats.org/officeDocument/2006/relationships/slideLayout" Target="../slideLayouts/slideLayout101.xml"/><Relationship Id="rId16" Type="http://schemas.openxmlformats.org/officeDocument/2006/relationships/image" Target="../media/image19.png"/><Relationship Id="rId20" Type="http://schemas.openxmlformats.org/officeDocument/2006/relationships/image" Target="../media/image7.png"/><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image" Target="../media/image1.png"/><Relationship Id="rId10" Type="http://schemas.openxmlformats.org/officeDocument/2006/relationships/slideLayout" Target="../slideLayouts/slideLayout109.xml"/><Relationship Id="rId19" Type="http://schemas.openxmlformats.org/officeDocument/2006/relationships/image" Target="../media/image6.png"/><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 Target="../slides/slid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7923"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sp>
        <p:nvSpPr>
          <p:cNvPr id="3789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7915" name="Next_btn" descr="12_ALG1_LessonMenu"/>
          <p:cNvPicPr>
            <a:picLocks noChangeAspect="1" noChangeArrowheads="1"/>
          </p:cNvPicPr>
          <p:nvPr userDrawn="1"/>
        </p:nvPicPr>
        <p:blipFill>
          <a:blip r:embed="rId14" cstate="print"/>
          <a:srcRect/>
          <a:stretch>
            <a:fillRect/>
          </a:stretch>
        </p:blipFill>
        <p:spPr bwMode="auto">
          <a:xfrm>
            <a:off x="790575" y="809625"/>
            <a:ext cx="3581400" cy="944563"/>
          </a:xfrm>
          <a:prstGeom prst="rect">
            <a:avLst/>
          </a:prstGeom>
          <a:noFill/>
          <a:ln w="9525">
            <a:noFill/>
            <a:miter lim="800000"/>
            <a:headEnd/>
            <a:tailEnd/>
          </a:ln>
          <a:effectLst/>
        </p:spPr>
      </p:pic>
      <p:pic>
        <p:nvPicPr>
          <p:cNvPr id="3791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7918" name="Back_btn" descr="12_ALG1_Back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7919" name="Menu_btn" descr="12_ALG1_MenuButton_DEAD">
            <a:hlinkClick r:id="" action="ppaction://noaction"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7920"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7925" name="Header" descr="12_ALG1_Header_09_04"/>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2005" name="Picture 21" descr="5Min Check"/>
          <p:cNvPicPr>
            <a:picLocks noChangeAspect="1" noChangeArrowheads="1"/>
          </p:cNvPicPr>
          <p:nvPr userDrawn="1"/>
        </p:nvPicPr>
        <p:blipFill>
          <a:blip r:embed="rId13" cstate="print"/>
          <a:srcRect/>
          <a:stretch>
            <a:fillRect/>
          </a:stretch>
        </p:blipFill>
        <p:spPr bwMode="auto">
          <a:xfrm>
            <a:off x="598488" y="657225"/>
            <a:ext cx="6792912" cy="625475"/>
          </a:xfrm>
          <a:prstGeom prst="rect">
            <a:avLst/>
          </a:prstGeom>
          <a:noFill/>
        </p:spPr>
      </p:pic>
      <p:sp>
        <p:nvSpPr>
          <p:cNvPr id="41986"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41989" name="Picture 5" descr="CheckPointICON"/>
          <p:cNvPicPr>
            <a:picLocks noChangeAspect="1" noChangeArrowheads="1"/>
          </p:cNvPicPr>
          <p:nvPr userDrawn="1"/>
        </p:nvPicPr>
        <p:blipFill>
          <a:blip r:embed="rId14" cstate="print"/>
          <a:srcRect/>
          <a:stretch>
            <a:fillRect/>
          </a:stretch>
        </p:blipFill>
        <p:spPr bwMode="auto">
          <a:xfrm>
            <a:off x="7467600" y="776288"/>
            <a:ext cx="1222375" cy="376237"/>
          </a:xfrm>
          <a:prstGeom prst="rect">
            <a:avLst/>
          </a:prstGeom>
          <a:noFill/>
        </p:spPr>
      </p:pic>
      <p:sp>
        <p:nvSpPr>
          <p:cNvPr id="42003" name="Text Box 19"/>
          <p:cNvSpPr txBox="1">
            <a:spLocks noChangeArrowheads="1"/>
          </p:cNvSpPr>
          <p:nvPr userDrawn="1"/>
        </p:nvSpPr>
        <p:spPr bwMode="auto">
          <a:xfrm>
            <a:off x="3886200" y="800100"/>
            <a:ext cx="3124200" cy="366713"/>
          </a:xfrm>
          <a:prstGeom prst="rect">
            <a:avLst/>
          </a:prstGeom>
          <a:noFill/>
          <a:ln w="9525">
            <a:noFill/>
            <a:miter lim="800000"/>
            <a:headEnd/>
            <a:tailEnd/>
          </a:ln>
          <a:effectLst/>
        </p:spPr>
        <p:txBody>
          <a:bodyPr>
            <a:spAutoFit/>
          </a:bodyPr>
          <a:lstStyle/>
          <a:p>
            <a:pPr>
              <a:spcBef>
                <a:spcPct val="50000"/>
              </a:spcBef>
            </a:pPr>
            <a:r>
              <a:rPr lang="en-US" b="1">
                <a:solidFill>
                  <a:srgbClr val="18984C"/>
                </a:solidFill>
              </a:rPr>
              <a:t>Over Lesson 9–3</a:t>
            </a:r>
          </a:p>
        </p:txBody>
      </p:sp>
      <p:pic>
        <p:nvPicPr>
          <p:cNvPr id="42013" name="InterfaceBorder" descr="12_ALG1_MasterBKG_Transparent"/>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42015" name="Next_Button" descr="12_ALG1_ForwardButton">
            <a:hlinkClick r:id="" action="ppaction://hlinkshowjump?jump=nextslide"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42016"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42017" name="Menu_btn" descr="12_ALG1_MenuButton">
            <a:hlinkClick r:id="rId18" action="ppaction://hlinksldjump" highlightClick="1"/>
          </p:cNvPr>
          <p:cNvPicPr>
            <a:picLocks noChangeAspect="1" noChangeArrowheads="1"/>
          </p:cNvPicPr>
          <p:nvPr userDrawn="1"/>
        </p:nvPicPr>
        <p:blipFill>
          <a:blip r:embed="rId19"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42018" name="Exit_btn" descr="12_ALG1_ExitButton">
            <a:hlinkClick r:id="" action="ppaction://hlinkshowjump?jump=endshow" highlightClick="1"/>
          </p:cNvPr>
          <p:cNvPicPr>
            <a:picLocks noChangeAspect="1" noChangeArrowheads="1"/>
          </p:cNvPicPr>
          <p:nvPr userDrawn="1"/>
        </p:nvPicPr>
        <p:blipFill>
          <a:blip r:embed="rId20"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42019" name="Header" descr="12_ALG1_Header_09_04"/>
          <p:cNvPicPr>
            <a:picLocks noChangeAspect="1" noChangeArrowheads="1"/>
          </p:cNvPicPr>
          <p:nvPr userDrawn="1"/>
        </p:nvPicPr>
        <p:blipFill>
          <a:blip r:embed="rId21"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2796"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pic>
        <p:nvPicPr>
          <p:cNvPr id="32798" name="Next_Button" descr="12_ALG1_ForwardButton">
            <a:hlinkClick r:id="" action="ppaction://hlinkshowjump?jump=nextslide" highlightClick="1"/>
          </p:cNvPr>
          <p:cNvPicPr>
            <a:picLocks noChangeAspect="1" noChangeArrowheads="1"/>
          </p:cNvPicPr>
          <p:nvPr userDrawn="1"/>
        </p:nvPicPr>
        <p:blipFill>
          <a:blip r:embed="rId14"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2799" name="Back_btn" descr="12_ALG1_BackButton">
            <a:hlinkClick r:id="" action="ppaction://hlinkshowjump?jump=previousslide" highlightClick="1"/>
          </p:cNvPr>
          <p:cNvPicPr>
            <a:picLocks noChangeAspect="1" noChangeArrowheads="1"/>
          </p:cNvPicPr>
          <p:nvPr userDrawn="1"/>
        </p:nvPicPr>
        <p:blipFill>
          <a:blip r:embed="rId15"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2800" name="Menu_btn" descr="12_ALG1_MenuButton">
            <a:hlinkClick r:id="rId16" action="ppaction://hlinksldjump"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2801"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2802" name="Header" descr="12_ALG1_Header_09_04"/>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963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69642" name="Picture 10" descr="Example_1"/>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69650"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69652"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69653"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69654"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69655"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69656" name="Header" descr="12_ALG1_Header_09_04"/>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0662"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0667" name="Picture 11" descr="Example_2"/>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0675"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067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0678"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0679"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0680"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0681" name="Header" descr="12_ALG1_Header_09_04"/>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686"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1691" name="Picture 11" descr="Example_3"/>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1699"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1701"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1702"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1703"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1704"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1705" name="Header" descr="12_ALG1_Header_09_04"/>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271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2722" name="Picture 18" descr="Real World Ex_4"/>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2724"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2726"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2727"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2728"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2729"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2730" name="Header" descr="12_ALG1_Header_09_04"/>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3734"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3739" name="Picture 11" descr="Example_5"/>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3747"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3749"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3750"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3751"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375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3753" name="Header" descr="12_ALG1_Header_09_04"/>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475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4763" name="Picture 11" descr="Example_6"/>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4771"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4773"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4774"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4775"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4776"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4777" name="Header" descr="12_ALG1_Header_09_04"/>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446" name="EndOfBackground" descr="12_ALG1_Cover_EndOf"/>
          <p:cNvPicPr>
            <a:picLocks noChangeAspect="1" noChangeArrowheads="1"/>
          </p:cNvPicPr>
          <p:nvPr userDrawn="1"/>
        </p:nvPicPr>
        <p:blipFill>
          <a:blip r:embed="rId13" cstate="print"/>
          <a:srcRect/>
          <a:stretch>
            <a:fillRect/>
          </a:stretch>
        </p:blipFill>
        <p:spPr bwMode="auto">
          <a:xfrm>
            <a:off x="144463" y="358775"/>
            <a:ext cx="8891587" cy="6202363"/>
          </a:xfrm>
          <a:prstGeom prst="rect">
            <a:avLst/>
          </a:prstGeom>
          <a:noFill/>
          <a:ln w="9525">
            <a:noFill/>
            <a:miter lim="800000"/>
            <a:headEnd/>
            <a:tailEnd/>
          </a:ln>
          <a:effectLst/>
        </p:spPr>
      </p:pic>
      <p:sp>
        <p:nvSpPr>
          <p:cNvPr id="10343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103447" name="InterfaceBorder" descr="12_ALG1_MasterBKG_Transparent">
            <a:hlinkClick r:id="rId14" action="ppaction://hlinksldjump"/>
          </p:cNvPr>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103449" name="Next_Button" descr="12_ALG1_Forward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103450"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103451" name="Menu_btn" descr="12_ALG1_MenuButton">
            <a:hlinkClick r:id="rId14"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10345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103453" name="Header" descr="12_ALG1_Header_09_04">
            <a:hlinkClick r:id="rId14" action="ppaction://hlinksldjump"/>
          </p:cNvPr>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 Target="slide9.xml"/><Relationship Id="rId7" Type="http://schemas.openxmlformats.org/officeDocument/2006/relationships/slide" Target="slide13.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slide" Target="slide12.xml"/><Relationship Id="rId5" Type="http://schemas.openxmlformats.org/officeDocument/2006/relationships/slide" Target="slide11.xml"/><Relationship Id="rId10" Type="http://schemas.openxmlformats.org/officeDocument/2006/relationships/slide" Target="slide23.xml"/><Relationship Id="rId4" Type="http://schemas.openxmlformats.org/officeDocument/2006/relationships/slide" Target="slide10.xml"/><Relationship Id="rId9" Type="http://schemas.openxmlformats.org/officeDocument/2006/relationships/slide" Target="slide19.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26.pn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3.xml"/><Relationship Id="rId1" Type="http://schemas.openxmlformats.org/officeDocument/2006/relationships/tags" Target="../tags/tag12.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30.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24.xml"/><Relationship Id="rId1" Type="http://schemas.openxmlformats.org/officeDocument/2006/relationships/tags" Target="../tags/tag16.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24.xml"/><Relationship Id="rId1" Type="http://schemas.openxmlformats.org/officeDocument/2006/relationships/tags" Target="../tags/tag17.xml"/><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24.xml"/><Relationship Id="rId1" Type="http://schemas.openxmlformats.org/officeDocument/2006/relationships/tags" Target="../tags/tag18.xml"/></Relationships>
</file>

<file path=ppt/slides/_rels/slide1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24.xml"/><Relationship Id="rId1" Type="http://schemas.openxmlformats.org/officeDocument/2006/relationships/tags" Target="../tags/tag19.xml"/></Relationships>
</file>

<file path=ppt/slides/_rels/slide1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35.xml"/><Relationship Id="rId1" Type="http://schemas.openxmlformats.org/officeDocument/2006/relationships/tags" Target="../tags/tag20.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35.xml"/><Relationship Id="rId1" Type="http://schemas.openxmlformats.org/officeDocument/2006/relationships/tags" Target="../tags/tag2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9.jpe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46.xml"/><Relationship Id="rId1" Type="http://schemas.openxmlformats.org/officeDocument/2006/relationships/tags" Target="../tags/tag24.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46.xml"/><Relationship Id="rId1" Type="http://schemas.openxmlformats.org/officeDocument/2006/relationships/tags" Target="../tags/tag25.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image" Target="../media/image9.jpe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57.xml"/><Relationship Id="rId1" Type="http://schemas.openxmlformats.org/officeDocument/2006/relationships/tags" Target="../tags/tag28.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57.xml"/><Relationship Id="rId1" Type="http://schemas.openxmlformats.org/officeDocument/2006/relationships/tags" Target="../tags/tag29.xml"/><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ags" Target="../tags/tag30.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tags" Target="../tags/tag32.xml"/><Relationship Id="rId1" Type="http://schemas.openxmlformats.org/officeDocument/2006/relationships/tags" Target="../tags/tag31.xml"/><Relationship Id="rId5" Type="http://schemas.openxmlformats.org/officeDocument/2006/relationships/image" Target="../media/image9.jpe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68.xml"/><Relationship Id="rId1" Type="http://schemas.openxmlformats.org/officeDocument/2006/relationships/tags" Target="../tags/tag33.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68.xml"/><Relationship Id="rId1" Type="http://schemas.openxmlformats.org/officeDocument/2006/relationships/tags" Target="../tags/tag34.xml"/></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68.xml"/><Relationship Id="rId1" Type="http://schemas.openxmlformats.org/officeDocument/2006/relationships/tags" Target="../tags/tag35.xml"/><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68.xml"/><Relationship Id="rId1" Type="http://schemas.openxmlformats.org/officeDocument/2006/relationships/tags" Target="../tags/tag3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68.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image" Target="../media/image9.jpeg"/><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01.xml"/><Relationship Id="rId1" Type="http://schemas.openxmlformats.org/officeDocument/2006/relationships/tags" Target="../tags/tag39.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6907" name="SplashImage" descr="12_ALG1_Cover_Splash"/>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36866" name="Rectangle 2"/>
          <p:cNvSpPr>
            <a:spLocks noGrp="1" noChangeArrowheads="1"/>
          </p:cNvSpPr>
          <p:nvPr>
            <p:ph type="title"/>
          </p:nvPr>
        </p:nvSpPr>
        <p:spPr/>
        <p:txBody>
          <a:bodyPr/>
          <a:lstStyle/>
          <a:p>
            <a:r>
              <a:rPr lang="en-US"/>
              <a:t>Splash Screen</a:t>
            </a:r>
          </a:p>
        </p:txBody>
      </p:sp>
      <p:pic>
        <p:nvPicPr>
          <p:cNvPr id="36909" name="Forward_btn" descr="12_ALG1_ForwardButton">
            <a:hlinkClick r:id="rId4" action="ppaction://hlinksldjump" highlightClick="1"/>
          </p:cNvPr>
          <p:cNvPicPr>
            <a:picLocks noChangeAspect="1" noChangeArrowheads="1"/>
          </p:cNvPicPr>
          <p:nvPr/>
        </p:nvPicPr>
        <p:blipFill>
          <a:blip r:embed="rId5" cstate="print"/>
          <a:srcRect/>
          <a:stretch>
            <a:fillRect/>
          </a:stretch>
        </p:blipFill>
        <p:spPr bwMode="auto">
          <a:xfrm>
            <a:off x="7677150" y="6029325"/>
            <a:ext cx="561975" cy="561975"/>
          </a:xfrm>
          <a:prstGeom prst="rect">
            <a:avLst/>
          </a:prstGeom>
          <a:noFill/>
          <a:ln w="9525">
            <a:noFill/>
            <a:miter lim="800000"/>
            <a:headEnd/>
            <a:tailEnd/>
          </a:ln>
          <a:effectLst/>
        </p:spPr>
      </p:pic>
      <p:pic>
        <p:nvPicPr>
          <p:cNvPr id="36910" name="SplashHeader" descr="12_ALG1_Header_09_04 copy"/>
          <p:cNvPicPr>
            <a:picLocks noChangeAspect="1" noChangeArrowheads="1"/>
          </p:cNvPicPr>
          <p:nvPr/>
        </p:nvPicPr>
        <p:blipFill>
          <a:blip r:embed="rId6" cstate="print"/>
          <a:srcRect/>
          <a:stretch>
            <a:fillRect/>
          </a:stretch>
        </p:blipFill>
        <p:spPr bwMode="auto">
          <a:xfrm>
            <a:off x="8562975" y="1123950"/>
            <a:ext cx="412750" cy="5756275"/>
          </a:xfrm>
          <a:prstGeom prst="rect">
            <a:avLst/>
          </a:prstGeom>
          <a:noFill/>
          <a:ln w="9525">
            <a:noFill/>
            <a:miter lim="800000"/>
            <a:headEnd/>
            <a:tailEnd/>
          </a:ln>
          <a:effectLst/>
        </p:spPr>
      </p:pic>
    </p:spTree>
    <p:custDataLst>
      <p:tags r:id="rId1"/>
    </p:custDataLst>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Lesson Menu</a:t>
            </a:r>
          </a:p>
        </p:txBody>
      </p:sp>
      <p:sp>
        <p:nvSpPr>
          <p:cNvPr id="3077" name="Lessonmenutext"/>
          <p:cNvSpPr txBox="1">
            <a:spLocks noChangeArrowheads="1"/>
          </p:cNvSpPr>
          <p:nvPr/>
        </p:nvSpPr>
        <p:spPr bwMode="auto">
          <a:xfrm>
            <a:off x="1066800" y="1855788"/>
            <a:ext cx="7583488" cy="3706812"/>
          </a:xfrm>
          <a:prstGeom prst="rect">
            <a:avLst/>
          </a:prstGeom>
          <a:noFill/>
          <a:ln w="9525">
            <a:noFill/>
            <a:miter lim="800000"/>
            <a:headEnd/>
            <a:tailEnd/>
          </a:ln>
          <a:effectLst/>
        </p:spPr>
        <p:txBody>
          <a:bodyPr/>
          <a:lstStyle/>
          <a:p>
            <a:pPr marL="1485900" indent="-1485900">
              <a:lnSpc>
                <a:spcPct val="90000"/>
              </a:lnSpc>
              <a:spcBef>
                <a:spcPct val="20000"/>
              </a:spcBef>
              <a:spcAft>
                <a:spcPct val="20000"/>
              </a:spcAft>
            </a:pPr>
            <a:r>
              <a:rPr lang="en-US" sz="2000" b="1">
                <a:solidFill>
                  <a:srgbClr val="E01B22"/>
                </a:solidFill>
                <a:hlinkClick r:id="" action="ppaction://hlinkshowjump?jump=nextslide"/>
              </a:rPr>
              <a:t>Five-Minute Check (over Lesson 9–3)</a:t>
            </a:r>
            <a:endParaRPr lang="en-US" sz="2000" b="1">
              <a:solidFill>
                <a:srgbClr val="E01B22"/>
              </a:solidFill>
            </a:endParaRPr>
          </a:p>
          <a:p>
            <a:pPr marL="1485900" indent="-1485900">
              <a:lnSpc>
                <a:spcPct val="90000"/>
              </a:lnSpc>
              <a:spcBef>
                <a:spcPct val="20000"/>
              </a:spcBef>
              <a:spcAft>
                <a:spcPct val="20000"/>
              </a:spcAft>
            </a:pPr>
            <a:r>
              <a:rPr lang="en-US" sz="2000" b="1">
                <a:solidFill>
                  <a:srgbClr val="000000"/>
                </a:solidFill>
                <a:cs typeface="Arial" charset="0"/>
                <a:hlinkClick r:id="rId3" action="ppaction://hlinksldjump"/>
              </a:rPr>
              <a:t>CCSS</a:t>
            </a:r>
            <a:endParaRPr lang="en-US" sz="2000" b="1">
              <a:solidFill>
                <a:srgbClr val="E01B22"/>
              </a:solidFill>
              <a:cs typeface="Arial" charset="0"/>
            </a:endParaRPr>
          </a:p>
          <a:p>
            <a:pPr marL="1485900" indent="-1485900">
              <a:lnSpc>
                <a:spcPct val="90000"/>
              </a:lnSpc>
              <a:spcBef>
                <a:spcPct val="20000"/>
              </a:spcBef>
              <a:spcAft>
                <a:spcPct val="20000"/>
              </a:spcAft>
            </a:pPr>
            <a:r>
              <a:rPr lang="en-US" sz="2000" b="1">
                <a:solidFill>
                  <a:srgbClr val="E01B22"/>
                </a:solidFill>
                <a:hlinkClick r:id="rId4" action="ppaction://hlinksldjump"/>
              </a:rPr>
              <a:t>Then/Now</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5" action="ppaction://hlinksldjump"/>
              </a:rPr>
              <a:t>New Vocabulary</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6" action="ppaction://hlinksldjump"/>
              </a:rPr>
              <a:t>Key Concept:  Completing the Square</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7" action="ppaction://hlinksldjump"/>
              </a:rPr>
              <a:t>Example 1:	Complete the Square</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8" action="ppaction://hlinksldjump"/>
              </a:rPr>
              <a:t>Example 2:	Solve an Equation by Completing the Square</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9" action="ppaction://hlinksldjump"/>
              </a:rPr>
              <a:t>Example 3:	Equation with </a:t>
            </a:r>
            <a:r>
              <a:rPr lang="en-US" sz="2000" b="1" i="1">
                <a:solidFill>
                  <a:srgbClr val="E01B22"/>
                </a:solidFill>
                <a:hlinkClick r:id="rId9" action="ppaction://hlinksldjump"/>
              </a:rPr>
              <a:t>a</a:t>
            </a:r>
            <a:r>
              <a:rPr lang="en-US" sz="2000" b="1">
                <a:solidFill>
                  <a:srgbClr val="E01B22"/>
                </a:solidFill>
                <a:hlinkClick r:id="rId9" action="ppaction://hlinksldjump"/>
              </a:rPr>
              <a:t> </a:t>
            </a:r>
            <a:r>
              <a:rPr lang="en-US" sz="2000" b="1">
                <a:solidFill>
                  <a:srgbClr val="E01B22"/>
                </a:solidFill>
                <a:cs typeface="Arial" charset="0"/>
                <a:hlinkClick r:id="rId9" action="ppaction://hlinksldjump"/>
              </a:rPr>
              <a:t>≠ 1</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10" action="ppaction://hlinksldjump"/>
              </a:rPr>
              <a:t>Example 4:	Real-World Example: Solve a Problem by Completing the Square</a:t>
            </a:r>
            <a:endParaRPr lang="en-US" sz="2000" b="1">
              <a:solidFill>
                <a:srgbClr val="E01B22"/>
              </a:solidFill>
            </a:endParaRPr>
          </a:p>
          <a:p>
            <a:pPr marL="1485900" indent="-1485900">
              <a:lnSpc>
                <a:spcPct val="90000"/>
              </a:lnSpc>
              <a:spcBef>
                <a:spcPct val="20000"/>
              </a:spcBef>
              <a:spcAft>
                <a:spcPct val="20000"/>
              </a:spcAft>
            </a:pPr>
            <a:endParaRPr lang="en-US" sz="2000" b="1">
              <a:solidFill>
                <a:srgbClr val="E01B22"/>
              </a:solidFill>
            </a:endParaRPr>
          </a:p>
        </p:txBody>
      </p:sp>
    </p:spTree>
    <p:custDataLst>
      <p:tags r:id="rId1"/>
    </p:custDataLst>
  </p:cSld>
  <p:clrMapOvr>
    <a:masterClrMapping/>
  </p:clrMapOvr>
  <p:transition advClick="0">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PQuestion"/>
          <p:cNvSpPr>
            <a:spLocks noGrp="1" noChangeArrowheads="1"/>
          </p:cNvSpPr>
          <p:nvPr>
            <p:ph type="title"/>
          </p:nvPr>
        </p:nvSpPr>
        <p:spPr>
          <a:xfrm>
            <a:off x="5486400" y="6980238"/>
            <a:ext cx="3657600" cy="182562"/>
          </a:xfrm>
        </p:spPr>
        <p:txBody>
          <a:bodyPr/>
          <a:lstStyle/>
          <a:p>
            <a:r>
              <a:rPr lang="en-US"/>
              <a:t>5-Minute Check 1</a:t>
            </a:r>
          </a:p>
        </p:txBody>
      </p:sp>
      <p:sp>
        <p:nvSpPr>
          <p:cNvPr id="107526" name="TPAnswers"/>
          <p:cNvSpPr>
            <a:spLocks noChangeArrowheads="1"/>
          </p:cNvSpPr>
          <p:nvPr>
            <p:custDataLst>
              <p:tags r:id="rId2"/>
            </p:custDataLst>
          </p:nvPr>
        </p:nvSpPr>
        <p:spPr bwMode="auto">
          <a:xfrm>
            <a:off x="1066800" y="2743200"/>
            <a:ext cx="457200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translated up</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translated down</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compressed vertically</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stretched vertically</a:t>
            </a:r>
          </a:p>
        </p:txBody>
      </p:sp>
      <p:sp>
        <p:nvSpPr>
          <p:cNvPr id="107527" name="TPQuestion"/>
          <p:cNvSpPr>
            <a:spLocks noChangeArrowheads="1"/>
          </p:cNvSpPr>
          <p:nvPr/>
        </p:nvSpPr>
        <p:spPr bwMode="auto">
          <a:xfrm>
            <a:off x="685800" y="1657350"/>
            <a:ext cx="802005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Describe how the graph of the function </a:t>
            </a:r>
            <a:r>
              <a:rPr lang="en-US" sz="2400" b="1" i="1">
                <a:solidFill>
                  <a:srgbClr val="00539D"/>
                </a:solidFill>
                <a:cs typeface="Times New Roman" pitchFamily="18" charset="0"/>
              </a:rPr>
              <a:t>g</a:t>
            </a:r>
            <a:r>
              <a:rPr lang="en-US" sz="2400" b="1">
                <a:solidFill>
                  <a:srgbClr val="00539D"/>
                </a:solidFill>
                <a:cs typeface="Times New Roman" pitchFamily="18" charset="0"/>
              </a:rPr>
              <a:t>(</a:t>
            </a:r>
            <a:r>
              <a:rPr lang="en-US" sz="2400" b="1" i="1">
                <a:solidFill>
                  <a:srgbClr val="00539D"/>
                </a:solidFill>
                <a:cs typeface="Times New Roman" pitchFamily="18" charset="0"/>
              </a:rPr>
              <a:t>x</a:t>
            </a:r>
            <a:r>
              <a:rPr lang="en-US" sz="2400" b="1">
                <a:solidFill>
                  <a:srgbClr val="00539D"/>
                </a:solidFill>
                <a:cs typeface="Times New Roman" pitchFamily="18" charset="0"/>
              </a:rPr>
              <a:t>) = </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4 is related to the graph of </a:t>
            </a:r>
            <a:r>
              <a:rPr lang="en-US" sz="2400" b="1" i="1">
                <a:solidFill>
                  <a:srgbClr val="00539D"/>
                </a:solidFill>
                <a:cs typeface="Times New Roman" pitchFamily="18" charset="0"/>
              </a:rPr>
              <a:t>f</a:t>
            </a:r>
            <a:r>
              <a:rPr lang="en-US" sz="2400" b="1">
                <a:solidFill>
                  <a:srgbClr val="00539D"/>
                </a:solidFill>
                <a:cs typeface="Times New Roman" pitchFamily="18" charset="0"/>
              </a:rPr>
              <a:t>(</a:t>
            </a:r>
            <a:r>
              <a:rPr lang="en-US" sz="2400" b="1" i="1">
                <a:solidFill>
                  <a:srgbClr val="00539D"/>
                </a:solidFill>
                <a:cs typeface="Times New Roman" pitchFamily="18" charset="0"/>
              </a:rPr>
              <a:t>x</a:t>
            </a:r>
            <a:r>
              <a:rPr lang="en-US" sz="2400" b="1">
                <a:solidFill>
                  <a:srgbClr val="00539D"/>
                </a:solidFill>
                <a:cs typeface="Times New Roman" pitchFamily="18" charset="0"/>
              </a:rPr>
              <a:t>) = </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2</a:t>
            </a:r>
            <a:r>
              <a:rPr lang="en-US" sz="2400" b="1">
                <a:solidFill>
                  <a:srgbClr val="00539D"/>
                </a:solidFill>
                <a:cs typeface="Times New Roman" pitchFamily="18" charset="0"/>
              </a:rPr>
              <a:t>.</a:t>
            </a:r>
          </a:p>
        </p:txBody>
      </p:sp>
      <p:sp>
        <p:nvSpPr>
          <p:cNvPr id="107529" name="AutoShape 9"/>
          <p:cNvSpPr>
            <a:spLocks noChangeArrowheads="1"/>
          </p:cNvSpPr>
          <p:nvPr/>
        </p:nvSpPr>
        <p:spPr bwMode="auto">
          <a:xfrm>
            <a:off x="533400" y="3735388"/>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7531" name="Picture 11" descr="5Min Num_1"/>
          <p:cNvPicPr>
            <a:picLocks noChangeAspect="1" noChangeArrowheads="1"/>
          </p:cNvPicPr>
          <p:nvPr/>
        </p:nvPicPr>
        <p:blipFill>
          <a:blip r:embed="rId4" cstate="print"/>
          <a:srcRect/>
          <a:stretch>
            <a:fillRect/>
          </a:stretch>
        </p:blipFill>
        <p:spPr bwMode="auto">
          <a:xfrm>
            <a:off x="614363" y="1647825"/>
            <a:ext cx="457200" cy="422275"/>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7531"/>
                                        </p:tgtEl>
                                        <p:attrNameLst>
                                          <p:attrName>style.visibility</p:attrName>
                                        </p:attrNameLst>
                                      </p:cBhvr>
                                      <p:to>
                                        <p:strVal val="visible"/>
                                      </p:to>
                                    </p:set>
                                    <p:animEffect transition="in" filter="dissolve">
                                      <p:cBhvr>
                                        <p:cTn id="7" dur="500"/>
                                        <p:tgtEl>
                                          <p:spTgt spid="1075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7527"/>
                                        </p:tgtEl>
                                        <p:attrNameLst>
                                          <p:attrName>style.visibility</p:attrName>
                                        </p:attrNameLst>
                                      </p:cBhvr>
                                      <p:to>
                                        <p:strVal val="visible"/>
                                      </p:to>
                                    </p:set>
                                    <p:animEffect transition="in" filter="wipe(left)">
                                      <p:cBhvr>
                                        <p:cTn id="11" dur="500"/>
                                        <p:tgtEl>
                                          <p:spTgt spid="10752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7526"/>
                                        </p:tgtEl>
                                        <p:attrNameLst>
                                          <p:attrName>style.visibility</p:attrName>
                                        </p:attrNameLst>
                                      </p:cBhvr>
                                      <p:to>
                                        <p:strVal val="visible"/>
                                      </p:to>
                                    </p:set>
                                    <p:animEffect transition="in" filter="wipe(left)">
                                      <p:cBhvr>
                                        <p:cTn id="15" dur="500"/>
                                        <p:tgtEl>
                                          <p:spTgt spid="10752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7529"/>
                                        </p:tgtEl>
                                        <p:attrNameLst>
                                          <p:attrName>style.visibility</p:attrName>
                                        </p:attrNameLst>
                                      </p:cBhvr>
                                      <p:to>
                                        <p:strVal val="visible"/>
                                      </p:to>
                                    </p:set>
                                    <p:anim calcmode="lin" valueType="num">
                                      <p:cBhvr additive="base">
                                        <p:cTn id="20" dur="500" fill="hold"/>
                                        <p:tgtEl>
                                          <p:spTgt spid="107529"/>
                                        </p:tgtEl>
                                        <p:attrNameLst>
                                          <p:attrName>ppt_x</p:attrName>
                                        </p:attrNameLst>
                                      </p:cBhvr>
                                      <p:tavLst>
                                        <p:tav tm="0">
                                          <p:val>
                                            <p:strVal val="0-#ppt_w/2"/>
                                          </p:val>
                                        </p:tav>
                                        <p:tav tm="100000">
                                          <p:val>
                                            <p:strVal val="#ppt_x"/>
                                          </p:val>
                                        </p:tav>
                                      </p:tavLst>
                                    </p:anim>
                                    <p:anim calcmode="lin" valueType="num">
                                      <p:cBhvr additive="base">
                                        <p:cTn id="21" dur="500" fill="hold"/>
                                        <p:tgtEl>
                                          <p:spTgt spid="1075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6" grpId="0" autoUpdateAnimBg="0"/>
      <p:bldP spid="107527" grpId="0" autoUpdateAnimBg="0"/>
      <p:bldP spid="1075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PQuestion"/>
          <p:cNvSpPr>
            <a:spLocks noGrp="1" noChangeArrowheads="1"/>
          </p:cNvSpPr>
          <p:nvPr>
            <p:ph type="title"/>
          </p:nvPr>
        </p:nvSpPr>
        <p:spPr>
          <a:xfrm>
            <a:off x="5486400" y="6980238"/>
            <a:ext cx="3657600" cy="182562"/>
          </a:xfrm>
        </p:spPr>
        <p:txBody>
          <a:bodyPr/>
          <a:lstStyle/>
          <a:p>
            <a:r>
              <a:rPr lang="en-US"/>
              <a:t>5-Minute Check 2</a:t>
            </a:r>
          </a:p>
        </p:txBody>
      </p:sp>
      <p:sp>
        <p:nvSpPr>
          <p:cNvPr id="108549" name="TPAnswers"/>
          <p:cNvSpPr>
            <a:spLocks noChangeArrowheads="1"/>
          </p:cNvSpPr>
          <p:nvPr>
            <p:custDataLst>
              <p:tags r:id="rId2"/>
            </p:custDataLst>
          </p:nvPr>
        </p:nvSpPr>
        <p:spPr bwMode="auto">
          <a:xfrm>
            <a:off x="1066800" y="2794000"/>
            <a:ext cx="411480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translated up</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translated down</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compressed vertically</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stretched vertically</a:t>
            </a:r>
          </a:p>
        </p:txBody>
      </p:sp>
      <p:sp>
        <p:nvSpPr>
          <p:cNvPr id="108550" name="TPQuestion"/>
          <p:cNvSpPr>
            <a:spLocks noChangeArrowheads="1"/>
          </p:cNvSpPr>
          <p:nvPr/>
        </p:nvSpPr>
        <p:spPr bwMode="auto">
          <a:xfrm>
            <a:off x="685800" y="1657350"/>
            <a:ext cx="802005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Describe how the graph of the function </a:t>
            </a:r>
            <a:r>
              <a:rPr lang="en-US" sz="2400" b="1" i="1">
                <a:solidFill>
                  <a:srgbClr val="00539D"/>
                </a:solidFill>
                <a:cs typeface="Times New Roman" pitchFamily="18" charset="0"/>
              </a:rPr>
              <a:t>h</a:t>
            </a:r>
            <a:r>
              <a:rPr lang="en-US" sz="2400" b="1">
                <a:solidFill>
                  <a:srgbClr val="00539D"/>
                </a:solidFill>
                <a:cs typeface="Times New Roman" pitchFamily="18" charset="0"/>
              </a:rPr>
              <a:t>(</a:t>
            </a:r>
            <a:r>
              <a:rPr lang="en-US" sz="2400" b="1" i="1">
                <a:solidFill>
                  <a:srgbClr val="00539D"/>
                </a:solidFill>
                <a:cs typeface="Times New Roman" pitchFamily="18" charset="0"/>
              </a:rPr>
              <a:t>x</a:t>
            </a:r>
            <a:r>
              <a:rPr lang="en-US" sz="2400" b="1">
                <a:solidFill>
                  <a:srgbClr val="00539D"/>
                </a:solidFill>
                <a:cs typeface="Times New Roman" pitchFamily="18" charset="0"/>
              </a:rPr>
              <a:t>) = 3</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is related to the graph of </a:t>
            </a:r>
            <a:r>
              <a:rPr lang="en-US" sz="2400" b="1" i="1">
                <a:solidFill>
                  <a:srgbClr val="00539D"/>
                </a:solidFill>
                <a:cs typeface="Times New Roman" pitchFamily="18" charset="0"/>
              </a:rPr>
              <a:t>f</a:t>
            </a:r>
            <a:r>
              <a:rPr lang="en-US" sz="2400" b="1">
                <a:solidFill>
                  <a:srgbClr val="00539D"/>
                </a:solidFill>
                <a:cs typeface="Times New Roman" pitchFamily="18" charset="0"/>
              </a:rPr>
              <a:t>(</a:t>
            </a:r>
            <a:r>
              <a:rPr lang="en-US" sz="2400" b="1" i="1">
                <a:solidFill>
                  <a:srgbClr val="00539D"/>
                </a:solidFill>
                <a:cs typeface="Times New Roman" pitchFamily="18" charset="0"/>
              </a:rPr>
              <a:t>x</a:t>
            </a:r>
            <a:r>
              <a:rPr lang="en-US" sz="2400" b="1">
                <a:solidFill>
                  <a:srgbClr val="00539D"/>
                </a:solidFill>
                <a:cs typeface="Times New Roman" pitchFamily="18" charset="0"/>
              </a:rPr>
              <a:t>) = </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2</a:t>
            </a:r>
            <a:r>
              <a:rPr lang="en-US" sz="2400" b="1">
                <a:solidFill>
                  <a:srgbClr val="00539D"/>
                </a:solidFill>
                <a:cs typeface="Times New Roman" pitchFamily="18" charset="0"/>
              </a:rPr>
              <a:t>.</a:t>
            </a:r>
          </a:p>
        </p:txBody>
      </p:sp>
      <p:sp>
        <p:nvSpPr>
          <p:cNvPr id="108551" name="AutoShape 7"/>
          <p:cNvSpPr>
            <a:spLocks noChangeArrowheads="1"/>
          </p:cNvSpPr>
          <p:nvPr/>
        </p:nvSpPr>
        <p:spPr bwMode="auto">
          <a:xfrm>
            <a:off x="533400" y="56515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8552" name="Picture 8" descr="5Min Num_2"/>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8552"/>
                                        </p:tgtEl>
                                        <p:attrNameLst>
                                          <p:attrName>style.visibility</p:attrName>
                                        </p:attrNameLst>
                                      </p:cBhvr>
                                      <p:to>
                                        <p:strVal val="visible"/>
                                      </p:to>
                                    </p:set>
                                    <p:animEffect transition="in" filter="dissolve">
                                      <p:cBhvr>
                                        <p:cTn id="7" dur="500"/>
                                        <p:tgtEl>
                                          <p:spTgt spid="10855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8550"/>
                                        </p:tgtEl>
                                        <p:attrNameLst>
                                          <p:attrName>style.visibility</p:attrName>
                                        </p:attrNameLst>
                                      </p:cBhvr>
                                      <p:to>
                                        <p:strVal val="visible"/>
                                      </p:to>
                                    </p:set>
                                    <p:animEffect transition="in" filter="wipe(left)">
                                      <p:cBhvr>
                                        <p:cTn id="11" dur="500"/>
                                        <p:tgtEl>
                                          <p:spTgt spid="10855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8549"/>
                                        </p:tgtEl>
                                        <p:attrNameLst>
                                          <p:attrName>style.visibility</p:attrName>
                                        </p:attrNameLst>
                                      </p:cBhvr>
                                      <p:to>
                                        <p:strVal val="visible"/>
                                      </p:to>
                                    </p:set>
                                    <p:animEffect transition="in" filter="wipe(left)">
                                      <p:cBhvr>
                                        <p:cTn id="15" dur="500"/>
                                        <p:tgtEl>
                                          <p:spTgt spid="10854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8551"/>
                                        </p:tgtEl>
                                        <p:attrNameLst>
                                          <p:attrName>style.visibility</p:attrName>
                                        </p:attrNameLst>
                                      </p:cBhvr>
                                      <p:to>
                                        <p:strVal val="visible"/>
                                      </p:to>
                                    </p:set>
                                    <p:anim calcmode="lin" valueType="num">
                                      <p:cBhvr additive="base">
                                        <p:cTn id="20" dur="500" fill="hold"/>
                                        <p:tgtEl>
                                          <p:spTgt spid="108551"/>
                                        </p:tgtEl>
                                        <p:attrNameLst>
                                          <p:attrName>ppt_x</p:attrName>
                                        </p:attrNameLst>
                                      </p:cBhvr>
                                      <p:tavLst>
                                        <p:tav tm="0">
                                          <p:val>
                                            <p:strVal val="0-#ppt_w/2"/>
                                          </p:val>
                                        </p:tav>
                                        <p:tav tm="100000">
                                          <p:val>
                                            <p:strVal val="#ppt_x"/>
                                          </p:val>
                                        </p:tav>
                                      </p:tavLst>
                                    </p:anim>
                                    <p:anim calcmode="lin" valueType="num">
                                      <p:cBhvr additive="base">
                                        <p:cTn id="21" dur="500" fill="hold"/>
                                        <p:tgtEl>
                                          <p:spTgt spid="1085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9" grpId="0" autoUpdateAnimBg="0"/>
      <p:bldP spid="108550" grpId="0" autoUpdateAnimBg="0"/>
      <p:bldP spid="10855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TPQuestion"/>
          <p:cNvSpPr>
            <a:spLocks noGrp="1" noChangeArrowheads="1"/>
          </p:cNvSpPr>
          <p:nvPr>
            <p:ph type="title"/>
          </p:nvPr>
        </p:nvSpPr>
        <p:spPr>
          <a:xfrm>
            <a:off x="5486400" y="6980238"/>
            <a:ext cx="3657600" cy="182562"/>
          </a:xfrm>
        </p:spPr>
        <p:txBody>
          <a:bodyPr/>
          <a:lstStyle/>
          <a:p>
            <a:r>
              <a:rPr lang="en-US"/>
              <a:t>5-Minute Check 3</a:t>
            </a:r>
          </a:p>
        </p:txBody>
      </p:sp>
      <p:sp>
        <p:nvSpPr>
          <p:cNvPr id="109573" name="TPAnswers"/>
          <p:cNvSpPr>
            <a:spLocks noChangeArrowheads="1"/>
          </p:cNvSpPr>
          <p:nvPr>
            <p:custDataLst>
              <p:tags r:id="rId2"/>
            </p:custDataLst>
          </p:nvPr>
        </p:nvSpPr>
        <p:spPr bwMode="auto">
          <a:xfrm>
            <a:off x="1066800" y="2794000"/>
            <a:ext cx="449580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translated up</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translated down</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compressed vertically</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stretched vertically</a:t>
            </a:r>
          </a:p>
        </p:txBody>
      </p:sp>
      <p:sp>
        <p:nvSpPr>
          <p:cNvPr id="109575" name="AutoShape 7"/>
          <p:cNvSpPr>
            <a:spLocks noChangeArrowheads="1"/>
          </p:cNvSpPr>
          <p:nvPr/>
        </p:nvSpPr>
        <p:spPr bwMode="auto">
          <a:xfrm>
            <a:off x="533400" y="47371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9576" name="Picture 8" descr="5Min Num_3"/>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grpSp>
        <p:nvGrpSpPr>
          <p:cNvPr id="109579" name="Group 11"/>
          <p:cNvGrpSpPr>
            <a:grpSpLocks/>
          </p:cNvGrpSpPr>
          <p:nvPr/>
        </p:nvGrpSpPr>
        <p:grpSpPr bwMode="auto">
          <a:xfrm>
            <a:off x="685800" y="1476375"/>
            <a:ext cx="8020050" cy="930275"/>
            <a:chOff x="432" y="930"/>
            <a:chExt cx="5052" cy="586"/>
          </a:xfrm>
        </p:grpSpPr>
        <p:sp>
          <p:nvSpPr>
            <p:cNvPr id="109574" name="TPQuestion"/>
            <p:cNvSpPr>
              <a:spLocks noChangeArrowheads="1"/>
            </p:cNvSpPr>
            <p:nvPr/>
          </p:nvSpPr>
          <p:spPr bwMode="auto">
            <a:xfrm>
              <a:off x="432" y="1044"/>
              <a:ext cx="5052" cy="472"/>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Describe how the graph of the function </a:t>
              </a:r>
              <a:r>
                <a:rPr lang="en-US" sz="2400" b="1" i="1">
                  <a:solidFill>
                    <a:srgbClr val="00539D"/>
                  </a:solidFill>
                  <a:cs typeface="Times New Roman" pitchFamily="18" charset="0"/>
                </a:rPr>
                <a:t>g</a:t>
              </a:r>
              <a:r>
                <a:rPr lang="en-US" sz="2400" b="1">
                  <a:solidFill>
                    <a:srgbClr val="00539D"/>
                  </a:solidFill>
                  <a:cs typeface="Times New Roman" pitchFamily="18" charset="0"/>
                </a:rPr>
                <a:t>(</a:t>
              </a:r>
              <a:r>
                <a:rPr lang="en-US" sz="2400" b="1" i="1">
                  <a:solidFill>
                    <a:srgbClr val="00539D"/>
                  </a:solidFill>
                  <a:cs typeface="Times New Roman" pitchFamily="18" charset="0"/>
                </a:rPr>
                <a:t>x</a:t>
              </a:r>
              <a:r>
                <a:rPr lang="en-US" sz="2400" b="1">
                  <a:solidFill>
                    <a:srgbClr val="00539D"/>
                  </a:solidFill>
                  <a:cs typeface="Times New Roman" pitchFamily="18" charset="0"/>
                </a:rPr>
                <a:t>) =  </a:t>
              </a:r>
              <a:br>
                <a:rPr lang="en-US" sz="2400" b="1">
                  <a:solidFill>
                    <a:srgbClr val="00539D"/>
                  </a:solidFill>
                  <a:cs typeface="Times New Roman" pitchFamily="18" charset="0"/>
                </a:rPr>
              </a:br>
              <a:r>
                <a:rPr lang="en-US" sz="2400" b="1">
                  <a:solidFill>
                    <a:srgbClr val="00539D"/>
                  </a:solidFill>
                  <a:cs typeface="Times New Roman" pitchFamily="18" charset="0"/>
                </a:rPr>
                <a:t>is related to the graph of </a:t>
              </a:r>
              <a:r>
                <a:rPr lang="en-US" sz="2400" b="1" i="1">
                  <a:solidFill>
                    <a:srgbClr val="00539D"/>
                  </a:solidFill>
                  <a:cs typeface="Times New Roman" pitchFamily="18" charset="0"/>
                </a:rPr>
                <a:t>f</a:t>
              </a:r>
              <a:r>
                <a:rPr lang="en-US" sz="2400" b="1">
                  <a:solidFill>
                    <a:srgbClr val="00539D"/>
                  </a:solidFill>
                  <a:cs typeface="Times New Roman" pitchFamily="18" charset="0"/>
                </a:rPr>
                <a:t>(</a:t>
              </a:r>
              <a:r>
                <a:rPr lang="en-US" sz="2400" b="1" i="1">
                  <a:solidFill>
                    <a:srgbClr val="00539D"/>
                  </a:solidFill>
                  <a:cs typeface="Times New Roman" pitchFamily="18" charset="0"/>
                </a:rPr>
                <a:t>x</a:t>
              </a:r>
              <a:r>
                <a:rPr lang="en-US" sz="2400" b="1">
                  <a:solidFill>
                    <a:srgbClr val="00539D"/>
                  </a:solidFill>
                  <a:cs typeface="Times New Roman" pitchFamily="18" charset="0"/>
                </a:rPr>
                <a:t>) = </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2</a:t>
              </a:r>
              <a:r>
                <a:rPr lang="en-US" sz="2400" b="1">
                  <a:solidFill>
                    <a:srgbClr val="00539D"/>
                  </a:solidFill>
                  <a:cs typeface="Times New Roman" pitchFamily="18" charset="0"/>
                </a:rPr>
                <a:t>.</a:t>
              </a:r>
            </a:p>
          </p:txBody>
        </p:sp>
        <p:pic>
          <p:nvPicPr>
            <p:cNvPr id="109578" name="Picture 10" descr="9-4-3"/>
            <p:cNvPicPr>
              <a:picLocks noChangeAspect="1" noChangeArrowheads="1"/>
            </p:cNvPicPr>
            <p:nvPr/>
          </p:nvPicPr>
          <p:blipFill>
            <a:blip r:embed="rId5" cstate="print"/>
            <a:srcRect/>
            <a:stretch>
              <a:fillRect/>
            </a:stretch>
          </p:blipFill>
          <p:spPr bwMode="auto">
            <a:xfrm>
              <a:off x="4871" y="930"/>
              <a:ext cx="403" cy="500"/>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9576"/>
                                        </p:tgtEl>
                                        <p:attrNameLst>
                                          <p:attrName>style.visibility</p:attrName>
                                        </p:attrNameLst>
                                      </p:cBhvr>
                                      <p:to>
                                        <p:strVal val="visible"/>
                                      </p:to>
                                    </p:set>
                                    <p:animEffect transition="in" filter="dissolve">
                                      <p:cBhvr>
                                        <p:cTn id="7" dur="500"/>
                                        <p:tgtEl>
                                          <p:spTgt spid="10957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9579"/>
                                        </p:tgtEl>
                                        <p:attrNameLst>
                                          <p:attrName>style.visibility</p:attrName>
                                        </p:attrNameLst>
                                      </p:cBhvr>
                                      <p:to>
                                        <p:strVal val="visible"/>
                                      </p:to>
                                    </p:set>
                                    <p:animEffect transition="in" filter="wipe(left)">
                                      <p:cBhvr>
                                        <p:cTn id="11" dur="500"/>
                                        <p:tgtEl>
                                          <p:spTgt spid="10957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9573"/>
                                        </p:tgtEl>
                                        <p:attrNameLst>
                                          <p:attrName>style.visibility</p:attrName>
                                        </p:attrNameLst>
                                      </p:cBhvr>
                                      <p:to>
                                        <p:strVal val="visible"/>
                                      </p:to>
                                    </p:set>
                                    <p:animEffect transition="in" filter="wipe(left)">
                                      <p:cBhvr>
                                        <p:cTn id="15" dur="500"/>
                                        <p:tgtEl>
                                          <p:spTgt spid="10957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9575"/>
                                        </p:tgtEl>
                                        <p:attrNameLst>
                                          <p:attrName>style.visibility</p:attrName>
                                        </p:attrNameLst>
                                      </p:cBhvr>
                                      <p:to>
                                        <p:strVal val="visible"/>
                                      </p:to>
                                    </p:set>
                                    <p:anim calcmode="lin" valueType="num">
                                      <p:cBhvr additive="base">
                                        <p:cTn id="20" dur="500" fill="hold"/>
                                        <p:tgtEl>
                                          <p:spTgt spid="109575"/>
                                        </p:tgtEl>
                                        <p:attrNameLst>
                                          <p:attrName>ppt_x</p:attrName>
                                        </p:attrNameLst>
                                      </p:cBhvr>
                                      <p:tavLst>
                                        <p:tav tm="0">
                                          <p:val>
                                            <p:strVal val="0-#ppt_w/2"/>
                                          </p:val>
                                        </p:tav>
                                        <p:tav tm="100000">
                                          <p:val>
                                            <p:strVal val="#ppt_x"/>
                                          </p:val>
                                        </p:tav>
                                      </p:tavLst>
                                    </p:anim>
                                    <p:anim calcmode="lin" valueType="num">
                                      <p:cBhvr additive="base">
                                        <p:cTn id="21" dur="500" fill="hold"/>
                                        <p:tgtEl>
                                          <p:spTgt spid="1095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3" grpId="0" autoUpdateAnimBg="0"/>
      <p:bldP spid="10957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PQuestion"/>
          <p:cNvSpPr>
            <a:spLocks noGrp="1" noChangeArrowheads="1"/>
          </p:cNvSpPr>
          <p:nvPr>
            <p:ph type="title"/>
          </p:nvPr>
        </p:nvSpPr>
        <p:spPr>
          <a:xfrm>
            <a:off x="5486400" y="6980238"/>
            <a:ext cx="3657600" cy="182562"/>
          </a:xfrm>
        </p:spPr>
        <p:txBody>
          <a:bodyPr/>
          <a:lstStyle/>
          <a:p>
            <a:r>
              <a:rPr lang="en-US"/>
              <a:t>5-Minute Check 4</a:t>
            </a:r>
          </a:p>
        </p:txBody>
      </p:sp>
      <p:sp>
        <p:nvSpPr>
          <p:cNvPr id="110597" name="TPAnswers"/>
          <p:cNvSpPr>
            <a:spLocks noChangeArrowheads="1"/>
          </p:cNvSpPr>
          <p:nvPr>
            <p:custDataLst>
              <p:tags r:id="rId2"/>
            </p:custDataLst>
          </p:nvPr>
        </p:nvSpPr>
        <p:spPr bwMode="auto">
          <a:xfrm>
            <a:off x="1066800" y="2870200"/>
            <a:ext cx="449580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translated up</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translated down</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compressed vertically</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stretched vertically</a:t>
            </a:r>
          </a:p>
        </p:txBody>
      </p:sp>
      <p:sp>
        <p:nvSpPr>
          <p:cNvPr id="110598" name="TPQuestion"/>
          <p:cNvSpPr>
            <a:spLocks noChangeArrowheads="1"/>
          </p:cNvSpPr>
          <p:nvPr/>
        </p:nvSpPr>
        <p:spPr bwMode="auto">
          <a:xfrm>
            <a:off x="685800" y="1657350"/>
            <a:ext cx="802005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What transformation is needed to obtain the graph of </a:t>
            </a:r>
            <a:r>
              <a:rPr lang="en-US" sz="2400" b="1" i="1">
                <a:solidFill>
                  <a:srgbClr val="00539D"/>
                </a:solidFill>
                <a:cs typeface="Times New Roman" pitchFamily="18" charset="0"/>
              </a:rPr>
              <a:t>g</a:t>
            </a:r>
            <a:r>
              <a:rPr lang="en-US" sz="2400" b="1">
                <a:solidFill>
                  <a:srgbClr val="00539D"/>
                </a:solidFill>
                <a:cs typeface="Times New Roman" pitchFamily="18" charset="0"/>
              </a:rPr>
              <a:t>(</a:t>
            </a:r>
            <a:r>
              <a:rPr lang="en-US" sz="2400" b="1" i="1">
                <a:solidFill>
                  <a:srgbClr val="00539D"/>
                </a:solidFill>
                <a:cs typeface="Times New Roman" pitchFamily="18" charset="0"/>
              </a:rPr>
              <a:t>x</a:t>
            </a:r>
            <a:r>
              <a:rPr lang="en-US" sz="2400" b="1">
                <a:solidFill>
                  <a:srgbClr val="00539D"/>
                </a:solidFill>
                <a:cs typeface="Times New Roman" pitchFamily="18" charset="0"/>
              </a:rPr>
              <a:t>) = </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+ 4 from the graph of </a:t>
            </a:r>
            <a:r>
              <a:rPr lang="en-US" sz="2400" b="1" i="1">
                <a:solidFill>
                  <a:srgbClr val="00539D"/>
                </a:solidFill>
                <a:cs typeface="Times New Roman" pitchFamily="18" charset="0"/>
              </a:rPr>
              <a:t>f</a:t>
            </a:r>
            <a:r>
              <a:rPr lang="en-US" sz="2400" b="1">
                <a:solidFill>
                  <a:srgbClr val="00539D"/>
                </a:solidFill>
                <a:cs typeface="Times New Roman" pitchFamily="18" charset="0"/>
              </a:rPr>
              <a:t>(</a:t>
            </a:r>
            <a:r>
              <a:rPr lang="en-US" sz="2400" b="1" i="1">
                <a:solidFill>
                  <a:srgbClr val="00539D"/>
                </a:solidFill>
                <a:cs typeface="Times New Roman" pitchFamily="18" charset="0"/>
              </a:rPr>
              <a:t>x</a:t>
            </a:r>
            <a:r>
              <a:rPr lang="en-US" sz="2400" b="1">
                <a:solidFill>
                  <a:srgbClr val="00539D"/>
                </a:solidFill>
                <a:cs typeface="Times New Roman" pitchFamily="18" charset="0"/>
              </a:rPr>
              <a:t>) = </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1?</a:t>
            </a:r>
          </a:p>
        </p:txBody>
      </p:sp>
      <p:sp>
        <p:nvSpPr>
          <p:cNvPr id="110599" name="AutoShape 7"/>
          <p:cNvSpPr>
            <a:spLocks noChangeArrowheads="1"/>
          </p:cNvSpPr>
          <p:nvPr/>
        </p:nvSpPr>
        <p:spPr bwMode="auto">
          <a:xfrm>
            <a:off x="533400" y="295275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0600" name="Picture 8" descr="5Min Num_4"/>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0600"/>
                                        </p:tgtEl>
                                        <p:attrNameLst>
                                          <p:attrName>style.visibility</p:attrName>
                                        </p:attrNameLst>
                                      </p:cBhvr>
                                      <p:to>
                                        <p:strVal val="visible"/>
                                      </p:to>
                                    </p:set>
                                    <p:animEffect transition="in" filter="dissolve">
                                      <p:cBhvr>
                                        <p:cTn id="7" dur="500"/>
                                        <p:tgtEl>
                                          <p:spTgt spid="11060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0598"/>
                                        </p:tgtEl>
                                        <p:attrNameLst>
                                          <p:attrName>style.visibility</p:attrName>
                                        </p:attrNameLst>
                                      </p:cBhvr>
                                      <p:to>
                                        <p:strVal val="visible"/>
                                      </p:to>
                                    </p:set>
                                    <p:animEffect transition="in" filter="wipe(left)">
                                      <p:cBhvr>
                                        <p:cTn id="11" dur="500"/>
                                        <p:tgtEl>
                                          <p:spTgt spid="11059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0597"/>
                                        </p:tgtEl>
                                        <p:attrNameLst>
                                          <p:attrName>style.visibility</p:attrName>
                                        </p:attrNameLst>
                                      </p:cBhvr>
                                      <p:to>
                                        <p:strVal val="visible"/>
                                      </p:to>
                                    </p:set>
                                    <p:animEffect transition="in" filter="wipe(left)">
                                      <p:cBhvr>
                                        <p:cTn id="15" dur="500"/>
                                        <p:tgtEl>
                                          <p:spTgt spid="110597"/>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10599"/>
                                        </p:tgtEl>
                                        <p:attrNameLst>
                                          <p:attrName>style.visibility</p:attrName>
                                        </p:attrNameLst>
                                      </p:cBhvr>
                                      <p:to>
                                        <p:strVal val="visible"/>
                                      </p:to>
                                    </p:set>
                                    <p:anim calcmode="lin" valueType="num">
                                      <p:cBhvr additive="base">
                                        <p:cTn id="20" dur="500" fill="hold"/>
                                        <p:tgtEl>
                                          <p:spTgt spid="110599"/>
                                        </p:tgtEl>
                                        <p:attrNameLst>
                                          <p:attrName>ppt_x</p:attrName>
                                        </p:attrNameLst>
                                      </p:cBhvr>
                                      <p:tavLst>
                                        <p:tav tm="0">
                                          <p:val>
                                            <p:strVal val="0-#ppt_w/2"/>
                                          </p:val>
                                        </p:tav>
                                        <p:tav tm="100000">
                                          <p:val>
                                            <p:strVal val="#ppt_x"/>
                                          </p:val>
                                        </p:tav>
                                      </p:tavLst>
                                    </p:anim>
                                    <p:anim calcmode="lin" valueType="num">
                                      <p:cBhvr additive="base">
                                        <p:cTn id="21" dur="500" fill="hold"/>
                                        <p:tgtEl>
                                          <p:spTgt spid="1105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7" grpId="0" autoUpdateAnimBg="0"/>
      <p:bldP spid="110598" grpId="0" autoUpdateAnimBg="0"/>
      <p:bldP spid="11059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TPQuestion"/>
          <p:cNvSpPr>
            <a:spLocks noGrp="1" noChangeArrowheads="1"/>
          </p:cNvSpPr>
          <p:nvPr>
            <p:ph type="title"/>
          </p:nvPr>
        </p:nvSpPr>
        <p:spPr>
          <a:xfrm>
            <a:off x="5486400" y="6980238"/>
            <a:ext cx="3657600" cy="182562"/>
          </a:xfrm>
        </p:spPr>
        <p:txBody>
          <a:bodyPr/>
          <a:lstStyle/>
          <a:p>
            <a:r>
              <a:rPr lang="en-US"/>
              <a:t>5-Minute Check 5</a:t>
            </a:r>
          </a:p>
        </p:txBody>
      </p:sp>
      <p:sp>
        <p:nvSpPr>
          <p:cNvPr id="111621" name="TPAnswers"/>
          <p:cNvSpPr>
            <a:spLocks noChangeArrowheads="1"/>
          </p:cNvSpPr>
          <p:nvPr>
            <p:custDataLst>
              <p:tags r:id="rId2"/>
            </p:custDataLst>
          </p:nvPr>
        </p:nvSpPr>
        <p:spPr bwMode="auto">
          <a:xfrm>
            <a:off x="1066800" y="2895600"/>
            <a:ext cx="396240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translated up</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translated down</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compressed vertically</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stretched vertically</a:t>
            </a:r>
          </a:p>
        </p:txBody>
      </p:sp>
      <p:sp>
        <p:nvSpPr>
          <p:cNvPr id="111622" name="TPQuestion"/>
          <p:cNvSpPr>
            <a:spLocks noChangeArrowheads="1"/>
          </p:cNvSpPr>
          <p:nvPr/>
        </p:nvSpPr>
        <p:spPr bwMode="auto">
          <a:xfrm>
            <a:off x="685800" y="1657350"/>
            <a:ext cx="802005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What transformation is needed to obtain the graph of </a:t>
            </a:r>
            <a:r>
              <a:rPr lang="en-US" sz="2400" b="1" i="1">
                <a:solidFill>
                  <a:srgbClr val="00539D"/>
                </a:solidFill>
                <a:cs typeface="Times New Roman" pitchFamily="18" charset="0"/>
              </a:rPr>
              <a:t>g</a:t>
            </a:r>
            <a:r>
              <a:rPr lang="en-US" sz="2400" b="1">
                <a:solidFill>
                  <a:srgbClr val="00539D"/>
                </a:solidFill>
                <a:cs typeface="Times New Roman" pitchFamily="18" charset="0"/>
              </a:rPr>
              <a:t>(</a:t>
            </a:r>
            <a:r>
              <a:rPr lang="en-US" sz="2400" b="1" i="1">
                <a:solidFill>
                  <a:srgbClr val="00539D"/>
                </a:solidFill>
                <a:cs typeface="Times New Roman" pitchFamily="18" charset="0"/>
              </a:rPr>
              <a:t>x</a:t>
            </a:r>
            <a:r>
              <a:rPr lang="en-US" sz="2400" b="1">
                <a:solidFill>
                  <a:srgbClr val="00539D"/>
                </a:solidFill>
                <a:cs typeface="Times New Roman" pitchFamily="18" charset="0"/>
              </a:rPr>
              <a:t>) = 2</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from the graph of </a:t>
            </a:r>
            <a:r>
              <a:rPr lang="en-US" sz="2400" b="1" i="1">
                <a:solidFill>
                  <a:srgbClr val="00539D"/>
                </a:solidFill>
                <a:cs typeface="Times New Roman" pitchFamily="18" charset="0"/>
              </a:rPr>
              <a:t>f</a:t>
            </a:r>
            <a:r>
              <a:rPr lang="en-US" sz="2400" b="1">
                <a:solidFill>
                  <a:srgbClr val="00539D"/>
                </a:solidFill>
                <a:cs typeface="Times New Roman" pitchFamily="18" charset="0"/>
              </a:rPr>
              <a:t>(</a:t>
            </a:r>
            <a:r>
              <a:rPr lang="en-US" sz="2400" b="1" i="1">
                <a:solidFill>
                  <a:srgbClr val="00539D"/>
                </a:solidFill>
                <a:cs typeface="Times New Roman" pitchFamily="18" charset="0"/>
              </a:rPr>
              <a:t>x</a:t>
            </a:r>
            <a:r>
              <a:rPr lang="en-US" sz="2400" b="1">
                <a:solidFill>
                  <a:srgbClr val="00539D"/>
                </a:solidFill>
                <a:cs typeface="Times New Roman" pitchFamily="18" charset="0"/>
              </a:rPr>
              <a:t>) = 3</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2</a:t>
            </a:r>
            <a:r>
              <a:rPr lang="en-US" sz="2400" b="1">
                <a:solidFill>
                  <a:srgbClr val="00539D"/>
                </a:solidFill>
                <a:cs typeface="Times New Roman" pitchFamily="18" charset="0"/>
              </a:rPr>
              <a:t>?</a:t>
            </a:r>
          </a:p>
        </p:txBody>
      </p:sp>
      <p:pic>
        <p:nvPicPr>
          <p:cNvPr id="111624" name="Picture 8" descr="5Min Num_5"/>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
        <p:nvSpPr>
          <p:cNvPr id="111627" name="AutoShape 11"/>
          <p:cNvSpPr>
            <a:spLocks noChangeArrowheads="1"/>
          </p:cNvSpPr>
          <p:nvPr/>
        </p:nvSpPr>
        <p:spPr bwMode="auto">
          <a:xfrm>
            <a:off x="533400" y="5764213"/>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1624"/>
                                        </p:tgtEl>
                                        <p:attrNameLst>
                                          <p:attrName>style.visibility</p:attrName>
                                        </p:attrNameLst>
                                      </p:cBhvr>
                                      <p:to>
                                        <p:strVal val="visible"/>
                                      </p:to>
                                    </p:set>
                                    <p:animEffect transition="in" filter="dissolve">
                                      <p:cBhvr>
                                        <p:cTn id="7" dur="500"/>
                                        <p:tgtEl>
                                          <p:spTgt spid="11162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1622"/>
                                        </p:tgtEl>
                                        <p:attrNameLst>
                                          <p:attrName>style.visibility</p:attrName>
                                        </p:attrNameLst>
                                      </p:cBhvr>
                                      <p:to>
                                        <p:strVal val="visible"/>
                                      </p:to>
                                    </p:set>
                                    <p:animEffect transition="in" filter="wipe(left)">
                                      <p:cBhvr>
                                        <p:cTn id="11" dur="500"/>
                                        <p:tgtEl>
                                          <p:spTgt spid="11162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1621"/>
                                        </p:tgtEl>
                                        <p:attrNameLst>
                                          <p:attrName>style.visibility</p:attrName>
                                        </p:attrNameLst>
                                      </p:cBhvr>
                                      <p:to>
                                        <p:strVal val="visible"/>
                                      </p:to>
                                    </p:set>
                                    <p:animEffect transition="in" filter="wipe(left)">
                                      <p:cBhvr>
                                        <p:cTn id="15" dur="500"/>
                                        <p:tgtEl>
                                          <p:spTgt spid="111621"/>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11627"/>
                                        </p:tgtEl>
                                        <p:attrNameLst>
                                          <p:attrName>style.visibility</p:attrName>
                                        </p:attrNameLst>
                                      </p:cBhvr>
                                      <p:to>
                                        <p:strVal val="visible"/>
                                      </p:to>
                                    </p:set>
                                    <p:anim calcmode="lin" valueType="num">
                                      <p:cBhvr additive="base">
                                        <p:cTn id="20" dur="500" fill="hold"/>
                                        <p:tgtEl>
                                          <p:spTgt spid="111627"/>
                                        </p:tgtEl>
                                        <p:attrNameLst>
                                          <p:attrName>ppt_x</p:attrName>
                                        </p:attrNameLst>
                                      </p:cBhvr>
                                      <p:tavLst>
                                        <p:tav tm="0">
                                          <p:val>
                                            <p:strVal val="0-#ppt_w/2"/>
                                          </p:val>
                                        </p:tav>
                                        <p:tav tm="100000">
                                          <p:val>
                                            <p:strVal val="#ppt_x"/>
                                          </p:val>
                                        </p:tav>
                                      </p:tavLst>
                                    </p:anim>
                                    <p:anim calcmode="lin" valueType="num">
                                      <p:cBhvr additive="base">
                                        <p:cTn id="21" dur="500" fill="hold"/>
                                        <p:tgtEl>
                                          <p:spTgt spid="1116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1" grpId="0" autoUpdateAnimBg="0"/>
      <p:bldP spid="111622" grpId="0" autoUpdateAnimBg="0"/>
      <p:bldP spid="11162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TPQuestion"/>
          <p:cNvSpPr>
            <a:spLocks noGrp="1" noChangeArrowheads="1"/>
          </p:cNvSpPr>
          <p:nvPr>
            <p:ph type="title"/>
          </p:nvPr>
        </p:nvSpPr>
        <p:spPr>
          <a:xfrm>
            <a:off x="5486400" y="6980238"/>
            <a:ext cx="3657600" cy="182562"/>
          </a:xfrm>
        </p:spPr>
        <p:txBody>
          <a:bodyPr/>
          <a:lstStyle/>
          <a:p>
            <a:r>
              <a:rPr lang="en-US"/>
              <a:t>5-Minute Check 6</a:t>
            </a:r>
          </a:p>
        </p:txBody>
      </p:sp>
      <p:sp>
        <p:nvSpPr>
          <p:cNvPr id="120837" name="TPAnswers"/>
          <p:cNvSpPr>
            <a:spLocks noChangeArrowheads="1"/>
          </p:cNvSpPr>
          <p:nvPr>
            <p:custDataLst>
              <p:tags r:id="rId2"/>
            </p:custDataLst>
          </p:nvPr>
        </p:nvSpPr>
        <p:spPr bwMode="auto">
          <a:xfrm>
            <a:off x="1066800" y="2870200"/>
            <a:ext cx="373380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b="1" i="1">
                <a:solidFill>
                  <a:srgbClr val="000000"/>
                </a:solidFill>
                <a:sym typeface="Symbol" pitchFamily="18" charset="2"/>
              </a:rPr>
              <a:t>f</a:t>
            </a:r>
            <a:r>
              <a:rPr lang="pt-BR" sz="2400" b="1">
                <a:solidFill>
                  <a:srgbClr val="000000"/>
                </a:solidFill>
                <a:sym typeface="Symbol" pitchFamily="18" charset="2"/>
              </a:rPr>
              <a:t>(</a:t>
            </a:r>
            <a:r>
              <a:rPr lang="pt-BR" sz="2400" b="1" i="1">
                <a:solidFill>
                  <a:srgbClr val="000000"/>
                </a:solidFill>
                <a:sym typeface="Symbol" pitchFamily="18" charset="2"/>
              </a:rPr>
              <a:t>x</a:t>
            </a:r>
            <a:r>
              <a:rPr lang="pt-BR" sz="2400" b="1">
                <a:solidFill>
                  <a:srgbClr val="000000"/>
                </a:solidFill>
                <a:sym typeface="Symbol" pitchFamily="18" charset="2"/>
              </a:rPr>
              <a:t>) = 3</a:t>
            </a:r>
            <a:r>
              <a:rPr lang="pt-BR" sz="2400" b="1" i="1">
                <a:solidFill>
                  <a:srgbClr val="000000"/>
                </a:solidFill>
                <a:sym typeface="Symbol" pitchFamily="18" charset="2"/>
              </a:rPr>
              <a:t>x</a:t>
            </a:r>
            <a:r>
              <a:rPr lang="pt-BR" sz="2400" b="1" baseline="40000">
                <a:solidFill>
                  <a:srgbClr val="000000"/>
                </a:solidFill>
                <a:sym typeface="Symbol" pitchFamily="18" charset="2"/>
              </a:rPr>
              <a:t>2</a:t>
            </a:r>
            <a:r>
              <a:rPr lang="pt-BR" sz="2400" b="1">
                <a:solidFill>
                  <a:srgbClr val="000000"/>
                </a:solidFill>
                <a:sym typeface="Symbol" pitchFamily="18" charset="2"/>
              </a:rPr>
              <a:t> – 7</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pt-BR" sz="2400" b="1" i="1">
                <a:solidFill>
                  <a:srgbClr val="000000"/>
                </a:solidFill>
                <a:sym typeface="Symbol" pitchFamily="18" charset="2"/>
              </a:rPr>
              <a:t>f</a:t>
            </a:r>
            <a:r>
              <a:rPr lang="pt-BR" sz="2400" b="1">
                <a:solidFill>
                  <a:srgbClr val="000000"/>
                </a:solidFill>
                <a:sym typeface="Symbol" pitchFamily="18" charset="2"/>
              </a:rPr>
              <a:t>(</a:t>
            </a:r>
            <a:r>
              <a:rPr lang="pt-BR" sz="2400" b="1" i="1">
                <a:solidFill>
                  <a:srgbClr val="000000"/>
                </a:solidFill>
                <a:sym typeface="Symbol" pitchFamily="18" charset="2"/>
              </a:rPr>
              <a:t>x</a:t>
            </a:r>
            <a:r>
              <a:rPr lang="pt-BR" sz="2400" b="1">
                <a:solidFill>
                  <a:srgbClr val="000000"/>
                </a:solidFill>
                <a:sym typeface="Symbol" pitchFamily="18" charset="2"/>
              </a:rPr>
              <a:t>) = 3(</a:t>
            </a:r>
            <a:r>
              <a:rPr lang="pt-BR" sz="2400" b="1" i="1">
                <a:solidFill>
                  <a:srgbClr val="000000"/>
                </a:solidFill>
                <a:sym typeface="Symbol" pitchFamily="18" charset="2"/>
              </a:rPr>
              <a:t>x</a:t>
            </a:r>
            <a:r>
              <a:rPr lang="pt-BR" sz="2400" b="1">
                <a:solidFill>
                  <a:srgbClr val="000000"/>
                </a:solidFill>
                <a:sym typeface="Symbol" pitchFamily="18" charset="2"/>
              </a:rPr>
              <a:t> – 5)</a:t>
            </a:r>
            <a:r>
              <a:rPr lang="pt-BR" sz="2400" b="1" baseline="40000">
                <a:solidFill>
                  <a:srgbClr val="000000"/>
                </a:solidFill>
                <a:sym typeface="Symbol" pitchFamily="18" charset="2"/>
              </a:rPr>
              <a:t>2</a:t>
            </a:r>
            <a:r>
              <a:rPr lang="pt-BR" sz="2400" b="1">
                <a:solidFill>
                  <a:srgbClr val="000000"/>
                </a:solidFill>
                <a:sym typeface="Symbol" pitchFamily="18" charset="2"/>
              </a:rPr>
              <a:t> –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b="1" i="1">
                <a:solidFill>
                  <a:srgbClr val="000000"/>
                </a:solidFill>
                <a:sym typeface="Symbol" pitchFamily="18" charset="2"/>
              </a:rPr>
              <a:t>f</a:t>
            </a:r>
            <a:r>
              <a:rPr lang="pt-BR" sz="2400" b="1">
                <a:solidFill>
                  <a:srgbClr val="000000"/>
                </a:solidFill>
                <a:sym typeface="Symbol" pitchFamily="18" charset="2"/>
              </a:rPr>
              <a:t>(</a:t>
            </a:r>
            <a:r>
              <a:rPr lang="pt-BR" sz="2400" b="1" i="1">
                <a:solidFill>
                  <a:srgbClr val="000000"/>
                </a:solidFill>
                <a:sym typeface="Symbol" pitchFamily="18" charset="2"/>
              </a:rPr>
              <a:t>x</a:t>
            </a:r>
            <a:r>
              <a:rPr lang="pt-BR" sz="2400" b="1">
                <a:solidFill>
                  <a:srgbClr val="000000"/>
                </a:solidFill>
                <a:sym typeface="Symbol" pitchFamily="18" charset="2"/>
              </a:rPr>
              <a:t>) = 3(</a:t>
            </a:r>
            <a:r>
              <a:rPr lang="pt-BR" sz="2400" b="1" i="1">
                <a:solidFill>
                  <a:srgbClr val="000000"/>
                </a:solidFill>
                <a:sym typeface="Symbol" pitchFamily="18" charset="2"/>
              </a:rPr>
              <a:t>x</a:t>
            </a:r>
            <a:r>
              <a:rPr lang="pt-BR" sz="2400" b="1">
                <a:solidFill>
                  <a:srgbClr val="000000"/>
                </a:solidFill>
                <a:sym typeface="Symbol" pitchFamily="18" charset="2"/>
              </a:rPr>
              <a:t> + 5)</a:t>
            </a:r>
            <a:r>
              <a:rPr lang="pt-BR" sz="2400" b="1" baseline="40000">
                <a:solidFill>
                  <a:srgbClr val="000000"/>
                </a:solidFill>
                <a:sym typeface="Symbol" pitchFamily="18" charset="2"/>
              </a:rPr>
              <a:t>2</a:t>
            </a:r>
            <a:r>
              <a:rPr lang="pt-BR" sz="2400" b="1">
                <a:solidFill>
                  <a:srgbClr val="000000"/>
                </a:solidFill>
                <a:sym typeface="Symbol" pitchFamily="18" charset="2"/>
              </a:rPr>
              <a:t> –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b="1" i="1">
                <a:solidFill>
                  <a:srgbClr val="000000"/>
                </a:solidFill>
                <a:sym typeface="Symbol" pitchFamily="18" charset="2"/>
              </a:rPr>
              <a:t>f</a:t>
            </a:r>
            <a:r>
              <a:rPr lang="pt-BR" sz="2400" b="1">
                <a:solidFill>
                  <a:srgbClr val="000000"/>
                </a:solidFill>
                <a:sym typeface="Symbol" pitchFamily="18" charset="2"/>
              </a:rPr>
              <a:t>(</a:t>
            </a:r>
            <a:r>
              <a:rPr lang="pt-BR" sz="2400" b="1" i="1">
                <a:solidFill>
                  <a:srgbClr val="000000"/>
                </a:solidFill>
                <a:sym typeface="Symbol" pitchFamily="18" charset="2"/>
              </a:rPr>
              <a:t>x</a:t>
            </a:r>
            <a:r>
              <a:rPr lang="pt-BR" sz="2400" b="1">
                <a:solidFill>
                  <a:srgbClr val="000000"/>
                </a:solidFill>
                <a:sym typeface="Symbol" pitchFamily="18" charset="2"/>
              </a:rPr>
              <a:t>) = 3</a:t>
            </a:r>
            <a:r>
              <a:rPr lang="pt-BR" sz="2400" b="1" i="1">
                <a:solidFill>
                  <a:srgbClr val="000000"/>
                </a:solidFill>
                <a:sym typeface="Symbol" pitchFamily="18" charset="2"/>
              </a:rPr>
              <a:t>x</a:t>
            </a:r>
            <a:r>
              <a:rPr lang="pt-BR" sz="2400" b="1" baseline="40000">
                <a:solidFill>
                  <a:srgbClr val="000000"/>
                </a:solidFill>
                <a:sym typeface="Symbol" pitchFamily="18" charset="2"/>
              </a:rPr>
              <a:t>2</a:t>
            </a:r>
            <a:r>
              <a:rPr lang="pt-BR" sz="2400" b="1">
                <a:solidFill>
                  <a:srgbClr val="000000"/>
                </a:solidFill>
                <a:sym typeface="Symbol" pitchFamily="18" charset="2"/>
              </a:rPr>
              <a:t> + 3</a:t>
            </a:r>
          </a:p>
        </p:txBody>
      </p:sp>
      <p:sp>
        <p:nvSpPr>
          <p:cNvPr id="120838" name="TPQuestion"/>
          <p:cNvSpPr>
            <a:spLocks noChangeArrowheads="1"/>
          </p:cNvSpPr>
          <p:nvPr/>
        </p:nvSpPr>
        <p:spPr bwMode="auto">
          <a:xfrm>
            <a:off x="685800" y="1657350"/>
            <a:ext cx="802005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Which function has a graph that is the same as the graph of </a:t>
            </a:r>
            <a:r>
              <a:rPr lang="en-US" sz="2400" b="1" i="1">
                <a:solidFill>
                  <a:srgbClr val="00539D"/>
                </a:solidFill>
                <a:cs typeface="Times New Roman" pitchFamily="18" charset="0"/>
              </a:rPr>
              <a:t>f</a:t>
            </a:r>
            <a:r>
              <a:rPr lang="en-US" sz="2400" b="1">
                <a:solidFill>
                  <a:srgbClr val="00539D"/>
                </a:solidFill>
                <a:cs typeface="Times New Roman" pitchFamily="18" charset="0"/>
              </a:rPr>
              <a:t>(</a:t>
            </a:r>
            <a:r>
              <a:rPr lang="en-US" sz="2400" b="1" i="1">
                <a:solidFill>
                  <a:srgbClr val="00539D"/>
                </a:solidFill>
                <a:cs typeface="Times New Roman" pitchFamily="18" charset="0"/>
              </a:rPr>
              <a:t>x</a:t>
            </a:r>
            <a:r>
              <a:rPr lang="en-US" sz="2400" b="1">
                <a:solidFill>
                  <a:srgbClr val="00539D"/>
                </a:solidFill>
                <a:cs typeface="Times New Roman" pitchFamily="18" charset="0"/>
              </a:rPr>
              <a:t>) = 3</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2 shifted 5 units up?</a:t>
            </a:r>
          </a:p>
        </p:txBody>
      </p:sp>
      <p:pic>
        <p:nvPicPr>
          <p:cNvPr id="120841" name="Picture 9" descr="Std Test Prac"/>
          <p:cNvPicPr>
            <a:picLocks noChangeAspect="1" noChangeArrowheads="1"/>
          </p:cNvPicPr>
          <p:nvPr/>
        </p:nvPicPr>
        <p:blipFill>
          <a:blip r:embed="rId4" cstate="print"/>
          <a:srcRect/>
          <a:stretch>
            <a:fillRect/>
          </a:stretch>
        </p:blipFill>
        <p:spPr bwMode="auto">
          <a:xfrm>
            <a:off x="647700" y="1295400"/>
            <a:ext cx="3373438" cy="311150"/>
          </a:xfrm>
          <a:prstGeom prst="rect">
            <a:avLst/>
          </a:prstGeom>
          <a:noFill/>
        </p:spPr>
      </p:pic>
      <p:sp>
        <p:nvSpPr>
          <p:cNvPr id="120842" name="AutoShape 10"/>
          <p:cNvSpPr>
            <a:spLocks noChangeArrowheads="1"/>
          </p:cNvSpPr>
          <p:nvPr/>
        </p:nvSpPr>
        <p:spPr bwMode="auto">
          <a:xfrm>
            <a:off x="533400" y="5745163"/>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20843" name="Picture 11" descr="5Min Num_6"/>
          <p:cNvPicPr>
            <a:picLocks noChangeAspect="1" noChangeArrowheads="1"/>
          </p:cNvPicPr>
          <p:nvPr/>
        </p:nvPicPr>
        <p:blipFill>
          <a:blip r:embed="rId5"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0841"/>
                                        </p:tgtEl>
                                        <p:attrNameLst>
                                          <p:attrName>style.visibility</p:attrName>
                                        </p:attrNameLst>
                                      </p:cBhvr>
                                      <p:to>
                                        <p:strVal val="visible"/>
                                      </p:to>
                                    </p:set>
                                    <p:animEffect transition="in" filter="wipe(left)">
                                      <p:cBhvr>
                                        <p:cTn id="7" dur="500"/>
                                        <p:tgtEl>
                                          <p:spTgt spid="12084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0843"/>
                                        </p:tgtEl>
                                        <p:attrNameLst>
                                          <p:attrName>style.visibility</p:attrName>
                                        </p:attrNameLst>
                                      </p:cBhvr>
                                      <p:to>
                                        <p:strVal val="visible"/>
                                      </p:to>
                                    </p:set>
                                    <p:animEffect transition="in" filter="wipe(left)">
                                      <p:cBhvr>
                                        <p:cTn id="11" dur="500"/>
                                        <p:tgtEl>
                                          <p:spTgt spid="12084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0838"/>
                                        </p:tgtEl>
                                        <p:attrNameLst>
                                          <p:attrName>style.visibility</p:attrName>
                                        </p:attrNameLst>
                                      </p:cBhvr>
                                      <p:to>
                                        <p:strVal val="visible"/>
                                      </p:to>
                                    </p:set>
                                    <p:animEffect transition="in" filter="wipe(left)">
                                      <p:cBhvr>
                                        <p:cTn id="15" dur="500"/>
                                        <p:tgtEl>
                                          <p:spTgt spid="12083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0837"/>
                                        </p:tgtEl>
                                        <p:attrNameLst>
                                          <p:attrName>style.visibility</p:attrName>
                                        </p:attrNameLst>
                                      </p:cBhvr>
                                      <p:to>
                                        <p:strVal val="visible"/>
                                      </p:to>
                                    </p:set>
                                    <p:animEffect transition="in" filter="wipe(left)">
                                      <p:cBhvr>
                                        <p:cTn id="19" dur="500"/>
                                        <p:tgtEl>
                                          <p:spTgt spid="12083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20842"/>
                                        </p:tgtEl>
                                        <p:attrNameLst>
                                          <p:attrName>style.visibility</p:attrName>
                                        </p:attrNameLst>
                                      </p:cBhvr>
                                      <p:to>
                                        <p:strVal val="visible"/>
                                      </p:to>
                                    </p:set>
                                    <p:anim calcmode="lin" valueType="num">
                                      <p:cBhvr additive="base">
                                        <p:cTn id="24" dur="500" fill="hold"/>
                                        <p:tgtEl>
                                          <p:spTgt spid="120842"/>
                                        </p:tgtEl>
                                        <p:attrNameLst>
                                          <p:attrName>ppt_x</p:attrName>
                                        </p:attrNameLst>
                                      </p:cBhvr>
                                      <p:tavLst>
                                        <p:tav tm="0">
                                          <p:val>
                                            <p:strVal val="0-#ppt_w/2"/>
                                          </p:val>
                                        </p:tav>
                                        <p:tav tm="100000">
                                          <p:val>
                                            <p:strVal val="#ppt_x"/>
                                          </p:val>
                                        </p:tav>
                                      </p:tavLst>
                                    </p:anim>
                                    <p:anim calcmode="lin" valueType="num">
                                      <p:cBhvr additive="base">
                                        <p:cTn id="25" dur="500" fill="hold"/>
                                        <p:tgtEl>
                                          <p:spTgt spid="1208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7" grpId="0" autoUpdateAnimBg="0"/>
      <p:bldP spid="120838" grpId="0" autoUpdateAnimBg="0"/>
      <p:bldP spid="12084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CCSS</a:t>
            </a:r>
            <a:endParaRPr lang="en-US" b="1">
              <a:solidFill>
                <a:srgbClr val="E01B22"/>
              </a:solidFill>
            </a:endParaRPr>
          </a:p>
        </p:txBody>
      </p:sp>
      <p:sp>
        <p:nvSpPr>
          <p:cNvPr id="119818" name="Fl_text"/>
          <p:cNvSpPr txBox="1">
            <a:spLocks noChangeArrowheads="1"/>
          </p:cNvSpPr>
          <p:nvPr/>
        </p:nvSpPr>
        <p:spPr bwMode="auto">
          <a:xfrm>
            <a:off x="1143000" y="1828800"/>
            <a:ext cx="7543800" cy="4473575"/>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b="1"/>
              <a:t>Content Standards</a:t>
            </a:r>
          </a:p>
          <a:p>
            <a:pPr>
              <a:lnSpc>
                <a:spcPct val="90000"/>
              </a:lnSpc>
              <a:spcBef>
                <a:spcPct val="20000"/>
              </a:spcBef>
              <a:spcAft>
                <a:spcPct val="20000"/>
              </a:spcAft>
            </a:pPr>
            <a:r>
              <a:rPr lang="en-US"/>
              <a:t>A.REI.4 Solve quadratic equations in one variable. </a:t>
            </a:r>
          </a:p>
          <a:p>
            <a:pPr>
              <a:lnSpc>
                <a:spcPct val="90000"/>
              </a:lnSpc>
              <a:spcBef>
                <a:spcPct val="20000"/>
              </a:spcBef>
              <a:spcAft>
                <a:spcPct val="20000"/>
              </a:spcAft>
            </a:pPr>
            <a:r>
              <a:rPr lang="en-US"/>
              <a:t>a. Use the method of completing the square to transform any quadratic equation in </a:t>
            </a:r>
            <a:r>
              <a:rPr lang="en-US" i="1"/>
              <a:t>x </a:t>
            </a:r>
            <a:r>
              <a:rPr lang="en-US"/>
              <a:t>into an equation of the form (</a:t>
            </a:r>
            <a:r>
              <a:rPr lang="en-US" i="1"/>
              <a:t>x </a:t>
            </a:r>
            <a:r>
              <a:rPr lang="en-US"/>
              <a:t>– </a:t>
            </a:r>
            <a:r>
              <a:rPr lang="en-US" i="1"/>
              <a:t>p</a:t>
            </a:r>
            <a:r>
              <a:rPr lang="en-US"/>
              <a:t>)</a:t>
            </a:r>
            <a:r>
              <a:rPr lang="en-US" baseline="40000"/>
              <a:t>2</a:t>
            </a:r>
            <a:r>
              <a:rPr lang="en-US"/>
              <a:t> = </a:t>
            </a:r>
            <a:r>
              <a:rPr lang="en-US" i="1"/>
              <a:t>q </a:t>
            </a:r>
            <a:r>
              <a:rPr lang="en-US"/>
              <a:t>that has the same solutions. Derive the quadratic formula from this form.</a:t>
            </a:r>
          </a:p>
          <a:p>
            <a:pPr>
              <a:lnSpc>
                <a:spcPct val="90000"/>
              </a:lnSpc>
              <a:spcBef>
                <a:spcPct val="20000"/>
              </a:spcBef>
              <a:spcAft>
                <a:spcPct val="20000"/>
              </a:spcAft>
            </a:pPr>
            <a:r>
              <a:rPr lang="en-US"/>
              <a:t>b. Solve quadratic equations by inspection (e.g., for </a:t>
            </a:r>
            <a:r>
              <a:rPr lang="en-US" i="1"/>
              <a:t>x</a:t>
            </a:r>
            <a:r>
              <a:rPr lang="en-US" baseline="40000"/>
              <a:t>2</a:t>
            </a:r>
            <a:r>
              <a:rPr lang="en-US"/>
              <a:t> = 49), taking square roots, completing the square, the quadratic formula and factoring, as appropriate to the initial form of the equation. Recognize when the quadratic formula gives complex solutions and write them as </a:t>
            </a:r>
            <a:br>
              <a:rPr lang="en-US"/>
            </a:br>
            <a:r>
              <a:rPr lang="en-US" i="1"/>
              <a:t>a </a:t>
            </a:r>
            <a:r>
              <a:rPr lang="en-US"/>
              <a:t>± </a:t>
            </a:r>
            <a:r>
              <a:rPr lang="en-US" i="1"/>
              <a:t>bi </a:t>
            </a:r>
            <a:r>
              <a:rPr lang="en-US"/>
              <a:t>for real numbers </a:t>
            </a:r>
            <a:r>
              <a:rPr lang="en-US" i="1"/>
              <a:t>a </a:t>
            </a:r>
            <a:r>
              <a:rPr lang="en-US"/>
              <a:t>and </a:t>
            </a:r>
            <a:r>
              <a:rPr lang="en-US" i="1"/>
              <a:t>b. </a:t>
            </a:r>
          </a:p>
          <a:p>
            <a:pPr>
              <a:lnSpc>
                <a:spcPct val="90000"/>
              </a:lnSpc>
              <a:spcBef>
                <a:spcPct val="20000"/>
              </a:spcBef>
              <a:spcAft>
                <a:spcPct val="20000"/>
              </a:spcAft>
            </a:pPr>
            <a:r>
              <a:rPr lang="en-US"/>
              <a:t>F.IF.8a Use the process of factoring and completing the square in a quadratic function to show zeros, extreme values, and symmetry of the graph, and interpret these in terms of a context.</a:t>
            </a:r>
          </a:p>
          <a:p>
            <a:pPr>
              <a:lnSpc>
                <a:spcPct val="90000"/>
              </a:lnSpc>
              <a:spcBef>
                <a:spcPct val="20000"/>
              </a:spcBef>
              <a:spcAft>
                <a:spcPct val="20000"/>
              </a:spcAft>
            </a:pPr>
            <a:r>
              <a:rPr lang="en-US" b="1"/>
              <a:t>Mathematical Practices</a:t>
            </a:r>
          </a:p>
          <a:p>
            <a:pPr>
              <a:lnSpc>
                <a:spcPct val="90000"/>
              </a:lnSpc>
              <a:spcBef>
                <a:spcPct val="20000"/>
              </a:spcBef>
              <a:spcAft>
                <a:spcPct val="20000"/>
              </a:spcAft>
            </a:pPr>
            <a:r>
              <a:rPr lang="en-US"/>
              <a:t>4 Model with mathematics.</a:t>
            </a:r>
          </a:p>
        </p:txBody>
      </p:sp>
      <p:pic>
        <p:nvPicPr>
          <p:cNvPr id="119819" name="CCSS_Logo" descr="CCSS_Logo"/>
          <p:cNvPicPr>
            <a:picLocks noChangeAspect="1" noChangeArrowheads="1"/>
          </p:cNvPicPr>
          <p:nvPr/>
        </p:nvPicPr>
        <p:blipFill>
          <a:blip r:embed="rId3" cstate="print"/>
          <a:srcRect/>
          <a:stretch>
            <a:fillRect/>
          </a:stretch>
        </p:blipFill>
        <p:spPr bwMode="auto">
          <a:xfrm>
            <a:off x="1085850" y="566738"/>
            <a:ext cx="1276350" cy="1276350"/>
          </a:xfrm>
          <a:prstGeom prst="rect">
            <a:avLst/>
          </a:prstGeom>
          <a:noFill/>
          <a:ln w="9525">
            <a:noFill/>
            <a:miter lim="800000"/>
            <a:headEnd/>
            <a:tailEnd/>
          </a:ln>
          <a:effectLst/>
        </p:spPr>
      </p:pic>
      <p:sp>
        <p:nvSpPr>
          <p:cNvPr id="119821" name="CCSS Copyright"/>
          <p:cNvSpPr txBox="1">
            <a:spLocks noChangeArrowheads="1"/>
          </p:cNvSpPr>
          <p:nvPr/>
        </p:nvSpPr>
        <p:spPr bwMode="auto">
          <a:xfrm>
            <a:off x="152400" y="6556375"/>
            <a:ext cx="6629400" cy="311150"/>
          </a:xfrm>
          <a:prstGeom prst="rect">
            <a:avLst/>
          </a:prstGeom>
          <a:noFill/>
          <a:ln w="9525">
            <a:noFill/>
            <a:miter lim="800000"/>
            <a:headEnd/>
            <a:tailEnd/>
          </a:ln>
          <a:effectLst/>
        </p:spPr>
        <p:txBody>
          <a:bodyPr>
            <a:spAutoFit/>
          </a:bodyPr>
          <a:lstStyle/>
          <a:p>
            <a:pPr>
              <a:lnSpc>
                <a:spcPct val="90000"/>
              </a:lnSpc>
              <a:spcBef>
                <a:spcPct val="50000"/>
              </a:spcBef>
            </a:pPr>
            <a:r>
              <a:rPr lang="en-US" sz="800">
                <a:solidFill>
                  <a:schemeClr val="bg1"/>
                </a:solidFill>
              </a:rPr>
              <a:t>Common Core State Standards © Copyright 2010. National Governors Association Center for Best Practices and Council of Chief State School Officers. All rights reserved.</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9818"/>
                                        </p:tgtEl>
                                        <p:attrNameLst>
                                          <p:attrName>style.visibility</p:attrName>
                                        </p:attrNameLst>
                                      </p:cBhvr>
                                      <p:to>
                                        <p:strVal val="visible"/>
                                      </p:to>
                                    </p:set>
                                    <p:animEffect transition="in" filter="wipe(left)">
                                      <p:cBhvr>
                                        <p:cTn id="7" dur="500"/>
                                        <p:tgtEl>
                                          <p:spTgt spid="119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8"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Then/Now</a:t>
            </a:r>
          </a:p>
        </p:txBody>
      </p:sp>
      <p:sp>
        <p:nvSpPr>
          <p:cNvPr id="4105" name="Text Box 9"/>
          <p:cNvSpPr txBox="1">
            <a:spLocks noChangeArrowheads="1"/>
          </p:cNvSpPr>
          <p:nvPr/>
        </p:nvSpPr>
        <p:spPr bwMode="auto">
          <a:xfrm>
            <a:off x="812800" y="1828800"/>
            <a:ext cx="7620000" cy="2270125"/>
          </a:xfrm>
          <a:prstGeom prst="rect">
            <a:avLst/>
          </a:prstGeom>
          <a:noFill/>
          <a:ln w="9525">
            <a:noFill/>
            <a:miter lim="800000"/>
            <a:headEnd/>
            <a:tailEnd/>
          </a:ln>
          <a:effectLst/>
        </p:spPr>
        <p:txBody>
          <a:bodyPr/>
          <a:lstStyle/>
          <a:p>
            <a:pPr>
              <a:lnSpc>
                <a:spcPct val="90000"/>
              </a:lnSpc>
              <a:spcBef>
                <a:spcPct val="20000"/>
              </a:spcBef>
              <a:spcAft>
                <a:spcPct val="20000"/>
              </a:spcAft>
            </a:pPr>
            <a:r>
              <a:rPr lang="en-US" sz="2800">
                <a:solidFill>
                  <a:srgbClr val="000000"/>
                </a:solidFill>
              </a:rPr>
              <a:t>You solved quadratic equations by using the square root property. </a:t>
            </a:r>
            <a:endParaRPr lang="en-US" sz="2800"/>
          </a:p>
        </p:txBody>
      </p:sp>
      <p:sp>
        <p:nvSpPr>
          <p:cNvPr id="4109" name="Text Box 13"/>
          <p:cNvSpPr txBox="1">
            <a:spLocks noChangeArrowheads="1"/>
          </p:cNvSpPr>
          <p:nvPr/>
        </p:nvSpPr>
        <p:spPr bwMode="auto">
          <a:xfrm>
            <a:off x="812800" y="4057650"/>
            <a:ext cx="7620000" cy="1501775"/>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Complete the square to write perfect square trinomials.</a:t>
            </a:r>
          </a:p>
          <a:p>
            <a:pPr marL="346075" indent="-346075">
              <a:lnSpc>
                <a:spcPct val="90000"/>
              </a:lnSpc>
              <a:spcBef>
                <a:spcPct val="30000"/>
              </a:spcBef>
              <a:spcAft>
                <a:spcPct val="30000"/>
              </a:spcAft>
              <a:buFontTx/>
              <a:buChar char="•"/>
            </a:pPr>
            <a:endParaRPr lang="en-US" sz="2800"/>
          </a:p>
        </p:txBody>
      </p:sp>
      <p:sp>
        <p:nvSpPr>
          <p:cNvPr id="4110" name="Text Box 14"/>
          <p:cNvSpPr txBox="1">
            <a:spLocks noChangeArrowheads="1"/>
          </p:cNvSpPr>
          <p:nvPr/>
        </p:nvSpPr>
        <p:spPr bwMode="auto">
          <a:xfrm>
            <a:off x="812800" y="5086350"/>
            <a:ext cx="7620000" cy="860425"/>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Solve quadratic equations by completing the square.</a:t>
            </a:r>
          </a:p>
        </p:txBody>
      </p:sp>
      <p:pic>
        <p:nvPicPr>
          <p:cNvPr id="4111" name="Then_img" descr="12_ALG1_ThenGraphic"/>
          <p:cNvPicPr>
            <a:picLocks noChangeAspect="1" noChangeArrowheads="1"/>
          </p:cNvPicPr>
          <p:nvPr/>
        </p:nvPicPr>
        <p:blipFill>
          <a:blip r:embed="rId3" cstate="print"/>
          <a:srcRect/>
          <a:stretch>
            <a:fillRect/>
          </a:stretch>
        </p:blipFill>
        <p:spPr bwMode="auto">
          <a:xfrm>
            <a:off x="787400" y="1108075"/>
            <a:ext cx="3327400" cy="549275"/>
          </a:xfrm>
          <a:prstGeom prst="rect">
            <a:avLst/>
          </a:prstGeom>
          <a:noFill/>
          <a:ln w="9525">
            <a:noFill/>
            <a:miter lim="800000"/>
            <a:headEnd/>
            <a:tailEnd/>
          </a:ln>
          <a:effectLst/>
        </p:spPr>
      </p:pic>
      <p:pic>
        <p:nvPicPr>
          <p:cNvPr id="4112" name="Now_img" descr="12_ALG1_NowGraphic"/>
          <p:cNvPicPr>
            <a:picLocks noChangeAspect="1" noChangeArrowheads="1"/>
          </p:cNvPicPr>
          <p:nvPr/>
        </p:nvPicPr>
        <p:blipFill>
          <a:blip r:embed="rId4" cstate="print"/>
          <a:srcRect/>
          <a:stretch>
            <a:fillRect/>
          </a:stretch>
        </p:blipFill>
        <p:spPr bwMode="auto">
          <a:xfrm>
            <a:off x="787400" y="3413125"/>
            <a:ext cx="3327400" cy="54927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11"/>
                                        </p:tgtEl>
                                        <p:attrNameLst>
                                          <p:attrName>style.visibility</p:attrName>
                                        </p:attrNameLst>
                                      </p:cBhvr>
                                      <p:to>
                                        <p:strVal val="visible"/>
                                      </p:to>
                                    </p:set>
                                    <p:animEffect transition="in" filter="wipe(left)">
                                      <p:cBhvr>
                                        <p:cTn id="7" dur="500"/>
                                        <p:tgtEl>
                                          <p:spTgt spid="41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105">
                                            <p:txEl>
                                              <p:charRg st="4294967295" end="4294967295"/>
                                            </p:txEl>
                                          </p:spTgt>
                                        </p:tgtEl>
                                        <p:attrNameLst>
                                          <p:attrName>style.visibility</p:attrName>
                                        </p:attrNameLst>
                                      </p:cBhvr>
                                      <p:to>
                                        <p:strVal val="visible"/>
                                      </p:to>
                                    </p:set>
                                    <p:animEffect transition="in" filter="wipe(left)">
                                      <p:cBhvr>
                                        <p:cTn id="11" dur="500"/>
                                        <p:tgtEl>
                                          <p:spTgt spid="4105">
                                            <p:txEl>
                                              <p:charRg st="4294967295" end="4294967295"/>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112"/>
                                        </p:tgtEl>
                                        <p:attrNameLst>
                                          <p:attrName>style.visibility</p:attrName>
                                        </p:attrNameLst>
                                      </p:cBhvr>
                                      <p:to>
                                        <p:strVal val="visible"/>
                                      </p:to>
                                    </p:set>
                                    <p:animEffect transition="in" filter="wipe(left)">
                                      <p:cBhvr>
                                        <p:cTn id="16" dur="500"/>
                                        <p:tgtEl>
                                          <p:spTgt spid="411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4109">
                                            <p:txEl>
                                              <p:charRg st="4294967295" end="4294967295"/>
                                            </p:txEl>
                                          </p:spTgt>
                                        </p:tgtEl>
                                        <p:attrNameLst>
                                          <p:attrName>style.visibility</p:attrName>
                                        </p:attrNameLst>
                                      </p:cBhvr>
                                      <p:to>
                                        <p:strVal val="visible"/>
                                      </p:to>
                                    </p:set>
                                    <p:animEffect transition="in" filter="wipe(left)">
                                      <p:cBhvr>
                                        <p:cTn id="20" dur="500"/>
                                        <p:tgtEl>
                                          <p:spTgt spid="4109">
                                            <p:txEl>
                                              <p:charRg st="4294967295" end="429496729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110">
                                            <p:txEl>
                                              <p:pRg st="0" end="0"/>
                                            </p:txEl>
                                          </p:spTgt>
                                        </p:tgtEl>
                                        <p:attrNameLst>
                                          <p:attrName>style.visibility</p:attrName>
                                        </p:attrNameLst>
                                      </p:cBhvr>
                                      <p:to>
                                        <p:strVal val="visible"/>
                                      </p:to>
                                    </p:set>
                                    <p:animEffect transition="in" filter="wipe(left)">
                                      <p:cBhvr>
                                        <p:cTn id="25" dur="500"/>
                                        <p:tgtEl>
                                          <p:spTgt spid="41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Vocabulary</a:t>
            </a:r>
          </a:p>
        </p:txBody>
      </p:sp>
      <p:sp>
        <p:nvSpPr>
          <p:cNvPr id="88072" name="Text Box 8"/>
          <p:cNvSpPr txBox="1">
            <a:spLocks noChangeArrowheads="1"/>
          </p:cNvSpPr>
          <p:nvPr/>
        </p:nvSpPr>
        <p:spPr bwMode="auto">
          <a:xfrm>
            <a:off x="812800" y="1828800"/>
            <a:ext cx="7620000" cy="111760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completing the square</a:t>
            </a:r>
          </a:p>
          <a:p>
            <a:pPr marL="346075" indent="-346075">
              <a:lnSpc>
                <a:spcPct val="90000"/>
              </a:lnSpc>
              <a:spcBef>
                <a:spcPct val="30000"/>
              </a:spcBef>
              <a:spcAft>
                <a:spcPct val="30000"/>
              </a:spcAft>
              <a:buFontTx/>
              <a:buChar char="•"/>
            </a:pPr>
            <a:endParaRPr lang="en-US" sz="2800"/>
          </a:p>
        </p:txBody>
      </p:sp>
      <p:pic>
        <p:nvPicPr>
          <p:cNvPr id="88075" name="Vocab_img" descr="12_ALG1_NewVocabulary"/>
          <p:cNvPicPr>
            <a:picLocks noChangeAspect="1" noChangeArrowheads="1"/>
          </p:cNvPicPr>
          <p:nvPr/>
        </p:nvPicPr>
        <p:blipFill>
          <a:blip r:embed="rId3" cstate="print"/>
          <a:srcRect/>
          <a:stretch>
            <a:fillRect/>
          </a:stretch>
        </p:blipFill>
        <p:spPr bwMode="auto">
          <a:xfrm>
            <a:off x="720725" y="1108075"/>
            <a:ext cx="3775075" cy="58102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8072">
                                            <p:txEl>
                                              <p:charRg st="4294967295" end="4294967295"/>
                                            </p:txEl>
                                          </p:spTgt>
                                        </p:tgtEl>
                                        <p:attrNameLst>
                                          <p:attrName>style.visibility</p:attrName>
                                        </p:attrNameLst>
                                      </p:cBhvr>
                                      <p:to>
                                        <p:strVal val="visible"/>
                                      </p:to>
                                    </p:set>
                                    <p:animEffect transition="in" filter="wipe(left)">
                                      <p:cBhvr>
                                        <p:cTn id="7" dur="500"/>
                                        <p:tgtEl>
                                          <p:spTgt spid="88072">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t>Concept</a:t>
            </a:r>
          </a:p>
        </p:txBody>
      </p:sp>
      <p:pic>
        <p:nvPicPr>
          <p:cNvPr id="106507" name="Picture 11" descr="KC_alg_L09-04A"/>
          <p:cNvPicPr>
            <a:picLocks noChangeAspect="1" noChangeArrowheads="1"/>
          </p:cNvPicPr>
          <p:nvPr/>
        </p:nvPicPr>
        <p:blipFill>
          <a:blip r:embed="rId3" cstate="print"/>
          <a:srcRect/>
          <a:stretch>
            <a:fillRect/>
          </a:stretch>
        </p:blipFill>
        <p:spPr bwMode="auto">
          <a:xfrm>
            <a:off x="438150" y="1495425"/>
            <a:ext cx="8239125" cy="3273425"/>
          </a:xfrm>
          <a:prstGeom prst="rect">
            <a:avLst/>
          </a:prstGeom>
          <a:noFill/>
        </p:spPr>
      </p:pic>
    </p:spTree>
    <p:custDataLst>
      <p:tags r:id="rId1"/>
    </p:custData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Example 1</a:t>
            </a:r>
          </a:p>
        </p:txBody>
      </p:sp>
      <p:sp>
        <p:nvSpPr>
          <p:cNvPr id="5131" name="Text Box 11"/>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Complete the Square</a:t>
            </a:r>
            <a:endParaRPr lang="en-US" sz="2000">
              <a:solidFill>
                <a:srgbClr val="000000"/>
              </a:solidFill>
            </a:endParaRPr>
          </a:p>
          <a:p>
            <a:pPr>
              <a:spcBef>
                <a:spcPct val="50000"/>
              </a:spcBef>
            </a:pPr>
            <a:endParaRPr lang="en-US" sz="2000" b="1">
              <a:solidFill>
                <a:srgbClr val="EC1D24"/>
              </a:solidFill>
            </a:endParaRPr>
          </a:p>
        </p:txBody>
      </p:sp>
      <p:sp>
        <p:nvSpPr>
          <p:cNvPr id="5903" name="Rectangle 783"/>
          <p:cNvSpPr>
            <a:spLocks noChangeArrowheads="1"/>
          </p:cNvSpPr>
          <p:nvPr/>
        </p:nvSpPr>
        <p:spPr bwMode="auto">
          <a:xfrm>
            <a:off x="876300" y="1503363"/>
            <a:ext cx="7705725" cy="749300"/>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00539D"/>
                </a:solidFill>
                <a:ea typeface="Times New Roman" pitchFamily="18" charset="0"/>
                <a:cs typeface="Arial" charset="0"/>
              </a:rPr>
              <a:t>Find the value of </a:t>
            </a:r>
            <a:r>
              <a:rPr lang="en-US" sz="2400" b="1" i="1">
                <a:solidFill>
                  <a:srgbClr val="00539D"/>
                </a:solidFill>
                <a:ea typeface="Times New Roman" pitchFamily="18" charset="0"/>
                <a:cs typeface="Arial" charset="0"/>
              </a:rPr>
              <a:t>c</a:t>
            </a:r>
            <a:r>
              <a:rPr lang="en-US" sz="2400" b="1">
                <a:solidFill>
                  <a:srgbClr val="00539D"/>
                </a:solidFill>
                <a:ea typeface="Times New Roman" pitchFamily="18" charset="0"/>
                <a:cs typeface="Arial" charset="0"/>
              </a:rPr>
              <a:t> that makes </a:t>
            </a:r>
            <a:r>
              <a:rPr lang="en-US" sz="2400" b="1" i="1">
                <a:solidFill>
                  <a:srgbClr val="00539D"/>
                </a:solidFill>
                <a:ea typeface="Times New Roman" pitchFamily="18" charset="0"/>
                <a:cs typeface="Arial" charset="0"/>
              </a:rPr>
              <a:t>x</a:t>
            </a:r>
            <a:r>
              <a:rPr lang="en-US" sz="2400" b="1" baseline="40000">
                <a:solidFill>
                  <a:srgbClr val="00539D"/>
                </a:solidFill>
                <a:ea typeface="Times New Roman" pitchFamily="18" charset="0"/>
                <a:cs typeface="Arial" charset="0"/>
              </a:rPr>
              <a:t>2</a:t>
            </a:r>
            <a:r>
              <a:rPr lang="en-US" sz="2400" b="1">
                <a:solidFill>
                  <a:srgbClr val="00539D"/>
                </a:solidFill>
                <a:ea typeface="Times New Roman" pitchFamily="18" charset="0"/>
                <a:cs typeface="Arial" charset="0"/>
              </a:rPr>
              <a:t> – 12</a:t>
            </a:r>
            <a:r>
              <a:rPr lang="en-US" sz="2400" b="1" i="1">
                <a:solidFill>
                  <a:srgbClr val="00539D"/>
                </a:solidFill>
                <a:ea typeface="Times New Roman" pitchFamily="18" charset="0"/>
                <a:cs typeface="Arial" charset="0"/>
              </a:rPr>
              <a:t>x</a:t>
            </a:r>
            <a:r>
              <a:rPr lang="en-US" sz="2400" b="1">
                <a:solidFill>
                  <a:srgbClr val="00539D"/>
                </a:solidFill>
                <a:ea typeface="Times New Roman" pitchFamily="18" charset="0"/>
                <a:cs typeface="Arial" charset="0"/>
              </a:rPr>
              <a:t> + </a:t>
            </a:r>
            <a:r>
              <a:rPr lang="en-US" sz="2400" b="1" i="1">
                <a:solidFill>
                  <a:srgbClr val="00539D"/>
                </a:solidFill>
                <a:ea typeface="Times New Roman" pitchFamily="18" charset="0"/>
                <a:cs typeface="Arial" charset="0"/>
              </a:rPr>
              <a:t>c</a:t>
            </a:r>
            <a:r>
              <a:rPr lang="en-US" sz="2400" b="1">
                <a:solidFill>
                  <a:srgbClr val="00539D"/>
                </a:solidFill>
                <a:ea typeface="Times New Roman" pitchFamily="18" charset="0"/>
                <a:cs typeface="Arial" charset="0"/>
              </a:rPr>
              <a:t> a perfect square trinomial.</a:t>
            </a:r>
            <a:endParaRPr lang="en-US" sz="2400" i="1">
              <a:solidFill>
                <a:srgbClr val="000000"/>
              </a:solidFill>
              <a:ea typeface="Times New Roman" pitchFamily="18" charset="0"/>
              <a:cs typeface="Arial" charset="0"/>
            </a:endParaRPr>
          </a:p>
        </p:txBody>
      </p:sp>
      <p:sp>
        <p:nvSpPr>
          <p:cNvPr id="5904" name="Text Box 784"/>
          <p:cNvSpPr txBox="1">
            <a:spLocks noChangeArrowheads="1"/>
          </p:cNvSpPr>
          <p:nvPr/>
        </p:nvSpPr>
        <p:spPr bwMode="auto">
          <a:xfrm>
            <a:off x="533400" y="2327275"/>
            <a:ext cx="8077200" cy="420688"/>
          </a:xfrm>
          <a:prstGeom prst="rect">
            <a:avLst/>
          </a:prstGeom>
          <a:noFill/>
          <a:ln w="9525" algn="ctr">
            <a:noFill/>
            <a:miter lim="800000"/>
            <a:headEnd/>
            <a:tailEnd/>
          </a:ln>
          <a:effectLst/>
        </p:spPr>
        <p:txBody>
          <a:bodyPr>
            <a:spAutoFit/>
          </a:bodyPr>
          <a:lstStyle/>
          <a:p>
            <a:pPr marL="2400300" indent="-2057400">
              <a:lnSpc>
                <a:spcPct val="90000"/>
              </a:lnSpc>
              <a:spcBef>
                <a:spcPct val="20000"/>
              </a:spcBef>
              <a:spcAft>
                <a:spcPct val="20000"/>
              </a:spcAft>
            </a:pPr>
            <a:r>
              <a:rPr lang="en-US" sz="2400" b="1">
                <a:solidFill>
                  <a:srgbClr val="00539D"/>
                </a:solidFill>
              </a:rPr>
              <a:t>Method 1</a:t>
            </a:r>
            <a:r>
              <a:rPr lang="en-US" sz="2400">
                <a:solidFill>
                  <a:srgbClr val="000000"/>
                </a:solidFill>
              </a:rPr>
              <a:t> 	Use algebra tiles.</a:t>
            </a:r>
          </a:p>
        </p:txBody>
      </p:sp>
      <p:sp>
        <p:nvSpPr>
          <p:cNvPr id="5905" name="Rectangle 785"/>
          <p:cNvSpPr>
            <a:spLocks noChangeArrowheads="1"/>
          </p:cNvSpPr>
          <p:nvPr/>
        </p:nvSpPr>
        <p:spPr bwMode="auto">
          <a:xfrm>
            <a:off x="533400" y="5734050"/>
            <a:ext cx="8229600"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i="1">
                <a:ea typeface="Times New Roman" pitchFamily="18" charset="0"/>
                <a:cs typeface="Arial" charset="0"/>
              </a:rPr>
              <a:t>x</a:t>
            </a:r>
            <a:r>
              <a:rPr lang="en-US" sz="2400" baseline="40000">
                <a:ea typeface="Times New Roman" pitchFamily="18" charset="0"/>
                <a:cs typeface="Arial" charset="0"/>
              </a:rPr>
              <a:t>2</a:t>
            </a:r>
            <a:r>
              <a:rPr lang="en-US" sz="2400">
                <a:ea typeface="Times New Roman" pitchFamily="18" charset="0"/>
                <a:cs typeface="Arial" charset="0"/>
              </a:rPr>
              <a:t> – 12</a:t>
            </a:r>
            <a:r>
              <a:rPr lang="en-US" sz="2400" i="1">
                <a:ea typeface="Times New Roman" pitchFamily="18" charset="0"/>
                <a:cs typeface="Arial" charset="0"/>
              </a:rPr>
              <a:t>x</a:t>
            </a:r>
            <a:r>
              <a:rPr lang="en-US" sz="2400">
                <a:ea typeface="Times New Roman" pitchFamily="18" charset="0"/>
                <a:cs typeface="Arial" charset="0"/>
              </a:rPr>
              <a:t> +</a:t>
            </a:r>
            <a:r>
              <a:rPr lang="en-US" sz="2400" i="1">
                <a:ea typeface="Times New Roman" pitchFamily="18" charset="0"/>
                <a:cs typeface="Arial" charset="0"/>
              </a:rPr>
              <a:t> </a:t>
            </a:r>
            <a:r>
              <a:rPr lang="en-US" sz="2400">
                <a:ea typeface="Times New Roman" pitchFamily="18" charset="0"/>
                <a:cs typeface="Arial" charset="0"/>
              </a:rPr>
              <a:t>36 is a perfect square.</a:t>
            </a:r>
          </a:p>
        </p:txBody>
      </p:sp>
      <p:grpSp>
        <p:nvGrpSpPr>
          <p:cNvPr id="5906" name="Group 786"/>
          <p:cNvGrpSpPr>
            <a:grpSpLocks/>
          </p:cNvGrpSpPr>
          <p:nvPr/>
        </p:nvGrpSpPr>
        <p:grpSpPr bwMode="auto">
          <a:xfrm>
            <a:off x="944563" y="2744788"/>
            <a:ext cx="7780337" cy="2628900"/>
            <a:chOff x="627" y="1729"/>
            <a:chExt cx="4901" cy="1656"/>
          </a:xfrm>
        </p:grpSpPr>
        <p:pic>
          <p:nvPicPr>
            <p:cNvPr id="5907" name="Picture 787" descr="ALG09-03-02"/>
            <p:cNvPicPr>
              <a:picLocks noChangeAspect="1" noChangeArrowheads="1"/>
            </p:cNvPicPr>
            <p:nvPr/>
          </p:nvPicPr>
          <p:blipFill>
            <a:blip r:embed="rId3" cstate="print"/>
            <a:srcRect/>
            <a:stretch>
              <a:fillRect/>
            </a:stretch>
          </p:blipFill>
          <p:spPr bwMode="auto">
            <a:xfrm>
              <a:off x="2348" y="1729"/>
              <a:ext cx="1643" cy="1656"/>
            </a:xfrm>
            <a:prstGeom prst="rect">
              <a:avLst/>
            </a:prstGeom>
            <a:noFill/>
          </p:spPr>
        </p:pic>
        <p:sp>
          <p:nvSpPr>
            <p:cNvPr id="5908" name="AutoShape 788"/>
            <p:cNvSpPr>
              <a:spLocks noChangeArrowheads="1"/>
            </p:cNvSpPr>
            <p:nvPr/>
          </p:nvSpPr>
          <p:spPr bwMode="auto">
            <a:xfrm>
              <a:off x="4468" y="2413"/>
              <a:ext cx="1060" cy="934"/>
            </a:xfrm>
            <a:prstGeom prst="roundRect">
              <a:avLst>
                <a:gd name="adj" fmla="val 16667"/>
              </a:avLst>
            </a:prstGeom>
            <a:solidFill>
              <a:srgbClr val="FFCC00"/>
            </a:solidFill>
            <a:ln w="19050" algn="ctr">
              <a:solidFill>
                <a:schemeClr val="hlink"/>
              </a:solidFill>
              <a:round/>
              <a:headEnd/>
              <a:tailEnd/>
            </a:ln>
            <a:effectLst/>
          </p:spPr>
          <p:txBody>
            <a:bodyPr anchor="ctr">
              <a:spAutoFit/>
            </a:bodyPr>
            <a:lstStyle/>
            <a:p>
              <a:pPr>
                <a:lnSpc>
                  <a:spcPct val="90000"/>
                </a:lnSpc>
                <a:spcBef>
                  <a:spcPct val="20000"/>
                </a:spcBef>
                <a:spcAft>
                  <a:spcPct val="20000"/>
                </a:spcAft>
              </a:pPr>
              <a:r>
                <a:rPr lang="en-US">
                  <a:solidFill>
                    <a:srgbClr val="000000"/>
                  </a:solidFill>
                  <a:ea typeface="Times New Roman" pitchFamily="18" charset="0"/>
                  <a:cs typeface="Arial" charset="0"/>
                </a:rPr>
                <a:t>To make the figure a square, add 36 positive 1-tiles.</a:t>
              </a:r>
            </a:p>
          </p:txBody>
        </p:sp>
        <p:sp>
          <p:nvSpPr>
            <p:cNvPr id="5909" name="AutoShape 789"/>
            <p:cNvSpPr>
              <a:spLocks noChangeArrowheads="1"/>
            </p:cNvSpPr>
            <p:nvPr/>
          </p:nvSpPr>
          <p:spPr bwMode="auto">
            <a:xfrm>
              <a:off x="627" y="2426"/>
              <a:ext cx="1400" cy="934"/>
            </a:xfrm>
            <a:prstGeom prst="roundRect">
              <a:avLst>
                <a:gd name="adj" fmla="val 16667"/>
              </a:avLst>
            </a:prstGeom>
            <a:solidFill>
              <a:srgbClr val="FFCC00"/>
            </a:solidFill>
            <a:ln w="19050" algn="ctr">
              <a:solidFill>
                <a:schemeClr val="hlink"/>
              </a:solidFill>
              <a:round/>
              <a:headEnd/>
              <a:tailEnd/>
            </a:ln>
            <a:effectLst/>
          </p:spPr>
          <p:txBody>
            <a:bodyPr anchor="ctr">
              <a:spAutoFit/>
            </a:bodyPr>
            <a:lstStyle/>
            <a:p>
              <a:pPr>
                <a:lnSpc>
                  <a:spcPct val="90000"/>
                </a:lnSpc>
                <a:spcBef>
                  <a:spcPct val="20000"/>
                </a:spcBef>
                <a:spcAft>
                  <a:spcPct val="20000"/>
                </a:spcAft>
              </a:pPr>
              <a:r>
                <a:rPr lang="en-US">
                  <a:solidFill>
                    <a:srgbClr val="000000"/>
                  </a:solidFill>
                  <a:ea typeface="Times New Roman" pitchFamily="18" charset="0"/>
                  <a:cs typeface="Arial" charset="0"/>
                </a:rPr>
                <a:t>Arrange the tiles for </a:t>
              </a:r>
              <a:r>
                <a:rPr lang="en-US" i="1">
                  <a:solidFill>
                    <a:srgbClr val="000000"/>
                  </a:solidFill>
                  <a:ea typeface="Times New Roman" pitchFamily="18" charset="0"/>
                  <a:cs typeface="Arial" charset="0"/>
                </a:rPr>
                <a:t>x</a:t>
              </a:r>
              <a:r>
                <a:rPr lang="en-US" baseline="40000">
                  <a:solidFill>
                    <a:srgbClr val="000000"/>
                  </a:solidFill>
                  <a:ea typeface="Times New Roman" pitchFamily="18" charset="0"/>
                  <a:cs typeface="Arial" charset="0"/>
                </a:rPr>
                <a:t>2</a:t>
              </a:r>
              <a:r>
                <a:rPr lang="en-US">
                  <a:solidFill>
                    <a:srgbClr val="000000"/>
                  </a:solidFill>
                  <a:ea typeface="Times New Roman" pitchFamily="18" charset="0"/>
                  <a:cs typeface="Arial" charset="0"/>
                </a:rPr>
                <a:t> – 12</a:t>
              </a:r>
              <a:r>
                <a:rPr lang="en-US" i="1">
                  <a:solidFill>
                    <a:srgbClr val="000000"/>
                  </a:solidFill>
                  <a:ea typeface="Times New Roman" pitchFamily="18" charset="0"/>
                  <a:cs typeface="Arial" charset="0"/>
                </a:rPr>
                <a:t>x</a:t>
              </a:r>
              <a:r>
                <a:rPr lang="en-US">
                  <a:solidFill>
                    <a:srgbClr val="000000"/>
                  </a:solidFill>
                  <a:ea typeface="Times New Roman" pitchFamily="18" charset="0"/>
                  <a:cs typeface="Arial" charset="0"/>
                </a:rPr>
                <a:t> + </a:t>
              </a:r>
              <a:r>
                <a:rPr lang="en-US" i="1">
                  <a:solidFill>
                    <a:srgbClr val="000000"/>
                  </a:solidFill>
                  <a:ea typeface="Times New Roman" pitchFamily="18" charset="0"/>
                  <a:cs typeface="Arial" charset="0"/>
                </a:rPr>
                <a:t>c</a:t>
              </a:r>
              <a:r>
                <a:rPr lang="en-US">
                  <a:solidFill>
                    <a:srgbClr val="000000"/>
                  </a:solidFill>
                  <a:ea typeface="Times New Roman" pitchFamily="18" charset="0"/>
                  <a:cs typeface="Arial" charset="0"/>
                </a:rPr>
                <a:t> so that the two sides of the figure are congruent.</a:t>
              </a:r>
            </a:p>
          </p:txBody>
        </p:sp>
        <p:sp>
          <p:nvSpPr>
            <p:cNvPr id="5910" name="Line 790"/>
            <p:cNvSpPr>
              <a:spLocks noChangeShapeType="1"/>
            </p:cNvSpPr>
            <p:nvPr/>
          </p:nvSpPr>
          <p:spPr bwMode="auto">
            <a:xfrm>
              <a:off x="2024" y="2727"/>
              <a:ext cx="340" cy="0"/>
            </a:xfrm>
            <a:prstGeom prst="line">
              <a:avLst/>
            </a:prstGeom>
            <a:noFill/>
            <a:ln w="19050">
              <a:solidFill>
                <a:schemeClr val="tx1"/>
              </a:solidFill>
              <a:round/>
              <a:headEnd/>
              <a:tailEnd type="triangle" w="med" len="med"/>
            </a:ln>
            <a:effectLst/>
          </p:spPr>
          <p:txBody>
            <a:bodyPr>
              <a:spAutoFit/>
            </a:bodyPr>
            <a:lstStyle/>
            <a:p>
              <a:endParaRPr lang="en-US"/>
            </a:p>
          </p:txBody>
        </p:sp>
        <p:cxnSp>
          <p:nvCxnSpPr>
            <p:cNvPr id="5911" name="AutoShape 791"/>
            <p:cNvCxnSpPr>
              <a:cxnSpLocks noChangeShapeType="1"/>
              <a:stCxn id="5909" idx="3"/>
              <a:endCxn id="0" idx="2"/>
            </p:cNvCxnSpPr>
            <p:nvPr/>
          </p:nvCxnSpPr>
          <p:spPr bwMode="auto">
            <a:xfrm>
              <a:off x="2033" y="2893"/>
              <a:ext cx="1137" cy="492"/>
            </a:xfrm>
            <a:prstGeom prst="bentConnector4">
              <a:avLst>
                <a:gd name="adj1" fmla="val 13546"/>
                <a:gd name="adj2" fmla="val 129269"/>
              </a:avLst>
            </a:prstGeom>
            <a:noFill/>
            <a:ln w="9525">
              <a:noFill/>
              <a:miter lim="800000"/>
              <a:headEnd/>
              <a:tailEnd type="triangle" w="med" len="med"/>
            </a:ln>
            <a:effectLst/>
          </p:spPr>
        </p:cxnSp>
        <p:cxnSp>
          <p:nvCxnSpPr>
            <p:cNvPr id="5912" name="AutoShape 792"/>
            <p:cNvCxnSpPr>
              <a:cxnSpLocks noChangeShapeType="1"/>
              <a:stCxn id="5909" idx="2"/>
            </p:cNvCxnSpPr>
            <p:nvPr/>
          </p:nvCxnSpPr>
          <p:spPr bwMode="auto">
            <a:xfrm rot="5400000" flipH="1" flipV="1">
              <a:off x="2159" y="2526"/>
              <a:ext cx="8" cy="1672"/>
            </a:xfrm>
            <a:prstGeom prst="bentConnector4">
              <a:avLst>
                <a:gd name="adj1" fmla="val -1725000"/>
                <a:gd name="adj2" fmla="val 99639"/>
              </a:avLst>
            </a:prstGeom>
            <a:noFill/>
            <a:ln w="19050">
              <a:solidFill>
                <a:schemeClr val="tx1"/>
              </a:solidFill>
              <a:miter lim="800000"/>
              <a:headEnd/>
              <a:tailEnd type="triangle" w="med" len="med"/>
            </a:ln>
            <a:effectLst/>
          </p:spPr>
        </p:cxnSp>
        <p:sp>
          <p:nvSpPr>
            <p:cNvPr id="5913" name="Line 793"/>
            <p:cNvSpPr>
              <a:spLocks noChangeShapeType="1"/>
            </p:cNvSpPr>
            <p:nvPr/>
          </p:nvSpPr>
          <p:spPr bwMode="auto">
            <a:xfrm flipH="1" flipV="1">
              <a:off x="3969" y="2659"/>
              <a:ext cx="499" cy="136"/>
            </a:xfrm>
            <a:prstGeom prst="line">
              <a:avLst/>
            </a:prstGeom>
            <a:noFill/>
            <a:ln w="19050">
              <a:solidFill>
                <a:schemeClr val="tx1"/>
              </a:solidFill>
              <a:round/>
              <a:headEnd/>
              <a:tailEnd type="triangle" w="med" len="med"/>
            </a:ln>
            <a:effectLst/>
          </p:spPr>
          <p:txBody>
            <a:bodyPr>
              <a:spAutoFit/>
            </a:bodyPr>
            <a:lstStyle/>
            <a:p>
              <a:endParaRPr lang="en-US"/>
            </a:p>
          </p:txBody>
        </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03">
                                            <p:txEl>
                                              <p:pRg st="0" end="0"/>
                                            </p:txEl>
                                          </p:spTgt>
                                        </p:tgtEl>
                                        <p:attrNameLst>
                                          <p:attrName>style.visibility</p:attrName>
                                        </p:attrNameLst>
                                      </p:cBhvr>
                                      <p:to>
                                        <p:strVal val="visible"/>
                                      </p:to>
                                    </p:set>
                                    <p:animEffect transition="in" filter="wipe(left)">
                                      <p:cBhvr>
                                        <p:cTn id="7" dur="500"/>
                                        <p:tgtEl>
                                          <p:spTgt spid="59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04">
                                            <p:txEl>
                                              <p:pRg st="0" end="0"/>
                                            </p:txEl>
                                          </p:spTgt>
                                        </p:tgtEl>
                                        <p:attrNameLst>
                                          <p:attrName>style.visibility</p:attrName>
                                        </p:attrNameLst>
                                      </p:cBhvr>
                                      <p:to>
                                        <p:strVal val="visible"/>
                                      </p:to>
                                    </p:set>
                                    <p:animEffect transition="in" filter="wipe(left)">
                                      <p:cBhvr>
                                        <p:cTn id="12" dur="500"/>
                                        <p:tgtEl>
                                          <p:spTgt spid="590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906"/>
                                        </p:tgtEl>
                                        <p:attrNameLst>
                                          <p:attrName>style.visibility</p:attrName>
                                        </p:attrNameLst>
                                      </p:cBhvr>
                                      <p:to>
                                        <p:strVal val="visible"/>
                                      </p:to>
                                    </p:set>
                                    <p:animEffect transition="in" filter="wipe(left)">
                                      <p:cBhvr>
                                        <p:cTn id="17" dur="500"/>
                                        <p:tgtEl>
                                          <p:spTgt spid="590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905">
                                            <p:txEl>
                                              <p:pRg st="0" end="0"/>
                                            </p:txEl>
                                          </p:spTgt>
                                        </p:tgtEl>
                                        <p:attrNameLst>
                                          <p:attrName>style.visibility</p:attrName>
                                        </p:attrNameLst>
                                      </p:cBhvr>
                                      <p:to>
                                        <p:strVal val="visible"/>
                                      </p:to>
                                    </p:set>
                                    <p:animEffect transition="in" filter="wipe(left)">
                                      <p:cBhvr>
                                        <p:cTn id="22" dur="500"/>
                                        <p:tgtEl>
                                          <p:spTgt spid="590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03" grpId="0" build="p" autoUpdateAnimBg="0" advAuto="0"/>
      <p:bldP spid="5904" grpId="0" build="p" autoUpdateAnimBg="0"/>
      <p:bldP spid="5905"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a:t>Example 1</a:t>
            </a:r>
          </a:p>
        </p:txBody>
      </p:sp>
      <p:sp>
        <p:nvSpPr>
          <p:cNvPr id="86024" name="Text Box 8"/>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Complete the Square</a:t>
            </a:r>
            <a:endParaRPr lang="en-US" sz="2000">
              <a:solidFill>
                <a:srgbClr val="000000"/>
              </a:solidFill>
            </a:endParaRPr>
          </a:p>
          <a:p>
            <a:pPr>
              <a:spcBef>
                <a:spcPct val="50000"/>
              </a:spcBef>
            </a:pPr>
            <a:endParaRPr lang="en-US" sz="2000" b="1">
              <a:solidFill>
                <a:srgbClr val="EC1D24"/>
              </a:solidFill>
            </a:endParaRPr>
          </a:p>
        </p:txBody>
      </p:sp>
      <p:sp>
        <p:nvSpPr>
          <p:cNvPr id="86025" name="Rectangle 9"/>
          <p:cNvSpPr>
            <a:spLocks noChangeArrowheads="1"/>
          </p:cNvSpPr>
          <p:nvPr/>
        </p:nvSpPr>
        <p:spPr bwMode="auto">
          <a:xfrm>
            <a:off x="876300" y="1503363"/>
            <a:ext cx="7705725"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tabLst>
                <a:tab pos="2057400" algn="l"/>
              </a:tabLst>
            </a:pPr>
            <a:r>
              <a:rPr lang="en-US" sz="2400" b="1">
                <a:solidFill>
                  <a:srgbClr val="00539D"/>
                </a:solidFill>
                <a:ea typeface="Times New Roman" pitchFamily="18" charset="0"/>
                <a:cs typeface="Arial" charset="0"/>
              </a:rPr>
              <a:t>Method 2</a:t>
            </a:r>
            <a:r>
              <a:rPr lang="en-US" sz="2400">
                <a:solidFill>
                  <a:srgbClr val="000000"/>
                </a:solidFill>
                <a:ea typeface="Times New Roman" pitchFamily="18" charset="0"/>
                <a:cs typeface="Arial" charset="0"/>
              </a:rPr>
              <a:t> 	Complete the square.</a:t>
            </a:r>
          </a:p>
        </p:txBody>
      </p:sp>
      <p:sp>
        <p:nvSpPr>
          <p:cNvPr id="86026" name="Rectangle 10"/>
          <p:cNvSpPr>
            <a:spLocks noChangeArrowheads="1"/>
          </p:cNvSpPr>
          <p:nvPr/>
        </p:nvSpPr>
        <p:spPr bwMode="auto">
          <a:xfrm>
            <a:off x="533400" y="4737100"/>
            <a:ext cx="8229600" cy="822325"/>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Thus, </a:t>
            </a:r>
            <a:r>
              <a:rPr lang="en-US" sz="2400" i="1">
                <a:solidFill>
                  <a:srgbClr val="E01B22"/>
                </a:solidFill>
              </a:rPr>
              <a:t>c</a:t>
            </a:r>
            <a:r>
              <a:rPr lang="en-US" sz="2400">
                <a:solidFill>
                  <a:srgbClr val="E01B22"/>
                </a:solidFill>
              </a:rPr>
              <a:t> = 36. Notice that </a:t>
            </a:r>
          </a:p>
          <a:p>
            <a:pPr marL="1712913" indent="-1368425">
              <a:lnSpc>
                <a:spcPct val="90000"/>
              </a:lnSpc>
              <a:spcBef>
                <a:spcPct val="20000"/>
              </a:spcBef>
              <a:buClr>
                <a:srgbClr val="FFFFFF"/>
              </a:buClr>
              <a:tabLst>
                <a:tab pos="1943100" algn="l"/>
              </a:tabLst>
            </a:pPr>
            <a:r>
              <a:rPr lang="en-US" sz="2400">
                <a:solidFill>
                  <a:srgbClr val="E01B22"/>
                </a:solidFill>
              </a:rPr>
              <a:t>	</a:t>
            </a:r>
            <a:r>
              <a:rPr lang="en-US" sz="2400" i="1">
                <a:solidFill>
                  <a:srgbClr val="E01B22"/>
                </a:solidFill>
              </a:rPr>
              <a:t>x</a:t>
            </a:r>
            <a:r>
              <a:rPr lang="en-US" sz="2400" baseline="40000">
                <a:solidFill>
                  <a:srgbClr val="E01B22"/>
                </a:solidFill>
              </a:rPr>
              <a:t>2</a:t>
            </a:r>
            <a:r>
              <a:rPr lang="en-US" sz="2400">
                <a:solidFill>
                  <a:srgbClr val="E01B22"/>
                </a:solidFill>
              </a:rPr>
              <a:t> – 12</a:t>
            </a:r>
            <a:r>
              <a:rPr lang="en-US" sz="2400" i="1">
                <a:solidFill>
                  <a:srgbClr val="E01B22"/>
                </a:solidFill>
              </a:rPr>
              <a:t>x</a:t>
            </a:r>
            <a:r>
              <a:rPr lang="en-US" sz="2400">
                <a:solidFill>
                  <a:srgbClr val="E01B22"/>
                </a:solidFill>
              </a:rPr>
              <a:t> + 36 = (</a:t>
            </a:r>
            <a:r>
              <a:rPr lang="en-US" sz="2400" i="1">
                <a:solidFill>
                  <a:srgbClr val="E01B22"/>
                </a:solidFill>
              </a:rPr>
              <a:t>x</a:t>
            </a:r>
            <a:r>
              <a:rPr lang="en-US" sz="2400">
                <a:solidFill>
                  <a:srgbClr val="E01B22"/>
                </a:solidFill>
              </a:rPr>
              <a:t> – 6)</a:t>
            </a:r>
            <a:r>
              <a:rPr lang="en-US" sz="2400" baseline="40000">
                <a:solidFill>
                  <a:srgbClr val="E01B22"/>
                </a:solidFill>
              </a:rPr>
              <a:t>2</a:t>
            </a:r>
            <a:r>
              <a:rPr lang="en-US" sz="2400">
                <a:solidFill>
                  <a:srgbClr val="E01B22"/>
                </a:solidFill>
              </a:rPr>
              <a:t>.</a:t>
            </a:r>
            <a:endParaRPr lang="en-US" sz="2400" i="1">
              <a:solidFill>
                <a:srgbClr val="E01B22"/>
              </a:solidFill>
            </a:endParaRPr>
          </a:p>
        </p:txBody>
      </p:sp>
      <p:grpSp>
        <p:nvGrpSpPr>
          <p:cNvPr id="86027" name="Group 11"/>
          <p:cNvGrpSpPr>
            <a:grpSpLocks/>
          </p:cNvGrpSpPr>
          <p:nvPr/>
        </p:nvGrpSpPr>
        <p:grpSpPr bwMode="auto">
          <a:xfrm>
            <a:off x="533400" y="1871663"/>
            <a:ext cx="8077200" cy="828675"/>
            <a:chOff x="336" y="1179"/>
            <a:chExt cx="5088" cy="522"/>
          </a:xfrm>
        </p:grpSpPr>
        <p:sp>
          <p:nvSpPr>
            <p:cNvPr id="86028" name="Text Box 12"/>
            <p:cNvSpPr txBox="1">
              <a:spLocks noChangeArrowheads="1"/>
            </p:cNvSpPr>
            <p:nvPr/>
          </p:nvSpPr>
          <p:spPr bwMode="auto">
            <a:xfrm>
              <a:off x="336" y="1305"/>
              <a:ext cx="5088"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b="1">
                  <a:solidFill>
                    <a:srgbClr val="00539D"/>
                  </a:solidFill>
                </a:rPr>
                <a:t>Step 1</a:t>
              </a:r>
              <a:r>
                <a:rPr lang="en-US" sz="2400">
                  <a:solidFill>
                    <a:srgbClr val="000000"/>
                  </a:solidFill>
                </a:rPr>
                <a:t>	</a:t>
              </a:r>
            </a:p>
          </p:txBody>
        </p:sp>
        <p:pic>
          <p:nvPicPr>
            <p:cNvPr id="86029" name="Picture 13" descr="eq_26"/>
            <p:cNvPicPr>
              <a:picLocks noChangeAspect="1" noChangeArrowheads="1"/>
            </p:cNvPicPr>
            <p:nvPr/>
          </p:nvPicPr>
          <p:blipFill>
            <a:blip r:embed="rId3" cstate="print"/>
            <a:srcRect t="51479" r="31868"/>
            <a:stretch>
              <a:fillRect/>
            </a:stretch>
          </p:blipFill>
          <p:spPr bwMode="auto">
            <a:xfrm>
              <a:off x="4059" y="1195"/>
              <a:ext cx="930" cy="492"/>
            </a:xfrm>
            <a:prstGeom prst="rect">
              <a:avLst/>
            </a:prstGeom>
            <a:noFill/>
          </p:spPr>
        </p:pic>
        <p:pic>
          <p:nvPicPr>
            <p:cNvPr id="86030" name="Picture 14" descr="eq_26"/>
            <p:cNvPicPr>
              <a:picLocks noChangeAspect="1" noChangeArrowheads="1"/>
            </p:cNvPicPr>
            <p:nvPr/>
          </p:nvPicPr>
          <p:blipFill>
            <a:blip r:embed="rId3" cstate="print"/>
            <a:srcRect b="48521"/>
            <a:stretch>
              <a:fillRect/>
            </a:stretch>
          </p:blipFill>
          <p:spPr bwMode="auto">
            <a:xfrm>
              <a:off x="1893" y="1179"/>
              <a:ext cx="1365" cy="522"/>
            </a:xfrm>
            <a:prstGeom prst="rect">
              <a:avLst/>
            </a:prstGeom>
            <a:noFill/>
          </p:spPr>
        </p:pic>
      </p:grpSp>
      <p:sp>
        <p:nvSpPr>
          <p:cNvPr id="86031" name="Text Box 15"/>
          <p:cNvSpPr txBox="1">
            <a:spLocks noChangeArrowheads="1"/>
          </p:cNvSpPr>
          <p:nvPr/>
        </p:nvSpPr>
        <p:spPr bwMode="auto">
          <a:xfrm>
            <a:off x="533400" y="2960688"/>
            <a:ext cx="8077200" cy="749300"/>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2400300" algn="l"/>
                <a:tab pos="5829300" algn="l"/>
              </a:tabLst>
            </a:pPr>
            <a:r>
              <a:rPr lang="en-US" sz="2400" b="1">
                <a:solidFill>
                  <a:srgbClr val="00539D"/>
                </a:solidFill>
              </a:rPr>
              <a:t>Step 2</a:t>
            </a:r>
            <a:r>
              <a:rPr lang="en-US" sz="2400">
                <a:solidFill>
                  <a:srgbClr val="000000"/>
                </a:solidFill>
              </a:rPr>
              <a:t>	Square the result	(–6)</a:t>
            </a:r>
            <a:r>
              <a:rPr lang="en-US" sz="2400" baseline="40000">
                <a:solidFill>
                  <a:srgbClr val="000000"/>
                </a:solidFill>
              </a:rPr>
              <a:t>2</a:t>
            </a:r>
            <a:r>
              <a:rPr lang="en-US" sz="2400">
                <a:solidFill>
                  <a:srgbClr val="000000"/>
                </a:solidFill>
              </a:rPr>
              <a:t> = 36 </a:t>
            </a:r>
            <a:br>
              <a:rPr lang="en-US" sz="2400">
                <a:solidFill>
                  <a:srgbClr val="000000"/>
                </a:solidFill>
              </a:rPr>
            </a:br>
            <a:r>
              <a:rPr lang="en-US" sz="2400">
                <a:solidFill>
                  <a:srgbClr val="000000"/>
                </a:solidFill>
              </a:rPr>
              <a:t>	of Step 1.</a:t>
            </a:r>
          </a:p>
        </p:txBody>
      </p:sp>
      <p:sp>
        <p:nvSpPr>
          <p:cNvPr id="86032" name="Text Box 16"/>
          <p:cNvSpPr txBox="1">
            <a:spLocks noChangeArrowheads="1"/>
          </p:cNvSpPr>
          <p:nvPr/>
        </p:nvSpPr>
        <p:spPr bwMode="auto">
          <a:xfrm>
            <a:off x="533400" y="3824288"/>
            <a:ext cx="8077200" cy="749300"/>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2400300" algn="l"/>
                <a:tab pos="5829300" algn="l"/>
              </a:tabLst>
            </a:pPr>
            <a:r>
              <a:rPr lang="en-US" sz="2400" b="1">
                <a:solidFill>
                  <a:srgbClr val="00539D"/>
                </a:solidFill>
              </a:rPr>
              <a:t>Step 3</a:t>
            </a:r>
            <a:r>
              <a:rPr lang="en-US" sz="2400">
                <a:solidFill>
                  <a:srgbClr val="000000"/>
                </a:solidFill>
              </a:rPr>
              <a:t>	Add the result of	</a:t>
            </a:r>
            <a:r>
              <a:rPr lang="en-US" sz="2400" i="1">
                <a:solidFill>
                  <a:srgbClr val="000000"/>
                </a:solidFill>
              </a:rPr>
              <a:t>x</a:t>
            </a:r>
            <a:r>
              <a:rPr lang="en-US" sz="2400" baseline="40000">
                <a:solidFill>
                  <a:srgbClr val="000000"/>
                </a:solidFill>
              </a:rPr>
              <a:t>2</a:t>
            </a:r>
            <a:r>
              <a:rPr lang="en-US" sz="2400">
                <a:solidFill>
                  <a:srgbClr val="000000"/>
                </a:solidFill>
              </a:rPr>
              <a:t> –12</a:t>
            </a:r>
            <a:r>
              <a:rPr lang="en-US" sz="2400" i="1">
                <a:solidFill>
                  <a:srgbClr val="000000"/>
                </a:solidFill>
              </a:rPr>
              <a:t>x</a:t>
            </a:r>
            <a:r>
              <a:rPr lang="en-US" sz="2400">
                <a:solidFill>
                  <a:srgbClr val="000000"/>
                </a:solidFill>
              </a:rPr>
              <a:t> + 36 </a:t>
            </a:r>
            <a:br>
              <a:rPr lang="en-US" sz="2400">
                <a:solidFill>
                  <a:srgbClr val="000000"/>
                </a:solidFill>
              </a:rPr>
            </a:br>
            <a:r>
              <a:rPr lang="en-US" sz="2400">
                <a:solidFill>
                  <a:srgbClr val="000000"/>
                </a:solidFill>
              </a:rPr>
              <a:t>	Step 2 to </a:t>
            </a:r>
            <a:r>
              <a:rPr lang="en-US" sz="2400" i="1">
                <a:solidFill>
                  <a:srgbClr val="000000"/>
                </a:solidFill>
              </a:rPr>
              <a:t>x</a:t>
            </a:r>
            <a:r>
              <a:rPr lang="en-US" sz="2400" baseline="40000">
                <a:solidFill>
                  <a:srgbClr val="000000"/>
                </a:solidFill>
              </a:rPr>
              <a:t>2</a:t>
            </a:r>
            <a:r>
              <a:rPr lang="en-US" sz="2400">
                <a:solidFill>
                  <a:srgbClr val="000000"/>
                </a:solidFill>
              </a:rPr>
              <a:t> – 12</a:t>
            </a:r>
            <a:r>
              <a:rPr lang="en-US" sz="2400" i="1">
                <a:solidFill>
                  <a:srgbClr val="000000"/>
                </a:solidFill>
              </a:rPr>
              <a:t>x</a:t>
            </a:r>
            <a:r>
              <a:rPr lang="en-US" sz="2400">
                <a:solidFill>
                  <a:srgbClr val="000000"/>
                </a:solidFill>
              </a:rPr>
              <a:t>.</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6025">
                                            <p:txEl>
                                              <p:pRg st="0" end="0"/>
                                            </p:txEl>
                                          </p:spTgt>
                                        </p:tgtEl>
                                        <p:attrNameLst>
                                          <p:attrName>style.visibility</p:attrName>
                                        </p:attrNameLst>
                                      </p:cBhvr>
                                      <p:to>
                                        <p:strVal val="visible"/>
                                      </p:to>
                                    </p:set>
                                    <p:animEffect transition="in" filter="wipe(left)">
                                      <p:cBhvr>
                                        <p:cTn id="7" dur="500"/>
                                        <p:tgtEl>
                                          <p:spTgt spid="860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6027"/>
                                        </p:tgtEl>
                                        <p:attrNameLst>
                                          <p:attrName>style.visibility</p:attrName>
                                        </p:attrNameLst>
                                      </p:cBhvr>
                                      <p:to>
                                        <p:strVal val="visible"/>
                                      </p:to>
                                    </p:set>
                                    <p:animEffect transition="in" filter="wipe(left)">
                                      <p:cBhvr>
                                        <p:cTn id="12" dur="500"/>
                                        <p:tgtEl>
                                          <p:spTgt spid="8602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6031"/>
                                        </p:tgtEl>
                                        <p:attrNameLst>
                                          <p:attrName>style.visibility</p:attrName>
                                        </p:attrNameLst>
                                      </p:cBhvr>
                                      <p:to>
                                        <p:strVal val="visible"/>
                                      </p:to>
                                    </p:set>
                                    <p:animEffect transition="in" filter="wipe(left)">
                                      <p:cBhvr>
                                        <p:cTn id="17" dur="500"/>
                                        <p:tgtEl>
                                          <p:spTgt spid="8603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6032"/>
                                        </p:tgtEl>
                                        <p:attrNameLst>
                                          <p:attrName>style.visibility</p:attrName>
                                        </p:attrNameLst>
                                      </p:cBhvr>
                                      <p:to>
                                        <p:strVal val="visible"/>
                                      </p:to>
                                    </p:set>
                                    <p:animEffect transition="in" filter="wipe(left)">
                                      <p:cBhvr>
                                        <p:cTn id="22" dur="500"/>
                                        <p:tgtEl>
                                          <p:spTgt spid="8603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6026">
                                            <p:txEl>
                                              <p:pRg st="0" end="0"/>
                                            </p:txEl>
                                          </p:spTgt>
                                        </p:tgtEl>
                                        <p:attrNameLst>
                                          <p:attrName>style.visibility</p:attrName>
                                        </p:attrNameLst>
                                      </p:cBhvr>
                                      <p:to>
                                        <p:strVal val="visible"/>
                                      </p:to>
                                    </p:set>
                                    <p:animEffect transition="in" filter="wipe(left)">
                                      <p:cBhvr>
                                        <p:cTn id="27" dur="500"/>
                                        <p:tgtEl>
                                          <p:spTgt spid="8602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6026">
                                            <p:txEl>
                                              <p:pRg st="1" end="1"/>
                                            </p:txEl>
                                          </p:spTgt>
                                        </p:tgtEl>
                                        <p:attrNameLst>
                                          <p:attrName>style.visibility</p:attrName>
                                        </p:attrNameLst>
                                      </p:cBhvr>
                                      <p:to>
                                        <p:strVal val="visible"/>
                                      </p:to>
                                    </p:set>
                                    <p:animEffect transition="in" filter="wipe(left)">
                                      <p:cBhvr>
                                        <p:cTn id="32" dur="500"/>
                                        <p:tgtEl>
                                          <p:spTgt spid="8602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5" grpId="0" build="p" autoUpdateAnimBg="0" advAuto="0"/>
      <p:bldP spid="86026" grpId="0" build="p" autoUpdateAnimBg="0"/>
      <p:bldP spid="86031" grpId="0" autoUpdateAnimBg="0"/>
      <p:bldP spid="86032"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TPQuestion"/>
          <p:cNvSpPr>
            <a:spLocks noGrp="1" noChangeArrowheads="1"/>
          </p:cNvSpPr>
          <p:nvPr>
            <p:ph type="title"/>
          </p:nvPr>
        </p:nvSpPr>
        <p:spPr/>
        <p:txBody>
          <a:bodyPr/>
          <a:lstStyle/>
          <a:p>
            <a:r>
              <a:rPr lang="en-US"/>
              <a:t>Example 1</a:t>
            </a:r>
          </a:p>
        </p:txBody>
      </p:sp>
      <p:sp>
        <p:nvSpPr>
          <p:cNvPr id="113672" name="Oval 8"/>
          <p:cNvSpPr>
            <a:spLocks noChangeArrowheads="1"/>
          </p:cNvSpPr>
          <p:nvPr/>
        </p:nvSpPr>
        <p:spPr bwMode="auto">
          <a:xfrm>
            <a:off x="876300" y="51054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3673" name="Picture 9"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3674" name="Picture 10"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3675" name="TPAnswers"/>
          <p:cNvSpPr>
            <a:spLocks noChangeArrowheads="1"/>
          </p:cNvSpPr>
          <p:nvPr>
            <p:custDataLst>
              <p:tags r:id="rId2"/>
            </p:custDataLst>
          </p:nvPr>
        </p:nvSpPr>
        <p:spPr bwMode="auto">
          <a:xfrm>
            <a:off x="914400" y="2327275"/>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ym typeface="Symbol" pitchFamily="18" charset="2"/>
              </a:rPr>
              <a:t>	7</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ym typeface="Symbol" pitchFamily="18" charset="2"/>
              </a:rPr>
              <a:t>	14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ym typeface="Symbol" pitchFamily="18" charset="2"/>
              </a:rPr>
              <a:t>	156</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ym typeface="Symbol" pitchFamily="18" charset="2"/>
              </a:rPr>
              <a:t>	49</a:t>
            </a:r>
          </a:p>
        </p:txBody>
      </p:sp>
      <p:sp>
        <p:nvSpPr>
          <p:cNvPr id="113676" name="TPQuestion"/>
          <p:cNvSpPr>
            <a:spLocks noChangeArrowheads="1"/>
          </p:cNvSpPr>
          <p:nvPr/>
        </p:nvSpPr>
        <p:spPr bwMode="auto">
          <a:xfrm>
            <a:off x="533400" y="1504950"/>
            <a:ext cx="830580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Find the value of </a:t>
            </a:r>
            <a:r>
              <a:rPr lang="en-US" sz="2400" b="1" i="1">
                <a:solidFill>
                  <a:srgbClr val="00539D"/>
                </a:solidFill>
                <a:cs typeface="Times New Roman" pitchFamily="18" charset="0"/>
              </a:rPr>
              <a:t>c</a:t>
            </a:r>
            <a:r>
              <a:rPr lang="en-US" sz="2400" b="1">
                <a:solidFill>
                  <a:srgbClr val="00539D"/>
                </a:solidFill>
                <a:cs typeface="Times New Roman" pitchFamily="18" charset="0"/>
              </a:rPr>
              <a:t> that makes </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+ 14</a:t>
            </a:r>
            <a:r>
              <a:rPr lang="en-US" sz="2400" b="1" i="1">
                <a:solidFill>
                  <a:srgbClr val="00539D"/>
                </a:solidFill>
                <a:cs typeface="Times New Roman" pitchFamily="18" charset="0"/>
              </a:rPr>
              <a:t>x</a:t>
            </a:r>
            <a:r>
              <a:rPr lang="en-US" sz="2400" b="1">
                <a:solidFill>
                  <a:srgbClr val="00539D"/>
                </a:solidFill>
                <a:cs typeface="Times New Roman" pitchFamily="18" charset="0"/>
              </a:rPr>
              <a:t> + </a:t>
            </a:r>
            <a:r>
              <a:rPr lang="en-US" sz="2400" b="1" i="1">
                <a:solidFill>
                  <a:srgbClr val="00539D"/>
                </a:solidFill>
                <a:cs typeface="Times New Roman" pitchFamily="18" charset="0"/>
              </a:rPr>
              <a:t>c</a:t>
            </a:r>
            <a:r>
              <a:rPr lang="en-US" sz="2400" b="1">
                <a:solidFill>
                  <a:srgbClr val="00539D"/>
                </a:solidFill>
                <a:cs typeface="Times New Roman" pitchFamily="18" charset="0"/>
              </a:rPr>
              <a:t> a perfect square.</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3673"/>
                                        </p:tgtEl>
                                        <p:attrNameLst>
                                          <p:attrName>style.visibility</p:attrName>
                                        </p:attrNameLst>
                                      </p:cBhvr>
                                      <p:to>
                                        <p:strVal val="visible"/>
                                      </p:to>
                                    </p:set>
                                    <p:animEffect transition="in" filter="wipe(left)">
                                      <p:cBhvr>
                                        <p:cTn id="7" dur="500"/>
                                        <p:tgtEl>
                                          <p:spTgt spid="11367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3674"/>
                                        </p:tgtEl>
                                        <p:attrNameLst>
                                          <p:attrName>style.visibility</p:attrName>
                                        </p:attrNameLst>
                                      </p:cBhvr>
                                      <p:to>
                                        <p:strVal val="visible"/>
                                      </p:to>
                                    </p:set>
                                    <p:animEffect transition="in" filter="dissolve">
                                      <p:cBhvr>
                                        <p:cTn id="11" dur="500"/>
                                        <p:tgtEl>
                                          <p:spTgt spid="11367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3676"/>
                                        </p:tgtEl>
                                        <p:attrNameLst>
                                          <p:attrName>style.visibility</p:attrName>
                                        </p:attrNameLst>
                                      </p:cBhvr>
                                      <p:to>
                                        <p:strVal val="visible"/>
                                      </p:to>
                                    </p:set>
                                    <p:animEffect transition="in" filter="wipe(left)">
                                      <p:cBhvr>
                                        <p:cTn id="15" dur="500"/>
                                        <p:tgtEl>
                                          <p:spTgt spid="11367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3675"/>
                                        </p:tgtEl>
                                        <p:attrNameLst>
                                          <p:attrName>style.visibility</p:attrName>
                                        </p:attrNameLst>
                                      </p:cBhvr>
                                      <p:to>
                                        <p:strVal val="visible"/>
                                      </p:to>
                                    </p:set>
                                    <p:animEffect transition="in" filter="wipe(left)">
                                      <p:cBhvr>
                                        <p:cTn id="19" dur="500"/>
                                        <p:tgtEl>
                                          <p:spTgt spid="113675"/>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3672"/>
                                        </p:tgtEl>
                                        <p:attrNameLst>
                                          <p:attrName>style.visibility</p:attrName>
                                        </p:attrNameLst>
                                      </p:cBhvr>
                                      <p:to>
                                        <p:strVal val="visible"/>
                                      </p:to>
                                    </p:set>
                                    <p:animEffect transition="in" filter="wipe(down)">
                                      <p:cBhvr>
                                        <p:cTn id="24" dur="580">
                                          <p:stCondLst>
                                            <p:cond delay="0"/>
                                          </p:stCondLst>
                                        </p:cTn>
                                        <p:tgtEl>
                                          <p:spTgt spid="113672"/>
                                        </p:tgtEl>
                                      </p:cBhvr>
                                    </p:animEffect>
                                    <p:anim calcmode="lin" valueType="num">
                                      <p:cBhvr>
                                        <p:cTn id="25" dur="1822" tmFilter="0,0; 0.14,0.36; 0.43,0.73; 0.71,0.91; 1.0,1.0">
                                          <p:stCondLst>
                                            <p:cond delay="0"/>
                                          </p:stCondLst>
                                        </p:cTn>
                                        <p:tgtEl>
                                          <p:spTgt spid="11367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367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367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367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3672"/>
                                        </p:tgtEl>
                                        <p:attrNameLst>
                                          <p:attrName>ppt_y</p:attrName>
                                        </p:attrNameLst>
                                      </p:cBhvr>
                                      <p:tavLst>
                                        <p:tav tm="0" fmla="#ppt_y-sin(pi*$)/81">
                                          <p:val>
                                            <p:fltVal val="0"/>
                                          </p:val>
                                        </p:tav>
                                        <p:tav tm="100000">
                                          <p:val>
                                            <p:fltVal val="1"/>
                                          </p:val>
                                        </p:tav>
                                      </p:tavLst>
                                    </p:anim>
                                    <p:animScale>
                                      <p:cBhvr>
                                        <p:cTn id="30" dur="26">
                                          <p:stCondLst>
                                            <p:cond delay="650"/>
                                          </p:stCondLst>
                                        </p:cTn>
                                        <p:tgtEl>
                                          <p:spTgt spid="113672"/>
                                        </p:tgtEl>
                                      </p:cBhvr>
                                      <p:to x="100000" y="60000"/>
                                    </p:animScale>
                                    <p:animScale>
                                      <p:cBhvr>
                                        <p:cTn id="31" dur="166" decel="50000">
                                          <p:stCondLst>
                                            <p:cond delay="676"/>
                                          </p:stCondLst>
                                        </p:cTn>
                                        <p:tgtEl>
                                          <p:spTgt spid="113672"/>
                                        </p:tgtEl>
                                      </p:cBhvr>
                                      <p:to x="100000" y="100000"/>
                                    </p:animScale>
                                    <p:animScale>
                                      <p:cBhvr>
                                        <p:cTn id="32" dur="26">
                                          <p:stCondLst>
                                            <p:cond delay="1312"/>
                                          </p:stCondLst>
                                        </p:cTn>
                                        <p:tgtEl>
                                          <p:spTgt spid="113672"/>
                                        </p:tgtEl>
                                      </p:cBhvr>
                                      <p:to x="100000" y="80000"/>
                                    </p:animScale>
                                    <p:animScale>
                                      <p:cBhvr>
                                        <p:cTn id="33" dur="166" decel="50000">
                                          <p:stCondLst>
                                            <p:cond delay="1338"/>
                                          </p:stCondLst>
                                        </p:cTn>
                                        <p:tgtEl>
                                          <p:spTgt spid="113672"/>
                                        </p:tgtEl>
                                      </p:cBhvr>
                                      <p:to x="100000" y="100000"/>
                                    </p:animScale>
                                    <p:animScale>
                                      <p:cBhvr>
                                        <p:cTn id="34" dur="26">
                                          <p:stCondLst>
                                            <p:cond delay="1642"/>
                                          </p:stCondLst>
                                        </p:cTn>
                                        <p:tgtEl>
                                          <p:spTgt spid="113672"/>
                                        </p:tgtEl>
                                      </p:cBhvr>
                                      <p:to x="100000" y="90000"/>
                                    </p:animScale>
                                    <p:animScale>
                                      <p:cBhvr>
                                        <p:cTn id="35" dur="166" decel="50000">
                                          <p:stCondLst>
                                            <p:cond delay="1668"/>
                                          </p:stCondLst>
                                        </p:cTn>
                                        <p:tgtEl>
                                          <p:spTgt spid="113672"/>
                                        </p:tgtEl>
                                      </p:cBhvr>
                                      <p:to x="100000" y="100000"/>
                                    </p:animScale>
                                    <p:animScale>
                                      <p:cBhvr>
                                        <p:cTn id="36" dur="26">
                                          <p:stCondLst>
                                            <p:cond delay="1808"/>
                                          </p:stCondLst>
                                        </p:cTn>
                                        <p:tgtEl>
                                          <p:spTgt spid="113672"/>
                                        </p:tgtEl>
                                      </p:cBhvr>
                                      <p:to x="100000" y="95000"/>
                                    </p:animScale>
                                    <p:animScale>
                                      <p:cBhvr>
                                        <p:cTn id="37" dur="166" decel="50000">
                                          <p:stCondLst>
                                            <p:cond delay="1834"/>
                                          </p:stCondLst>
                                        </p:cTn>
                                        <p:tgtEl>
                                          <p:spTgt spid="11367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2" grpId="0" animBg="1"/>
      <p:bldP spid="113675" grpId="0" autoUpdateAnimBg="0"/>
      <p:bldP spid="113676"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Example 2</a:t>
            </a:r>
          </a:p>
        </p:txBody>
      </p:sp>
      <p:sp>
        <p:nvSpPr>
          <p:cNvPr id="6148" name="Text Box 4"/>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Solve an Equation by Completing the Square</a:t>
            </a:r>
            <a:endParaRPr lang="en-US" sz="2000">
              <a:solidFill>
                <a:srgbClr val="000000"/>
              </a:solidFill>
            </a:endParaRPr>
          </a:p>
          <a:p>
            <a:pPr>
              <a:spcBef>
                <a:spcPct val="50000"/>
              </a:spcBef>
            </a:pPr>
            <a:endParaRPr lang="en-US" sz="2000" b="1">
              <a:solidFill>
                <a:srgbClr val="EC1D24"/>
              </a:solidFill>
            </a:endParaRPr>
          </a:p>
        </p:txBody>
      </p:sp>
      <p:sp>
        <p:nvSpPr>
          <p:cNvPr id="6149" name="Rectangle 5"/>
          <p:cNvSpPr>
            <a:spLocks noChangeArrowheads="1"/>
          </p:cNvSpPr>
          <p:nvPr/>
        </p:nvSpPr>
        <p:spPr bwMode="auto">
          <a:xfrm>
            <a:off x="876300" y="1503363"/>
            <a:ext cx="7705725"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00539D"/>
                </a:solidFill>
                <a:ea typeface="Times New Roman" pitchFamily="18" charset="0"/>
                <a:cs typeface="Arial" charset="0"/>
              </a:rPr>
              <a:t>Solve </a:t>
            </a:r>
            <a:r>
              <a:rPr lang="en-US" sz="2400" b="1" i="1">
                <a:solidFill>
                  <a:srgbClr val="00539D"/>
                </a:solidFill>
                <a:ea typeface="Times New Roman" pitchFamily="18" charset="0"/>
                <a:cs typeface="Arial" charset="0"/>
              </a:rPr>
              <a:t>x</a:t>
            </a:r>
            <a:r>
              <a:rPr lang="en-US" sz="2400" b="1" baseline="40000">
                <a:solidFill>
                  <a:srgbClr val="00539D"/>
                </a:solidFill>
                <a:ea typeface="Times New Roman" pitchFamily="18" charset="0"/>
                <a:cs typeface="Arial" charset="0"/>
              </a:rPr>
              <a:t>2</a:t>
            </a:r>
            <a:r>
              <a:rPr lang="en-US" sz="2400" b="1">
                <a:solidFill>
                  <a:srgbClr val="00539D"/>
                </a:solidFill>
                <a:ea typeface="Times New Roman" pitchFamily="18" charset="0"/>
                <a:cs typeface="Arial" charset="0"/>
              </a:rPr>
              <a:t> + 6</a:t>
            </a:r>
            <a:r>
              <a:rPr lang="en-US" sz="2400" b="1" i="1">
                <a:solidFill>
                  <a:srgbClr val="00539D"/>
                </a:solidFill>
                <a:ea typeface="Times New Roman" pitchFamily="18" charset="0"/>
                <a:cs typeface="Arial" charset="0"/>
              </a:rPr>
              <a:t>x</a:t>
            </a:r>
            <a:r>
              <a:rPr lang="en-US" sz="2400" b="1">
                <a:solidFill>
                  <a:srgbClr val="00539D"/>
                </a:solidFill>
                <a:ea typeface="Times New Roman" pitchFamily="18" charset="0"/>
                <a:cs typeface="Arial" charset="0"/>
              </a:rPr>
              <a:t> + 5 = 12 by completing the square. </a:t>
            </a:r>
          </a:p>
        </p:txBody>
      </p:sp>
      <p:sp>
        <p:nvSpPr>
          <p:cNvPr id="6150" name="Text Box 6"/>
          <p:cNvSpPr txBox="1">
            <a:spLocks noChangeArrowheads="1"/>
          </p:cNvSpPr>
          <p:nvPr/>
        </p:nvSpPr>
        <p:spPr bwMode="auto">
          <a:xfrm>
            <a:off x="533400" y="2060575"/>
            <a:ext cx="8077200" cy="749300"/>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solidFill>
                  <a:srgbClr val="000000"/>
                </a:solidFill>
              </a:rPr>
              <a:t>Isolate the </a:t>
            </a:r>
            <a:r>
              <a:rPr lang="en-US" sz="2400" i="1">
                <a:solidFill>
                  <a:srgbClr val="000000"/>
                </a:solidFill>
              </a:rPr>
              <a:t>x</a:t>
            </a:r>
            <a:r>
              <a:rPr lang="en-US" sz="2400" baseline="40000">
                <a:solidFill>
                  <a:srgbClr val="000000"/>
                </a:solidFill>
              </a:rPr>
              <a:t>2</a:t>
            </a:r>
            <a:r>
              <a:rPr lang="en-US" sz="2400">
                <a:solidFill>
                  <a:srgbClr val="000000"/>
                </a:solidFill>
              </a:rPr>
              <a:t>- and </a:t>
            </a:r>
            <a:r>
              <a:rPr lang="en-US" sz="2400" i="1">
                <a:solidFill>
                  <a:srgbClr val="000000"/>
                </a:solidFill>
              </a:rPr>
              <a:t>x-</a:t>
            </a:r>
            <a:r>
              <a:rPr lang="en-US" sz="2400">
                <a:solidFill>
                  <a:srgbClr val="000000"/>
                </a:solidFill>
              </a:rPr>
              <a:t>terms. Then complete the square and solve.</a:t>
            </a:r>
          </a:p>
        </p:txBody>
      </p:sp>
      <p:sp>
        <p:nvSpPr>
          <p:cNvPr id="6151" name="Rectangle 7"/>
          <p:cNvSpPr>
            <a:spLocks noChangeArrowheads="1"/>
          </p:cNvSpPr>
          <p:nvPr/>
        </p:nvSpPr>
        <p:spPr bwMode="auto">
          <a:xfrm>
            <a:off x="533400" y="3105150"/>
            <a:ext cx="8394700" cy="1223963"/>
          </a:xfrm>
          <a:prstGeom prst="rect">
            <a:avLst/>
          </a:prstGeom>
          <a:noFill/>
          <a:ln w="9525">
            <a:noFill/>
            <a:miter lim="800000"/>
            <a:headEnd/>
            <a:tailEnd/>
          </a:ln>
          <a:effectLst/>
        </p:spPr>
        <p:txBody>
          <a:bodyPr>
            <a:spAutoFit/>
          </a:bodyPr>
          <a:lstStyle/>
          <a:p>
            <a:pPr marL="4572000" indent="-4227513">
              <a:lnSpc>
                <a:spcPct val="90000"/>
              </a:lnSpc>
              <a:spcBef>
                <a:spcPct val="20000"/>
              </a:spcBef>
              <a:buClr>
                <a:srgbClr val="FFFFFF"/>
              </a:buClr>
              <a:tabLst>
                <a:tab pos="2463800" algn="r"/>
                <a:tab pos="2571750" algn="l"/>
                <a:tab pos="4572000" algn="l"/>
              </a:tabLst>
            </a:pPr>
            <a:r>
              <a:rPr lang="en-US" sz="2400" i="1">
                <a:cs typeface="Times New Roman" pitchFamily="18" charset="0"/>
              </a:rPr>
              <a:t>	x</a:t>
            </a:r>
            <a:r>
              <a:rPr lang="en-US" sz="2400" baseline="40000">
                <a:cs typeface="Times New Roman" pitchFamily="18" charset="0"/>
              </a:rPr>
              <a:t>2</a:t>
            </a:r>
            <a:r>
              <a:rPr lang="en-US" sz="2400">
                <a:cs typeface="Times New Roman" pitchFamily="18" charset="0"/>
              </a:rPr>
              <a:t> + 6</a:t>
            </a:r>
            <a:r>
              <a:rPr lang="en-US" sz="2400" i="1">
                <a:cs typeface="Times New Roman" pitchFamily="18" charset="0"/>
              </a:rPr>
              <a:t>x</a:t>
            </a:r>
            <a:r>
              <a:rPr lang="en-US" sz="2400">
                <a:cs typeface="Times New Roman" pitchFamily="18" charset="0"/>
              </a:rPr>
              <a:t> + 5 	= 12	Original equation</a:t>
            </a:r>
          </a:p>
          <a:p>
            <a:pPr marL="4572000" indent="-4227513">
              <a:lnSpc>
                <a:spcPct val="90000"/>
              </a:lnSpc>
              <a:spcBef>
                <a:spcPct val="20000"/>
              </a:spcBef>
              <a:buClr>
                <a:srgbClr val="FFFFFF"/>
              </a:buClr>
              <a:tabLst>
                <a:tab pos="2463800" algn="r"/>
                <a:tab pos="2571750" algn="l"/>
                <a:tab pos="4572000" algn="l"/>
              </a:tabLst>
            </a:pPr>
            <a:r>
              <a:rPr lang="en-US" sz="2400" i="1">
                <a:cs typeface="Times New Roman" pitchFamily="18" charset="0"/>
              </a:rPr>
              <a:t>  x</a:t>
            </a:r>
            <a:r>
              <a:rPr lang="en-US" sz="2400" baseline="40000">
                <a:cs typeface="Times New Roman" pitchFamily="18" charset="0"/>
              </a:rPr>
              <a:t>2</a:t>
            </a:r>
            <a:r>
              <a:rPr lang="en-US" sz="2400">
                <a:cs typeface="Times New Roman" pitchFamily="18" charset="0"/>
              </a:rPr>
              <a:t> + 6</a:t>
            </a:r>
            <a:r>
              <a:rPr lang="en-US" sz="2400" i="1">
                <a:cs typeface="Times New Roman" pitchFamily="18" charset="0"/>
              </a:rPr>
              <a:t>x</a:t>
            </a:r>
            <a:r>
              <a:rPr lang="en-US" sz="2400">
                <a:cs typeface="Times New Roman" pitchFamily="18" charset="0"/>
              </a:rPr>
              <a:t> – 5 </a:t>
            </a:r>
            <a:r>
              <a:rPr lang="en-US" sz="2400">
                <a:solidFill>
                  <a:srgbClr val="E01B22"/>
                </a:solidFill>
                <a:cs typeface="Times New Roman" pitchFamily="18" charset="0"/>
              </a:rPr>
              <a:t>– 5</a:t>
            </a:r>
            <a:r>
              <a:rPr lang="en-US" sz="2400">
                <a:cs typeface="Times New Roman" pitchFamily="18" charset="0"/>
              </a:rPr>
              <a:t>		= 12 </a:t>
            </a:r>
            <a:r>
              <a:rPr lang="en-US" sz="2400">
                <a:solidFill>
                  <a:srgbClr val="E01B22"/>
                </a:solidFill>
                <a:cs typeface="Times New Roman" pitchFamily="18" charset="0"/>
              </a:rPr>
              <a:t>– 5</a:t>
            </a:r>
            <a:r>
              <a:rPr lang="en-US" sz="2400">
                <a:cs typeface="Times New Roman" pitchFamily="18" charset="0"/>
              </a:rPr>
              <a:t> 	Subtract 5 from each side.</a:t>
            </a:r>
          </a:p>
          <a:p>
            <a:pPr marL="4572000" indent="-4227513">
              <a:lnSpc>
                <a:spcPct val="90000"/>
              </a:lnSpc>
              <a:spcBef>
                <a:spcPct val="20000"/>
              </a:spcBef>
              <a:buClr>
                <a:srgbClr val="FFFFFF"/>
              </a:buClr>
              <a:tabLst>
                <a:tab pos="2463800" algn="r"/>
                <a:tab pos="2571750" algn="l"/>
                <a:tab pos="4572000" algn="l"/>
              </a:tabLst>
            </a:pPr>
            <a:r>
              <a:rPr lang="en-US" sz="2400" i="1">
                <a:cs typeface="Times New Roman" pitchFamily="18" charset="0"/>
              </a:rPr>
              <a:t>	      x</a:t>
            </a:r>
            <a:r>
              <a:rPr lang="en-US" sz="2400" baseline="40000">
                <a:cs typeface="Times New Roman" pitchFamily="18" charset="0"/>
              </a:rPr>
              <a:t>2</a:t>
            </a:r>
            <a:r>
              <a:rPr lang="en-US" sz="2400">
                <a:cs typeface="Times New Roman" pitchFamily="18" charset="0"/>
              </a:rPr>
              <a:t> + 6</a:t>
            </a:r>
            <a:r>
              <a:rPr lang="en-US" sz="2400" i="1">
                <a:cs typeface="Times New Roman" pitchFamily="18" charset="0"/>
              </a:rPr>
              <a:t>x</a:t>
            </a:r>
            <a:r>
              <a:rPr lang="en-US" sz="2400">
                <a:cs typeface="Times New Roman" pitchFamily="18" charset="0"/>
              </a:rPr>
              <a:t> 	= 7	Simplify.</a:t>
            </a:r>
          </a:p>
        </p:txBody>
      </p:sp>
      <p:grpSp>
        <p:nvGrpSpPr>
          <p:cNvPr id="6172" name="Group 28"/>
          <p:cNvGrpSpPr>
            <a:grpSpLocks/>
          </p:cNvGrpSpPr>
          <p:nvPr/>
        </p:nvGrpSpPr>
        <p:grpSpPr bwMode="auto">
          <a:xfrm>
            <a:off x="533400" y="4356100"/>
            <a:ext cx="8394700" cy="1333500"/>
            <a:chOff x="336" y="2744"/>
            <a:chExt cx="5288" cy="840"/>
          </a:xfrm>
        </p:grpSpPr>
        <p:sp>
          <p:nvSpPr>
            <p:cNvPr id="6154" name="Rectangle 10"/>
            <p:cNvSpPr>
              <a:spLocks noChangeArrowheads="1"/>
            </p:cNvSpPr>
            <p:nvPr/>
          </p:nvSpPr>
          <p:spPr bwMode="auto">
            <a:xfrm>
              <a:off x="336" y="2909"/>
              <a:ext cx="5288" cy="265"/>
            </a:xfrm>
            <a:prstGeom prst="rect">
              <a:avLst/>
            </a:prstGeom>
            <a:noFill/>
            <a:ln w="9525">
              <a:noFill/>
              <a:miter lim="800000"/>
              <a:headEnd/>
              <a:tailEnd/>
            </a:ln>
            <a:effectLst/>
          </p:spPr>
          <p:txBody>
            <a:bodyPr>
              <a:spAutoFit/>
            </a:bodyPr>
            <a:lstStyle/>
            <a:p>
              <a:pPr marL="4572000" indent="-4227513">
                <a:lnSpc>
                  <a:spcPct val="90000"/>
                </a:lnSpc>
                <a:spcBef>
                  <a:spcPct val="20000"/>
                </a:spcBef>
                <a:buClr>
                  <a:srgbClr val="FFFFFF"/>
                </a:buClr>
                <a:tabLst>
                  <a:tab pos="2743200" algn="r"/>
                  <a:tab pos="2857500" algn="l"/>
                  <a:tab pos="4572000" algn="l"/>
                </a:tabLst>
              </a:pPr>
              <a:r>
                <a:rPr lang="en-US" sz="2400" i="1">
                  <a:cs typeface="Times New Roman" pitchFamily="18" charset="0"/>
                </a:rPr>
                <a:t>	x</a:t>
              </a:r>
              <a:r>
                <a:rPr lang="en-US" sz="2400" baseline="40000">
                  <a:cs typeface="Times New Roman" pitchFamily="18" charset="0"/>
                </a:rPr>
                <a:t>2</a:t>
              </a:r>
              <a:r>
                <a:rPr lang="en-US" sz="2400">
                  <a:cs typeface="Times New Roman" pitchFamily="18" charset="0"/>
                </a:rPr>
                <a:t> + 6</a:t>
              </a:r>
              <a:r>
                <a:rPr lang="en-US" sz="2400" i="1">
                  <a:cs typeface="Times New Roman" pitchFamily="18" charset="0"/>
                </a:rPr>
                <a:t>x</a:t>
              </a:r>
              <a:r>
                <a:rPr lang="en-US" sz="2400">
                  <a:cs typeface="Times New Roman" pitchFamily="18" charset="0"/>
                </a:rPr>
                <a:t> + 9 =	7 + 9	</a:t>
              </a:r>
            </a:p>
          </p:txBody>
        </p:sp>
        <p:pic>
          <p:nvPicPr>
            <p:cNvPr id="6171" name="Picture 27" descr="9-4-2"/>
            <p:cNvPicPr>
              <a:picLocks noChangeAspect="1" noChangeArrowheads="1"/>
            </p:cNvPicPr>
            <p:nvPr/>
          </p:nvPicPr>
          <p:blipFill>
            <a:blip r:embed="rId3" cstate="print"/>
            <a:srcRect/>
            <a:stretch>
              <a:fillRect/>
            </a:stretch>
          </p:blipFill>
          <p:spPr bwMode="auto">
            <a:xfrm>
              <a:off x="3237" y="2744"/>
              <a:ext cx="1699" cy="840"/>
            </a:xfrm>
            <a:prstGeom prst="rect">
              <a:avLst/>
            </a:prstGeom>
            <a:noFill/>
          </p:spPr>
        </p:pic>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49">
                                            <p:txEl>
                                              <p:pRg st="0" end="0"/>
                                            </p:txEl>
                                          </p:spTgt>
                                        </p:tgtEl>
                                        <p:attrNameLst>
                                          <p:attrName>style.visibility</p:attrName>
                                        </p:attrNameLst>
                                      </p:cBhvr>
                                      <p:to>
                                        <p:strVal val="visible"/>
                                      </p:to>
                                    </p:set>
                                    <p:animEffect transition="in" filter="wipe(left)">
                                      <p:cBhvr>
                                        <p:cTn id="7" dur="500"/>
                                        <p:tgtEl>
                                          <p:spTgt spid="614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50">
                                            <p:txEl>
                                              <p:pRg st="0" end="0"/>
                                            </p:txEl>
                                          </p:spTgt>
                                        </p:tgtEl>
                                        <p:attrNameLst>
                                          <p:attrName>style.visibility</p:attrName>
                                        </p:attrNameLst>
                                      </p:cBhvr>
                                      <p:to>
                                        <p:strVal val="visible"/>
                                      </p:to>
                                    </p:set>
                                    <p:animEffect transition="in" filter="wipe(left)">
                                      <p:cBhvr>
                                        <p:cTn id="12" dur="500"/>
                                        <p:tgtEl>
                                          <p:spTgt spid="615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51">
                                            <p:txEl>
                                              <p:pRg st="0" end="0"/>
                                            </p:txEl>
                                          </p:spTgt>
                                        </p:tgtEl>
                                        <p:attrNameLst>
                                          <p:attrName>style.visibility</p:attrName>
                                        </p:attrNameLst>
                                      </p:cBhvr>
                                      <p:to>
                                        <p:strVal val="visible"/>
                                      </p:to>
                                    </p:set>
                                    <p:animEffect transition="in" filter="wipe(left)">
                                      <p:cBhvr>
                                        <p:cTn id="17" dur="500"/>
                                        <p:tgtEl>
                                          <p:spTgt spid="615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151">
                                            <p:txEl>
                                              <p:pRg st="1" end="1"/>
                                            </p:txEl>
                                          </p:spTgt>
                                        </p:tgtEl>
                                        <p:attrNameLst>
                                          <p:attrName>style.visibility</p:attrName>
                                        </p:attrNameLst>
                                      </p:cBhvr>
                                      <p:to>
                                        <p:strVal val="visible"/>
                                      </p:to>
                                    </p:set>
                                    <p:animEffect transition="in" filter="wipe(left)">
                                      <p:cBhvr>
                                        <p:cTn id="22" dur="500"/>
                                        <p:tgtEl>
                                          <p:spTgt spid="615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151">
                                            <p:txEl>
                                              <p:pRg st="2" end="2"/>
                                            </p:txEl>
                                          </p:spTgt>
                                        </p:tgtEl>
                                        <p:attrNameLst>
                                          <p:attrName>style.visibility</p:attrName>
                                        </p:attrNameLst>
                                      </p:cBhvr>
                                      <p:to>
                                        <p:strVal val="visible"/>
                                      </p:to>
                                    </p:set>
                                    <p:animEffect transition="in" filter="wipe(left)">
                                      <p:cBhvr>
                                        <p:cTn id="27" dur="500"/>
                                        <p:tgtEl>
                                          <p:spTgt spid="6151">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6172"/>
                                        </p:tgtEl>
                                        <p:attrNameLst>
                                          <p:attrName>style.visibility</p:attrName>
                                        </p:attrNameLst>
                                      </p:cBhvr>
                                      <p:to>
                                        <p:strVal val="visible"/>
                                      </p:to>
                                    </p:set>
                                    <p:animEffect transition="in" filter="wipe(left)">
                                      <p:cBhvr>
                                        <p:cTn id="32" dur="500"/>
                                        <p:tgtEl>
                                          <p:spTgt spid="6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build="p" autoUpdateAnimBg="0" advAuto="0"/>
      <p:bldP spid="6150" grpId="0" build="p" autoUpdateAnimBg="0"/>
      <p:bldP spid="6151"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Example 2</a:t>
            </a:r>
          </a:p>
        </p:txBody>
      </p:sp>
      <p:sp>
        <p:nvSpPr>
          <p:cNvPr id="7172" name="Text Box 4"/>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Solve an Equation by Completing the Square</a:t>
            </a:r>
          </a:p>
        </p:txBody>
      </p:sp>
      <p:sp>
        <p:nvSpPr>
          <p:cNvPr id="7173" name="Rectangle 5"/>
          <p:cNvSpPr>
            <a:spLocks noChangeArrowheads="1"/>
          </p:cNvSpPr>
          <p:nvPr/>
        </p:nvSpPr>
        <p:spPr bwMode="auto">
          <a:xfrm>
            <a:off x="876300" y="1503363"/>
            <a:ext cx="7705725" cy="420687"/>
          </a:xfrm>
          <a:prstGeom prst="rect">
            <a:avLst/>
          </a:prstGeom>
          <a:noFill/>
          <a:ln w="9525">
            <a:noFill/>
            <a:miter lim="800000"/>
            <a:headEnd/>
            <a:tailEnd/>
          </a:ln>
          <a:effectLst/>
        </p:spPr>
        <p:txBody>
          <a:bodyPr>
            <a:spAutoFit/>
          </a:bodyPr>
          <a:lstStyle/>
          <a:p>
            <a:pPr marL="3657600" indent="-3657600">
              <a:lnSpc>
                <a:spcPct val="90000"/>
              </a:lnSpc>
              <a:spcBef>
                <a:spcPct val="20000"/>
              </a:spcBef>
              <a:spcAft>
                <a:spcPct val="20000"/>
              </a:spcAft>
              <a:tabLst>
                <a:tab pos="1428750" algn="r"/>
                <a:tab pos="1543050" algn="l"/>
                <a:tab pos="3657600" algn="l"/>
              </a:tabLst>
            </a:pPr>
            <a:r>
              <a:rPr lang="en-US" sz="2400">
                <a:solidFill>
                  <a:srgbClr val="000000"/>
                </a:solidFill>
                <a:ea typeface="Times New Roman" pitchFamily="18" charset="0"/>
                <a:cs typeface="Arial" charset="0"/>
              </a:rPr>
              <a:t>	(</a:t>
            </a:r>
            <a:r>
              <a:rPr lang="en-US" sz="2400" i="1">
                <a:solidFill>
                  <a:srgbClr val="000000"/>
                </a:solidFill>
                <a:ea typeface="Times New Roman" pitchFamily="18" charset="0"/>
                <a:cs typeface="Arial" charset="0"/>
              </a:rPr>
              <a:t>x</a:t>
            </a:r>
            <a:r>
              <a:rPr lang="en-US" sz="2400">
                <a:solidFill>
                  <a:srgbClr val="000000"/>
                </a:solidFill>
                <a:ea typeface="Times New Roman" pitchFamily="18" charset="0"/>
                <a:cs typeface="Arial" charset="0"/>
              </a:rPr>
              <a:t> + 3)</a:t>
            </a:r>
            <a:r>
              <a:rPr lang="en-US" sz="2400" baseline="40000">
                <a:solidFill>
                  <a:srgbClr val="000000"/>
                </a:solidFill>
                <a:ea typeface="Times New Roman" pitchFamily="18" charset="0"/>
                <a:cs typeface="Arial" charset="0"/>
              </a:rPr>
              <a:t>2</a:t>
            </a:r>
            <a:r>
              <a:rPr lang="en-US" sz="2400">
                <a:solidFill>
                  <a:srgbClr val="000000"/>
                </a:solidFill>
                <a:ea typeface="Times New Roman" pitchFamily="18" charset="0"/>
                <a:cs typeface="Arial" charset="0"/>
              </a:rPr>
              <a:t> =	16	Factor </a:t>
            </a:r>
            <a:r>
              <a:rPr lang="en-US" sz="2400" i="1">
                <a:solidFill>
                  <a:srgbClr val="000000"/>
                </a:solidFill>
                <a:ea typeface="Times New Roman" pitchFamily="18" charset="0"/>
                <a:cs typeface="Arial" charset="0"/>
              </a:rPr>
              <a:t>x</a:t>
            </a:r>
            <a:r>
              <a:rPr lang="en-US" sz="2400" baseline="40000">
                <a:solidFill>
                  <a:srgbClr val="000000"/>
                </a:solidFill>
                <a:ea typeface="Times New Roman" pitchFamily="18" charset="0"/>
                <a:cs typeface="Arial" charset="0"/>
              </a:rPr>
              <a:t>2</a:t>
            </a:r>
            <a:r>
              <a:rPr lang="en-US" sz="2400">
                <a:solidFill>
                  <a:srgbClr val="000000"/>
                </a:solidFill>
                <a:ea typeface="Times New Roman" pitchFamily="18" charset="0"/>
                <a:cs typeface="Arial" charset="0"/>
              </a:rPr>
              <a:t> + 6</a:t>
            </a:r>
            <a:r>
              <a:rPr lang="en-US" sz="2400" i="1">
                <a:solidFill>
                  <a:srgbClr val="000000"/>
                </a:solidFill>
                <a:ea typeface="Times New Roman" pitchFamily="18" charset="0"/>
                <a:cs typeface="Arial" charset="0"/>
              </a:rPr>
              <a:t>x</a:t>
            </a:r>
            <a:r>
              <a:rPr lang="en-US" sz="2400">
                <a:solidFill>
                  <a:srgbClr val="000000"/>
                </a:solidFill>
                <a:ea typeface="Times New Roman" pitchFamily="18" charset="0"/>
                <a:cs typeface="Arial" charset="0"/>
              </a:rPr>
              <a:t> + 9.</a:t>
            </a:r>
          </a:p>
        </p:txBody>
      </p:sp>
      <p:sp>
        <p:nvSpPr>
          <p:cNvPr id="7174" name="Text Box 6"/>
          <p:cNvSpPr txBox="1">
            <a:spLocks noChangeArrowheads="1"/>
          </p:cNvSpPr>
          <p:nvPr/>
        </p:nvSpPr>
        <p:spPr bwMode="auto">
          <a:xfrm>
            <a:off x="684213" y="4221163"/>
            <a:ext cx="8077200" cy="420687"/>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571500" algn="l"/>
                <a:tab pos="2228850" algn="l"/>
                <a:tab pos="4000500" algn="l"/>
              </a:tabLst>
            </a:pPr>
            <a:r>
              <a:rPr lang="en-US" sz="2400">
                <a:solidFill>
                  <a:srgbClr val="000000"/>
                </a:solidFill>
              </a:rPr>
              <a:t> = –7 	= 1              Simplify.</a:t>
            </a:r>
            <a:endParaRPr lang="en-US" sz="2400">
              <a:solidFill>
                <a:srgbClr val="000000"/>
              </a:solidFill>
              <a:cs typeface="Arial" charset="0"/>
            </a:endParaRPr>
          </a:p>
        </p:txBody>
      </p:sp>
      <p:sp>
        <p:nvSpPr>
          <p:cNvPr id="7175" name="Rectangle 7"/>
          <p:cNvSpPr>
            <a:spLocks noChangeArrowheads="1"/>
          </p:cNvSpPr>
          <p:nvPr/>
        </p:nvSpPr>
        <p:spPr bwMode="auto">
          <a:xfrm>
            <a:off x="533400" y="4781550"/>
            <a:ext cx="8229600"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solutions are –7 and 1.</a:t>
            </a:r>
          </a:p>
        </p:txBody>
      </p:sp>
      <p:sp>
        <p:nvSpPr>
          <p:cNvPr id="7176" name="Rectangle 8"/>
          <p:cNvSpPr>
            <a:spLocks noChangeArrowheads="1"/>
          </p:cNvSpPr>
          <p:nvPr/>
        </p:nvSpPr>
        <p:spPr bwMode="auto">
          <a:xfrm>
            <a:off x="876300" y="1978025"/>
            <a:ext cx="7705725" cy="2173288"/>
          </a:xfrm>
          <a:prstGeom prst="rect">
            <a:avLst/>
          </a:prstGeom>
          <a:noFill/>
          <a:ln w="9525">
            <a:noFill/>
            <a:miter lim="800000"/>
            <a:headEnd/>
            <a:tailEnd/>
          </a:ln>
          <a:effectLst/>
        </p:spPr>
        <p:txBody>
          <a:bodyPr>
            <a:spAutoFit/>
          </a:bodyPr>
          <a:lstStyle/>
          <a:p>
            <a:pPr marL="3657600" indent="-3657600">
              <a:lnSpc>
                <a:spcPct val="90000"/>
              </a:lnSpc>
              <a:spcBef>
                <a:spcPct val="20000"/>
              </a:spcBef>
              <a:spcAft>
                <a:spcPct val="20000"/>
              </a:spcAft>
              <a:tabLst>
                <a:tab pos="1428750" algn="r"/>
                <a:tab pos="1543050" algn="l"/>
                <a:tab pos="3657600" algn="l"/>
              </a:tabLst>
            </a:pPr>
            <a:r>
              <a:rPr lang="en-US" sz="2400" i="1">
                <a:solidFill>
                  <a:srgbClr val="000000"/>
                </a:solidFill>
                <a:ea typeface="Times New Roman" pitchFamily="18" charset="0"/>
                <a:cs typeface="Arial" charset="0"/>
              </a:rPr>
              <a:t>	x</a:t>
            </a:r>
            <a:r>
              <a:rPr lang="en-US" sz="2400">
                <a:solidFill>
                  <a:srgbClr val="000000"/>
                </a:solidFill>
                <a:ea typeface="Times New Roman" pitchFamily="18" charset="0"/>
                <a:cs typeface="Arial" charset="0"/>
              </a:rPr>
              <a:t> + 3 =	</a:t>
            </a:r>
            <a:r>
              <a:rPr lang="en-US" sz="2400" b="1">
                <a:solidFill>
                  <a:srgbClr val="000000"/>
                </a:solidFill>
                <a:ea typeface="Times New Roman" pitchFamily="18" charset="0"/>
                <a:cs typeface="Arial" charset="0"/>
              </a:rPr>
              <a:t>±</a:t>
            </a:r>
            <a:r>
              <a:rPr lang="en-US" sz="2400">
                <a:solidFill>
                  <a:srgbClr val="000000"/>
                </a:solidFill>
                <a:ea typeface="Times New Roman" pitchFamily="18" charset="0"/>
                <a:cs typeface="Arial" charset="0"/>
              </a:rPr>
              <a:t>4 	Take the square root of each side.</a:t>
            </a:r>
          </a:p>
          <a:p>
            <a:pPr marL="3657600" indent="-3657600">
              <a:lnSpc>
                <a:spcPct val="90000"/>
              </a:lnSpc>
              <a:spcBef>
                <a:spcPct val="20000"/>
              </a:spcBef>
              <a:spcAft>
                <a:spcPct val="20000"/>
              </a:spcAft>
              <a:tabLst>
                <a:tab pos="1428750" algn="r"/>
                <a:tab pos="1543050" algn="l"/>
                <a:tab pos="3657600" algn="l"/>
              </a:tabLst>
            </a:pPr>
            <a:r>
              <a:rPr lang="en-US" sz="2400" i="1">
                <a:solidFill>
                  <a:srgbClr val="000000"/>
                </a:solidFill>
                <a:ea typeface="Times New Roman" pitchFamily="18" charset="0"/>
                <a:cs typeface="Arial" charset="0"/>
              </a:rPr>
              <a:t>x</a:t>
            </a:r>
            <a:r>
              <a:rPr lang="en-US" sz="2400">
                <a:solidFill>
                  <a:srgbClr val="000000"/>
                </a:solidFill>
                <a:ea typeface="Times New Roman" pitchFamily="18" charset="0"/>
                <a:cs typeface="Arial" charset="0"/>
              </a:rPr>
              <a:t> + 3 </a:t>
            </a:r>
            <a:r>
              <a:rPr lang="en-US" sz="2400">
                <a:solidFill>
                  <a:srgbClr val="E01B22"/>
                </a:solidFill>
                <a:ea typeface="Times New Roman" pitchFamily="18" charset="0"/>
                <a:cs typeface="Arial" charset="0"/>
              </a:rPr>
              <a:t>– 3</a:t>
            </a:r>
            <a:r>
              <a:rPr lang="en-US" sz="2400">
                <a:solidFill>
                  <a:srgbClr val="000000"/>
                </a:solidFill>
                <a:ea typeface="Times New Roman" pitchFamily="18" charset="0"/>
                <a:cs typeface="Arial" charset="0"/>
              </a:rPr>
              <a:t>	=	±4 </a:t>
            </a:r>
            <a:r>
              <a:rPr lang="en-US" sz="2400">
                <a:solidFill>
                  <a:srgbClr val="E01B22"/>
                </a:solidFill>
                <a:ea typeface="Times New Roman" pitchFamily="18" charset="0"/>
                <a:cs typeface="Arial" charset="0"/>
              </a:rPr>
              <a:t>– 3	</a:t>
            </a:r>
            <a:r>
              <a:rPr lang="en-US" sz="2400">
                <a:ea typeface="Times New Roman" pitchFamily="18" charset="0"/>
                <a:cs typeface="Arial" charset="0"/>
              </a:rPr>
              <a:t>Subtract 3 from each side.</a:t>
            </a:r>
          </a:p>
          <a:p>
            <a:pPr marL="3657600" indent="-3657600">
              <a:lnSpc>
                <a:spcPct val="90000"/>
              </a:lnSpc>
              <a:spcBef>
                <a:spcPct val="20000"/>
              </a:spcBef>
              <a:spcAft>
                <a:spcPct val="20000"/>
              </a:spcAft>
              <a:tabLst>
                <a:tab pos="1428750" algn="r"/>
                <a:tab pos="1543050" algn="l"/>
                <a:tab pos="3657600" algn="l"/>
              </a:tabLst>
            </a:pPr>
            <a:r>
              <a:rPr lang="en-US" sz="2400" i="1">
                <a:ea typeface="Times New Roman" pitchFamily="18" charset="0"/>
                <a:cs typeface="Arial" charset="0"/>
              </a:rPr>
              <a:t>            x</a:t>
            </a:r>
            <a:r>
              <a:rPr lang="en-US" sz="2400">
                <a:ea typeface="Times New Roman" pitchFamily="18" charset="0"/>
                <a:cs typeface="Arial" charset="0"/>
              </a:rPr>
              <a:t>	=	</a:t>
            </a:r>
            <a:r>
              <a:rPr lang="en-US" sz="2400">
                <a:solidFill>
                  <a:srgbClr val="000000"/>
                </a:solidFill>
                <a:ea typeface="Times New Roman" pitchFamily="18" charset="0"/>
                <a:cs typeface="Arial" charset="0"/>
              </a:rPr>
              <a:t>±4 – 3 	Simplify.</a:t>
            </a:r>
          </a:p>
          <a:p>
            <a:pPr marL="3657600" indent="-3657600">
              <a:lnSpc>
                <a:spcPct val="90000"/>
              </a:lnSpc>
              <a:spcBef>
                <a:spcPct val="20000"/>
              </a:spcBef>
              <a:spcAft>
                <a:spcPct val="20000"/>
              </a:spcAft>
              <a:tabLst>
                <a:tab pos="1428750" algn="r"/>
                <a:tab pos="1543050" algn="l"/>
                <a:tab pos="3657600" algn="l"/>
              </a:tabLst>
            </a:pPr>
            <a:r>
              <a:rPr lang="en-US" sz="2400" i="1">
                <a:solidFill>
                  <a:srgbClr val="000000"/>
                </a:solidFill>
                <a:ea typeface="Times New Roman" pitchFamily="18" charset="0"/>
                <a:cs typeface="Arial" charset="0"/>
              </a:rPr>
              <a:t>x</a:t>
            </a:r>
            <a:r>
              <a:rPr lang="en-US" sz="2400">
                <a:solidFill>
                  <a:srgbClr val="000000"/>
                </a:solidFill>
                <a:ea typeface="Times New Roman" pitchFamily="18" charset="0"/>
                <a:cs typeface="Arial" charset="0"/>
              </a:rPr>
              <a:t> = –4 – 3 or </a:t>
            </a:r>
            <a:r>
              <a:rPr lang="en-US" sz="2400" i="1">
                <a:solidFill>
                  <a:srgbClr val="000000"/>
                </a:solidFill>
                <a:ea typeface="Times New Roman" pitchFamily="18" charset="0"/>
                <a:cs typeface="Arial" charset="0"/>
              </a:rPr>
              <a:t>x</a:t>
            </a:r>
            <a:r>
              <a:rPr lang="en-US" sz="2400">
                <a:solidFill>
                  <a:srgbClr val="000000"/>
                </a:solidFill>
                <a:ea typeface="Times New Roman" pitchFamily="18" charset="0"/>
                <a:cs typeface="Arial" charset="0"/>
              </a:rPr>
              <a:t> = 4 – 3	Separate the solutions.</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173">
                                            <p:txEl>
                                              <p:pRg st="0" end="0"/>
                                            </p:txEl>
                                          </p:spTgt>
                                        </p:tgtEl>
                                        <p:attrNameLst>
                                          <p:attrName>style.visibility</p:attrName>
                                        </p:attrNameLst>
                                      </p:cBhvr>
                                      <p:to>
                                        <p:strVal val="visible"/>
                                      </p:to>
                                    </p:set>
                                    <p:animEffect transition="in" filter="wipe(left)">
                                      <p:cBhvr>
                                        <p:cTn id="7" dur="500"/>
                                        <p:tgtEl>
                                          <p:spTgt spid="717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176">
                                            <p:txEl>
                                              <p:pRg st="0" end="0"/>
                                            </p:txEl>
                                          </p:spTgt>
                                        </p:tgtEl>
                                        <p:attrNameLst>
                                          <p:attrName>style.visibility</p:attrName>
                                        </p:attrNameLst>
                                      </p:cBhvr>
                                      <p:to>
                                        <p:strVal val="visible"/>
                                      </p:to>
                                    </p:set>
                                    <p:animEffect transition="in" filter="wipe(left)">
                                      <p:cBhvr>
                                        <p:cTn id="12" dur="500"/>
                                        <p:tgtEl>
                                          <p:spTgt spid="717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176">
                                            <p:txEl>
                                              <p:pRg st="1" end="1"/>
                                            </p:txEl>
                                          </p:spTgt>
                                        </p:tgtEl>
                                        <p:attrNameLst>
                                          <p:attrName>style.visibility</p:attrName>
                                        </p:attrNameLst>
                                      </p:cBhvr>
                                      <p:to>
                                        <p:strVal val="visible"/>
                                      </p:to>
                                    </p:set>
                                    <p:animEffect transition="in" filter="wipe(left)">
                                      <p:cBhvr>
                                        <p:cTn id="17" dur="500"/>
                                        <p:tgtEl>
                                          <p:spTgt spid="717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176">
                                            <p:txEl>
                                              <p:pRg st="2" end="2"/>
                                            </p:txEl>
                                          </p:spTgt>
                                        </p:tgtEl>
                                        <p:attrNameLst>
                                          <p:attrName>style.visibility</p:attrName>
                                        </p:attrNameLst>
                                      </p:cBhvr>
                                      <p:to>
                                        <p:strVal val="visible"/>
                                      </p:to>
                                    </p:set>
                                    <p:animEffect transition="in" filter="wipe(left)">
                                      <p:cBhvr>
                                        <p:cTn id="22" dur="500"/>
                                        <p:tgtEl>
                                          <p:spTgt spid="717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176">
                                            <p:txEl>
                                              <p:pRg st="3" end="3"/>
                                            </p:txEl>
                                          </p:spTgt>
                                        </p:tgtEl>
                                        <p:attrNameLst>
                                          <p:attrName>style.visibility</p:attrName>
                                        </p:attrNameLst>
                                      </p:cBhvr>
                                      <p:to>
                                        <p:strVal val="visible"/>
                                      </p:to>
                                    </p:set>
                                    <p:animEffect transition="in" filter="wipe(left)">
                                      <p:cBhvr>
                                        <p:cTn id="27" dur="500"/>
                                        <p:tgtEl>
                                          <p:spTgt spid="717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174">
                                            <p:txEl>
                                              <p:pRg st="0" end="0"/>
                                            </p:txEl>
                                          </p:spTgt>
                                        </p:tgtEl>
                                        <p:attrNameLst>
                                          <p:attrName>style.visibility</p:attrName>
                                        </p:attrNameLst>
                                      </p:cBhvr>
                                      <p:to>
                                        <p:strVal val="visible"/>
                                      </p:to>
                                    </p:set>
                                    <p:animEffect transition="in" filter="wipe(left)">
                                      <p:cBhvr>
                                        <p:cTn id="32" dur="500"/>
                                        <p:tgtEl>
                                          <p:spTgt spid="7174">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7175">
                                            <p:txEl>
                                              <p:pRg st="0" end="0"/>
                                            </p:txEl>
                                          </p:spTgt>
                                        </p:tgtEl>
                                        <p:attrNameLst>
                                          <p:attrName>style.visibility</p:attrName>
                                        </p:attrNameLst>
                                      </p:cBhvr>
                                      <p:to>
                                        <p:strVal val="visible"/>
                                      </p:to>
                                    </p:set>
                                    <p:animEffect transition="in" filter="wipe(left)">
                                      <p:cBhvr>
                                        <p:cTn id="37" dur="500"/>
                                        <p:tgtEl>
                                          <p:spTgt spid="71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build="p" autoUpdateAnimBg="0" advAuto="0"/>
      <p:bldP spid="7174" grpId="0" build="p" autoUpdateAnimBg="0"/>
      <p:bldP spid="7175" grpId="0" build="p" autoUpdateAnimBg="0"/>
      <p:bldP spid="7176"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TPQuestion"/>
          <p:cNvSpPr>
            <a:spLocks noGrp="1" noChangeArrowheads="1"/>
          </p:cNvSpPr>
          <p:nvPr>
            <p:ph type="title"/>
          </p:nvPr>
        </p:nvSpPr>
        <p:spPr/>
        <p:txBody>
          <a:bodyPr/>
          <a:lstStyle/>
          <a:p>
            <a:r>
              <a:rPr lang="en-US"/>
              <a:t>Example 2</a:t>
            </a:r>
          </a:p>
        </p:txBody>
      </p:sp>
      <p:sp>
        <p:nvSpPr>
          <p:cNvPr id="114695" name="Oval 7"/>
          <p:cNvSpPr>
            <a:spLocks noChangeArrowheads="1"/>
          </p:cNvSpPr>
          <p:nvPr/>
        </p:nvSpPr>
        <p:spPr bwMode="auto">
          <a:xfrm>
            <a:off x="876300" y="22860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4696"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4697"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4698" name="TPAnswers"/>
          <p:cNvSpPr>
            <a:spLocks noChangeArrowheads="1"/>
          </p:cNvSpPr>
          <p:nvPr>
            <p:custDataLst>
              <p:tags r:id="rId2"/>
            </p:custDataLst>
          </p:nvPr>
        </p:nvSpPr>
        <p:spPr bwMode="auto">
          <a:xfrm>
            <a:off x="914400" y="2290763"/>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ym typeface="Symbol" pitchFamily="18" charset="2"/>
              </a:rPr>
              <a:t>	{–2, 10}</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ym typeface="Symbol" pitchFamily="18" charset="2"/>
              </a:rPr>
              <a:t>	{2, –10}</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ym typeface="Symbol" pitchFamily="18" charset="2"/>
              </a:rPr>
              <a:t>	{2, 10}</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ym typeface="Symbol" pitchFamily="18" charset="2"/>
              </a:rPr>
              <a:t>	</a:t>
            </a:r>
            <a:r>
              <a:rPr lang="en-US" sz="2400" b="1">
                <a:cs typeface="Arial" charset="0"/>
                <a:sym typeface="Symbol" pitchFamily="18" charset="2"/>
              </a:rPr>
              <a:t>Ø</a:t>
            </a:r>
            <a:endParaRPr lang="pt-BR" sz="2400" b="1">
              <a:sym typeface="Symbol" pitchFamily="18" charset="2"/>
            </a:endParaRPr>
          </a:p>
        </p:txBody>
      </p:sp>
      <p:sp>
        <p:nvSpPr>
          <p:cNvPr id="114699" name="TPQuestion"/>
          <p:cNvSpPr>
            <a:spLocks noChangeArrowheads="1"/>
          </p:cNvSpPr>
          <p:nvPr/>
        </p:nvSpPr>
        <p:spPr bwMode="auto">
          <a:xfrm>
            <a:off x="533400" y="1504950"/>
            <a:ext cx="8305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ea typeface="Times New Roman" pitchFamily="18" charset="0"/>
                <a:cs typeface="Arial" charset="0"/>
              </a:rPr>
              <a:t>Solve </a:t>
            </a:r>
            <a:r>
              <a:rPr lang="en-US" sz="2400" b="1" i="1">
                <a:solidFill>
                  <a:srgbClr val="00539D"/>
                </a:solidFill>
                <a:ea typeface="Times New Roman" pitchFamily="18" charset="0"/>
                <a:cs typeface="Arial" charset="0"/>
              </a:rPr>
              <a:t>x</a:t>
            </a:r>
            <a:r>
              <a:rPr lang="en-US" sz="2400" b="1" baseline="40000">
                <a:solidFill>
                  <a:srgbClr val="00539D"/>
                </a:solidFill>
                <a:ea typeface="Times New Roman" pitchFamily="18" charset="0"/>
                <a:cs typeface="Arial" charset="0"/>
              </a:rPr>
              <a:t>2</a:t>
            </a:r>
            <a:r>
              <a:rPr lang="en-US" sz="2400" b="1">
                <a:solidFill>
                  <a:srgbClr val="00539D"/>
                </a:solidFill>
                <a:ea typeface="Times New Roman" pitchFamily="18" charset="0"/>
                <a:cs typeface="Arial" charset="0"/>
              </a:rPr>
              <a:t> – 8</a:t>
            </a:r>
            <a:r>
              <a:rPr lang="en-US" sz="2400" b="1" i="1">
                <a:solidFill>
                  <a:srgbClr val="00539D"/>
                </a:solidFill>
                <a:ea typeface="Times New Roman" pitchFamily="18" charset="0"/>
                <a:cs typeface="Arial" charset="0"/>
              </a:rPr>
              <a:t>x</a:t>
            </a:r>
            <a:r>
              <a:rPr lang="en-US" sz="2400" b="1">
                <a:solidFill>
                  <a:srgbClr val="00539D"/>
                </a:solidFill>
                <a:ea typeface="Times New Roman" pitchFamily="18" charset="0"/>
                <a:cs typeface="Arial" charset="0"/>
              </a:rPr>
              <a:t> + 10 = 30.</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4696"/>
                                        </p:tgtEl>
                                        <p:attrNameLst>
                                          <p:attrName>style.visibility</p:attrName>
                                        </p:attrNameLst>
                                      </p:cBhvr>
                                      <p:to>
                                        <p:strVal val="visible"/>
                                      </p:to>
                                    </p:set>
                                    <p:animEffect transition="in" filter="wipe(left)">
                                      <p:cBhvr>
                                        <p:cTn id="7" dur="500"/>
                                        <p:tgtEl>
                                          <p:spTgt spid="11469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4697"/>
                                        </p:tgtEl>
                                        <p:attrNameLst>
                                          <p:attrName>style.visibility</p:attrName>
                                        </p:attrNameLst>
                                      </p:cBhvr>
                                      <p:to>
                                        <p:strVal val="visible"/>
                                      </p:to>
                                    </p:set>
                                    <p:animEffect transition="in" filter="dissolve">
                                      <p:cBhvr>
                                        <p:cTn id="11" dur="500"/>
                                        <p:tgtEl>
                                          <p:spTgt spid="11469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4699"/>
                                        </p:tgtEl>
                                        <p:attrNameLst>
                                          <p:attrName>style.visibility</p:attrName>
                                        </p:attrNameLst>
                                      </p:cBhvr>
                                      <p:to>
                                        <p:strVal val="visible"/>
                                      </p:to>
                                    </p:set>
                                    <p:animEffect transition="in" filter="wipe(left)">
                                      <p:cBhvr>
                                        <p:cTn id="15" dur="500"/>
                                        <p:tgtEl>
                                          <p:spTgt spid="11469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4698"/>
                                        </p:tgtEl>
                                        <p:attrNameLst>
                                          <p:attrName>style.visibility</p:attrName>
                                        </p:attrNameLst>
                                      </p:cBhvr>
                                      <p:to>
                                        <p:strVal val="visible"/>
                                      </p:to>
                                    </p:set>
                                    <p:animEffect transition="in" filter="wipe(left)">
                                      <p:cBhvr>
                                        <p:cTn id="19" dur="500"/>
                                        <p:tgtEl>
                                          <p:spTgt spid="114698"/>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4695"/>
                                        </p:tgtEl>
                                        <p:attrNameLst>
                                          <p:attrName>style.visibility</p:attrName>
                                        </p:attrNameLst>
                                      </p:cBhvr>
                                      <p:to>
                                        <p:strVal val="visible"/>
                                      </p:to>
                                    </p:set>
                                    <p:animEffect transition="in" filter="wipe(down)">
                                      <p:cBhvr>
                                        <p:cTn id="24" dur="580">
                                          <p:stCondLst>
                                            <p:cond delay="0"/>
                                          </p:stCondLst>
                                        </p:cTn>
                                        <p:tgtEl>
                                          <p:spTgt spid="114695"/>
                                        </p:tgtEl>
                                      </p:cBhvr>
                                    </p:animEffect>
                                    <p:anim calcmode="lin" valueType="num">
                                      <p:cBhvr>
                                        <p:cTn id="25" dur="1822" tmFilter="0,0; 0.14,0.36; 0.43,0.73; 0.71,0.91; 1.0,1.0">
                                          <p:stCondLst>
                                            <p:cond delay="0"/>
                                          </p:stCondLst>
                                        </p:cTn>
                                        <p:tgtEl>
                                          <p:spTgt spid="114695"/>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4695"/>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4695"/>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4695"/>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4695"/>
                                        </p:tgtEl>
                                        <p:attrNameLst>
                                          <p:attrName>ppt_y</p:attrName>
                                        </p:attrNameLst>
                                      </p:cBhvr>
                                      <p:tavLst>
                                        <p:tav tm="0" fmla="#ppt_y-sin(pi*$)/81">
                                          <p:val>
                                            <p:fltVal val="0"/>
                                          </p:val>
                                        </p:tav>
                                        <p:tav tm="100000">
                                          <p:val>
                                            <p:fltVal val="1"/>
                                          </p:val>
                                        </p:tav>
                                      </p:tavLst>
                                    </p:anim>
                                    <p:animScale>
                                      <p:cBhvr>
                                        <p:cTn id="30" dur="26">
                                          <p:stCondLst>
                                            <p:cond delay="650"/>
                                          </p:stCondLst>
                                        </p:cTn>
                                        <p:tgtEl>
                                          <p:spTgt spid="114695"/>
                                        </p:tgtEl>
                                      </p:cBhvr>
                                      <p:to x="100000" y="60000"/>
                                    </p:animScale>
                                    <p:animScale>
                                      <p:cBhvr>
                                        <p:cTn id="31" dur="166" decel="50000">
                                          <p:stCondLst>
                                            <p:cond delay="676"/>
                                          </p:stCondLst>
                                        </p:cTn>
                                        <p:tgtEl>
                                          <p:spTgt spid="114695"/>
                                        </p:tgtEl>
                                      </p:cBhvr>
                                      <p:to x="100000" y="100000"/>
                                    </p:animScale>
                                    <p:animScale>
                                      <p:cBhvr>
                                        <p:cTn id="32" dur="26">
                                          <p:stCondLst>
                                            <p:cond delay="1312"/>
                                          </p:stCondLst>
                                        </p:cTn>
                                        <p:tgtEl>
                                          <p:spTgt spid="114695"/>
                                        </p:tgtEl>
                                      </p:cBhvr>
                                      <p:to x="100000" y="80000"/>
                                    </p:animScale>
                                    <p:animScale>
                                      <p:cBhvr>
                                        <p:cTn id="33" dur="166" decel="50000">
                                          <p:stCondLst>
                                            <p:cond delay="1338"/>
                                          </p:stCondLst>
                                        </p:cTn>
                                        <p:tgtEl>
                                          <p:spTgt spid="114695"/>
                                        </p:tgtEl>
                                      </p:cBhvr>
                                      <p:to x="100000" y="100000"/>
                                    </p:animScale>
                                    <p:animScale>
                                      <p:cBhvr>
                                        <p:cTn id="34" dur="26">
                                          <p:stCondLst>
                                            <p:cond delay="1642"/>
                                          </p:stCondLst>
                                        </p:cTn>
                                        <p:tgtEl>
                                          <p:spTgt spid="114695"/>
                                        </p:tgtEl>
                                      </p:cBhvr>
                                      <p:to x="100000" y="90000"/>
                                    </p:animScale>
                                    <p:animScale>
                                      <p:cBhvr>
                                        <p:cTn id="35" dur="166" decel="50000">
                                          <p:stCondLst>
                                            <p:cond delay="1668"/>
                                          </p:stCondLst>
                                        </p:cTn>
                                        <p:tgtEl>
                                          <p:spTgt spid="114695"/>
                                        </p:tgtEl>
                                      </p:cBhvr>
                                      <p:to x="100000" y="100000"/>
                                    </p:animScale>
                                    <p:animScale>
                                      <p:cBhvr>
                                        <p:cTn id="36" dur="26">
                                          <p:stCondLst>
                                            <p:cond delay="1808"/>
                                          </p:stCondLst>
                                        </p:cTn>
                                        <p:tgtEl>
                                          <p:spTgt spid="114695"/>
                                        </p:tgtEl>
                                      </p:cBhvr>
                                      <p:to x="100000" y="95000"/>
                                    </p:animScale>
                                    <p:animScale>
                                      <p:cBhvr>
                                        <p:cTn id="37" dur="166" decel="50000">
                                          <p:stCondLst>
                                            <p:cond delay="1834"/>
                                          </p:stCondLst>
                                        </p:cTn>
                                        <p:tgtEl>
                                          <p:spTgt spid="11469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5" grpId="0" animBg="1"/>
      <p:bldP spid="114698" grpId="0" autoUpdateAnimBg="0"/>
      <p:bldP spid="114699"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Example 3</a:t>
            </a:r>
          </a:p>
        </p:txBody>
      </p:sp>
      <p:sp>
        <p:nvSpPr>
          <p:cNvPr id="9219" name="Text Box 3"/>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Equation with </a:t>
            </a:r>
            <a:r>
              <a:rPr lang="en-US" sz="2000" b="1" i="1">
                <a:solidFill>
                  <a:srgbClr val="CD0000"/>
                </a:solidFill>
              </a:rPr>
              <a:t>a </a:t>
            </a:r>
            <a:r>
              <a:rPr lang="en-US" sz="2000" b="1">
                <a:solidFill>
                  <a:srgbClr val="CD0000"/>
                </a:solidFill>
              </a:rPr>
              <a:t>≠ 1</a:t>
            </a:r>
            <a:endParaRPr lang="en-US" sz="2000">
              <a:solidFill>
                <a:srgbClr val="000000"/>
              </a:solidFill>
            </a:endParaRPr>
          </a:p>
          <a:p>
            <a:pPr>
              <a:spcBef>
                <a:spcPct val="50000"/>
              </a:spcBef>
            </a:pPr>
            <a:endParaRPr lang="en-US" sz="2000" b="1">
              <a:solidFill>
                <a:srgbClr val="EC1D24"/>
              </a:solidFill>
            </a:endParaRPr>
          </a:p>
        </p:txBody>
      </p:sp>
      <p:sp>
        <p:nvSpPr>
          <p:cNvPr id="9220" name="Rectangle 4"/>
          <p:cNvSpPr>
            <a:spLocks noChangeArrowheads="1"/>
          </p:cNvSpPr>
          <p:nvPr/>
        </p:nvSpPr>
        <p:spPr bwMode="auto">
          <a:xfrm>
            <a:off x="876300" y="1503363"/>
            <a:ext cx="7705725" cy="749300"/>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00539D"/>
                </a:solidFill>
                <a:ea typeface="Times New Roman" pitchFamily="18" charset="0"/>
                <a:cs typeface="Arial" charset="0"/>
              </a:rPr>
              <a:t>Solve –2</a:t>
            </a:r>
            <a:r>
              <a:rPr lang="en-US" sz="2400" b="1" i="1">
                <a:solidFill>
                  <a:srgbClr val="00539D"/>
                </a:solidFill>
                <a:ea typeface="Times New Roman" pitchFamily="18" charset="0"/>
                <a:cs typeface="Arial" charset="0"/>
              </a:rPr>
              <a:t>x</a:t>
            </a:r>
            <a:r>
              <a:rPr lang="en-US" sz="2400" b="1" baseline="40000">
                <a:solidFill>
                  <a:srgbClr val="00539D"/>
                </a:solidFill>
                <a:ea typeface="Times New Roman" pitchFamily="18" charset="0"/>
                <a:cs typeface="Arial" charset="0"/>
              </a:rPr>
              <a:t>2</a:t>
            </a:r>
            <a:r>
              <a:rPr lang="en-US" sz="2400" b="1">
                <a:solidFill>
                  <a:srgbClr val="00539D"/>
                </a:solidFill>
                <a:ea typeface="Times New Roman" pitchFamily="18" charset="0"/>
                <a:cs typeface="Arial" charset="0"/>
              </a:rPr>
              <a:t> + 36</a:t>
            </a:r>
            <a:r>
              <a:rPr lang="en-US" sz="2400" b="1" i="1">
                <a:solidFill>
                  <a:srgbClr val="00539D"/>
                </a:solidFill>
                <a:ea typeface="Times New Roman" pitchFamily="18" charset="0"/>
                <a:cs typeface="Arial" charset="0"/>
              </a:rPr>
              <a:t>x</a:t>
            </a:r>
            <a:r>
              <a:rPr lang="en-US" sz="2400" b="1">
                <a:solidFill>
                  <a:srgbClr val="00539D"/>
                </a:solidFill>
                <a:ea typeface="Times New Roman" pitchFamily="18" charset="0"/>
                <a:cs typeface="Arial" charset="0"/>
              </a:rPr>
              <a:t> – 10 = 24 by completing the square. </a:t>
            </a:r>
          </a:p>
        </p:txBody>
      </p:sp>
      <p:sp>
        <p:nvSpPr>
          <p:cNvPr id="9221" name="Rectangle 5"/>
          <p:cNvSpPr>
            <a:spLocks noChangeArrowheads="1"/>
          </p:cNvSpPr>
          <p:nvPr/>
        </p:nvSpPr>
        <p:spPr bwMode="auto">
          <a:xfrm>
            <a:off x="533400" y="3105150"/>
            <a:ext cx="8394700" cy="420688"/>
          </a:xfrm>
          <a:prstGeom prst="rect">
            <a:avLst/>
          </a:prstGeom>
          <a:noFill/>
          <a:ln w="9525">
            <a:noFill/>
            <a:miter lim="800000"/>
            <a:headEnd/>
            <a:tailEnd/>
          </a:ln>
          <a:effectLst/>
        </p:spPr>
        <p:txBody>
          <a:bodyPr>
            <a:spAutoFit/>
          </a:bodyPr>
          <a:lstStyle/>
          <a:p>
            <a:pPr marL="4800600" indent="-4456113">
              <a:lnSpc>
                <a:spcPct val="90000"/>
              </a:lnSpc>
              <a:spcBef>
                <a:spcPct val="20000"/>
              </a:spcBef>
              <a:buClr>
                <a:srgbClr val="FFFFFF"/>
              </a:buClr>
              <a:tabLst>
                <a:tab pos="3314700" algn="r"/>
                <a:tab pos="3429000" algn="l"/>
              </a:tabLst>
            </a:pPr>
            <a:r>
              <a:rPr lang="en-US" sz="2400" i="1">
                <a:cs typeface="Times New Roman" pitchFamily="18" charset="0"/>
              </a:rPr>
              <a:t>	–</a:t>
            </a:r>
            <a:r>
              <a:rPr lang="en-US" sz="2400">
                <a:cs typeface="Times New Roman" pitchFamily="18" charset="0"/>
              </a:rPr>
              <a:t>2</a:t>
            </a:r>
            <a:r>
              <a:rPr lang="en-US" sz="2400" i="1">
                <a:cs typeface="Times New Roman" pitchFamily="18" charset="0"/>
              </a:rPr>
              <a:t>x</a:t>
            </a:r>
            <a:r>
              <a:rPr lang="en-US" sz="2400" baseline="40000">
                <a:cs typeface="Times New Roman" pitchFamily="18" charset="0"/>
              </a:rPr>
              <a:t>2</a:t>
            </a:r>
            <a:r>
              <a:rPr lang="en-US" sz="2400">
                <a:cs typeface="Times New Roman" pitchFamily="18" charset="0"/>
              </a:rPr>
              <a:t> + 36</a:t>
            </a:r>
            <a:r>
              <a:rPr lang="en-US" sz="2400" i="1">
                <a:cs typeface="Times New Roman" pitchFamily="18" charset="0"/>
              </a:rPr>
              <a:t>x</a:t>
            </a:r>
            <a:r>
              <a:rPr lang="en-US" sz="2400">
                <a:cs typeface="Times New Roman" pitchFamily="18" charset="0"/>
              </a:rPr>
              <a:t> – 10 	= 24	Original equation	</a:t>
            </a:r>
          </a:p>
        </p:txBody>
      </p:sp>
      <p:sp>
        <p:nvSpPr>
          <p:cNvPr id="9225" name="Text Box 9"/>
          <p:cNvSpPr txBox="1">
            <a:spLocks noChangeArrowheads="1"/>
          </p:cNvSpPr>
          <p:nvPr/>
        </p:nvSpPr>
        <p:spPr bwMode="auto">
          <a:xfrm>
            <a:off x="533400" y="2298700"/>
            <a:ext cx="8077200" cy="749300"/>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solidFill>
                  <a:srgbClr val="000000"/>
                </a:solidFill>
              </a:rPr>
              <a:t>Isolate the </a:t>
            </a:r>
            <a:r>
              <a:rPr lang="en-US" sz="2400" i="1">
                <a:solidFill>
                  <a:srgbClr val="000000"/>
                </a:solidFill>
              </a:rPr>
              <a:t>x</a:t>
            </a:r>
            <a:r>
              <a:rPr lang="en-US" sz="2400" baseline="40000">
                <a:solidFill>
                  <a:srgbClr val="000000"/>
                </a:solidFill>
              </a:rPr>
              <a:t>2</a:t>
            </a:r>
            <a:r>
              <a:rPr lang="en-US" sz="2400">
                <a:solidFill>
                  <a:srgbClr val="000000"/>
                </a:solidFill>
              </a:rPr>
              <a:t>- and </a:t>
            </a:r>
            <a:r>
              <a:rPr lang="en-US" sz="2400" i="1">
                <a:solidFill>
                  <a:srgbClr val="000000"/>
                </a:solidFill>
              </a:rPr>
              <a:t>x-</a:t>
            </a:r>
            <a:r>
              <a:rPr lang="en-US" sz="2400">
                <a:solidFill>
                  <a:srgbClr val="000000"/>
                </a:solidFill>
              </a:rPr>
              <a:t>terms. Then complete the square and solve.</a:t>
            </a:r>
          </a:p>
        </p:txBody>
      </p:sp>
      <p:sp>
        <p:nvSpPr>
          <p:cNvPr id="9226" name="Rectangle 10"/>
          <p:cNvSpPr>
            <a:spLocks noChangeArrowheads="1"/>
          </p:cNvSpPr>
          <p:nvPr/>
        </p:nvSpPr>
        <p:spPr bwMode="auto">
          <a:xfrm>
            <a:off x="685800" y="4556125"/>
            <a:ext cx="7924800" cy="1552575"/>
          </a:xfrm>
          <a:prstGeom prst="rect">
            <a:avLst/>
          </a:prstGeom>
          <a:noFill/>
          <a:ln w="9525">
            <a:noFill/>
            <a:miter lim="800000"/>
            <a:headEnd/>
            <a:tailEnd/>
          </a:ln>
          <a:effectLst/>
        </p:spPr>
        <p:txBody>
          <a:bodyPr>
            <a:spAutoFit/>
          </a:bodyPr>
          <a:lstStyle/>
          <a:p>
            <a:pPr marL="4686300" indent="-4341813">
              <a:lnSpc>
                <a:spcPct val="90000"/>
              </a:lnSpc>
              <a:spcBef>
                <a:spcPct val="20000"/>
              </a:spcBef>
              <a:buClr>
                <a:srgbClr val="FFFFFF"/>
              </a:buClr>
              <a:tabLst>
                <a:tab pos="3200400" algn="r"/>
                <a:tab pos="3314700" algn="l"/>
              </a:tabLst>
            </a:pPr>
            <a:r>
              <a:rPr lang="en-US" sz="2400" i="1">
                <a:cs typeface="Times New Roman" pitchFamily="18" charset="0"/>
              </a:rPr>
              <a:t>	x</a:t>
            </a:r>
            <a:r>
              <a:rPr lang="en-US" sz="2400" baseline="40000">
                <a:cs typeface="Times New Roman" pitchFamily="18" charset="0"/>
              </a:rPr>
              <a:t>2 </a:t>
            </a:r>
            <a:r>
              <a:rPr lang="en-US" sz="2400">
                <a:cs typeface="Times New Roman" pitchFamily="18" charset="0"/>
              </a:rPr>
              <a:t>– 18</a:t>
            </a:r>
            <a:r>
              <a:rPr lang="en-US" sz="2400" i="1">
                <a:cs typeface="Times New Roman" pitchFamily="18" charset="0"/>
              </a:rPr>
              <a:t>x</a:t>
            </a:r>
            <a:r>
              <a:rPr lang="en-US" sz="2400">
                <a:cs typeface="Times New Roman" pitchFamily="18" charset="0"/>
              </a:rPr>
              <a:t> + 5	= –12	Simplify.</a:t>
            </a:r>
            <a:endParaRPr lang="en-US" sz="2400" i="1">
              <a:cs typeface="Times New Roman" pitchFamily="18" charset="0"/>
            </a:endParaRPr>
          </a:p>
          <a:p>
            <a:pPr marL="4686300" indent="-4341813">
              <a:lnSpc>
                <a:spcPct val="90000"/>
              </a:lnSpc>
              <a:spcBef>
                <a:spcPct val="20000"/>
              </a:spcBef>
              <a:buClr>
                <a:srgbClr val="FFFFFF"/>
              </a:buClr>
              <a:tabLst>
                <a:tab pos="3200400" algn="r"/>
                <a:tab pos="3314700" algn="l"/>
              </a:tabLst>
            </a:pPr>
            <a:r>
              <a:rPr lang="en-US" sz="2400" i="1">
                <a:cs typeface="Times New Roman" pitchFamily="18" charset="0"/>
              </a:rPr>
              <a:t>  	x</a:t>
            </a:r>
            <a:r>
              <a:rPr lang="en-US" sz="2400" baseline="40000">
                <a:cs typeface="Times New Roman" pitchFamily="18" charset="0"/>
              </a:rPr>
              <a:t>2</a:t>
            </a:r>
            <a:r>
              <a:rPr lang="en-US" sz="2400">
                <a:cs typeface="Times New Roman" pitchFamily="18" charset="0"/>
              </a:rPr>
              <a:t> – 18</a:t>
            </a:r>
            <a:r>
              <a:rPr lang="en-US" sz="2400" i="1">
                <a:cs typeface="Times New Roman" pitchFamily="18" charset="0"/>
              </a:rPr>
              <a:t>x</a:t>
            </a:r>
            <a:r>
              <a:rPr lang="en-US" sz="2400">
                <a:cs typeface="Times New Roman" pitchFamily="18" charset="0"/>
              </a:rPr>
              <a:t> + 5 </a:t>
            </a:r>
            <a:r>
              <a:rPr lang="en-US" sz="2400">
                <a:solidFill>
                  <a:srgbClr val="E01B22"/>
                </a:solidFill>
                <a:cs typeface="Times New Roman" pitchFamily="18" charset="0"/>
              </a:rPr>
              <a:t>– 5</a:t>
            </a:r>
            <a:r>
              <a:rPr lang="en-US" sz="2400">
                <a:cs typeface="Times New Roman" pitchFamily="18" charset="0"/>
              </a:rPr>
              <a:t>	= –12 </a:t>
            </a:r>
            <a:r>
              <a:rPr lang="en-US" sz="2400">
                <a:solidFill>
                  <a:srgbClr val="E01B22"/>
                </a:solidFill>
                <a:cs typeface="Times New Roman" pitchFamily="18" charset="0"/>
              </a:rPr>
              <a:t>– 5</a:t>
            </a:r>
            <a:r>
              <a:rPr lang="en-US" sz="2400">
                <a:cs typeface="Times New Roman" pitchFamily="18" charset="0"/>
              </a:rPr>
              <a:t> 	Subtract 5 from each side.</a:t>
            </a:r>
          </a:p>
          <a:p>
            <a:pPr marL="4686300" indent="-4341813">
              <a:lnSpc>
                <a:spcPct val="90000"/>
              </a:lnSpc>
              <a:spcBef>
                <a:spcPct val="20000"/>
              </a:spcBef>
              <a:buClr>
                <a:srgbClr val="FFFFFF"/>
              </a:buClr>
              <a:tabLst>
                <a:tab pos="3200400" algn="r"/>
                <a:tab pos="3314700" algn="l"/>
              </a:tabLst>
            </a:pPr>
            <a:r>
              <a:rPr lang="en-US" sz="2400" i="1">
                <a:cs typeface="Times New Roman" pitchFamily="18" charset="0"/>
              </a:rPr>
              <a:t>	      x</a:t>
            </a:r>
            <a:r>
              <a:rPr lang="en-US" sz="2400" baseline="40000">
                <a:cs typeface="Times New Roman" pitchFamily="18" charset="0"/>
              </a:rPr>
              <a:t>2</a:t>
            </a:r>
            <a:r>
              <a:rPr lang="en-US" sz="2400">
                <a:cs typeface="Times New Roman" pitchFamily="18" charset="0"/>
              </a:rPr>
              <a:t> – 18</a:t>
            </a:r>
            <a:r>
              <a:rPr lang="en-US" sz="2400" i="1">
                <a:cs typeface="Times New Roman" pitchFamily="18" charset="0"/>
              </a:rPr>
              <a:t>x</a:t>
            </a:r>
            <a:r>
              <a:rPr lang="en-US" sz="2400">
                <a:cs typeface="Times New Roman" pitchFamily="18" charset="0"/>
              </a:rPr>
              <a:t> 	= –17	Simplify.</a:t>
            </a:r>
          </a:p>
        </p:txBody>
      </p:sp>
      <p:grpSp>
        <p:nvGrpSpPr>
          <p:cNvPr id="9235" name="Group 19"/>
          <p:cNvGrpSpPr>
            <a:grpSpLocks/>
          </p:cNvGrpSpPr>
          <p:nvPr/>
        </p:nvGrpSpPr>
        <p:grpSpPr bwMode="auto">
          <a:xfrm>
            <a:off x="1770063" y="3575050"/>
            <a:ext cx="6992937" cy="852488"/>
            <a:chOff x="1115" y="2252"/>
            <a:chExt cx="4405" cy="537"/>
          </a:xfrm>
        </p:grpSpPr>
        <p:sp>
          <p:nvSpPr>
            <p:cNvPr id="9228" name="Rectangle 12"/>
            <p:cNvSpPr>
              <a:spLocks noChangeArrowheads="1"/>
            </p:cNvSpPr>
            <p:nvPr/>
          </p:nvSpPr>
          <p:spPr bwMode="auto">
            <a:xfrm>
              <a:off x="3350" y="2407"/>
              <a:ext cx="2170" cy="265"/>
            </a:xfrm>
            <a:prstGeom prst="rect">
              <a:avLst/>
            </a:prstGeom>
            <a:noFill/>
            <a:ln w="9525">
              <a:noFill/>
              <a:miter lim="800000"/>
              <a:headEnd/>
              <a:tailEnd/>
            </a:ln>
            <a:effectLst/>
          </p:spPr>
          <p:txBody>
            <a:bodyPr>
              <a:spAutoFit/>
            </a:bodyPr>
            <a:lstStyle/>
            <a:p>
              <a:pPr>
                <a:lnSpc>
                  <a:spcPct val="90000"/>
                </a:lnSpc>
                <a:spcBef>
                  <a:spcPct val="20000"/>
                </a:spcBef>
                <a:buClr>
                  <a:srgbClr val="FFFFFF"/>
                </a:buClr>
              </a:pPr>
              <a:r>
                <a:rPr lang="en-US" sz="2400">
                  <a:cs typeface="Times New Roman" pitchFamily="18" charset="0"/>
                </a:rPr>
                <a:t>Divide each side by –2.</a:t>
              </a:r>
            </a:p>
          </p:txBody>
        </p:sp>
        <p:pic>
          <p:nvPicPr>
            <p:cNvPr id="9233" name="Picture 17" descr="9-4-3a"/>
            <p:cNvPicPr>
              <a:picLocks noChangeAspect="1" noChangeArrowheads="1"/>
            </p:cNvPicPr>
            <p:nvPr/>
          </p:nvPicPr>
          <p:blipFill>
            <a:blip r:embed="rId3" cstate="print"/>
            <a:srcRect/>
            <a:stretch>
              <a:fillRect/>
            </a:stretch>
          </p:blipFill>
          <p:spPr bwMode="auto">
            <a:xfrm>
              <a:off x="1115" y="2252"/>
              <a:ext cx="1877" cy="537"/>
            </a:xfrm>
            <a:prstGeom prst="rect">
              <a:avLst/>
            </a:prstGeom>
            <a:noFill/>
          </p:spPr>
        </p:pic>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20">
                                            <p:txEl>
                                              <p:pRg st="0" end="0"/>
                                            </p:txEl>
                                          </p:spTgt>
                                        </p:tgtEl>
                                        <p:attrNameLst>
                                          <p:attrName>style.visibility</p:attrName>
                                        </p:attrNameLst>
                                      </p:cBhvr>
                                      <p:to>
                                        <p:strVal val="visible"/>
                                      </p:to>
                                    </p:set>
                                    <p:animEffect transition="in" filter="wipe(left)">
                                      <p:cBhvr>
                                        <p:cTn id="7" dur="500"/>
                                        <p:tgtEl>
                                          <p:spTgt spid="92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225">
                                            <p:txEl>
                                              <p:pRg st="0" end="0"/>
                                            </p:txEl>
                                          </p:spTgt>
                                        </p:tgtEl>
                                        <p:attrNameLst>
                                          <p:attrName>style.visibility</p:attrName>
                                        </p:attrNameLst>
                                      </p:cBhvr>
                                      <p:to>
                                        <p:strVal val="visible"/>
                                      </p:to>
                                    </p:set>
                                    <p:animEffect transition="in" filter="wipe(left)">
                                      <p:cBhvr>
                                        <p:cTn id="12" dur="500"/>
                                        <p:tgtEl>
                                          <p:spTgt spid="922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221">
                                            <p:txEl>
                                              <p:pRg st="0" end="0"/>
                                            </p:txEl>
                                          </p:spTgt>
                                        </p:tgtEl>
                                        <p:attrNameLst>
                                          <p:attrName>style.visibility</p:attrName>
                                        </p:attrNameLst>
                                      </p:cBhvr>
                                      <p:to>
                                        <p:strVal val="visible"/>
                                      </p:to>
                                    </p:set>
                                    <p:animEffect transition="in" filter="wipe(left)">
                                      <p:cBhvr>
                                        <p:cTn id="17" dur="500"/>
                                        <p:tgtEl>
                                          <p:spTgt spid="922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9235"/>
                                        </p:tgtEl>
                                        <p:attrNameLst>
                                          <p:attrName>style.visibility</p:attrName>
                                        </p:attrNameLst>
                                      </p:cBhvr>
                                      <p:to>
                                        <p:strVal val="visible"/>
                                      </p:to>
                                    </p:set>
                                    <p:animEffect transition="in" filter="wipe(left)">
                                      <p:cBhvr>
                                        <p:cTn id="22" dur="500"/>
                                        <p:tgtEl>
                                          <p:spTgt spid="923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226">
                                            <p:txEl>
                                              <p:pRg st="0" end="0"/>
                                            </p:txEl>
                                          </p:spTgt>
                                        </p:tgtEl>
                                        <p:attrNameLst>
                                          <p:attrName>style.visibility</p:attrName>
                                        </p:attrNameLst>
                                      </p:cBhvr>
                                      <p:to>
                                        <p:strVal val="visible"/>
                                      </p:to>
                                    </p:set>
                                    <p:animEffect transition="in" filter="wipe(left)">
                                      <p:cBhvr>
                                        <p:cTn id="27" dur="500"/>
                                        <p:tgtEl>
                                          <p:spTgt spid="922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226">
                                            <p:txEl>
                                              <p:pRg st="1" end="1"/>
                                            </p:txEl>
                                          </p:spTgt>
                                        </p:tgtEl>
                                        <p:attrNameLst>
                                          <p:attrName>style.visibility</p:attrName>
                                        </p:attrNameLst>
                                      </p:cBhvr>
                                      <p:to>
                                        <p:strVal val="visible"/>
                                      </p:to>
                                    </p:set>
                                    <p:animEffect transition="in" filter="wipe(left)">
                                      <p:cBhvr>
                                        <p:cTn id="32" dur="500"/>
                                        <p:tgtEl>
                                          <p:spTgt spid="9226">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226">
                                            <p:txEl>
                                              <p:pRg st="2" end="2"/>
                                            </p:txEl>
                                          </p:spTgt>
                                        </p:tgtEl>
                                        <p:attrNameLst>
                                          <p:attrName>style.visibility</p:attrName>
                                        </p:attrNameLst>
                                      </p:cBhvr>
                                      <p:to>
                                        <p:strVal val="visible"/>
                                      </p:to>
                                    </p:set>
                                    <p:animEffect transition="in" filter="wipe(left)">
                                      <p:cBhvr>
                                        <p:cTn id="37" dur="500"/>
                                        <p:tgtEl>
                                          <p:spTgt spid="92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uild="p" autoUpdateAnimBg="0" advAuto="0"/>
      <p:bldP spid="9221" grpId="0" build="p" autoUpdateAnimBg="0"/>
      <p:bldP spid="9225" grpId="0" build="p" autoUpdateAnimBg="0"/>
      <p:bldP spid="9226" grpId="0" uiExpand="1"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Example 3</a:t>
            </a:r>
          </a:p>
        </p:txBody>
      </p:sp>
      <p:sp>
        <p:nvSpPr>
          <p:cNvPr id="91139" name="Text Box 3"/>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Equation with </a:t>
            </a:r>
            <a:r>
              <a:rPr lang="en-US" sz="2000" b="1" i="1">
                <a:solidFill>
                  <a:srgbClr val="CD0000"/>
                </a:solidFill>
              </a:rPr>
              <a:t>a </a:t>
            </a:r>
            <a:r>
              <a:rPr lang="en-US" sz="2000" b="1">
                <a:solidFill>
                  <a:srgbClr val="CD0000"/>
                </a:solidFill>
              </a:rPr>
              <a:t>≠ 1</a:t>
            </a:r>
            <a:endParaRPr lang="en-US" sz="2000">
              <a:solidFill>
                <a:srgbClr val="000000"/>
              </a:solidFill>
            </a:endParaRPr>
          </a:p>
          <a:p>
            <a:pPr>
              <a:spcBef>
                <a:spcPct val="50000"/>
              </a:spcBef>
            </a:pPr>
            <a:endParaRPr lang="en-US" sz="2000" b="1">
              <a:solidFill>
                <a:srgbClr val="EC1D24"/>
              </a:solidFill>
            </a:endParaRPr>
          </a:p>
        </p:txBody>
      </p:sp>
      <p:sp>
        <p:nvSpPr>
          <p:cNvPr id="91143" name="Rectangle 7"/>
          <p:cNvSpPr>
            <a:spLocks noChangeArrowheads="1"/>
          </p:cNvSpPr>
          <p:nvPr/>
        </p:nvSpPr>
        <p:spPr bwMode="auto">
          <a:xfrm>
            <a:off x="876300" y="2667000"/>
            <a:ext cx="7705725" cy="420688"/>
          </a:xfrm>
          <a:prstGeom prst="rect">
            <a:avLst/>
          </a:prstGeom>
          <a:noFill/>
          <a:ln w="9525">
            <a:noFill/>
            <a:miter lim="800000"/>
            <a:headEnd/>
            <a:tailEnd/>
          </a:ln>
          <a:effectLst/>
        </p:spPr>
        <p:txBody>
          <a:bodyPr>
            <a:spAutoFit/>
          </a:bodyPr>
          <a:lstStyle/>
          <a:p>
            <a:pPr marL="4229100" indent="-4229100">
              <a:lnSpc>
                <a:spcPct val="90000"/>
              </a:lnSpc>
              <a:spcBef>
                <a:spcPct val="20000"/>
              </a:spcBef>
              <a:spcAft>
                <a:spcPct val="20000"/>
              </a:spcAft>
              <a:tabLst>
                <a:tab pos="2371725" algn="r"/>
                <a:tab pos="2457450" algn="l"/>
              </a:tabLst>
            </a:pPr>
            <a:r>
              <a:rPr lang="en-US" sz="2400">
                <a:solidFill>
                  <a:srgbClr val="000000"/>
                </a:solidFill>
                <a:ea typeface="Times New Roman" pitchFamily="18" charset="0"/>
                <a:cs typeface="Arial" charset="0"/>
              </a:rPr>
              <a:t>	(</a:t>
            </a:r>
            <a:r>
              <a:rPr lang="en-US" sz="2400" i="1">
                <a:solidFill>
                  <a:srgbClr val="000000"/>
                </a:solidFill>
                <a:ea typeface="Times New Roman" pitchFamily="18" charset="0"/>
                <a:cs typeface="Arial" charset="0"/>
              </a:rPr>
              <a:t>x</a:t>
            </a:r>
            <a:r>
              <a:rPr lang="en-US" sz="2400">
                <a:solidFill>
                  <a:srgbClr val="000000"/>
                </a:solidFill>
                <a:ea typeface="Times New Roman" pitchFamily="18" charset="0"/>
                <a:cs typeface="Arial" charset="0"/>
              </a:rPr>
              <a:t> – 9)</a:t>
            </a:r>
            <a:r>
              <a:rPr lang="en-US" sz="2400" baseline="40000">
                <a:solidFill>
                  <a:srgbClr val="000000"/>
                </a:solidFill>
                <a:ea typeface="Times New Roman" pitchFamily="18" charset="0"/>
                <a:cs typeface="Arial" charset="0"/>
              </a:rPr>
              <a:t>2</a:t>
            </a:r>
            <a:r>
              <a:rPr lang="en-US" sz="2400">
                <a:solidFill>
                  <a:srgbClr val="000000"/>
                </a:solidFill>
                <a:ea typeface="Times New Roman" pitchFamily="18" charset="0"/>
                <a:cs typeface="Arial" charset="0"/>
              </a:rPr>
              <a:t> =	64	Factor </a:t>
            </a:r>
            <a:r>
              <a:rPr lang="en-US" sz="2400" i="1">
                <a:solidFill>
                  <a:srgbClr val="000000"/>
                </a:solidFill>
                <a:ea typeface="Times New Roman" pitchFamily="18" charset="0"/>
                <a:cs typeface="Arial" charset="0"/>
              </a:rPr>
              <a:t>x</a:t>
            </a:r>
            <a:r>
              <a:rPr lang="en-US" sz="2400" baseline="40000">
                <a:solidFill>
                  <a:srgbClr val="000000"/>
                </a:solidFill>
                <a:ea typeface="Times New Roman" pitchFamily="18" charset="0"/>
                <a:cs typeface="Arial" charset="0"/>
              </a:rPr>
              <a:t>2</a:t>
            </a:r>
            <a:r>
              <a:rPr lang="en-US" sz="2400">
                <a:solidFill>
                  <a:srgbClr val="000000"/>
                </a:solidFill>
                <a:ea typeface="Times New Roman" pitchFamily="18" charset="0"/>
                <a:cs typeface="Arial" charset="0"/>
              </a:rPr>
              <a:t> – 18</a:t>
            </a:r>
            <a:r>
              <a:rPr lang="en-US" sz="2400" i="1">
                <a:solidFill>
                  <a:srgbClr val="000000"/>
                </a:solidFill>
                <a:ea typeface="Times New Roman" pitchFamily="18" charset="0"/>
                <a:cs typeface="Arial" charset="0"/>
              </a:rPr>
              <a:t>x</a:t>
            </a:r>
            <a:r>
              <a:rPr lang="en-US" sz="2400">
                <a:solidFill>
                  <a:srgbClr val="000000"/>
                </a:solidFill>
                <a:ea typeface="Times New Roman" pitchFamily="18" charset="0"/>
                <a:cs typeface="Arial" charset="0"/>
              </a:rPr>
              <a:t> + 81.</a:t>
            </a:r>
          </a:p>
        </p:txBody>
      </p:sp>
      <p:sp>
        <p:nvSpPr>
          <p:cNvPr id="91144" name="Text Box 8"/>
          <p:cNvSpPr txBox="1">
            <a:spLocks noChangeArrowheads="1"/>
          </p:cNvSpPr>
          <p:nvPr/>
        </p:nvSpPr>
        <p:spPr bwMode="auto">
          <a:xfrm>
            <a:off x="541338" y="5384800"/>
            <a:ext cx="8077200" cy="420688"/>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571500" algn="l"/>
                <a:tab pos="2228850" algn="l"/>
                <a:tab pos="4572000" algn="l"/>
              </a:tabLst>
            </a:pPr>
            <a:r>
              <a:rPr lang="en-US" sz="2400">
                <a:solidFill>
                  <a:srgbClr val="000000"/>
                </a:solidFill>
              </a:rPr>
              <a:t>	= 17 	= 1	Simplify.</a:t>
            </a:r>
            <a:endParaRPr lang="en-US" sz="2400">
              <a:solidFill>
                <a:srgbClr val="000000"/>
              </a:solidFill>
              <a:cs typeface="Arial" charset="0"/>
            </a:endParaRPr>
          </a:p>
        </p:txBody>
      </p:sp>
      <p:sp>
        <p:nvSpPr>
          <p:cNvPr id="91146" name="Rectangle 10"/>
          <p:cNvSpPr>
            <a:spLocks noChangeArrowheads="1"/>
          </p:cNvSpPr>
          <p:nvPr/>
        </p:nvSpPr>
        <p:spPr bwMode="auto">
          <a:xfrm>
            <a:off x="876300" y="3141663"/>
            <a:ext cx="7705725" cy="2173287"/>
          </a:xfrm>
          <a:prstGeom prst="rect">
            <a:avLst/>
          </a:prstGeom>
          <a:noFill/>
          <a:ln w="9525">
            <a:noFill/>
            <a:miter lim="800000"/>
            <a:headEnd/>
            <a:tailEnd/>
          </a:ln>
          <a:effectLst/>
        </p:spPr>
        <p:txBody>
          <a:bodyPr>
            <a:spAutoFit/>
          </a:bodyPr>
          <a:lstStyle/>
          <a:p>
            <a:pPr marL="4229100" indent="-4229100">
              <a:lnSpc>
                <a:spcPct val="90000"/>
              </a:lnSpc>
              <a:spcBef>
                <a:spcPct val="20000"/>
              </a:spcBef>
              <a:spcAft>
                <a:spcPct val="20000"/>
              </a:spcAft>
              <a:tabLst>
                <a:tab pos="2371725" algn="r"/>
                <a:tab pos="2514600" algn="l"/>
              </a:tabLst>
            </a:pPr>
            <a:r>
              <a:rPr lang="en-US" sz="2400" i="1">
                <a:solidFill>
                  <a:srgbClr val="000000"/>
                </a:solidFill>
                <a:ea typeface="Times New Roman" pitchFamily="18" charset="0"/>
                <a:cs typeface="Arial" charset="0"/>
              </a:rPr>
              <a:t>	x</a:t>
            </a:r>
            <a:r>
              <a:rPr lang="en-US" sz="2400">
                <a:solidFill>
                  <a:srgbClr val="000000"/>
                </a:solidFill>
                <a:ea typeface="Times New Roman" pitchFamily="18" charset="0"/>
                <a:cs typeface="Arial" charset="0"/>
              </a:rPr>
              <a:t> – 9 =	</a:t>
            </a:r>
            <a:r>
              <a:rPr lang="en-US" sz="2400" b="1">
                <a:solidFill>
                  <a:srgbClr val="000000"/>
                </a:solidFill>
                <a:ea typeface="Times New Roman" pitchFamily="18" charset="0"/>
                <a:cs typeface="Arial" charset="0"/>
              </a:rPr>
              <a:t>±</a:t>
            </a:r>
            <a:r>
              <a:rPr lang="en-US" sz="2400">
                <a:solidFill>
                  <a:srgbClr val="000000"/>
                </a:solidFill>
                <a:ea typeface="Times New Roman" pitchFamily="18" charset="0"/>
                <a:cs typeface="Arial" charset="0"/>
              </a:rPr>
              <a:t>8 	Take the square root of each side.</a:t>
            </a:r>
          </a:p>
          <a:p>
            <a:pPr marL="4229100" indent="-4229100">
              <a:lnSpc>
                <a:spcPct val="90000"/>
              </a:lnSpc>
              <a:spcBef>
                <a:spcPct val="20000"/>
              </a:spcBef>
              <a:spcAft>
                <a:spcPct val="20000"/>
              </a:spcAft>
              <a:tabLst>
                <a:tab pos="2371725" algn="r"/>
                <a:tab pos="2514600" algn="l"/>
              </a:tabLst>
            </a:pPr>
            <a:r>
              <a:rPr lang="en-US" sz="2400" i="1">
                <a:solidFill>
                  <a:srgbClr val="000000"/>
                </a:solidFill>
                <a:ea typeface="Times New Roman" pitchFamily="18" charset="0"/>
                <a:cs typeface="Arial" charset="0"/>
              </a:rPr>
              <a:t>	x</a:t>
            </a:r>
            <a:r>
              <a:rPr lang="en-US" sz="2400">
                <a:solidFill>
                  <a:srgbClr val="000000"/>
                </a:solidFill>
                <a:ea typeface="Times New Roman" pitchFamily="18" charset="0"/>
                <a:cs typeface="Arial" charset="0"/>
              </a:rPr>
              <a:t> – 9 </a:t>
            </a:r>
            <a:r>
              <a:rPr lang="en-US" sz="2400">
                <a:solidFill>
                  <a:srgbClr val="E01B22"/>
                </a:solidFill>
                <a:ea typeface="Times New Roman" pitchFamily="18" charset="0"/>
                <a:cs typeface="Arial" charset="0"/>
              </a:rPr>
              <a:t>+ 9</a:t>
            </a:r>
            <a:r>
              <a:rPr lang="en-US" sz="2400">
                <a:solidFill>
                  <a:srgbClr val="000000"/>
                </a:solidFill>
                <a:ea typeface="Times New Roman" pitchFamily="18" charset="0"/>
                <a:cs typeface="Arial" charset="0"/>
              </a:rPr>
              <a:t> =	±8 </a:t>
            </a:r>
            <a:r>
              <a:rPr lang="en-US" sz="2400">
                <a:solidFill>
                  <a:srgbClr val="E01B22"/>
                </a:solidFill>
                <a:ea typeface="Times New Roman" pitchFamily="18" charset="0"/>
                <a:cs typeface="Arial" charset="0"/>
              </a:rPr>
              <a:t>+ 9	</a:t>
            </a:r>
            <a:r>
              <a:rPr lang="en-US" sz="2400">
                <a:ea typeface="Times New Roman" pitchFamily="18" charset="0"/>
                <a:cs typeface="Arial" charset="0"/>
              </a:rPr>
              <a:t>Add 9 to each side.</a:t>
            </a:r>
          </a:p>
          <a:p>
            <a:pPr marL="4229100" indent="-4229100">
              <a:lnSpc>
                <a:spcPct val="90000"/>
              </a:lnSpc>
              <a:spcBef>
                <a:spcPct val="20000"/>
              </a:spcBef>
              <a:spcAft>
                <a:spcPct val="20000"/>
              </a:spcAft>
              <a:tabLst>
                <a:tab pos="2371725" algn="r"/>
                <a:tab pos="2514600" algn="l"/>
              </a:tabLst>
            </a:pPr>
            <a:r>
              <a:rPr lang="en-US" sz="2400" i="1">
                <a:ea typeface="Times New Roman" pitchFamily="18" charset="0"/>
                <a:cs typeface="Arial" charset="0"/>
              </a:rPr>
              <a:t>	x</a:t>
            </a:r>
            <a:r>
              <a:rPr lang="en-US" sz="2400">
                <a:ea typeface="Times New Roman" pitchFamily="18" charset="0"/>
                <a:cs typeface="Arial" charset="0"/>
              </a:rPr>
              <a:t> =	9 </a:t>
            </a:r>
            <a:r>
              <a:rPr lang="en-US" sz="2400">
                <a:solidFill>
                  <a:srgbClr val="000000"/>
                </a:solidFill>
                <a:ea typeface="Times New Roman" pitchFamily="18" charset="0"/>
                <a:cs typeface="Arial" charset="0"/>
              </a:rPr>
              <a:t>± 8 	Simplify.</a:t>
            </a:r>
          </a:p>
          <a:p>
            <a:pPr marL="4229100" indent="-4229100">
              <a:lnSpc>
                <a:spcPct val="90000"/>
              </a:lnSpc>
              <a:spcBef>
                <a:spcPct val="20000"/>
              </a:spcBef>
              <a:spcAft>
                <a:spcPct val="20000"/>
              </a:spcAft>
              <a:tabLst>
                <a:tab pos="2371725" algn="r"/>
                <a:tab pos="2514600" algn="l"/>
              </a:tabLst>
            </a:pPr>
            <a:r>
              <a:rPr lang="en-US" sz="2400" i="1">
                <a:solidFill>
                  <a:srgbClr val="000000"/>
                </a:solidFill>
                <a:ea typeface="Times New Roman" pitchFamily="18" charset="0"/>
                <a:cs typeface="Arial" charset="0"/>
              </a:rPr>
              <a:t>x</a:t>
            </a:r>
            <a:r>
              <a:rPr lang="en-US" sz="2400">
                <a:solidFill>
                  <a:srgbClr val="000000"/>
                </a:solidFill>
                <a:ea typeface="Times New Roman" pitchFamily="18" charset="0"/>
                <a:cs typeface="Arial" charset="0"/>
              </a:rPr>
              <a:t> = 9 + 8 or </a:t>
            </a:r>
            <a:r>
              <a:rPr lang="en-US" sz="2400" i="1">
                <a:solidFill>
                  <a:srgbClr val="000000"/>
                </a:solidFill>
                <a:ea typeface="Times New Roman" pitchFamily="18" charset="0"/>
                <a:cs typeface="Arial" charset="0"/>
              </a:rPr>
              <a:t>x</a:t>
            </a:r>
            <a:r>
              <a:rPr lang="en-US" sz="2400">
                <a:solidFill>
                  <a:srgbClr val="000000"/>
                </a:solidFill>
                <a:ea typeface="Times New Roman" pitchFamily="18" charset="0"/>
                <a:cs typeface="Arial" charset="0"/>
              </a:rPr>
              <a:t> = 9 – 8	Separate the solutions.</a:t>
            </a:r>
          </a:p>
        </p:txBody>
      </p:sp>
      <p:grpSp>
        <p:nvGrpSpPr>
          <p:cNvPr id="91153" name="Group 17"/>
          <p:cNvGrpSpPr>
            <a:grpSpLocks/>
          </p:cNvGrpSpPr>
          <p:nvPr/>
        </p:nvGrpSpPr>
        <p:grpSpPr bwMode="auto">
          <a:xfrm>
            <a:off x="533400" y="1190625"/>
            <a:ext cx="8394700" cy="1336675"/>
            <a:chOff x="336" y="750"/>
            <a:chExt cx="5288" cy="842"/>
          </a:xfrm>
        </p:grpSpPr>
        <p:sp>
          <p:nvSpPr>
            <p:cNvPr id="91142" name="Rectangle 6"/>
            <p:cNvSpPr>
              <a:spLocks noChangeArrowheads="1"/>
            </p:cNvSpPr>
            <p:nvPr/>
          </p:nvSpPr>
          <p:spPr bwMode="auto">
            <a:xfrm>
              <a:off x="336" y="936"/>
              <a:ext cx="5288" cy="265"/>
            </a:xfrm>
            <a:prstGeom prst="rect">
              <a:avLst/>
            </a:prstGeom>
            <a:noFill/>
            <a:ln w="9525">
              <a:noFill/>
              <a:miter lim="800000"/>
              <a:headEnd/>
              <a:tailEnd/>
            </a:ln>
            <a:effectLst/>
          </p:spPr>
          <p:txBody>
            <a:bodyPr>
              <a:spAutoFit/>
            </a:bodyPr>
            <a:lstStyle/>
            <a:p>
              <a:pPr marL="4572000" indent="-4227513">
                <a:lnSpc>
                  <a:spcPct val="90000"/>
                </a:lnSpc>
                <a:spcBef>
                  <a:spcPct val="20000"/>
                </a:spcBef>
                <a:buClr>
                  <a:srgbClr val="FFFFFF"/>
                </a:buClr>
                <a:tabLst>
                  <a:tab pos="2714625" algn="r"/>
                  <a:tab pos="2800350" algn="l"/>
                  <a:tab pos="4572000" algn="l"/>
                </a:tabLst>
              </a:pPr>
              <a:r>
                <a:rPr lang="en-US" sz="2400" i="1">
                  <a:cs typeface="Times New Roman" pitchFamily="18" charset="0"/>
                </a:rPr>
                <a:t>	x</a:t>
              </a:r>
              <a:r>
                <a:rPr lang="en-US" sz="2400" baseline="40000">
                  <a:cs typeface="Times New Roman" pitchFamily="18" charset="0"/>
                </a:rPr>
                <a:t>2</a:t>
              </a:r>
              <a:r>
                <a:rPr lang="en-US" sz="2400">
                  <a:cs typeface="Times New Roman" pitchFamily="18" charset="0"/>
                </a:rPr>
                <a:t> – 18</a:t>
              </a:r>
              <a:r>
                <a:rPr lang="en-US" sz="2400" i="1">
                  <a:cs typeface="Times New Roman" pitchFamily="18" charset="0"/>
                </a:rPr>
                <a:t>x</a:t>
              </a:r>
              <a:r>
                <a:rPr lang="en-US" sz="2400">
                  <a:cs typeface="Times New Roman" pitchFamily="18" charset="0"/>
                </a:rPr>
                <a:t> + 81 =	–17 + 81	</a:t>
              </a:r>
            </a:p>
          </p:txBody>
        </p:sp>
        <p:grpSp>
          <p:nvGrpSpPr>
            <p:cNvPr id="91152" name="Group 16"/>
            <p:cNvGrpSpPr>
              <a:grpSpLocks/>
            </p:cNvGrpSpPr>
            <p:nvPr/>
          </p:nvGrpSpPr>
          <p:grpSpPr bwMode="auto">
            <a:xfrm>
              <a:off x="3252" y="750"/>
              <a:ext cx="1779" cy="842"/>
              <a:chOff x="3252" y="750"/>
              <a:chExt cx="1779" cy="842"/>
            </a:xfrm>
          </p:grpSpPr>
          <p:pic>
            <p:nvPicPr>
              <p:cNvPr id="91141" name="Picture 5" descr="eq_27"/>
              <p:cNvPicPr>
                <a:picLocks noChangeAspect="1" noChangeArrowheads="1"/>
              </p:cNvPicPr>
              <p:nvPr/>
            </p:nvPicPr>
            <p:blipFill>
              <a:blip r:embed="rId3" cstate="print"/>
              <a:srcRect l="68127" b="30096"/>
              <a:stretch>
                <a:fillRect/>
              </a:stretch>
            </p:blipFill>
            <p:spPr bwMode="auto">
              <a:xfrm>
                <a:off x="4464" y="768"/>
                <a:ext cx="567" cy="576"/>
              </a:xfrm>
              <a:prstGeom prst="rect">
                <a:avLst/>
              </a:prstGeom>
              <a:noFill/>
            </p:spPr>
          </p:pic>
          <p:pic>
            <p:nvPicPr>
              <p:cNvPr id="91149" name="Picture 13" descr="9-4-3b"/>
              <p:cNvPicPr>
                <a:picLocks noChangeAspect="1" noChangeArrowheads="1"/>
              </p:cNvPicPr>
              <p:nvPr/>
            </p:nvPicPr>
            <p:blipFill>
              <a:blip r:embed="rId4" cstate="print"/>
              <a:srcRect/>
              <a:stretch>
                <a:fillRect/>
              </a:stretch>
            </p:blipFill>
            <p:spPr bwMode="auto">
              <a:xfrm>
                <a:off x="3790" y="750"/>
                <a:ext cx="680" cy="599"/>
              </a:xfrm>
              <a:prstGeom prst="rect">
                <a:avLst/>
              </a:prstGeom>
              <a:noFill/>
            </p:spPr>
          </p:pic>
          <p:pic>
            <p:nvPicPr>
              <p:cNvPr id="91150" name="Picture 14" descr="eq_27"/>
              <p:cNvPicPr>
                <a:picLocks noChangeAspect="1" noChangeArrowheads="1"/>
              </p:cNvPicPr>
              <p:nvPr/>
            </p:nvPicPr>
            <p:blipFill>
              <a:blip r:embed="rId3" cstate="print"/>
              <a:srcRect t="69904"/>
              <a:stretch>
                <a:fillRect/>
              </a:stretch>
            </p:blipFill>
            <p:spPr bwMode="auto">
              <a:xfrm>
                <a:off x="3252" y="1344"/>
                <a:ext cx="1779" cy="248"/>
              </a:xfrm>
              <a:prstGeom prst="rect">
                <a:avLst/>
              </a:prstGeom>
              <a:noFill/>
            </p:spPr>
          </p:pic>
          <p:pic>
            <p:nvPicPr>
              <p:cNvPr id="91151" name="Picture 15" descr="eq_27"/>
              <p:cNvPicPr>
                <a:picLocks noChangeAspect="1" noChangeArrowheads="1"/>
              </p:cNvPicPr>
              <p:nvPr/>
            </p:nvPicPr>
            <p:blipFill>
              <a:blip r:embed="rId3" cstate="print"/>
              <a:srcRect r="69646" b="30096"/>
              <a:stretch>
                <a:fillRect/>
              </a:stretch>
            </p:blipFill>
            <p:spPr bwMode="auto">
              <a:xfrm>
                <a:off x="3252" y="768"/>
                <a:ext cx="540" cy="576"/>
              </a:xfrm>
              <a:prstGeom prst="rect">
                <a:avLst/>
              </a:prstGeom>
              <a:noFill/>
            </p:spPr>
          </p:pic>
        </p:gr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1153"/>
                                        </p:tgtEl>
                                        <p:attrNameLst>
                                          <p:attrName>style.visibility</p:attrName>
                                        </p:attrNameLst>
                                      </p:cBhvr>
                                      <p:to>
                                        <p:strVal val="visible"/>
                                      </p:to>
                                    </p:set>
                                    <p:animEffect transition="in" filter="wipe(left)">
                                      <p:cBhvr>
                                        <p:cTn id="7" dur="500"/>
                                        <p:tgtEl>
                                          <p:spTgt spid="9115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1143">
                                            <p:txEl>
                                              <p:pRg st="0" end="0"/>
                                            </p:txEl>
                                          </p:spTgt>
                                        </p:tgtEl>
                                        <p:attrNameLst>
                                          <p:attrName>style.visibility</p:attrName>
                                        </p:attrNameLst>
                                      </p:cBhvr>
                                      <p:to>
                                        <p:strVal val="visible"/>
                                      </p:to>
                                    </p:set>
                                    <p:animEffect transition="in" filter="wipe(left)">
                                      <p:cBhvr>
                                        <p:cTn id="12" dur="500"/>
                                        <p:tgtEl>
                                          <p:spTgt spid="9114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1146">
                                            <p:txEl>
                                              <p:pRg st="0" end="0"/>
                                            </p:txEl>
                                          </p:spTgt>
                                        </p:tgtEl>
                                        <p:attrNameLst>
                                          <p:attrName>style.visibility</p:attrName>
                                        </p:attrNameLst>
                                      </p:cBhvr>
                                      <p:to>
                                        <p:strVal val="visible"/>
                                      </p:to>
                                    </p:set>
                                    <p:animEffect transition="in" filter="wipe(left)">
                                      <p:cBhvr>
                                        <p:cTn id="17" dur="500"/>
                                        <p:tgtEl>
                                          <p:spTgt spid="9114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1146">
                                            <p:txEl>
                                              <p:pRg st="1" end="1"/>
                                            </p:txEl>
                                          </p:spTgt>
                                        </p:tgtEl>
                                        <p:attrNameLst>
                                          <p:attrName>style.visibility</p:attrName>
                                        </p:attrNameLst>
                                      </p:cBhvr>
                                      <p:to>
                                        <p:strVal val="visible"/>
                                      </p:to>
                                    </p:set>
                                    <p:animEffect transition="in" filter="wipe(left)">
                                      <p:cBhvr>
                                        <p:cTn id="22" dur="500"/>
                                        <p:tgtEl>
                                          <p:spTgt spid="9114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1146">
                                            <p:txEl>
                                              <p:pRg st="2" end="2"/>
                                            </p:txEl>
                                          </p:spTgt>
                                        </p:tgtEl>
                                        <p:attrNameLst>
                                          <p:attrName>style.visibility</p:attrName>
                                        </p:attrNameLst>
                                      </p:cBhvr>
                                      <p:to>
                                        <p:strVal val="visible"/>
                                      </p:to>
                                    </p:set>
                                    <p:animEffect transition="in" filter="wipe(left)">
                                      <p:cBhvr>
                                        <p:cTn id="27" dur="500"/>
                                        <p:tgtEl>
                                          <p:spTgt spid="91146">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1146">
                                            <p:txEl>
                                              <p:pRg st="3" end="3"/>
                                            </p:txEl>
                                          </p:spTgt>
                                        </p:tgtEl>
                                        <p:attrNameLst>
                                          <p:attrName>style.visibility</p:attrName>
                                        </p:attrNameLst>
                                      </p:cBhvr>
                                      <p:to>
                                        <p:strVal val="visible"/>
                                      </p:to>
                                    </p:set>
                                    <p:animEffect transition="in" filter="wipe(left)">
                                      <p:cBhvr>
                                        <p:cTn id="32" dur="500"/>
                                        <p:tgtEl>
                                          <p:spTgt spid="91146">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1144">
                                            <p:txEl>
                                              <p:pRg st="0" end="0"/>
                                            </p:txEl>
                                          </p:spTgt>
                                        </p:tgtEl>
                                        <p:attrNameLst>
                                          <p:attrName>style.visibility</p:attrName>
                                        </p:attrNameLst>
                                      </p:cBhvr>
                                      <p:to>
                                        <p:strVal val="visible"/>
                                      </p:to>
                                    </p:set>
                                    <p:animEffect transition="in" filter="wipe(left)">
                                      <p:cBhvr>
                                        <p:cTn id="37" dur="500"/>
                                        <p:tgtEl>
                                          <p:spTgt spid="9114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3" grpId="0" build="p" autoUpdateAnimBg="0" advAuto="0"/>
      <p:bldP spid="91144" grpId="0" build="p" autoUpdateAnimBg="0"/>
      <p:bldP spid="91146"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a:t>Example 3</a:t>
            </a:r>
          </a:p>
        </p:txBody>
      </p:sp>
      <p:sp>
        <p:nvSpPr>
          <p:cNvPr id="123907" name="Text Box 3"/>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Equation with </a:t>
            </a:r>
            <a:r>
              <a:rPr lang="en-US" sz="2000" b="1" i="1">
                <a:solidFill>
                  <a:srgbClr val="CD0000"/>
                </a:solidFill>
              </a:rPr>
              <a:t>a </a:t>
            </a:r>
            <a:r>
              <a:rPr lang="en-US" sz="2000" b="1">
                <a:solidFill>
                  <a:srgbClr val="CD0000"/>
                </a:solidFill>
              </a:rPr>
              <a:t>≠ 1</a:t>
            </a:r>
            <a:endParaRPr lang="en-US" sz="2000">
              <a:solidFill>
                <a:srgbClr val="000000"/>
              </a:solidFill>
            </a:endParaRPr>
          </a:p>
          <a:p>
            <a:pPr>
              <a:spcBef>
                <a:spcPct val="50000"/>
              </a:spcBef>
            </a:pPr>
            <a:endParaRPr lang="en-US" sz="2000" b="1">
              <a:solidFill>
                <a:srgbClr val="EC1D24"/>
              </a:solidFill>
            </a:endParaRPr>
          </a:p>
        </p:txBody>
      </p:sp>
      <p:sp>
        <p:nvSpPr>
          <p:cNvPr id="123913" name="Rectangle 9"/>
          <p:cNvSpPr>
            <a:spLocks noChangeArrowheads="1"/>
          </p:cNvSpPr>
          <p:nvPr/>
        </p:nvSpPr>
        <p:spPr bwMode="auto">
          <a:xfrm>
            <a:off x="533400" y="1498600"/>
            <a:ext cx="8229600"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solutions are 1 and 17.</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3913">
                                            <p:txEl>
                                              <p:pRg st="0" end="0"/>
                                            </p:txEl>
                                          </p:spTgt>
                                        </p:tgtEl>
                                        <p:attrNameLst>
                                          <p:attrName>style.visibility</p:attrName>
                                        </p:attrNameLst>
                                      </p:cBhvr>
                                      <p:to>
                                        <p:strVal val="visible"/>
                                      </p:to>
                                    </p:set>
                                    <p:animEffect transition="in" filter="wipe(left)">
                                      <p:cBhvr>
                                        <p:cTn id="7" dur="500"/>
                                        <p:tgtEl>
                                          <p:spTgt spid="1239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13"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PQuestion"/>
          <p:cNvSpPr>
            <a:spLocks noGrp="1" noChangeArrowheads="1"/>
          </p:cNvSpPr>
          <p:nvPr>
            <p:ph type="title"/>
          </p:nvPr>
        </p:nvSpPr>
        <p:spPr/>
        <p:txBody>
          <a:bodyPr/>
          <a:lstStyle/>
          <a:p>
            <a:r>
              <a:rPr lang="en-US"/>
              <a:t>Example 3</a:t>
            </a:r>
          </a:p>
        </p:txBody>
      </p:sp>
      <p:sp>
        <p:nvSpPr>
          <p:cNvPr id="115719" name="Oval 7"/>
          <p:cNvSpPr>
            <a:spLocks noChangeArrowheads="1"/>
          </p:cNvSpPr>
          <p:nvPr/>
        </p:nvSpPr>
        <p:spPr bwMode="auto">
          <a:xfrm>
            <a:off x="876300" y="34671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5720"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5721"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5722" name="TPAnswers"/>
          <p:cNvSpPr>
            <a:spLocks noChangeArrowheads="1"/>
          </p:cNvSpPr>
          <p:nvPr>
            <p:custDataLst>
              <p:tags r:id="rId2"/>
            </p:custDataLst>
          </p:nvPr>
        </p:nvSpPr>
        <p:spPr bwMode="auto">
          <a:xfrm>
            <a:off x="914400" y="2543175"/>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ym typeface="Symbol" pitchFamily="18" charset="2"/>
              </a:rPr>
              <a:t>	{–1}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ym typeface="Symbol" pitchFamily="18" charset="2"/>
              </a:rPr>
              <a:t>	{–1, –7}</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ym typeface="Symbol" pitchFamily="18" charset="2"/>
              </a:rPr>
              <a:t>	{–1, 7}</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ym typeface="Symbol" pitchFamily="18" charset="2"/>
              </a:rPr>
              <a:t>	</a:t>
            </a:r>
            <a:r>
              <a:rPr lang="en-US" sz="2400" b="1">
                <a:cs typeface="Arial" charset="0"/>
                <a:sym typeface="Symbol" pitchFamily="18" charset="2"/>
              </a:rPr>
              <a:t>Ø</a:t>
            </a:r>
            <a:endParaRPr lang="pt-BR" sz="2400" b="1">
              <a:sym typeface="Symbol" pitchFamily="18" charset="2"/>
            </a:endParaRPr>
          </a:p>
        </p:txBody>
      </p:sp>
      <p:sp>
        <p:nvSpPr>
          <p:cNvPr id="115723" name="TPQuestion"/>
          <p:cNvSpPr>
            <a:spLocks noChangeArrowheads="1"/>
          </p:cNvSpPr>
          <p:nvPr/>
        </p:nvSpPr>
        <p:spPr bwMode="auto">
          <a:xfrm>
            <a:off x="533400" y="1504950"/>
            <a:ext cx="8305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ea typeface="Times New Roman" pitchFamily="18" charset="0"/>
                <a:cs typeface="Arial" charset="0"/>
              </a:rPr>
              <a:t>Solve </a:t>
            </a:r>
            <a:r>
              <a:rPr lang="en-US" sz="2400" b="1" i="1">
                <a:solidFill>
                  <a:srgbClr val="00539D"/>
                </a:solidFill>
                <a:ea typeface="Times New Roman" pitchFamily="18" charset="0"/>
                <a:cs typeface="Arial" charset="0"/>
              </a:rPr>
              <a:t>x</a:t>
            </a:r>
            <a:r>
              <a:rPr lang="en-US" sz="2400" b="1" baseline="40000">
                <a:solidFill>
                  <a:srgbClr val="00539D"/>
                </a:solidFill>
                <a:ea typeface="Times New Roman" pitchFamily="18" charset="0"/>
                <a:cs typeface="Arial" charset="0"/>
              </a:rPr>
              <a:t>2</a:t>
            </a:r>
            <a:r>
              <a:rPr lang="en-US" sz="2400" b="1">
                <a:solidFill>
                  <a:srgbClr val="00539D"/>
                </a:solidFill>
                <a:ea typeface="Times New Roman" pitchFamily="18" charset="0"/>
                <a:cs typeface="Arial" charset="0"/>
              </a:rPr>
              <a:t> + 8</a:t>
            </a:r>
            <a:r>
              <a:rPr lang="en-US" sz="2400" b="1" i="1">
                <a:solidFill>
                  <a:srgbClr val="00539D"/>
                </a:solidFill>
                <a:ea typeface="Times New Roman" pitchFamily="18" charset="0"/>
                <a:cs typeface="Arial" charset="0"/>
              </a:rPr>
              <a:t>x</a:t>
            </a:r>
            <a:r>
              <a:rPr lang="en-US" sz="2400" b="1">
                <a:solidFill>
                  <a:srgbClr val="00539D"/>
                </a:solidFill>
                <a:ea typeface="Times New Roman" pitchFamily="18" charset="0"/>
                <a:cs typeface="Arial" charset="0"/>
              </a:rPr>
              <a:t> + 10 = 3 by completing the square.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5720"/>
                                        </p:tgtEl>
                                        <p:attrNameLst>
                                          <p:attrName>style.visibility</p:attrName>
                                        </p:attrNameLst>
                                      </p:cBhvr>
                                      <p:to>
                                        <p:strVal val="visible"/>
                                      </p:to>
                                    </p:set>
                                    <p:animEffect transition="in" filter="wipe(left)">
                                      <p:cBhvr>
                                        <p:cTn id="7" dur="500"/>
                                        <p:tgtEl>
                                          <p:spTgt spid="11572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5721"/>
                                        </p:tgtEl>
                                        <p:attrNameLst>
                                          <p:attrName>style.visibility</p:attrName>
                                        </p:attrNameLst>
                                      </p:cBhvr>
                                      <p:to>
                                        <p:strVal val="visible"/>
                                      </p:to>
                                    </p:set>
                                    <p:animEffect transition="in" filter="dissolve">
                                      <p:cBhvr>
                                        <p:cTn id="11" dur="500"/>
                                        <p:tgtEl>
                                          <p:spTgt spid="1157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5723"/>
                                        </p:tgtEl>
                                        <p:attrNameLst>
                                          <p:attrName>style.visibility</p:attrName>
                                        </p:attrNameLst>
                                      </p:cBhvr>
                                      <p:to>
                                        <p:strVal val="visible"/>
                                      </p:to>
                                    </p:set>
                                    <p:animEffect transition="in" filter="wipe(left)">
                                      <p:cBhvr>
                                        <p:cTn id="15" dur="500"/>
                                        <p:tgtEl>
                                          <p:spTgt spid="11572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5722"/>
                                        </p:tgtEl>
                                        <p:attrNameLst>
                                          <p:attrName>style.visibility</p:attrName>
                                        </p:attrNameLst>
                                      </p:cBhvr>
                                      <p:to>
                                        <p:strVal val="visible"/>
                                      </p:to>
                                    </p:set>
                                    <p:animEffect transition="in" filter="wipe(left)">
                                      <p:cBhvr>
                                        <p:cTn id="19" dur="500"/>
                                        <p:tgtEl>
                                          <p:spTgt spid="115722"/>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5719"/>
                                        </p:tgtEl>
                                        <p:attrNameLst>
                                          <p:attrName>style.visibility</p:attrName>
                                        </p:attrNameLst>
                                      </p:cBhvr>
                                      <p:to>
                                        <p:strVal val="visible"/>
                                      </p:to>
                                    </p:set>
                                    <p:animEffect transition="in" filter="wipe(down)">
                                      <p:cBhvr>
                                        <p:cTn id="24" dur="580">
                                          <p:stCondLst>
                                            <p:cond delay="0"/>
                                          </p:stCondLst>
                                        </p:cTn>
                                        <p:tgtEl>
                                          <p:spTgt spid="115719"/>
                                        </p:tgtEl>
                                      </p:cBhvr>
                                    </p:animEffect>
                                    <p:anim calcmode="lin" valueType="num">
                                      <p:cBhvr>
                                        <p:cTn id="25" dur="1822" tmFilter="0,0; 0.14,0.36; 0.43,0.73; 0.71,0.91; 1.0,1.0">
                                          <p:stCondLst>
                                            <p:cond delay="0"/>
                                          </p:stCondLst>
                                        </p:cTn>
                                        <p:tgtEl>
                                          <p:spTgt spid="115719"/>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5719"/>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5719"/>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5719"/>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5719"/>
                                        </p:tgtEl>
                                        <p:attrNameLst>
                                          <p:attrName>ppt_y</p:attrName>
                                        </p:attrNameLst>
                                      </p:cBhvr>
                                      <p:tavLst>
                                        <p:tav tm="0" fmla="#ppt_y-sin(pi*$)/81">
                                          <p:val>
                                            <p:fltVal val="0"/>
                                          </p:val>
                                        </p:tav>
                                        <p:tav tm="100000">
                                          <p:val>
                                            <p:fltVal val="1"/>
                                          </p:val>
                                        </p:tav>
                                      </p:tavLst>
                                    </p:anim>
                                    <p:animScale>
                                      <p:cBhvr>
                                        <p:cTn id="30" dur="26">
                                          <p:stCondLst>
                                            <p:cond delay="650"/>
                                          </p:stCondLst>
                                        </p:cTn>
                                        <p:tgtEl>
                                          <p:spTgt spid="115719"/>
                                        </p:tgtEl>
                                      </p:cBhvr>
                                      <p:to x="100000" y="60000"/>
                                    </p:animScale>
                                    <p:animScale>
                                      <p:cBhvr>
                                        <p:cTn id="31" dur="166" decel="50000">
                                          <p:stCondLst>
                                            <p:cond delay="676"/>
                                          </p:stCondLst>
                                        </p:cTn>
                                        <p:tgtEl>
                                          <p:spTgt spid="115719"/>
                                        </p:tgtEl>
                                      </p:cBhvr>
                                      <p:to x="100000" y="100000"/>
                                    </p:animScale>
                                    <p:animScale>
                                      <p:cBhvr>
                                        <p:cTn id="32" dur="26">
                                          <p:stCondLst>
                                            <p:cond delay="1312"/>
                                          </p:stCondLst>
                                        </p:cTn>
                                        <p:tgtEl>
                                          <p:spTgt spid="115719"/>
                                        </p:tgtEl>
                                      </p:cBhvr>
                                      <p:to x="100000" y="80000"/>
                                    </p:animScale>
                                    <p:animScale>
                                      <p:cBhvr>
                                        <p:cTn id="33" dur="166" decel="50000">
                                          <p:stCondLst>
                                            <p:cond delay="1338"/>
                                          </p:stCondLst>
                                        </p:cTn>
                                        <p:tgtEl>
                                          <p:spTgt spid="115719"/>
                                        </p:tgtEl>
                                      </p:cBhvr>
                                      <p:to x="100000" y="100000"/>
                                    </p:animScale>
                                    <p:animScale>
                                      <p:cBhvr>
                                        <p:cTn id="34" dur="26">
                                          <p:stCondLst>
                                            <p:cond delay="1642"/>
                                          </p:stCondLst>
                                        </p:cTn>
                                        <p:tgtEl>
                                          <p:spTgt spid="115719"/>
                                        </p:tgtEl>
                                      </p:cBhvr>
                                      <p:to x="100000" y="90000"/>
                                    </p:animScale>
                                    <p:animScale>
                                      <p:cBhvr>
                                        <p:cTn id="35" dur="166" decel="50000">
                                          <p:stCondLst>
                                            <p:cond delay="1668"/>
                                          </p:stCondLst>
                                        </p:cTn>
                                        <p:tgtEl>
                                          <p:spTgt spid="115719"/>
                                        </p:tgtEl>
                                      </p:cBhvr>
                                      <p:to x="100000" y="100000"/>
                                    </p:animScale>
                                    <p:animScale>
                                      <p:cBhvr>
                                        <p:cTn id="36" dur="26">
                                          <p:stCondLst>
                                            <p:cond delay="1808"/>
                                          </p:stCondLst>
                                        </p:cTn>
                                        <p:tgtEl>
                                          <p:spTgt spid="115719"/>
                                        </p:tgtEl>
                                      </p:cBhvr>
                                      <p:to x="100000" y="95000"/>
                                    </p:animScale>
                                    <p:animScale>
                                      <p:cBhvr>
                                        <p:cTn id="37" dur="166" decel="50000">
                                          <p:stCondLst>
                                            <p:cond delay="1834"/>
                                          </p:stCondLst>
                                        </p:cTn>
                                        <p:tgtEl>
                                          <p:spTgt spid="1157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9" grpId="0" animBg="1"/>
      <p:bldP spid="115722" grpId="0" autoUpdateAnimBg="0"/>
      <p:bldP spid="115723"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t>Example 4</a:t>
            </a:r>
          </a:p>
        </p:txBody>
      </p:sp>
      <p:sp>
        <p:nvSpPr>
          <p:cNvPr id="93187" name="Text Box 3"/>
          <p:cNvSpPr txBox="1">
            <a:spLocks noChangeArrowheads="1"/>
          </p:cNvSpPr>
          <p:nvPr/>
        </p:nvSpPr>
        <p:spPr bwMode="auto">
          <a:xfrm>
            <a:off x="4267200" y="771525"/>
            <a:ext cx="4343400" cy="7016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Solve a Problem by Completing the Square</a:t>
            </a:r>
          </a:p>
        </p:txBody>
      </p:sp>
      <p:sp>
        <p:nvSpPr>
          <p:cNvPr id="93188" name="Rectangle 4"/>
          <p:cNvSpPr>
            <a:spLocks noChangeArrowheads="1"/>
          </p:cNvSpPr>
          <p:nvPr/>
        </p:nvSpPr>
        <p:spPr bwMode="auto">
          <a:xfrm>
            <a:off x="876300" y="1514475"/>
            <a:ext cx="7810500" cy="3049588"/>
          </a:xfrm>
          <a:prstGeom prst="rect">
            <a:avLst/>
          </a:prstGeom>
          <a:noFill/>
          <a:ln w="9525">
            <a:noFill/>
            <a:miter lim="800000"/>
            <a:headEnd/>
            <a:tailEnd/>
          </a:ln>
          <a:effectLst/>
        </p:spPr>
        <p:txBody>
          <a:bodyPr>
            <a:spAutoFit/>
          </a:bodyPr>
          <a:lstStyle/>
          <a:p>
            <a:pPr>
              <a:lnSpc>
                <a:spcPct val="90000"/>
              </a:lnSpc>
              <a:spcBef>
                <a:spcPct val="20000"/>
              </a:spcBef>
              <a:spcAft>
                <a:spcPct val="20000"/>
              </a:spcAft>
              <a:buClr>
                <a:srgbClr val="FFFFFF"/>
              </a:buClr>
            </a:pPr>
            <a:r>
              <a:rPr lang="en-US" sz="2400" b="1">
                <a:solidFill>
                  <a:srgbClr val="E01B22"/>
                </a:solidFill>
              </a:rPr>
              <a:t>CANOEING </a:t>
            </a:r>
            <a:r>
              <a:rPr lang="en-US" sz="2400" b="1">
                <a:solidFill>
                  <a:srgbClr val="FFEB55"/>
                </a:solidFill>
              </a:rPr>
              <a:t> </a:t>
            </a:r>
            <a:r>
              <a:rPr lang="en-US" sz="2400" b="1">
                <a:solidFill>
                  <a:srgbClr val="00539D"/>
                </a:solidFill>
              </a:rPr>
              <a:t>Suppose the rate </a:t>
            </a:r>
            <a:br>
              <a:rPr lang="en-US" sz="2400" b="1">
                <a:solidFill>
                  <a:srgbClr val="00539D"/>
                </a:solidFill>
              </a:rPr>
            </a:br>
            <a:r>
              <a:rPr lang="en-US" sz="2400" b="1">
                <a:solidFill>
                  <a:srgbClr val="00539D"/>
                </a:solidFill>
              </a:rPr>
              <a:t>of flow of an 80-foot-wide </a:t>
            </a:r>
            <a:br>
              <a:rPr lang="en-US" sz="2400" b="1">
                <a:solidFill>
                  <a:srgbClr val="00539D"/>
                </a:solidFill>
              </a:rPr>
            </a:br>
            <a:r>
              <a:rPr lang="en-US" sz="2400" b="1">
                <a:solidFill>
                  <a:srgbClr val="00539D"/>
                </a:solidFill>
              </a:rPr>
              <a:t>river is given by the equation</a:t>
            </a:r>
            <a:br>
              <a:rPr lang="en-US" sz="2400" b="1">
                <a:solidFill>
                  <a:srgbClr val="00539D"/>
                </a:solidFill>
              </a:rPr>
            </a:br>
            <a:r>
              <a:rPr lang="en-US" sz="2400" b="1" i="1">
                <a:solidFill>
                  <a:srgbClr val="00539D"/>
                </a:solidFill>
              </a:rPr>
              <a:t>r</a:t>
            </a:r>
            <a:r>
              <a:rPr lang="en-US" sz="2400" b="1">
                <a:solidFill>
                  <a:srgbClr val="00539D"/>
                </a:solidFill>
              </a:rPr>
              <a:t> = –0.01</a:t>
            </a:r>
            <a:r>
              <a:rPr lang="en-US" sz="2400" b="1" i="1">
                <a:solidFill>
                  <a:srgbClr val="00539D"/>
                </a:solidFill>
              </a:rPr>
              <a:t>x</a:t>
            </a:r>
            <a:r>
              <a:rPr lang="en-US" sz="2400" b="1" baseline="40000">
                <a:solidFill>
                  <a:srgbClr val="00539D"/>
                </a:solidFill>
              </a:rPr>
              <a:t>2</a:t>
            </a:r>
            <a:r>
              <a:rPr lang="en-US" sz="2400" b="1">
                <a:solidFill>
                  <a:srgbClr val="00539D"/>
                </a:solidFill>
              </a:rPr>
              <a:t> + 0.8</a:t>
            </a:r>
            <a:r>
              <a:rPr lang="en-US" sz="2400" b="1" i="1">
                <a:solidFill>
                  <a:srgbClr val="00539D"/>
                </a:solidFill>
              </a:rPr>
              <a:t>x</a:t>
            </a:r>
            <a:r>
              <a:rPr lang="en-US" sz="2400" b="1">
                <a:solidFill>
                  <a:srgbClr val="00539D"/>
                </a:solidFill>
              </a:rPr>
              <a:t>, where </a:t>
            </a:r>
            <a:r>
              <a:rPr lang="en-US" sz="2400" b="1" i="1">
                <a:solidFill>
                  <a:srgbClr val="00539D"/>
                </a:solidFill>
              </a:rPr>
              <a:t>r</a:t>
            </a:r>
            <a:r>
              <a:rPr lang="en-US" sz="2400" b="1">
                <a:solidFill>
                  <a:srgbClr val="00539D"/>
                </a:solidFill>
              </a:rPr>
              <a:t> is the rate in miles per hour and </a:t>
            </a:r>
            <a:r>
              <a:rPr lang="en-US" sz="2400" b="1" i="1">
                <a:solidFill>
                  <a:srgbClr val="00539D"/>
                </a:solidFill>
              </a:rPr>
              <a:t>x</a:t>
            </a:r>
            <a:r>
              <a:rPr lang="en-US" sz="2400" b="1">
                <a:solidFill>
                  <a:srgbClr val="00539D"/>
                </a:solidFill>
              </a:rPr>
              <a:t> is the distance from the shore in feet. Joacquim does not want to paddle his canoe against a current that is faster than 5 miles per hour. At what distance from the river bank must he paddle in order to avoid a current of 5 miles per hour? </a:t>
            </a:r>
          </a:p>
        </p:txBody>
      </p:sp>
      <p:sp>
        <p:nvSpPr>
          <p:cNvPr id="93189" name="Rectangle 5"/>
          <p:cNvSpPr>
            <a:spLocks noChangeArrowheads="1"/>
          </p:cNvSpPr>
          <p:nvPr/>
        </p:nvSpPr>
        <p:spPr bwMode="auto">
          <a:xfrm>
            <a:off x="533400" y="4775200"/>
            <a:ext cx="8229600" cy="1406525"/>
          </a:xfrm>
          <a:prstGeom prst="rect">
            <a:avLst/>
          </a:prstGeom>
          <a:noFill/>
          <a:ln w="9525">
            <a:noFill/>
            <a:miter lim="800000"/>
            <a:headEnd/>
            <a:tailEnd/>
          </a:ln>
          <a:effectLst/>
        </p:spPr>
        <p:txBody>
          <a:bodyPr>
            <a:spAutoFit/>
          </a:bodyPr>
          <a:lstStyle/>
          <a:p>
            <a:pPr marL="342900" indent="1588">
              <a:lnSpc>
                <a:spcPct val="90000"/>
              </a:lnSpc>
              <a:spcBef>
                <a:spcPct val="20000"/>
              </a:spcBef>
              <a:buClr>
                <a:srgbClr val="FFFFFF"/>
              </a:buClr>
            </a:pPr>
            <a:r>
              <a:rPr lang="en-US" sz="2400"/>
              <a:t>You know the function that relates distance from shore to the rate of the river current. You want to know how far away from the river bank he must paddle to avoid the current.</a:t>
            </a:r>
            <a:endParaRPr lang="en-US" sz="2400">
              <a:solidFill>
                <a:srgbClr val="E01B22"/>
              </a:solidFill>
            </a:endParaRPr>
          </a:p>
        </p:txBody>
      </p:sp>
      <p:pic>
        <p:nvPicPr>
          <p:cNvPr id="93190" name="Picture 6" descr="ALG09-03-03"/>
          <p:cNvPicPr>
            <a:picLocks noChangeAspect="1" noChangeArrowheads="1"/>
          </p:cNvPicPr>
          <p:nvPr/>
        </p:nvPicPr>
        <p:blipFill>
          <a:blip r:embed="rId3" cstate="print"/>
          <a:srcRect/>
          <a:stretch>
            <a:fillRect/>
          </a:stretch>
        </p:blipFill>
        <p:spPr bwMode="auto">
          <a:xfrm>
            <a:off x="5443538" y="1484313"/>
            <a:ext cx="2981325" cy="1008062"/>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3188">
                                            <p:txEl>
                                              <p:pRg st="0" end="0"/>
                                            </p:txEl>
                                          </p:spTgt>
                                        </p:tgtEl>
                                        <p:attrNameLst>
                                          <p:attrName>style.visibility</p:attrName>
                                        </p:attrNameLst>
                                      </p:cBhvr>
                                      <p:to>
                                        <p:strVal val="visible"/>
                                      </p:to>
                                    </p:set>
                                    <p:animEffect transition="in" filter="wipe(left)">
                                      <p:cBhvr>
                                        <p:cTn id="7" dur="500"/>
                                        <p:tgtEl>
                                          <p:spTgt spid="93188">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3190"/>
                                        </p:tgtEl>
                                        <p:attrNameLst>
                                          <p:attrName>style.visibility</p:attrName>
                                        </p:attrNameLst>
                                      </p:cBhvr>
                                      <p:to>
                                        <p:strVal val="visible"/>
                                      </p:to>
                                    </p:set>
                                    <p:animEffect transition="in" filter="wipe(left)">
                                      <p:cBhvr>
                                        <p:cTn id="11" dur="500"/>
                                        <p:tgtEl>
                                          <p:spTgt spid="9319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3189">
                                            <p:txEl>
                                              <p:pRg st="0" end="0"/>
                                            </p:txEl>
                                          </p:spTgt>
                                        </p:tgtEl>
                                        <p:attrNameLst>
                                          <p:attrName>style.visibility</p:attrName>
                                        </p:attrNameLst>
                                      </p:cBhvr>
                                      <p:to>
                                        <p:strVal val="visible"/>
                                      </p:to>
                                    </p:set>
                                    <p:animEffect transition="in" filter="wipe(left)">
                                      <p:cBhvr>
                                        <p:cTn id="16" dur="500"/>
                                        <p:tgtEl>
                                          <p:spTgt spid="9318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8" grpId="0" build="p" autoUpdateAnimBg="0" advAuto="0"/>
      <p:bldP spid="93189"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t>Example 4</a:t>
            </a:r>
          </a:p>
        </p:txBody>
      </p:sp>
      <p:sp>
        <p:nvSpPr>
          <p:cNvPr id="94211" name="Text Box 3"/>
          <p:cNvSpPr txBox="1">
            <a:spLocks noChangeArrowheads="1"/>
          </p:cNvSpPr>
          <p:nvPr/>
        </p:nvSpPr>
        <p:spPr bwMode="auto">
          <a:xfrm>
            <a:off x="4267200" y="771525"/>
            <a:ext cx="4343400" cy="1158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Solve a Problem by Completing the Square</a:t>
            </a:r>
            <a:endParaRPr lang="en-US" sz="2000">
              <a:solidFill>
                <a:srgbClr val="000000"/>
              </a:solidFill>
            </a:endParaRPr>
          </a:p>
          <a:p>
            <a:pPr>
              <a:spcBef>
                <a:spcPct val="50000"/>
              </a:spcBef>
            </a:pPr>
            <a:endParaRPr lang="en-US" sz="2000" b="1">
              <a:solidFill>
                <a:srgbClr val="EC1D24"/>
              </a:solidFill>
            </a:endParaRPr>
          </a:p>
        </p:txBody>
      </p:sp>
      <p:sp>
        <p:nvSpPr>
          <p:cNvPr id="94212" name="Rectangle 4"/>
          <p:cNvSpPr>
            <a:spLocks noChangeArrowheads="1"/>
          </p:cNvSpPr>
          <p:nvPr/>
        </p:nvSpPr>
        <p:spPr bwMode="auto">
          <a:xfrm>
            <a:off x="876300" y="1514475"/>
            <a:ext cx="7705725" cy="420688"/>
          </a:xfrm>
          <a:prstGeom prst="rect">
            <a:avLst/>
          </a:prstGeom>
          <a:noFill/>
          <a:ln w="9525">
            <a:noFill/>
            <a:miter lim="800000"/>
            <a:headEnd/>
            <a:tailEnd/>
          </a:ln>
          <a:effectLst/>
        </p:spPr>
        <p:txBody>
          <a:bodyPr/>
          <a:lstStyle/>
          <a:p>
            <a:pPr>
              <a:lnSpc>
                <a:spcPct val="90000"/>
              </a:lnSpc>
              <a:spcBef>
                <a:spcPct val="20000"/>
              </a:spcBef>
              <a:spcAft>
                <a:spcPct val="20000"/>
              </a:spcAft>
            </a:pPr>
            <a:r>
              <a:rPr lang="en-US" sz="2400">
                <a:solidFill>
                  <a:srgbClr val="000000"/>
                </a:solidFill>
                <a:ea typeface="Times New Roman" pitchFamily="18" charset="0"/>
                <a:cs typeface="Arial" charset="0"/>
              </a:rPr>
              <a:t>Find the distance when </a:t>
            </a:r>
            <a:r>
              <a:rPr lang="en-US" sz="2400" i="1">
                <a:solidFill>
                  <a:srgbClr val="000000"/>
                </a:solidFill>
                <a:ea typeface="Times New Roman" pitchFamily="18" charset="0"/>
                <a:cs typeface="Arial" charset="0"/>
              </a:rPr>
              <a:t>r</a:t>
            </a:r>
            <a:r>
              <a:rPr lang="en-US" sz="2400">
                <a:solidFill>
                  <a:srgbClr val="000000"/>
                </a:solidFill>
                <a:ea typeface="Times New Roman" pitchFamily="18" charset="0"/>
                <a:cs typeface="Arial" charset="0"/>
              </a:rPr>
              <a:t> = 5. Complete the square to solve –0.01</a:t>
            </a:r>
            <a:r>
              <a:rPr lang="en-US" sz="2400" i="1">
                <a:solidFill>
                  <a:srgbClr val="000000"/>
                </a:solidFill>
                <a:ea typeface="Times New Roman" pitchFamily="18" charset="0"/>
                <a:cs typeface="Arial" charset="0"/>
              </a:rPr>
              <a:t>x</a:t>
            </a:r>
            <a:r>
              <a:rPr lang="en-US" sz="2400" baseline="40000">
                <a:solidFill>
                  <a:srgbClr val="000000"/>
                </a:solidFill>
                <a:ea typeface="Times New Roman" pitchFamily="18" charset="0"/>
                <a:cs typeface="Arial" charset="0"/>
              </a:rPr>
              <a:t>2</a:t>
            </a:r>
            <a:r>
              <a:rPr lang="en-US" sz="2400">
                <a:solidFill>
                  <a:srgbClr val="000000"/>
                </a:solidFill>
                <a:ea typeface="Times New Roman" pitchFamily="18" charset="0"/>
                <a:cs typeface="Arial" charset="0"/>
              </a:rPr>
              <a:t> + 0.8</a:t>
            </a:r>
            <a:r>
              <a:rPr lang="en-US" sz="2400" i="1">
                <a:solidFill>
                  <a:srgbClr val="000000"/>
                </a:solidFill>
                <a:ea typeface="Times New Roman" pitchFamily="18" charset="0"/>
                <a:cs typeface="Arial" charset="0"/>
              </a:rPr>
              <a:t>x</a:t>
            </a:r>
            <a:r>
              <a:rPr lang="en-US" sz="2400">
                <a:solidFill>
                  <a:srgbClr val="000000"/>
                </a:solidFill>
                <a:ea typeface="Times New Roman" pitchFamily="18" charset="0"/>
                <a:cs typeface="Arial" charset="0"/>
              </a:rPr>
              <a:t> = 5.</a:t>
            </a:r>
          </a:p>
        </p:txBody>
      </p:sp>
      <p:sp>
        <p:nvSpPr>
          <p:cNvPr id="94213" name="Text Box 5"/>
          <p:cNvSpPr txBox="1">
            <a:spLocks noChangeArrowheads="1"/>
          </p:cNvSpPr>
          <p:nvPr/>
        </p:nvSpPr>
        <p:spPr bwMode="auto">
          <a:xfrm>
            <a:off x="533400" y="2414588"/>
            <a:ext cx="8077200" cy="749300"/>
          </a:xfrm>
          <a:prstGeom prst="rect">
            <a:avLst/>
          </a:prstGeom>
          <a:noFill/>
          <a:ln w="9525" algn="ctr">
            <a:noFill/>
            <a:miter lim="800000"/>
            <a:headEnd/>
            <a:tailEnd/>
          </a:ln>
          <a:effectLst/>
        </p:spPr>
        <p:txBody>
          <a:bodyPr>
            <a:spAutoFit/>
          </a:bodyPr>
          <a:lstStyle/>
          <a:p>
            <a:pPr marL="1714500" indent="-1371600">
              <a:lnSpc>
                <a:spcPct val="90000"/>
              </a:lnSpc>
              <a:spcBef>
                <a:spcPct val="20000"/>
              </a:spcBef>
              <a:spcAft>
                <a:spcPct val="20000"/>
              </a:spcAft>
              <a:tabLst>
                <a:tab pos="5372100" algn="l"/>
              </a:tabLst>
            </a:pPr>
            <a:r>
              <a:rPr lang="en-US" sz="2400">
                <a:solidFill>
                  <a:srgbClr val="000000"/>
                </a:solidFill>
              </a:rPr>
              <a:t>	</a:t>
            </a:r>
            <a:r>
              <a:rPr lang="en-US" sz="2400">
                <a:solidFill>
                  <a:srgbClr val="000000"/>
                </a:solidFill>
                <a:ea typeface="Times New Roman" pitchFamily="18" charset="0"/>
                <a:cs typeface="Arial" charset="0"/>
              </a:rPr>
              <a:t>–0.01</a:t>
            </a:r>
            <a:r>
              <a:rPr lang="en-US" sz="2400" i="1">
                <a:solidFill>
                  <a:srgbClr val="000000"/>
                </a:solidFill>
                <a:ea typeface="Times New Roman" pitchFamily="18" charset="0"/>
                <a:cs typeface="Arial" charset="0"/>
              </a:rPr>
              <a:t>x</a:t>
            </a:r>
            <a:r>
              <a:rPr lang="en-US" sz="2400" baseline="40000">
                <a:solidFill>
                  <a:srgbClr val="000000"/>
                </a:solidFill>
                <a:ea typeface="Times New Roman" pitchFamily="18" charset="0"/>
                <a:cs typeface="Arial" charset="0"/>
              </a:rPr>
              <a:t>2</a:t>
            </a:r>
            <a:r>
              <a:rPr lang="en-US" sz="2400">
                <a:solidFill>
                  <a:srgbClr val="000000"/>
                </a:solidFill>
                <a:ea typeface="Times New Roman" pitchFamily="18" charset="0"/>
                <a:cs typeface="Arial" charset="0"/>
              </a:rPr>
              <a:t> + 0.8</a:t>
            </a:r>
            <a:r>
              <a:rPr lang="en-US" sz="2400" i="1">
                <a:solidFill>
                  <a:srgbClr val="000000"/>
                </a:solidFill>
                <a:ea typeface="Times New Roman" pitchFamily="18" charset="0"/>
                <a:cs typeface="Arial" charset="0"/>
              </a:rPr>
              <a:t>x</a:t>
            </a:r>
            <a:r>
              <a:rPr lang="en-US" sz="2400">
                <a:solidFill>
                  <a:srgbClr val="000000"/>
                </a:solidFill>
                <a:ea typeface="Times New Roman" pitchFamily="18" charset="0"/>
                <a:cs typeface="Arial" charset="0"/>
              </a:rPr>
              <a:t> = 5 	Equation for the 	current</a:t>
            </a:r>
            <a:endParaRPr lang="en-US" sz="2400">
              <a:solidFill>
                <a:srgbClr val="000000"/>
              </a:solidFill>
            </a:endParaRPr>
          </a:p>
        </p:txBody>
      </p:sp>
      <p:sp>
        <p:nvSpPr>
          <p:cNvPr id="94214" name="Rectangle 6"/>
          <p:cNvSpPr>
            <a:spLocks noChangeArrowheads="1"/>
          </p:cNvSpPr>
          <p:nvPr/>
        </p:nvSpPr>
        <p:spPr bwMode="auto">
          <a:xfrm>
            <a:off x="533400" y="4268788"/>
            <a:ext cx="8229600" cy="420687"/>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3657600" algn="r"/>
                <a:tab pos="3771900" algn="l"/>
                <a:tab pos="5372100" algn="l"/>
              </a:tabLst>
            </a:pPr>
            <a:r>
              <a:rPr lang="en-US" sz="2400" i="1"/>
              <a:t>		x</a:t>
            </a:r>
            <a:r>
              <a:rPr lang="en-US" sz="2400" baseline="40000"/>
              <a:t>2</a:t>
            </a:r>
            <a:r>
              <a:rPr lang="en-US" sz="2400"/>
              <a:t> – 80</a:t>
            </a:r>
            <a:r>
              <a:rPr lang="en-US" sz="2400" i="1"/>
              <a:t>x</a:t>
            </a:r>
            <a:r>
              <a:rPr lang="en-US" sz="2400"/>
              <a:t>	= –500	Simplify.</a:t>
            </a:r>
          </a:p>
        </p:txBody>
      </p:sp>
      <p:sp>
        <p:nvSpPr>
          <p:cNvPr id="94215" name="Text Box 7"/>
          <p:cNvSpPr txBox="1">
            <a:spLocks noChangeArrowheads="1"/>
          </p:cNvSpPr>
          <p:nvPr/>
        </p:nvSpPr>
        <p:spPr bwMode="auto">
          <a:xfrm>
            <a:off x="5543550" y="3224213"/>
            <a:ext cx="2559050" cy="749300"/>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t>Divide each side by –0.01.</a:t>
            </a:r>
          </a:p>
        </p:txBody>
      </p:sp>
      <p:pic>
        <p:nvPicPr>
          <p:cNvPr id="94216" name="Picture 8" descr="eq_28"/>
          <p:cNvPicPr>
            <a:picLocks noChangeAspect="1" noChangeArrowheads="1"/>
          </p:cNvPicPr>
          <p:nvPr/>
        </p:nvPicPr>
        <p:blipFill>
          <a:blip r:embed="rId3" cstate="print"/>
          <a:srcRect/>
          <a:stretch>
            <a:fillRect/>
          </a:stretch>
        </p:blipFill>
        <p:spPr bwMode="auto">
          <a:xfrm>
            <a:off x="2254250" y="3186113"/>
            <a:ext cx="3217863" cy="847725"/>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4212">
                                            <p:txEl>
                                              <p:pRg st="0" end="0"/>
                                            </p:txEl>
                                          </p:spTgt>
                                        </p:tgtEl>
                                        <p:attrNameLst>
                                          <p:attrName>style.visibility</p:attrName>
                                        </p:attrNameLst>
                                      </p:cBhvr>
                                      <p:to>
                                        <p:strVal val="visible"/>
                                      </p:to>
                                    </p:set>
                                    <p:animEffect transition="in" filter="wipe(left)">
                                      <p:cBhvr>
                                        <p:cTn id="7" dur="500"/>
                                        <p:tgtEl>
                                          <p:spTgt spid="942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4213">
                                            <p:txEl>
                                              <p:pRg st="0" end="0"/>
                                            </p:txEl>
                                          </p:spTgt>
                                        </p:tgtEl>
                                        <p:attrNameLst>
                                          <p:attrName>style.visibility</p:attrName>
                                        </p:attrNameLst>
                                      </p:cBhvr>
                                      <p:to>
                                        <p:strVal val="visible"/>
                                      </p:to>
                                    </p:set>
                                    <p:animEffect transition="in" filter="wipe(left)">
                                      <p:cBhvr>
                                        <p:cTn id="12" dur="500"/>
                                        <p:tgtEl>
                                          <p:spTgt spid="942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4216"/>
                                        </p:tgtEl>
                                        <p:attrNameLst>
                                          <p:attrName>style.visibility</p:attrName>
                                        </p:attrNameLst>
                                      </p:cBhvr>
                                      <p:to>
                                        <p:strVal val="visible"/>
                                      </p:to>
                                    </p:set>
                                    <p:animEffect transition="in" filter="wipe(left)">
                                      <p:cBhvr>
                                        <p:cTn id="17" dur="500"/>
                                        <p:tgtEl>
                                          <p:spTgt spid="94216"/>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94215"/>
                                        </p:tgtEl>
                                        <p:attrNameLst>
                                          <p:attrName>style.visibility</p:attrName>
                                        </p:attrNameLst>
                                      </p:cBhvr>
                                      <p:to>
                                        <p:strVal val="visible"/>
                                      </p:to>
                                    </p:set>
                                    <p:animEffect transition="in" filter="wipe(left)">
                                      <p:cBhvr>
                                        <p:cTn id="21" dur="500"/>
                                        <p:tgtEl>
                                          <p:spTgt spid="9421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94214">
                                            <p:txEl>
                                              <p:pRg st="0" end="0"/>
                                            </p:txEl>
                                          </p:spTgt>
                                        </p:tgtEl>
                                        <p:attrNameLst>
                                          <p:attrName>style.visibility</p:attrName>
                                        </p:attrNameLst>
                                      </p:cBhvr>
                                      <p:to>
                                        <p:strVal val="visible"/>
                                      </p:to>
                                    </p:set>
                                    <p:animEffect transition="in" filter="wipe(left)">
                                      <p:cBhvr>
                                        <p:cTn id="26" dur="500"/>
                                        <p:tgtEl>
                                          <p:spTgt spid="942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2" grpId="0" build="p" autoUpdateAnimBg="0" advAuto="0"/>
      <p:bldP spid="94213" grpId="0" build="p" autoUpdateAnimBg="0"/>
      <p:bldP spid="94214" grpId="0" build="p" autoUpdateAnimBg="0"/>
      <p:bldP spid="94215"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US"/>
              <a:t>Example 4</a:t>
            </a:r>
          </a:p>
        </p:txBody>
      </p:sp>
      <p:sp>
        <p:nvSpPr>
          <p:cNvPr id="121859" name="Text Box 3"/>
          <p:cNvSpPr txBox="1">
            <a:spLocks noChangeArrowheads="1"/>
          </p:cNvSpPr>
          <p:nvPr/>
        </p:nvSpPr>
        <p:spPr bwMode="auto">
          <a:xfrm>
            <a:off x="4267200" y="771525"/>
            <a:ext cx="4343400" cy="1158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Solve a Problem by Completing the Square</a:t>
            </a:r>
            <a:endParaRPr lang="en-US" sz="2000">
              <a:solidFill>
                <a:srgbClr val="000000"/>
              </a:solidFill>
            </a:endParaRPr>
          </a:p>
          <a:p>
            <a:pPr>
              <a:spcBef>
                <a:spcPct val="50000"/>
              </a:spcBef>
            </a:pPr>
            <a:endParaRPr lang="en-US" sz="2000" b="1">
              <a:solidFill>
                <a:srgbClr val="EC1D24"/>
              </a:solidFill>
            </a:endParaRPr>
          </a:p>
        </p:txBody>
      </p:sp>
      <p:pic>
        <p:nvPicPr>
          <p:cNvPr id="121865" name="Picture 9" descr="eq_29"/>
          <p:cNvPicPr>
            <a:picLocks noChangeAspect="1" noChangeArrowheads="1"/>
          </p:cNvPicPr>
          <p:nvPr/>
        </p:nvPicPr>
        <p:blipFill>
          <a:blip r:embed="rId3" cstate="print"/>
          <a:srcRect b="26576"/>
          <a:stretch>
            <a:fillRect/>
          </a:stretch>
        </p:blipFill>
        <p:spPr bwMode="auto">
          <a:xfrm>
            <a:off x="5472113" y="1371600"/>
            <a:ext cx="3144837" cy="1368425"/>
          </a:xfrm>
          <a:prstGeom prst="rect">
            <a:avLst/>
          </a:prstGeom>
          <a:noFill/>
        </p:spPr>
      </p:pic>
      <p:sp>
        <p:nvSpPr>
          <p:cNvPr id="121866" name="Rectangle 10"/>
          <p:cNvSpPr>
            <a:spLocks noChangeArrowheads="1"/>
          </p:cNvSpPr>
          <p:nvPr/>
        </p:nvSpPr>
        <p:spPr bwMode="auto">
          <a:xfrm>
            <a:off x="533400" y="1639888"/>
            <a:ext cx="8229600" cy="420687"/>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2628900" algn="l"/>
                <a:tab pos="5372100" algn="l"/>
              </a:tabLst>
            </a:pPr>
            <a:r>
              <a:rPr lang="en-US" sz="2400" i="1"/>
              <a:t>x</a:t>
            </a:r>
            <a:r>
              <a:rPr lang="en-US" sz="2400" baseline="40000"/>
              <a:t>2</a:t>
            </a:r>
            <a:r>
              <a:rPr lang="en-US" sz="2400"/>
              <a:t> – 80</a:t>
            </a:r>
            <a:r>
              <a:rPr lang="en-US" sz="2400" i="1"/>
              <a:t>x</a:t>
            </a:r>
            <a:r>
              <a:rPr lang="en-US" sz="2400"/>
              <a:t> </a:t>
            </a:r>
            <a:r>
              <a:rPr lang="en-US" sz="2400">
                <a:solidFill>
                  <a:srgbClr val="E01B22"/>
                </a:solidFill>
              </a:rPr>
              <a:t>+ 1600 	</a:t>
            </a:r>
            <a:r>
              <a:rPr lang="en-US" sz="2400"/>
              <a:t>= –500 </a:t>
            </a:r>
            <a:r>
              <a:rPr lang="en-US" sz="2400">
                <a:solidFill>
                  <a:srgbClr val="E01B22"/>
                </a:solidFill>
              </a:rPr>
              <a:t>+ 1600 </a:t>
            </a:r>
          </a:p>
        </p:txBody>
      </p:sp>
      <p:sp>
        <p:nvSpPr>
          <p:cNvPr id="121867" name="Text Box 11"/>
          <p:cNvSpPr txBox="1">
            <a:spLocks noChangeArrowheads="1"/>
          </p:cNvSpPr>
          <p:nvPr/>
        </p:nvSpPr>
        <p:spPr bwMode="auto">
          <a:xfrm>
            <a:off x="892175" y="3036888"/>
            <a:ext cx="7964488" cy="420687"/>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tabLst>
                <a:tab pos="4572000" algn="l"/>
              </a:tabLst>
            </a:pPr>
            <a:r>
              <a:rPr lang="en-US" sz="2400">
                <a:solidFill>
                  <a:srgbClr val="000000"/>
                </a:solidFill>
                <a:ea typeface="Times New Roman" pitchFamily="18" charset="0"/>
                <a:cs typeface="Arial" charset="0"/>
              </a:rPr>
              <a:t>            (</a:t>
            </a:r>
            <a:r>
              <a:rPr lang="en-US" sz="2400" i="1">
                <a:solidFill>
                  <a:srgbClr val="000000"/>
                </a:solidFill>
                <a:ea typeface="Times New Roman" pitchFamily="18" charset="0"/>
                <a:cs typeface="Arial" charset="0"/>
              </a:rPr>
              <a:t>x</a:t>
            </a:r>
            <a:r>
              <a:rPr lang="en-US" sz="2400">
                <a:solidFill>
                  <a:srgbClr val="000000"/>
                </a:solidFill>
                <a:ea typeface="Times New Roman" pitchFamily="18" charset="0"/>
                <a:cs typeface="Arial" charset="0"/>
              </a:rPr>
              <a:t> – 40)</a:t>
            </a:r>
            <a:r>
              <a:rPr lang="en-US" sz="2400" baseline="40000">
                <a:solidFill>
                  <a:srgbClr val="000000"/>
                </a:solidFill>
                <a:ea typeface="Times New Roman" pitchFamily="18" charset="0"/>
                <a:cs typeface="Arial" charset="0"/>
              </a:rPr>
              <a:t>2</a:t>
            </a:r>
            <a:r>
              <a:rPr lang="en-US" sz="2400">
                <a:solidFill>
                  <a:srgbClr val="000000"/>
                </a:solidFill>
                <a:ea typeface="Times New Roman" pitchFamily="18" charset="0"/>
                <a:cs typeface="Arial" charset="0"/>
              </a:rPr>
              <a:t> = 1100	Factor </a:t>
            </a:r>
            <a:r>
              <a:rPr lang="en-US" sz="2400" i="1">
                <a:ea typeface="Times New Roman" pitchFamily="18" charset="0"/>
                <a:cs typeface="Arial" charset="0"/>
              </a:rPr>
              <a:t>x</a:t>
            </a:r>
            <a:r>
              <a:rPr lang="en-US" sz="2400" baseline="40000">
                <a:ea typeface="Times New Roman" pitchFamily="18" charset="0"/>
                <a:cs typeface="Arial" charset="0"/>
              </a:rPr>
              <a:t>2</a:t>
            </a:r>
            <a:r>
              <a:rPr lang="en-US" sz="2400">
                <a:ea typeface="Times New Roman" pitchFamily="18" charset="0"/>
                <a:cs typeface="Arial" charset="0"/>
              </a:rPr>
              <a:t> – 80</a:t>
            </a:r>
            <a:r>
              <a:rPr lang="en-US" sz="2400" i="1">
                <a:ea typeface="Times New Roman" pitchFamily="18" charset="0"/>
                <a:cs typeface="Arial" charset="0"/>
              </a:rPr>
              <a:t>x</a:t>
            </a:r>
            <a:r>
              <a:rPr lang="en-US" sz="2400">
                <a:ea typeface="Times New Roman" pitchFamily="18" charset="0"/>
                <a:cs typeface="Arial" charset="0"/>
              </a:rPr>
              <a:t> + 1600. </a:t>
            </a:r>
          </a:p>
        </p:txBody>
      </p:sp>
      <p:grpSp>
        <p:nvGrpSpPr>
          <p:cNvPr id="121868" name="Group 12"/>
          <p:cNvGrpSpPr>
            <a:grpSpLocks/>
          </p:cNvGrpSpPr>
          <p:nvPr/>
        </p:nvGrpSpPr>
        <p:grpSpPr bwMode="auto">
          <a:xfrm>
            <a:off x="892175" y="3719513"/>
            <a:ext cx="7964488" cy="896937"/>
            <a:chOff x="562" y="2256"/>
            <a:chExt cx="5017" cy="565"/>
          </a:xfrm>
        </p:grpSpPr>
        <p:pic>
          <p:nvPicPr>
            <p:cNvPr id="121869" name="Picture 13" descr="eq_29"/>
            <p:cNvPicPr>
              <a:picLocks noChangeAspect="1" noChangeArrowheads="1"/>
            </p:cNvPicPr>
            <p:nvPr/>
          </p:nvPicPr>
          <p:blipFill>
            <a:blip r:embed="rId3" cstate="print"/>
            <a:srcRect t="73424"/>
            <a:stretch>
              <a:fillRect/>
            </a:stretch>
          </p:blipFill>
          <p:spPr bwMode="auto">
            <a:xfrm>
              <a:off x="1461" y="2256"/>
              <a:ext cx="1981" cy="312"/>
            </a:xfrm>
            <a:prstGeom prst="rect">
              <a:avLst/>
            </a:prstGeom>
            <a:noFill/>
          </p:spPr>
        </p:pic>
        <p:sp>
          <p:nvSpPr>
            <p:cNvPr id="121870" name="Text Box 14"/>
            <p:cNvSpPr txBox="1">
              <a:spLocks noChangeArrowheads="1"/>
            </p:cNvSpPr>
            <p:nvPr/>
          </p:nvSpPr>
          <p:spPr bwMode="auto">
            <a:xfrm>
              <a:off x="562" y="2349"/>
              <a:ext cx="5017" cy="472"/>
            </a:xfrm>
            <a:prstGeom prst="rect">
              <a:avLst/>
            </a:prstGeom>
            <a:noFill/>
            <a:ln w="9525" algn="ctr">
              <a:noFill/>
              <a:miter lim="800000"/>
              <a:headEnd/>
              <a:tailEnd/>
            </a:ln>
            <a:effectLst/>
          </p:spPr>
          <p:txBody>
            <a:bodyPr>
              <a:spAutoFit/>
            </a:bodyPr>
            <a:lstStyle/>
            <a:p>
              <a:pPr marL="4572000" indent="-4572000">
                <a:lnSpc>
                  <a:spcPct val="90000"/>
                </a:lnSpc>
                <a:spcBef>
                  <a:spcPct val="50000"/>
                </a:spcBef>
                <a:spcAft>
                  <a:spcPct val="20000"/>
                </a:spcAft>
                <a:tabLst>
                  <a:tab pos="4572000" algn="l"/>
                </a:tabLst>
              </a:pPr>
              <a:r>
                <a:rPr lang="en-US" sz="2400">
                  <a:solidFill>
                    <a:srgbClr val="000000"/>
                  </a:solidFill>
                  <a:ea typeface="Times New Roman" pitchFamily="18" charset="0"/>
                  <a:cs typeface="Arial" charset="0"/>
                </a:rPr>
                <a:t>	Take the square root of each side.</a:t>
              </a:r>
              <a:r>
                <a:rPr lang="en-US" sz="2400">
                  <a:ea typeface="Times New Roman" pitchFamily="18" charset="0"/>
                  <a:cs typeface="Arial" charset="0"/>
                </a:rPr>
                <a:t> </a:t>
              </a:r>
            </a:p>
          </p:txBody>
        </p:sp>
      </p:grpSp>
      <p:grpSp>
        <p:nvGrpSpPr>
          <p:cNvPr id="121871" name="Group 15"/>
          <p:cNvGrpSpPr>
            <a:grpSpLocks/>
          </p:cNvGrpSpPr>
          <p:nvPr/>
        </p:nvGrpSpPr>
        <p:grpSpPr bwMode="auto">
          <a:xfrm>
            <a:off x="892175" y="4630738"/>
            <a:ext cx="7964488" cy="520700"/>
            <a:chOff x="562" y="2830"/>
            <a:chExt cx="5017" cy="328"/>
          </a:xfrm>
        </p:grpSpPr>
        <p:pic>
          <p:nvPicPr>
            <p:cNvPr id="121872" name="Picture 16" descr="eq_30"/>
            <p:cNvPicPr>
              <a:picLocks noChangeAspect="1" noChangeArrowheads="1"/>
            </p:cNvPicPr>
            <p:nvPr/>
          </p:nvPicPr>
          <p:blipFill>
            <a:blip r:embed="rId4" cstate="print"/>
            <a:srcRect r="58324" b="78075"/>
            <a:stretch>
              <a:fillRect/>
            </a:stretch>
          </p:blipFill>
          <p:spPr bwMode="auto">
            <a:xfrm>
              <a:off x="1849" y="2830"/>
              <a:ext cx="1507" cy="328"/>
            </a:xfrm>
            <a:prstGeom prst="rect">
              <a:avLst/>
            </a:prstGeom>
            <a:noFill/>
          </p:spPr>
        </p:pic>
        <p:sp>
          <p:nvSpPr>
            <p:cNvPr id="121873" name="Text Box 17"/>
            <p:cNvSpPr txBox="1">
              <a:spLocks noChangeArrowheads="1"/>
            </p:cNvSpPr>
            <p:nvPr/>
          </p:nvSpPr>
          <p:spPr bwMode="auto">
            <a:xfrm>
              <a:off x="562" y="2875"/>
              <a:ext cx="5017" cy="265"/>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tabLst>
                  <a:tab pos="4572000" algn="l"/>
                </a:tabLst>
              </a:pPr>
              <a:r>
                <a:rPr lang="en-US" sz="2400">
                  <a:solidFill>
                    <a:srgbClr val="000000"/>
                  </a:solidFill>
                  <a:ea typeface="Times New Roman" pitchFamily="18" charset="0"/>
                  <a:cs typeface="Arial" charset="0"/>
                </a:rPr>
                <a:t>	Add 40 to each side</a:t>
              </a:r>
              <a:r>
                <a:rPr lang="en-US" sz="2400">
                  <a:ea typeface="Times New Roman" pitchFamily="18" charset="0"/>
                  <a:cs typeface="Arial" charset="0"/>
                </a:rPr>
                <a:t>. </a:t>
              </a:r>
            </a:p>
          </p:txBody>
        </p:sp>
      </p:grpSp>
      <p:grpSp>
        <p:nvGrpSpPr>
          <p:cNvPr id="121874" name="Group 18"/>
          <p:cNvGrpSpPr>
            <a:grpSpLocks/>
          </p:cNvGrpSpPr>
          <p:nvPr/>
        </p:nvGrpSpPr>
        <p:grpSpPr bwMode="auto">
          <a:xfrm>
            <a:off x="892175" y="5153025"/>
            <a:ext cx="7964488" cy="539750"/>
            <a:chOff x="562" y="3135"/>
            <a:chExt cx="5017" cy="340"/>
          </a:xfrm>
        </p:grpSpPr>
        <p:pic>
          <p:nvPicPr>
            <p:cNvPr id="121875" name="Picture 19" descr="eq_30"/>
            <p:cNvPicPr>
              <a:picLocks noChangeAspect="1" noChangeArrowheads="1"/>
            </p:cNvPicPr>
            <p:nvPr/>
          </p:nvPicPr>
          <p:blipFill>
            <a:blip r:embed="rId4" cstate="print"/>
            <a:srcRect t="20387" r="58324" b="56885"/>
            <a:stretch>
              <a:fillRect/>
            </a:stretch>
          </p:blipFill>
          <p:spPr bwMode="auto">
            <a:xfrm>
              <a:off x="1849" y="3135"/>
              <a:ext cx="1507" cy="340"/>
            </a:xfrm>
            <a:prstGeom prst="rect">
              <a:avLst/>
            </a:prstGeom>
            <a:noFill/>
          </p:spPr>
        </p:pic>
        <p:sp>
          <p:nvSpPr>
            <p:cNvPr id="121876" name="Text Box 20"/>
            <p:cNvSpPr txBox="1">
              <a:spLocks noChangeArrowheads="1"/>
            </p:cNvSpPr>
            <p:nvPr/>
          </p:nvSpPr>
          <p:spPr bwMode="auto">
            <a:xfrm>
              <a:off x="562" y="3193"/>
              <a:ext cx="5017" cy="265"/>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tabLst>
                  <a:tab pos="4572000" algn="l"/>
                </a:tabLst>
              </a:pPr>
              <a:r>
                <a:rPr lang="en-US" sz="2400">
                  <a:solidFill>
                    <a:srgbClr val="000000"/>
                  </a:solidFill>
                  <a:ea typeface="Times New Roman" pitchFamily="18" charset="0"/>
                  <a:cs typeface="Arial" charset="0"/>
                </a:rPr>
                <a:t>	Simplify</a:t>
              </a:r>
              <a:r>
                <a:rPr lang="en-US" sz="2400">
                  <a:ea typeface="Times New Roman" pitchFamily="18" charset="0"/>
                  <a:cs typeface="Arial" charset="0"/>
                </a:rPr>
                <a:t>. </a:t>
              </a:r>
            </a:p>
          </p:txBody>
        </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1866">
                                            <p:txEl>
                                              <p:pRg st="0" end="0"/>
                                            </p:txEl>
                                          </p:spTgt>
                                        </p:tgtEl>
                                        <p:attrNameLst>
                                          <p:attrName>style.visibility</p:attrName>
                                        </p:attrNameLst>
                                      </p:cBhvr>
                                      <p:to>
                                        <p:strVal val="visible"/>
                                      </p:to>
                                    </p:set>
                                    <p:animEffect transition="in" filter="wipe(left)">
                                      <p:cBhvr>
                                        <p:cTn id="7" dur="500"/>
                                        <p:tgtEl>
                                          <p:spTgt spid="121866">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1865"/>
                                        </p:tgtEl>
                                        <p:attrNameLst>
                                          <p:attrName>style.visibility</p:attrName>
                                        </p:attrNameLst>
                                      </p:cBhvr>
                                      <p:to>
                                        <p:strVal val="visible"/>
                                      </p:to>
                                    </p:set>
                                    <p:animEffect transition="in" filter="wipe(left)">
                                      <p:cBhvr>
                                        <p:cTn id="11" dur="500"/>
                                        <p:tgtEl>
                                          <p:spTgt spid="12186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21867"/>
                                        </p:tgtEl>
                                        <p:attrNameLst>
                                          <p:attrName>style.visibility</p:attrName>
                                        </p:attrNameLst>
                                      </p:cBhvr>
                                      <p:to>
                                        <p:strVal val="visible"/>
                                      </p:to>
                                    </p:set>
                                    <p:animEffect transition="in" filter="wipe(left)">
                                      <p:cBhvr>
                                        <p:cTn id="16" dur="500"/>
                                        <p:tgtEl>
                                          <p:spTgt spid="12186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21868"/>
                                        </p:tgtEl>
                                        <p:attrNameLst>
                                          <p:attrName>style.visibility</p:attrName>
                                        </p:attrNameLst>
                                      </p:cBhvr>
                                      <p:to>
                                        <p:strVal val="visible"/>
                                      </p:to>
                                    </p:set>
                                    <p:animEffect transition="in" filter="wipe(left)">
                                      <p:cBhvr>
                                        <p:cTn id="21" dur="500"/>
                                        <p:tgtEl>
                                          <p:spTgt spid="12186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21871"/>
                                        </p:tgtEl>
                                        <p:attrNameLst>
                                          <p:attrName>style.visibility</p:attrName>
                                        </p:attrNameLst>
                                      </p:cBhvr>
                                      <p:to>
                                        <p:strVal val="visible"/>
                                      </p:to>
                                    </p:set>
                                    <p:animEffect transition="in" filter="wipe(left)">
                                      <p:cBhvr>
                                        <p:cTn id="26" dur="500"/>
                                        <p:tgtEl>
                                          <p:spTgt spid="121871"/>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21874"/>
                                        </p:tgtEl>
                                        <p:attrNameLst>
                                          <p:attrName>style.visibility</p:attrName>
                                        </p:attrNameLst>
                                      </p:cBhvr>
                                      <p:to>
                                        <p:strVal val="visible"/>
                                      </p:to>
                                    </p:set>
                                    <p:animEffect transition="in" filter="wipe(left)">
                                      <p:cBhvr>
                                        <p:cTn id="31" dur="500"/>
                                        <p:tgtEl>
                                          <p:spTgt spid="1218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6" grpId="0" build="p" autoUpdateAnimBg="0" advAuto="0"/>
      <p:bldP spid="121867"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en-US"/>
              <a:t>Example 4</a:t>
            </a:r>
          </a:p>
        </p:txBody>
      </p:sp>
      <p:sp>
        <p:nvSpPr>
          <p:cNvPr id="122883" name="Text Box 3"/>
          <p:cNvSpPr txBox="1">
            <a:spLocks noChangeArrowheads="1"/>
          </p:cNvSpPr>
          <p:nvPr/>
        </p:nvSpPr>
        <p:spPr bwMode="auto">
          <a:xfrm>
            <a:off x="4267200" y="771525"/>
            <a:ext cx="4343400" cy="1158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Solve a Problem by Completing the Square</a:t>
            </a:r>
            <a:endParaRPr lang="en-US" sz="2000">
              <a:solidFill>
                <a:srgbClr val="000000"/>
              </a:solidFill>
            </a:endParaRPr>
          </a:p>
          <a:p>
            <a:pPr>
              <a:spcBef>
                <a:spcPct val="50000"/>
              </a:spcBef>
            </a:pPr>
            <a:endParaRPr lang="en-US" sz="2000" b="1">
              <a:solidFill>
                <a:srgbClr val="EC1D24"/>
              </a:solidFill>
            </a:endParaRPr>
          </a:p>
        </p:txBody>
      </p:sp>
      <p:sp>
        <p:nvSpPr>
          <p:cNvPr id="122896" name="Rectangle 16"/>
          <p:cNvSpPr>
            <a:spLocks noChangeArrowheads="1"/>
          </p:cNvSpPr>
          <p:nvPr/>
        </p:nvSpPr>
        <p:spPr bwMode="auto">
          <a:xfrm>
            <a:off x="533400" y="1501775"/>
            <a:ext cx="8229600"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2628900" algn="l"/>
                <a:tab pos="5372100" algn="l"/>
              </a:tabLst>
            </a:pPr>
            <a:r>
              <a:rPr lang="en-US" sz="2400"/>
              <a:t>Use a calculator to approximate each value of </a:t>
            </a:r>
            <a:r>
              <a:rPr lang="en-US" sz="2400" i="1"/>
              <a:t>x</a:t>
            </a:r>
            <a:r>
              <a:rPr lang="en-US" sz="2400"/>
              <a:t>.</a:t>
            </a:r>
            <a:endParaRPr lang="en-US" sz="2400">
              <a:solidFill>
                <a:srgbClr val="E01B22"/>
              </a:solidFill>
            </a:endParaRPr>
          </a:p>
        </p:txBody>
      </p:sp>
      <p:sp>
        <p:nvSpPr>
          <p:cNvPr id="122897" name="Text Box 17"/>
          <p:cNvSpPr txBox="1">
            <a:spLocks noChangeArrowheads="1"/>
          </p:cNvSpPr>
          <p:nvPr/>
        </p:nvSpPr>
        <p:spPr bwMode="auto">
          <a:xfrm>
            <a:off x="892175" y="3357563"/>
            <a:ext cx="7964488" cy="1077912"/>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pPr>
            <a:r>
              <a:rPr lang="en-US" sz="2400">
                <a:ea typeface="Times New Roman" pitchFamily="18" charset="0"/>
                <a:cs typeface="Arial" charset="0"/>
              </a:rPr>
              <a:t>The solutions of the equation are about 7 feet and about</a:t>
            </a:r>
            <a:br>
              <a:rPr lang="en-US" sz="2400">
                <a:ea typeface="Times New Roman" pitchFamily="18" charset="0"/>
                <a:cs typeface="Arial" charset="0"/>
              </a:rPr>
            </a:br>
            <a:r>
              <a:rPr lang="en-US" sz="2400">
                <a:ea typeface="Times New Roman" pitchFamily="18" charset="0"/>
                <a:cs typeface="Arial" charset="0"/>
              </a:rPr>
              <a:t>73 feet. The solutions are distances from one shore. Since the river is 80 feet wide, 80 – 73 = 7.</a:t>
            </a:r>
          </a:p>
        </p:txBody>
      </p:sp>
      <p:pic>
        <p:nvPicPr>
          <p:cNvPr id="122898" name="Picture 18" descr="eq_30"/>
          <p:cNvPicPr>
            <a:picLocks noChangeAspect="1" noChangeArrowheads="1"/>
          </p:cNvPicPr>
          <p:nvPr/>
        </p:nvPicPr>
        <p:blipFill>
          <a:blip r:embed="rId3" cstate="print"/>
          <a:srcRect t="63971" r="71156"/>
          <a:stretch>
            <a:fillRect/>
          </a:stretch>
        </p:blipFill>
        <p:spPr bwMode="auto">
          <a:xfrm>
            <a:off x="1008063" y="2492375"/>
            <a:ext cx="1655762" cy="855663"/>
          </a:xfrm>
          <a:prstGeom prst="rect">
            <a:avLst/>
          </a:prstGeom>
          <a:noFill/>
        </p:spPr>
      </p:pic>
      <p:pic>
        <p:nvPicPr>
          <p:cNvPr id="122899" name="Picture 19" descr="eq_30"/>
          <p:cNvPicPr>
            <a:picLocks noChangeAspect="1" noChangeArrowheads="1"/>
          </p:cNvPicPr>
          <p:nvPr/>
        </p:nvPicPr>
        <p:blipFill>
          <a:blip r:embed="rId3" cstate="print"/>
          <a:srcRect t="42447" b="36029"/>
          <a:stretch>
            <a:fillRect/>
          </a:stretch>
        </p:blipFill>
        <p:spPr bwMode="auto">
          <a:xfrm>
            <a:off x="1008063" y="1981200"/>
            <a:ext cx="5740400" cy="511175"/>
          </a:xfrm>
          <a:prstGeom prst="rect">
            <a:avLst/>
          </a:prstGeom>
          <a:noFill/>
        </p:spPr>
      </p:pic>
      <p:sp>
        <p:nvSpPr>
          <p:cNvPr id="122900" name="Text Box 20"/>
          <p:cNvSpPr txBox="1">
            <a:spLocks noChangeArrowheads="1"/>
          </p:cNvSpPr>
          <p:nvPr/>
        </p:nvSpPr>
        <p:spPr bwMode="auto">
          <a:xfrm>
            <a:off x="892175" y="5065713"/>
            <a:ext cx="7964488" cy="420687"/>
          </a:xfrm>
          <a:prstGeom prst="rect">
            <a:avLst/>
          </a:prstGeom>
          <a:noFill/>
          <a:ln w="9525" algn="ctr">
            <a:noFill/>
            <a:miter lim="800000"/>
            <a:headEnd/>
            <a:tailEnd/>
          </a:ln>
          <a:effectLst/>
        </p:spPr>
        <p:txBody>
          <a:bodyPr>
            <a:spAutoFit/>
          </a:bodyPr>
          <a:lstStyle/>
          <a:p>
            <a:pPr marL="1485900" indent="-1485900">
              <a:lnSpc>
                <a:spcPct val="90000"/>
              </a:lnSpc>
              <a:spcBef>
                <a:spcPct val="50000"/>
              </a:spcBef>
              <a:spcAft>
                <a:spcPct val="20000"/>
              </a:spcAft>
            </a:pPr>
            <a:r>
              <a:rPr lang="en-US" sz="2400" b="1">
                <a:solidFill>
                  <a:srgbClr val="00539D"/>
                </a:solidFill>
                <a:ea typeface="Times New Roman" pitchFamily="18" charset="0"/>
                <a:cs typeface="Arial" charset="0"/>
              </a:rPr>
              <a:t>Answer:</a:t>
            </a:r>
            <a:r>
              <a:rPr lang="en-US" sz="2400">
                <a:solidFill>
                  <a:srgbClr val="000000"/>
                </a:solidFill>
                <a:ea typeface="Times New Roman" pitchFamily="18" charset="0"/>
                <a:cs typeface="Arial" charset="0"/>
              </a:rPr>
              <a:t>  </a:t>
            </a:r>
            <a:r>
              <a:rPr lang="en-US" sz="2400">
                <a:solidFill>
                  <a:srgbClr val="E01B22"/>
                </a:solidFill>
                <a:ea typeface="Times New Roman" pitchFamily="18" charset="0"/>
                <a:cs typeface="Arial" charset="0"/>
              </a:rPr>
              <a:t>He must stay within 7 feet of either bank.</a:t>
            </a:r>
          </a:p>
        </p:txBody>
      </p:sp>
      <p:pic>
        <p:nvPicPr>
          <p:cNvPr id="122901" name="Picture 21" descr="eq_30"/>
          <p:cNvPicPr>
            <a:picLocks noChangeAspect="1" noChangeArrowheads="1"/>
          </p:cNvPicPr>
          <p:nvPr/>
        </p:nvPicPr>
        <p:blipFill>
          <a:blip r:embed="rId3" cstate="print"/>
          <a:srcRect l="68253" t="63971"/>
          <a:stretch>
            <a:fillRect/>
          </a:stretch>
        </p:blipFill>
        <p:spPr bwMode="auto">
          <a:xfrm>
            <a:off x="4824413" y="2492375"/>
            <a:ext cx="1822450" cy="855663"/>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2896">
                                            <p:txEl>
                                              <p:pRg st="0" end="0"/>
                                            </p:txEl>
                                          </p:spTgt>
                                        </p:tgtEl>
                                        <p:attrNameLst>
                                          <p:attrName>style.visibility</p:attrName>
                                        </p:attrNameLst>
                                      </p:cBhvr>
                                      <p:to>
                                        <p:strVal val="visible"/>
                                      </p:to>
                                    </p:set>
                                    <p:animEffect transition="in" filter="wipe(left)">
                                      <p:cBhvr>
                                        <p:cTn id="7" dur="500"/>
                                        <p:tgtEl>
                                          <p:spTgt spid="12289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2899"/>
                                        </p:tgtEl>
                                        <p:attrNameLst>
                                          <p:attrName>style.visibility</p:attrName>
                                        </p:attrNameLst>
                                      </p:cBhvr>
                                      <p:to>
                                        <p:strVal val="visible"/>
                                      </p:to>
                                    </p:set>
                                    <p:animEffect transition="in" filter="wipe(left)">
                                      <p:cBhvr>
                                        <p:cTn id="12" dur="500"/>
                                        <p:tgtEl>
                                          <p:spTgt spid="12289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2898"/>
                                        </p:tgtEl>
                                        <p:attrNameLst>
                                          <p:attrName>style.visibility</p:attrName>
                                        </p:attrNameLst>
                                      </p:cBhvr>
                                      <p:to>
                                        <p:strVal val="visible"/>
                                      </p:to>
                                    </p:set>
                                    <p:animEffect transition="in" filter="wipe(left)">
                                      <p:cBhvr>
                                        <p:cTn id="17" dur="500"/>
                                        <p:tgtEl>
                                          <p:spTgt spid="122898"/>
                                        </p:tgtEl>
                                      </p:cBhvr>
                                    </p:animEffect>
                                  </p:childTnLst>
                                </p:cTn>
                              </p:par>
                            </p:childTnLst>
                          </p:cTn>
                        </p:par>
                        <p:par>
                          <p:cTn id="18" fill="hold">
                            <p:stCondLst>
                              <p:cond delay="500"/>
                            </p:stCondLst>
                            <p:childTnLst>
                              <p:par>
                                <p:cTn id="19" presetID="22" presetClass="entr" presetSubtype="8" fill="hold" nodeType="afterEffect">
                                  <p:stCondLst>
                                    <p:cond delay="0"/>
                                  </p:stCondLst>
                                  <p:childTnLst>
                                    <p:set>
                                      <p:cBhvr>
                                        <p:cTn id="20" dur="1" fill="hold">
                                          <p:stCondLst>
                                            <p:cond delay="0"/>
                                          </p:stCondLst>
                                        </p:cTn>
                                        <p:tgtEl>
                                          <p:spTgt spid="122901"/>
                                        </p:tgtEl>
                                        <p:attrNameLst>
                                          <p:attrName>style.visibility</p:attrName>
                                        </p:attrNameLst>
                                      </p:cBhvr>
                                      <p:to>
                                        <p:strVal val="visible"/>
                                      </p:to>
                                    </p:set>
                                    <p:animEffect transition="in" filter="wipe(left)">
                                      <p:cBhvr>
                                        <p:cTn id="21" dur="500"/>
                                        <p:tgtEl>
                                          <p:spTgt spid="12290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22897"/>
                                        </p:tgtEl>
                                        <p:attrNameLst>
                                          <p:attrName>style.visibility</p:attrName>
                                        </p:attrNameLst>
                                      </p:cBhvr>
                                      <p:to>
                                        <p:strVal val="visible"/>
                                      </p:to>
                                    </p:set>
                                    <p:animEffect transition="in" filter="wipe(left)">
                                      <p:cBhvr>
                                        <p:cTn id="26" dur="500"/>
                                        <p:tgtEl>
                                          <p:spTgt spid="12289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22900"/>
                                        </p:tgtEl>
                                        <p:attrNameLst>
                                          <p:attrName>style.visibility</p:attrName>
                                        </p:attrNameLst>
                                      </p:cBhvr>
                                      <p:to>
                                        <p:strVal val="visible"/>
                                      </p:to>
                                    </p:set>
                                    <p:animEffect transition="in" filter="wipe(left)">
                                      <p:cBhvr>
                                        <p:cTn id="31" dur="500"/>
                                        <p:tgtEl>
                                          <p:spTgt spid="1229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96" grpId="0" build="p" autoUpdateAnimBg="0" advAuto="0"/>
      <p:bldP spid="122897" grpId="0" autoUpdateAnimBg="0"/>
      <p:bldP spid="122900"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TPQuestion"/>
          <p:cNvSpPr>
            <a:spLocks noGrp="1" noChangeArrowheads="1"/>
          </p:cNvSpPr>
          <p:nvPr>
            <p:ph type="title"/>
          </p:nvPr>
        </p:nvSpPr>
        <p:spPr/>
        <p:txBody>
          <a:bodyPr/>
          <a:lstStyle/>
          <a:p>
            <a:r>
              <a:rPr lang="en-US"/>
              <a:t>Example 4</a:t>
            </a:r>
          </a:p>
        </p:txBody>
      </p:sp>
      <p:sp>
        <p:nvSpPr>
          <p:cNvPr id="116743" name="Oval 7"/>
          <p:cNvSpPr>
            <a:spLocks noChangeArrowheads="1"/>
          </p:cNvSpPr>
          <p:nvPr/>
        </p:nvSpPr>
        <p:spPr bwMode="auto">
          <a:xfrm>
            <a:off x="889000" y="58039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6744" name="Picture 8" descr="Check Progress"/>
          <p:cNvPicPr>
            <a:picLocks noChangeAspect="1" noChangeArrowheads="1"/>
          </p:cNvPicPr>
          <p:nvPr/>
        </p:nvPicPr>
        <p:blipFill>
          <a:blip r:embed="rId4" cstate="print"/>
          <a:srcRect/>
          <a:stretch>
            <a:fillRect/>
          </a:stretch>
        </p:blipFill>
        <p:spPr bwMode="auto">
          <a:xfrm>
            <a:off x="4316413" y="712788"/>
            <a:ext cx="2846387" cy="511175"/>
          </a:xfrm>
          <a:prstGeom prst="rect">
            <a:avLst/>
          </a:prstGeom>
          <a:noFill/>
        </p:spPr>
      </p:pic>
      <p:pic>
        <p:nvPicPr>
          <p:cNvPr id="116745"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6746" name="TPAnswers"/>
          <p:cNvSpPr>
            <a:spLocks noChangeArrowheads="1"/>
          </p:cNvSpPr>
          <p:nvPr>
            <p:custDataLst>
              <p:tags r:id="rId2"/>
            </p:custDataLst>
          </p:nvPr>
        </p:nvSpPr>
        <p:spPr bwMode="auto">
          <a:xfrm>
            <a:off x="914400" y="4392613"/>
            <a:ext cx="2790825" cy="1844675"/>
          </a:xfrm>
          <a:prstGeom prst="rect">
            <a:avLst/>
          </a:prstGeom>
          <a:noFill/>
          <a:ln w="9525">
            <a:noFill/>
            <a:miter lim="800000"/>
            <a:headEnd/>
            <a:tailEnd/>
          </a:ln>
          <a:effectLst/>
        </p:spPr>
        <p:txBody>
          <a:bodyPr>
            <a:spAutoFit/>
          </a:bodyPr>
          <a:lstStyle/>
          <a:p>
            <a:pPr marL="533400" indent="-533400">
              <a:lnSpc>
                <a:spcPct val="90000"/>
              </a:lnSpc>
              <a:spcBef>
                <a:spcPct val="20000"/>
              </a:spcBef>
              <a:spcAft>
                <a:spcPct val="20000"/>
              </a:spcAft>
              <a:buClr>
                <a:srgbClr val="00539D"/>
              </a:buClr>
            </a:pPr>
            <a:r>
              <a:rPr lang="pt-BR" sz="2400" b="1">
                <a:solidFill>
                  <a:srgbClr val="00539D"/>
                </a:solidFill>
                <a:sym typeface="Symbol" pitchFamily="18" charset="2"/>
              </a:rPr>
              <a:t>A.</a:t>
            </a:r>
            <a:r>
              <a:rPr lang="pt-BR" sz="2400" b="1">
                <a:sym typeface="Symbol" pitchFamily="18" charset="2"/>
              </a:rPr>
              <a:t>	6 feet</a:t>
            </a:r>
          </a:p>
          <a:p>
            <a:pPr marL="533400" indent="-533400">
              <a:lnSpc>
                <a:spcPct val="90000"/>
              </a:lnSpc>
              <a:spcBef>
                <a:spcPct val="20000"/>
              </a:spcBef>
              <a:spcAft>
                <a:spcPct val="20000"/>
              </a:spcAft>
              <a:buClr>
                <a:srgbClr val="00539D"/>
              </a:buClr>
            </a:pPr>
            <a:r>
              <a:rPr lang="pt-BR" sz="2400" b="1">
                <a:solidFill>
                  <a:srgbClr val="00539D"/>
                </a:solidFill>
                <a:sym typeface="Symbol" pitchFamily="18" charset="2"/>
              </a:rPr>
              <a:t>B.</a:t>
            </a:r>
            <a:r>
              <a:rPr lang="pt-BR" sz="2400" b="1">
                <a:sym typeface="Symbol" pitchFamily="18" charset="2"/>
              </a:rPr>
              <a:t>	5 feet</a:t>
            </a:r>
          </a:p>
          <a:p>
            <a:pPr marL="533400" indent="-533400">
              <a:lnSpc>
                <a:spcPct val="90000"/>
              </a:lnSpc>
              <a:spcBef>
                <a:spcPct val="20000"/>
              </a:spcBef>
              <a:spcAft>
                <a:spcPct val="20000"/>
              </a:spcAft>
              <a:buClr>
                <a:srgbClr val="00539D"/>
              </a:buClr>
            </a:pPr>
            <a:r>
              <a:rPr lang="pt-BR" sz="2400" b="1">
                <a:solidFill>
                  <a:srgbClr val="00539D"/>
                </a:solidFill>
                <a:sym typeface="Symbol" pitchFamily="18" charset="2"/>
              </a:rPr>
              <a:t>C.</a:t>
            </a:r>
            <a:r>
              <a:rPr lang="pt-BR" sz="2400" b="1">
                <a:sym typeface="Symbol" pitchFamily="18" charset="2"/>
              </a:rPr>
              <a:t>	1 foot</a:t>
            </a:r>
          </a:p>
          <a:p>
            <a:pPr marL="533400" indent="-533400">
              <a:lnSpc>
                <a:spcPct val="90000"/>
              </a:lnSpc>
              <a:spcBef>
                <a:spcPct val="20000"/>
              </a:spcBef>
              <a:spcAft>
                <a:spcPct val="20000"/>
              </a:spcAft>
              <a:buClr>
                <a:srgbClr val="00539D"/>
              </a:buClr>
            </a:pPr>
            <a:r>
              <a:rPr lang="pt-BR" sz="2400" b="1">
                <a:solidFill>
                  <a:srgbClr val="00539D"/>
                </a:solidFill>
                <a:sym typeface="Symbol" pitchFamily="18" charset="2"/>
              </a:rPr>
              <a:t>D.</a:t>
            </a:r>
            <a:r>
              <a:rPr lang="pt-BR" sz="2400" b="1">
                <a:sym typeface="Symbol" pitchFamily="18" charset="2"/>
              </a:rPr>
              <a:t>	10 feet</a:t>
            </a:r>
          </a:p>
        </p:txBody>
      </p:sp>
      <p:sp>
        <p:nvSpPr>
          <p:cNvPr id="116747" name="TPQuestion"/>
          <p:cNvSpPr>
            <a:spLocks noChangeArrowheads="1"/>
          </p:cNvSpPr>
          <p:nvPr/>
        </p:nvSpPr>
        <p:spPr bwMode="auto">
          <a:xfrm>
            <a:off x="533400" y="1504950"/>
            <a:ext cx="8305800" cy="2720975"/>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rPr>
              <a:t>CANOEING</a:t>
            </a:r>
            <a:r>
              <a:rPr lang="en-US" sz="2400" b="1">
                <a:solidFill>
                  <a:srgbClr val="FFEB55"/>
                </a:solidFill>
              </a:rPr>
              <a:t>  </a:t>
            </a:r>
            <a:r>
              <a:rPr lang="en-US" sz="2400" b="1">
                <a:solidFill>
                  <a:srgbClr val="00539D"/>
                </a:solidFill>
              </a:rPr>
              <a:t>Suppose the rate of flow of a 60-foot-wide river is given by the equation </a:t>
            </a:r>
            <a:r>
              <a:rPr lang="en-US" sz="2400" b="1" i="1">
                <a:solidFill>
                  <a:srgbClr val="00539D"/>
                </a:solidFill>
              </a:rPr>
              <a:t>r</a:t>
            </a:r>
            <a:r>
              <a:rPr lang="en-US" sz="2400" b="1">
                <a:solidFill>
                  <a:srgbClr val="00539D"/>
                </a:solidFill>
              </a:rPr>
              <a:t> = –0.01</a:t>
            </a:r>
            <a:r>
              <a:rPr lang="en-US" sz="2400" b="1" i="1">
                <a:solidFill>
                  <a:srgbClr val="00539D"/>
                </a:solidFill>
              </a:rPr>
              <a:t>x</a:t>
            </a:r>
            <a:r>
              <a:rPr lang="en-US" sz="2400" b="1" i="1" baseline="40000">
                <a:solidFill>
                  <a:srgbClr val="00539D"/>
                </a:solidFill>
              </a:rPr>
              <a:t>2</a:t>
            </a:r>
            <a:r>
              <a:rPr lang="en-US" sz="2400" b="1">
                <a:solidFill>
                  <a:srgbClr val="00539D"/>
                </a:solidFill>
              </a:rPr>
              <a:t> + 0.6</a:t>
            </a:r>
            <a:r>
              <a:rPr lang="en-US" sz="2400" b="1" i="1">
                <a:solidFill>
                  <a:srgbClr val="00539D"/>
                </a:solidFill>
              </a:rPr>
              <a:t>x</a:t>
            </a:r>
            <a:r>
              <a:rPr lang="en-US" sz="2400" b="1">
                <a:solidFill>
                  <a:srgbClr val="00539D"/>
                </a:solidFill>
              </a:rPr>
              <a:t>, where </a:t>
            </a:r>
            <a:r>
              <a:rPr lang="en-US" sz="2400" b="1" i="1">
                <a:solidFill>
                  <a:srgbClr val="00539D"/>
                </a:solidFill>
              </a:rPr>
              <a:t>r</a:t>
            </a:r>
            <a:r>
              <a:rPr lang="en-US" sz="2400" b="1">
                <a:solidFill>
                  <a:srgbClr val="00539D"/>
                </a:solidFill>
              </a:rPr>
              <a:t> is the rate in miles per hour and </a:t>
            </a:r>
            <a:r>
              <a:rPr lang="en-US" sz="2400" b="1" i="1">
                <a:solidFill>
                  <a:srgbClr val="00539D"/>
                </a:solidFill>
              </a:rPr>
              <a:t>x</a:t>
            </a:r>
            <a:r>
              <a:rPr lang="en-US" sz="2400" b="1">
                <a:solidFill>
                  <a:srgbClr val="00539D"/>
                </a:solidFill>
              </a:rPr>
              <a:t> is the distance from the shore in feet. Joacquim</a:t>
            </a:r>
            <a:r>
              <a:rPr lang="en-US" sz="2400" b="1" i="1">
                <a:solidFill>
                  <a:srgbClr val="00539D"/>
                </a:solidFill>
              </a:rPr>
              <a:t> </a:t>
            </a:r>
            <a:r>
              <a:rPr lang="en-US" sz="2400" b="1">
                <a:solidFill>
                  <a:srgbClr val="00539D"/>
                </a:solidFill>
              </a:rPr>
              <a:t>does not want to paddle</a:t>
            </a:r>
            <a:r>
              <a:rPr lang="en-US" sz="2400" b="1" i="1">
                <a:solidFill>
                  <a:srgbClr val="00539D"/>
                </a:solidFill>
              </a:rPr>
              <a:t> </a:t>
            </a:r>
            <a:r>
              <a:rPr lang="en-US" sz="2400" b="1">
                <a:solidFill>
                  <a:srgbClr val="00539D"/>
                </a:solidFill>
              </a:rPr>
              <a:t>his canoe against a current that is faster than 5 miles per hour.</a:t>
            </a:r>
            <a:r>
              <a:rPr lang="en-US" sz="2400" b="1" i="1">
                <a:solidFill>
                  <a:srgbClr val="00539D"/>
                </a:solidFill>
              </a:rPr>
              <a:t> </a:t>
            </a:r>
            <a:r>
              <a:rPr lang="en-US" sz="2400" b="1">
                <a:solidFill>
                  <a:srgbClr val="00539D"/>
                </a:solidFill>
              </a:rPr>
              <a:t>At what distance from the river bank must he paddle</a:t>
            </a:r>
            <a:r>
              <a:rPr lang="en-US" sz="2400" b="1" i="1">
                <a:solidFill>
                  <a:srgbClr val="00539D"/>
                </a:solidFill>
              </a:rPr>
              <a:t> </a:t>
            </a:r>
            <a:r>
              <a:rPr lang="en-US" sz="2400" b="1">
                <a:solidFill>
                  <a:srgbClr val="00539D"/>
                </a:solidFill>
              </a:rPr>
              <a:t>in order to avoid a current of 5 miles per</a:t>
            </a:r>
            <a:r>
              <a:rPr lang="en-US" sz="2400" b="1" i="1">
                <a:solidFill>
                  <a:srgbClr val="00539D"/>
                </a:solidFill>
              </a:rPr>
              <a:t> </a:t>
            </a:r>
            <a:r>
              <a:rPr lang="en-US" sz="2400" b="1">
                <a:solidFill>
                  <a:srgbClr val="00539D"/>
                </a:solidFill>
              </a:rPr>
              <a:t>hour?</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6744"/>
                                        </p:tgtEl>
                                        <p:attrNameLst>
                                          <p:attrName>style.visibility</p:attrName>
                                        </p:attrNameLst>
                                      </p:cBhvr>
                                      <p:to>
                                        <p:strVal val="visible"/>
                                      </p:to>
                                    </p:set>
                                    <p:animEffect transition="in" filter="wipe(left)">
                                      <p:cBhvr>
                                        <p:cTn id="7" dur="500"/>
                                        <p:tgtEl>
                                          <p:spTgt spid="11674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6745"/>
                                        </p:tgtEl>
                                        <p:attrNameLst>
                                          <p:attrName>style.visibility</p:attrName>
                                        </p:attrNameLst>
                                      </p:cBhvr>
                                      <p:to>
                                        <p:strVal val="visible"/>
                                      </p:to>
                                    </p:set>
                                    <p:animEffect transition="in" filter="dissolve">
                                      <p:cBhvr>
                                        <p:cTn id="11" dur="500"/>
                                        <p:tgtEl>
                                          <p:spTgt spid="11674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6747"/>
                                        </p:tgtEl>
                                        <p:attrNameLst>
                                          <p:attrName>style.visibility</p:attrName>
                                        </p:attrNameLst>
                                      </p:cBhvr>
                                      <p:to>
                                        <p:strVal val="visible"/>
                                      </p:to>
                                    </p:set>
                                    <p:animEffect transition="in" filter="wipe(left)">
                                      <p:cBhvr>
                                        <p:cTn id="15" dur="500"/>
                                        <p:tgtEl>
                                          <p:spTgt spid="11674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6746"/>
                                        </p:tgtEl>
                                        <p:attrNameLst>
                                          <p:attrName>style.visibility</p:attrName>
                                        </p:attrNameLst>
                                      </p:cBhvr>
                                      <p:to>
                                        <p:strVal val="visible"/>
                                      </p:to>
                                    </p:set>
                                    <p:animEffect transition="in" filter="wipe(left)">
                                      <p:cBhvr>
                                        <p:cTn id="19" dur="500"/>
                                        <p:tgtEl>
                                          <p:spTgt spid="116746"/>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6743"/>
                                        </p:tgtEl>
                                        <p:attrNameLst>
                                          <p:attrName>style.visibility</p:attrName>
                                        </p:attrNameLst>
                                      </p:cBhvr>
                                      <p:to>
                                        <p:strVal val="visible"/>
                                      </p:to>
                                    </p:set>
                                    <p:animEffect transition="in" filter="wipe(down)">
                                      <p:cBhvr>
                                        <p:cTn id="24" dur="580">
                                          <p:stCondLst>
                                            <p:cond delay="0"/>
                                          </p:stCondLst>
                                        </p:cTn>
                                        <p:tgtEl>
                                          <p:spTgt spid="116743"/>
                                        </p:tgtEl>
                                      </p:cBhvr>
                                    </p:animEffect>
                                    <p:anim calcmode="lin" valueType="num">
                                      <p:cBhvr>
                                        <p:cTn id="25" dur="1822" tmFilter="0,0; 0.14,0.36; 0.43,0.73; 0.71,0.91; 1.0,1.0">
                                          <p:stCondLst>
                                            <p:cond delay="0"/>
                                          </p:stCondLst>
                                        </p:cTn>
                                        <p:tgtEl>
                                          <p:spTgt spid="116743"/>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6743"/>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6743"/>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6743"/>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6743"/>
                                        </p:tgtEl>
                                        <p:attrNameLst>
                                          <p:attrName>ppt_y</p:attrName>
                                        </p:attrNameLst>
                                      </p:cBhvr>
                                      <p:tavLst>
                                        <p:tav tm="0" fmla="#ppt_y-sin(pi*$)/81">
                                          <p:val>
                                            <p:fltVal val="0"/>
                                          </p:val>
                                        </p:tav>
                                        <p:tav tm="100000">
                                          <p:val>
                                            <p:fltVal val="1"/>
                                          </p:val>
                                        </p:tav>
                                      </p:tavLst>
                                    </p:anim>
                                    <p:animScale>
                                      <p:cBhvr>
                                        <p:cTn id="30" dur="26">
                                          <p:stCondLst>
                                            <p:cond delay="650"/>
                                          </p:stCondLst>
                                        </p:cTn>
                                        <p:tgtEl>
                                          <p:spTgt spid="116743"/>
                                        </p:tgtEl>
                                      </p:cBhvr>
                                      <p:to x="100000" y="60000"/>
                                    </p:animScale>
                                    <p:animScale>
                                      <p:cBhvr>
                                        <p:cTn id="31" dur="166" decel="50000">
                                          <p:stCondLst>
                                            <p:cond delay="676"/>
                                          </p:stCondLst>
                                        </p:cTn>
                                        <p:tgtEl>
                                          <p:spTgt spid="116743"/>
                                        </p:tgtEl>
                                      </p:cBhvr>
                                      <p:to x="100000" y="100000"/>
                                    </p:animScale>
                                    <p:animScale>
                                      <p:cBhvr>
                                        <p:cTn id="32" dur="26">
                                          <p:stCondLst>
                                            <p:cond delay="1312"/>
                                          </p:stCondLst>
                                        </p:cTn>
                                        <p:tgtEl>
                                          <p:spTgt spid="116743"/>
                                        </p:tgtEl>
                                      </p:cBhvr>
                                      <p:to x="100000" y="80000"/>
                                    </p:animScale>
                                    <p:animScale>
                                      <p:cBhvr>
                                        <p:cTn id="33" dur="166" decel="50000">
                                          <p:stCondLst>
                                            <p:cond delay="1338"/>
                                          </p:stCondLst>
                                        </p:cTn>
                                        <p:tgtEl>
                                          <p:spTgt spid="116743"/>
                                        </p:tgtEl>
                                      </p:cBhvr>
                                      <p:to x="100000" y="100000"/>
                                    </p:animScale>
                                    <p:animScale>
                                      <p:cBhvr>
                                        <p:cTn id="34" dur="26">
                                          <p:stCondLst>
                                            <p:cond delay="1642"/>
                                          </p:stCondLst>
                                        </p:cTn>
                                        <p:tgtEl>
                                          <p:spTgt spid="116743"/>
                                        </p:tgtEl>
                                      </p:cBhvr>
                                      <p:to x="100000" y="90000"/>
                                    </p:animScale>
                                    <p:animScale>
                                      <p:cBhvr>
                                        <p:cTn id="35" dur="166" decel="50000">
                                          <p:stCondLst>
                                            <p:cond delay="1668"/>
                                          </p:stCondLst>
                                        </p:cTn>
                                        <p:tgtEl>
                                          <p:spTgt spid="116743"/>
                                        </p:tgtEl>
                                      </p:cBhvr>
                                      <p:to x="100000" y="100000"/>
                                    </p:animScale>
                                    <p:animScale>
                                      <p:cBhvr>
                                        <p:cTn id="36" dur="26">
                                          <p:stCondLst>
                                            <p:cond delay="1808"/>
                                          </p:stCondLst>
                                        </p:cTn>
                                        <p:tgtEl>
                                          <p:spTgt spid="116743"/>
                                        </p:tgtEl>
                                      </p:cBhvr>
                                      <p:to x="100000" y="95000"/>
                                    </p:animScale>
                                    <p:animScale>
                                      <p:cBhvr>
                                        <p:cTn id="37" dur="166" decel="50000">
                                          <p:stCondLst>
                                            <p:cond delay="1834"/>
                                          </p:stCondLst>
                                        </p:cTn>
                                        <p:tgtEl>
                                          <p:spTgt spid="11674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3" grpId="0" animBg="1"/>
      <p:bldP spid="116746" grpId="0" autoUpdateAnimBg="0"/>
      <p:bldP spid="116747"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End of the Lesson</a:t>
            </a:r>
          </a:p>
        </p:txBody>
      </p:sp>
    </p:spTree>
    <p:custDataLst>
      <p:tags r:id="rId1"/>
    </p:custDataLst>
  </p:cSld>
  <p:clrMapOvr>
    <a:masterClrMapping/>
  </p:clrMapOvr>
  <p:transition advClick="0">
    <p:zo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USESECONDARYMONITOR" val="True"/>
  <p:tag name="BULLETTYPE" val="1"/>
  <p:tag name="RESPCOUNTERSTYLE" val="-1"/>
  <p:tag name="INPUTSOURCE" val="1"/>
  <p:tag name="BACKUPSESSIONS" val="True"/>
  <p:tag name="REVIEWONLY" val="False"/>
  <p:tag name="PARTICIPANTSINLEADERBOARD" val="5"/>
  <p:tag name="BUBBLESIZEVISIBLE" val="True"/>
  <p:tag name="CUSTOMGRIDBACKCOLOR" val="-2830136"/>
  <p:tag name="CUSTOMCELLBACKCOLOR3" val="-268652"/>
  <p:tag name="DISPLAYDEVICENUMBER" val="True"/>
  <p:tag name="AUTOSIZEGRID" val="True"/>
  <p:tag name="CHARTCOLORS" val="1"/>
  <p:tag name="MULTIRESPDIVISOR" val="1"/>
  <p:tag name="CORRECTPOINTVALUE" val="100"/>
  <p:tag name="ZEROBASED" val="False"/>
  <p:tag name="SHOWBARVISIBLE" val="True"/>
  <p:tag name="REQUIREPASSWORD" val="False"/>
  <p:tag name="RESPCOUNTERFORMAT" val="0"/>
  <p:tag name="NUMRESPONSES" val="1"/>
  <p:tag name="AUTOADVANCE" val="False"/>
  <p:tag name="TEAMSINLEADERBOARD" val="5"/>
  <p:tag name="BUBBLEGROUPING" val="3"/>
  <p:tag name="CUSTOMCELLBACKCOLOR2" val="-13395457"/>
  <p:tag name="DISPLAYDEVICEID" val="True"/>
  <p:tag name="GRIDPOSITION" val="1"/>
  <p:tag name="INCLUDENONRESPONDERS" val="False"/>
  <p:tag name="INCORRECTPOINTVALUE" val="0"/>
  <p:tag name="CHARTSCALE" val="True"/>
  <p:tag name="DEFAULTPORT" val="1001"/>
  <p:tag name="RESPTABLESTYLE" val="-1"/>
  <p:tag name="BACKUPMAINTENANCE" val="7"/>
  <p:tag name="STDCHART" val="1"/>
  <p:tag name="DEFAULTNUMTEAMS" val="5"/>
  <p:tag name="USESCHEMECOLORS" val="True"/>
  <p:tag name="GRIDSIZE" val="{Width=800, Height=600}"/>
  <p:tag name="PARTLISTDEFAULT" val="0"/>
  <p:tag name="ADDINALWAYSLOADED" val="False"/>
  <p:tag name="ENABLEPRESENTERVPAD" val="False"/>
  <p:tag name="COUNTDOWNSECONDS" val="10"/>
  <p:tag name="ROTATIONINTERVAL" val="2"/>
  <p:tag name="BUBBLEVALUEFORMAT" val="0.0"/>
  <p:tag name="DISPLAYNAME" val="True"/>
  <p:tag name="CHARTLABELS" val="0"/>
  <p:tag name="REALTIMEBACKUP" val="False"/>
  <p:tag name="ANSWERNOWSTYLE" val="-1"/>
  <p:tag name="ALLOWDUPLICATES" val="False"/>
  <p:tag name="BUBBLENAMEVISIBLE" val="True"/>
  <p:tag name="GRIDOPACITY" val="90"/>
  <p:tag name="INCLUDEPPT" val="True"/>
  <p:tag name="EXPANDSHOWBAR" val="True"/>
  <p:tag name="CHARTVALUEFORMAT" val="0%"/>
  <p:tag name="CUSTOMCELLBACKCOLOR1" val="-657956"/>
  <p:tag name="RESETCHARTS" val="True"/>
  <p:tag name="ANSWERNOWTEXT" val="Answer Now"/>
  <p:tag name="MAXRESPONDERS" val="5"/>
  <p:tag name="POLLINGCYCLE" val="2"/>
  <p:tag name="COUNTDOWNSTYLE" val="-1"/>
  <p:tag name="CUSTOMCELLBACKCOLOR4" val="-8355712"/>
  <p:tag name="TPVERSION" val="2006"/>
  <p:tag name="GRIDROTATIONINTERVAL" val="2"/>
  <p:tag name="AUTOUPDATEALIASES" val="True"/>
  <p:tag name="USEENTERPRISEMANAGER" val="False"/>
  <p:tag name="CUSTOMCELLFORECOLOR" val="-16777216"/>
  <p:tag name="AUTOADJUSTPARTRANGE" val="True"/>
  <p:tag name="ALLOWUSERFEEDBACK" val="True"/>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SLIDEGUID" val="3D59312F1C974886B2A6CB789348A99A"/>
  <p:tag name="SLIDEID" val="3D59312F1C974886B2A6CB789348A99A"/>
  <p:tag name="SLIDEORDER" val="1"/>
  <p:tag name="SLIDETYPE" val="Q"/>
  <p:tag name="DEMOGRAPHIC" val="False"/>
  <p:tag name="TEAMASSIGN" val="False"/>
  <p:tag name="SPEEDSCORING" val="False"/>
  <p:tag name="CORRECTPOINTVALUE" val="100"/>
  <p:tag name="INCORRECTPOINTVALUE" val="0"/>
  <p:tag name="ZEROBASED" val="False"/>
  <p:tag name="DELIMITERS" val="3.1"/>
  <p:tag name="VALUES" val="Incorrect¤Correct¤Incorrect¤Incorrect"/>
  <p:tag name="TOTALRESPONSES" val="5"/>
  <p:tag name="SLICED" val="False"/>
  <p:tag name="RESPONSES" val="NA,1,5,3;4;2;4;3;"/>
  <p:tag name="CHARTSTRINGSTD" val="0 1 2 2"/>
  <p:tag name="CHARTSTRINGREV" val="2 2 1 0"/>
  <p:tag name="CHARTSTRINGSTDPER" val="0 0.2 0.4 0.4"/>
  <p:tag name="CHARTSTRINGREVPER" val="0.4 0.4 0.2 0"/>
  <p:tag name="QUESTIONALIAS" val="5-Minute Check 1"/>
  <p:tag name="ANSWERSALIAS" val="A¤B¤C¤D"/>
  <p:tag name="RESPONSESGATHERED" val="False"/>
</p:tagLst>
</file>

<file path=ppt/tags/tag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2"/>
  <p:tag name="SLIDEGUID" val="F98663D27C4C4D02A75C7DD64C04FBC7"/>
  <p:tag name="VALUES" val="Incorrect¤Incorrect¤Incorrect¤Correct"/>
  <p:tag name="TOTALRESPONSES" val="5"/>
  <p:tag name="SLICED" val="False"/>
  <p:tag name="RESPONSES" val="NA,1,5,3;4;3;4;1;"/>
  <p:tag name="CHARTSTRINGSTD" val="1 0 2 2"/>
  <p:tag name="CHARTSTRINGREV" val="2 2 0 1"/>
  <p:tag name="CHARTSTRINGSTDPER" val="0.2 0 0.4 0.4"/>
  <p:tag name="CHARTSTRINGREVPER" val="0.4 0.4 0 0.2"/>
  <p:tag name="QUESTIONALIAS" val="5-Minute Check 2"/>
  <p:tag name="ANSWERSALIAS" val="A¤B¤C¤D"/>
  <p:tag name="RESPONSESGATHERED" val="False"/>
</p:tagLst>
</file>

<file path=ppt/tags/tag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8.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3"/>
  <p:tag name="SLIDEGUID" val="0F4D12760163481484E7D16911DB5168"/>
  <p:tag name="VALUES" val="Incorrect¤Incorrect¤Correct¤Incorrect"/>
  <p:tag name="TOTALRESPONSES" val="5"/>
  <p:tag name="SLICED" val="False"/>
  <p:tag name="RESPONSES" val="NA,1,5,4;3;3;1;3;"/>
  <p:tag name="CHARTSTRINGSTD" val="1 0 3 1"/>
  <p:tag name="CHARTSTRINGREV" val="1 3 0 1"/>
  <p:tag name="CHARTSTRINGSTDPER" val="0.2 0 0.6 0.2"/>
  <p:tag name="CHARTSTRINGREVPER" val="0.2 0.6 0 0.2"/>
  <p:tag name="QUESTIONALIAS" val="5-Minute Check 3"/>
  <p:tag name="ANSWERSALIAS" val="A¤B¤C¤D"/>
  <p:tag name="RESPONSESGATHERED" val="False"/>
</p:tagLst>
</file>

<file path=ppt/tags/tag9.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0.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4"/>
  <p:tag name="SLIDEGUID" val="B118CCF1E7ED49C5B4EB7FC77E344CD3"/>
  <p:tag name="VALUES" val="Correct¤Incorrect¤Incorrect¤Incorrect"/>
  <p:tag name="TOTALRESPONSES" val="5"/>
  <p:tag name="SLICED" val="False"/>
  <p:tag name="RESPONSES" val="NA,1,5,4;3;2;3;3;"/>
  <p:tag name="CHARTSTRINGSTD" val="0 1 3 1"/>
  <p:tag name="CHARTSTRINGREV" val="1 3 1 0"/>
  <p:tag name="CHARTSTRINGSTDPER" val="0 0.2 0.6 0.2"/>
  <p:tag name="CHARTSTRINGREVPER" val="0.2 0.6 0.2 0"/>
  <p:tag name="QUESTIONALIAS" val="5-Minute Check 4"/>
  <p:tag name="ANSWERSALIAS" val="A¤B¤C¤D"/>
  <p:tag name="RESPONSESGATHERED" val="False"/>
</p:tagLst>
</file>

<file path=ppt/tags/tag1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5"/>
  <p:tag name="SLIDEGUID" val="850FC0573EE544698790B5583350D9D9"/>
  <p:tag name="VALUES" val="Incorrect¤Incorrect¤Incorrect¤Correct"/>
  <p:tag name="TOTALRESPONSES" val="5"/>
  <p:tag name="SLICED" val="False"/>
  <p:tag name="RESPONSES" val="NA,1,5,1;4;2;4;1;"/>
  <p:tag name="CHARTSTRINGSTD" val="2 1 0 2"/>
  <p:tag name="CHARTSTRINGREV" val="2 0 1 2"/>
  <p:tag name="CHARTSTRINGSTDPER" val="0.4 0.2 0 0.4"/>
  <p:tag name="CHARTSTRINGREVPER" val="0.4 0 0.2 0.4"/>
  <p:tag name="QUESTIONALIAS" val="5-Minute Check 5"/>
  <p:tag name="ANSWERSALIAS" val="A¤B¤C¤D"/>
  <p:tag name="RESPONSESGATHERED" val="False"/>
</p:tagLst>
</file>

<file path=ppt/tags/tag1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4.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9D1D3840DDC1451AB218041D12BC3690"/>
  <p:tag name="VALUES" val="Incorrect¤Incorrect¤Incorrect¤Correct"/>
  <p:tag name="TOTALRESPONSES" val="5"/>
  <p:tag name="SLICED" val="False"/>
  <p:tag name="RESPONSES" val="NA,1,5,1;2;4;2;1;"/>
  <p:tag name="CHARTSTRINGSTD" val="2 2 0 1"/>
  <p:tag name="CHARTSTRINGREV" val="1 0 2 2"/>
  <p:tag name="CHARTSTRINGSTDPER" val="0.4 0.4 0 0.2"/>
  <p:tag name="CHARTSTRINGREVPER" val="0.2 0 0.4 0.4"/>
  <p:tag name="RESPONSESGATHERED" val="False"/>
  <p:tag name="QUESTIONALIAS" val="5-Minute Check 6"/>
  <p:tag name="ANSWERSALIAS" val="A¤B¤C¤D"/>
</p:tagLst>
</file>

<file path=ppt/tags/tag1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10402C18D5024B34B2D5723FE403CB47"/>
  <p:tag name="VALUES" val="Incorrect¤Incorrect¤Incorrect¤Correct"/>
  <p:tag name="TOTALRESPONSES" val="5"/>
  <p:tag name="SLICED" val="False"/>
  <p:tag name="RESPONSES" val="NA,1,5,4;1;2;4;2;"/>
  <p:tag name="CHARTSTRINGSTD" val="1 2 0 2"/>
  <p:tag name="CHARTSTRINGREV" val="2 0 2 1"/>
  <p:tag name="CHARTSTRINGSTDPER" val="0.2 0.4 0 0.4"/>
  <p:tag name="CHARTSTRINGREVPER" val="0.4 0 0.4 0.2"/>
  <p:tag name="QUESTIONALIAS" val="Example 1"/>
  <p:tag name="ANSWERSALIAS" val="A¤B¤C¤D"/>
  <p:tag name="RESPONSESGATHERED" val="False"/>
</p:tagLst>
</file>

<file path=ppt/tags/tag2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763036F1F41841B5A1B0F85EC6EBD574"/>
  <p:tag name="VALUES" val="Correct¤Incorrect¤Incorrect¤Incorrect"/>
  <p:tag name="TOTALRESPONSES" val="5"/>
  <p:tag name="SLICED" val="False"/>
  <p:tag name="RESPONSES" val="NA,1,5,3;4;1;2;3;"/>
  <p:tag name="CHARTSTRINGSTD" val="1 1 2 1"/>
  <p:tag name="CHARTSTRINGREV" val="1 2 1 1"/>
  <p:tag name="CHARTSTRINGSTDPER" val="0.2 0.2 0.4 0.2"/>
  <p:tag name="CHARTSTRINGREVPER" val="0.2 0.4 0.2 0.2"/>
  <p:tag name="QUESTIONALIAS" val="Example 2"/>
  <p:tag name="ANSWERSALIAS" val="A¤B¤C¤D"/>
  <p:tag name="RESPONSESGATHERED" val="False"/>
</p:tagLst>
</file>

<file path=ppt/tags/tag2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1.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A374C315D0D94FC1A78229D8376ED540"/>
  <p:tag name="TOTALRESPONSES" val="5"/>
  <p:tag name="SLICED" val="False"/>
  <p:tag name="RESPONSES" val="NA,1,5,1;2;2;2;1;"/>
  <p:tag name="CHARTSTRINGSTD" val="2 3 0 0"/>
  <p:tag name="CHARTSTRINGREV" val="0 0 3 2"/>
  <p:tag name="CHARTSTRINGSTDPER" val="0.4 0.6 0 0"/>
  <p:tag name="CHARTSTRINGREVPER" val="0 0 0.6 0.4"/>
  <p:tag name="VALUES" val="Incorrect¤Correct¤Incorrect¤Incorrect"/>
  <p:tag name="QUESTIONALIAS" val="Example 3"/>
  <p:tag name="ANSWERSALIAS" val="A¤B¤C¤D"/>
  <p:tag name="RESPONSESGATHERED" val="False"/>
</p:tagLst>
</file>

<file path=ppt/tags/tag32.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7.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05E72300D2AA48239E797BC23141D212"/>
  <p:tag name="VALUES" val="Incorrect¤Incorrect¤Incorrect¤Correct"/>
  <p:tag name="TOTALRESPONSES" val="5"/>
  <p:tag name="SLICED" val="False"/>
  <p:tag name="RESPONSES" val="NA,1,5,2;2;2;4;2;"/>
  <p:tag name="CHARTSTRINGSTD" val="0 4 0 1"/>
  <p:tag name="CHARTSTRINGREV" val="1 0 4 0"/>
  <p:tag name="CHARTSTRINGSTDPER" val="0 0.8 0 0.2"/>
  <p:tag name="CHARTSTRINGREVPER" val="0.2 0 0.8 0"/>
  <p:tag name="QUESTIONALIAS" val="Example 4"/>
  <p:tag name="ANSWERSALIAS" val="A¤B¤C¤D"/>
  <p:tag name="RESPONSESGATHERED" val="False"/>
</p:tagLst>
</file>

<file path=ppt/tags/tag38.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3_Default Design">
  <a:themeElements>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Default Design">
  <a:themeElements>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6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Default Design">
  <a:themeElements>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7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Default Design">
  <a:themeElements>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8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Default Design">
  <a:themeElements>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9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Default Design">
  <a:themeElements>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0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1_Default Design">
  <a:themeElements>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1423</TotalTime>
  <Words>825</Words>
  <Application>Microsoft Office PowerPoint</Application>
  <PresentationFormat>On-screen Show (4:3)</PresentationFormat>
  <Paragraphs>163</Paragraphs>
  <Slides>28</Slides>
  <Notes>0</Notes>
  <HiddenSlides>0</HiddenSlides>
  <MMClips>0</MMClips>
  <ScaleCrop>false</ScaleCrop>
  <HeadingPairs>
    <vt:vector size="6" baseType="variant">
      <vt:variant>
        <vt:lpstr>Fonts Used</vt:lpstr>
      </vt:variant>
      <vt:variant>
        <vt:i4>3</vt:i4>
      </vt:variant>
      <vt:variant>
        <vt:lpstr>Theme</vt:lpstr>
      </vt:variant>
      <vt:variant>
        <vt:i4>10</vt:i4>
      </vt:variant>
      <vt:variant>
        <vt:lpstr>Slide Titles</vt:lpstr>
      </vt:variant>
      <vt:variant>
        <vt:i4>28</vt:i4>
      </vt:variant>
    </vt:vector>
  </HeadingPairs>
  <TitlesOfParts>
    <vt:vector size="41" baseType="lpstr">
      <vt:lpstr>Arial</vt:lpstr>
      <vt:lpstr>Symbol</vt:lpstr>
      <vt:lpstr>Times New Roman</vt:lpstr>
      <vt:lpstr>3_Default Design</vt:lpstr>
      <vt:lpstr>4_Default Design</vt:lpstr>
      <vt:lpstr>2_Default Design</vt:lpstr>
      <vt:lpstr>5_Default Design</vt:lpstr>
      <vt:lpstr>6_Default Design</vt:lpstr>
      <vt:lpstr>7_Default Design</vt:lpstr>
      <vt:lpstr>8_Default Design</vt:lpstr>
      <vt:lpstr>9_Default Design</vt:lpstr>
      <vt:lpstr>10_Default Design</vt:lpstr>
      <vt:lpstr>11_Default Design</vt:lpstr>
      <vt:lpstr>Splash Screen</vt:lpstr>
      <vt:lpstr>Lesson Menu</vt:lpstr>
      <vt:lpstr>5-Minute Check 1</vt:lpstr>
      <vt:lpstr>5-Minute Check 2</vt:lpstr>
      <vt:lpstr>5-Minute Check 3</vt:lpstr>
      <vt:lpstr>5-Minute Check 4</vt:lpstr>
      <vt:lpstr>5-Minute Check 5</vt:lpstr>
      <vt:lpstr>5-Minute Check 6</vt:lpstr>
      <vt:lpstr>CCSS</vt:lpstr>
      <vt:lpstr>Then/Now</vt:lpstr>
      <vt:lpstr>Vocabulary</vt:lpstr>
      <vt:lpstr>Concept</vt:lpstr>
      <vt:lpstr>Example 1</vt:lpstr>
      <vt:lpstr>Example 1</vt:lpstr>
      <vt:lpstr>Example 1</vt:lpstr>
      <vt:lpstr>Example 2</vt:lpstr>
      <vt:lpstr>Example 2</vt:lpstr>
      <vt:lpstr>Example 2</vt:lpstr>
      <vt:lpstr>Example 3</vt:lpstr>
      <vt:lpstr>Example 3</vt:lpstr>
      <vt:lpstr>Example 3</vt:lpstr>
      <vt:lpstr>Example 3</vt:lpstr>
      <vt:lpstr>Example 4</vt:lpstr>
      <vt:lpstr>Example 4</vt:lpstr>
      <vt:lpstr>Example 4</vt:lpstr>
      <vt:lpstr>Example 4</vt:lpstr>
      <vt:lpstr>Example 4</vt:lpstr>
      <vt:lpstr>End of the Lesson</vt:lpstr>
    </vt:vector>
  </TitlesOfParts>
  <Company>Madeira Station LLC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Glencoe Algebra 1</dc:title>
  <dc:creator>Tim Chavel</dc:creator>
  <cp:lastModifiedBy>tchavel</cp:lastModifiedBy>
  <cp:revision>83</cp:revision>
  <dcterms:created xsi:type="dcterms:W3CDTF">2007-12-06T14:31:51Z</dcterms:created>
  <dcterms:modified xsi:type="dcterms:W3CDTF">2015-11-09T14:05:02Z</dcterms:modified>
</cp:coreProperties>
</file>