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57.xml" ContentType="application/vnd.openxmlformats-officedocument.presentationml.slideLayout+xml"/>
  <Override PartName="/ppt/tags/tag8.xml" ContentType="application/vnd.openxmlformats-officedocument.presentationml.tags+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tags/tag38.xml" ContentType="application/vnd.openxmlformats-officedocument.presentationml.tags+xml"/>
  <Override PartName="/ppt/tableStyles.xml" ContentType="application/vnd.openxmlformats-officedocument.presentationml.tableStyles+xml"/>
  <Override PartName="/ppt/slideLayouts/slideLayout102.xml" ContentType="application/vnd.openxmlformats-officedocument.presentationml.slideLayout+xml"/>
  <Override PartName="/ppt/tags/tag16.xml" ContentType="application/vnd.openxmlformats-officedocument.presentationml.tags+xml"/>
  <Override PartName="/ppt/tags/tag27.xml" ContentType="application/vnd.openxmlformats-officedocument.presentationml.tags+xml"/>
  <Override PartName="/ppt/slideMasters/slideMaster8.xml" ContentType="application/vnd.openxmlformats-officedocument.presentationml.slideMaster+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s/slide26.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tags/tag39.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tags/tag2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tags/tag17.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tags/tag24.xml" ContentType="application/vnd.openxmlformats-officedocument.presentationml.tags+xml"/>
  <Override PartName="/ppt/slideLayouts/slideLayout99.xml" ContentType="application/vnd.openxmlformats-officedocument.presentationml.slideLayout+xml"/>
  <Override PartName="/ppt/tags/tag13.xml" ContentType="application/vnd.openxmlformats-officedocument.presentationml.tags+xml"/>
  <Override PartName="/ppt/tags/tag31.xml" ContentType="application/vnd.openxmlformats-officedocument.presentationml.tags+xml"/>
  <Override PartName="/ppt/tags/tag42.xml" ContentType="application/vnd.openxmlformats-officedocument.presentationml.tags+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heme/theme11.xml" ContentType="application/vnd.openxmlformats-officedocument.theme+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tags/tag29.xml" ContentType="application/vnd.openxmlformats-officedocument.presentationml.tags+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slideLayouts/slideLayout100.xml" ContentType="application/vnd.openxmlformats-officedocument.presentationml.slideLayout+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tags/tag32.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slideMasters/slideMaster2.xml" ContentType="application/vnd.openxmlformats-officedocument.presentationml.slideMaster+xml"/>
  <Override PartName="/ppt/slides/slide28.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tags/tag3.xml" ContentType="application/vnd.openxmlformats-officedocument.presentationml.tags+xml"/>
  <Override PartName="/ppt/slides/slide1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tags/tag26.xml" ContentType="application/vnd.openxmlformats-officedocument.presentationml.tags+xml"/>
  <Override PartName="/ppt/tags/tag15.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ags/tag22.xml" ContentType="application/vnd.openxmlformats-officedocument.presentationml.tags+xml"/>
  <Override PartName="/ppt/tags/tag40.xml" ContentType="application/vnd.openxmlformats-officedocument.presentationml.tags+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tags/tag11.xml" ContentType="application/vnd.openxmlformats-officedocument.presentationml.tags+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tags/tag4.xml" ContentType="application/vnd.openxmlformats-officedocument.presentationml.tags+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tags/tag45.xml" ContentType="application/vnd.openxmlformats-officedocument.presentationml.tags+xml"/>
  <Override PartName="/ppt/tags/tag34.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2" r:id="rId2"/>
    <p:sldMasterId id="2147483650" r:id="rId3"/>
    <p:sldMasterId id="2147483653" r:id="rId4"/>
    <p:sldMasterId id="2147483654" r:id="rId5"/>
    <p:sldMasterId id="2147483655" r:id="rId6"/>
    <p:sldMasterId id="2147483656" r:id="rId7"/>
    <p:sldMasterId id="2147483657" r:id="rId8"/>
    <p:sldMasterId id="2147483658" r:id="rId9"/>
    <p:sldMasterId id="2147483659" r:id="rId10"/>
  </p:sldMasterIdLst>
  <p:notesMasterIdLst>
    <p:notesMasterId r:id="rId46"/>
  </p:notesMasterIdLst>
  <p:sldIdLst>
    <p:sldId id="282" r:id="rId11"/>
    <p:sldId id="257" r:id="rId12"/>
    <p:sldId id="303" r:id="rId13"/>
    <p:sldId id="304" r:id="rId14"/>
    <p:sldId id="305" r:id="rId15"/>
    <p:sldId id="306" r:id="rId16"/>
    <p:sldId id="307" r:id="rId17"/>
    <p:sldId id="314" r:id="rId18"/>
    <p:sldId id="258" r:id="rId19"/>
    <p:sldId id="290" r:id="rId20"/>
    <p:sldId id="302" r:id="rId21"/>
    <p:sldId id="259" r:id="rId22"/>
    <p:sldId id="325" r:id="rId23"/>
    <p:sldId id="288" r:id="rId24"/>
    <p:sldId id="308" r:id="rId25"/>
    <p:sldId id="260" r:id="rId26"/>
    <p:sldId id="261" r:id="rId27"/>
    <p:sldId id="317" r:id="rId28"/>
    <p:sldId id="318" r:id="rId29"/>
    <p:sldId id="309" r:id="rId30"/>
    <p:sldId id="319" r:id="rId31"/>
    <p:sldId id="263" r:id="rId32"/>
    <p:sldId id="291" r:id="rId33"/>
    <p:sldId id="320" r:id="rId34"/>
    <p:sldId id="321" r:id="rId35"/>
    <p:sldId id="322" r:id="rId36"/>
    <p:sldId id="323" r:id="rId37"/>
    <p:sldId id="324" r:id="rId38"/>
    <p:sldId id="310" r:id="rId39"/>
    <p:sldId id="315" r:id="rId40"/>
    <p:sldId id="316" r:id="rId41"/>
    <p:sldId id="293" r:id="rId42"/>
    <p:sldId id="294" r:id="rId43"/>
    <p:sldId id="311" r:id="rId44"/>
    <p:sldId id="275" r:id="rId45"/>
  </p:sldIdLst>
  <p:sldSz cx="9144000" cy="6858000" type="screen4x3"/>
  <p:notesSz cx="6858000" cy="9144000"/>
  <p:custDataLst>
    <p:tags r:id="rId47"/>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1B22"/>
    <a:srgbClr val="00539D"/>
    <a:srgbClr val="F8FAA4"/>
    <a:srgbClr val="EC1D24"/>
    <a:srgbClr val="5B57A6"/>
    <a:srgbClr val="18984C"/>
    <a:srgbClr val="13773B"/>
    <a:srgbClr val="1BAE5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4" autoAdjust="0"/>
    <p:restoredTop sz="94686" autoAdjust="0"/>
  </p:normalViewPr>
  <p:slideViewPr>
    <p:cSldViewPr>
      <p:cViewPr>
        <p:scale>
          <a:sx n="50" d="100"/>
          <a:sy n="50" d="100"/>
        </p:scale>
        <p:origin x="-1188" y="-594"/>
      </p:cViewPr>
      <p:guideLst>
        <p:guide orient="horz" pos="2160"/>
        <p:guide pos="2880"/>
      </p:guideLst>
    </p:cSldViewPr>
  </p:slideViewPr>
  <p:outlineViewPr>
    <p:cViewPr>
      <p:scale>
        <a:sx n="75" d="100"/>
        <a:sy n="75"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88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2288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22884"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2288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2288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2288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1AF5BB55-9C61-484F-B5FA-A4135F39FA98}"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8.png"/><Relationship Id="rId18" Type="http://schemas.openxmlformats.org/officeDocument/2006/relationships/slide" Target="../slides/slide2.xml"/><Relationship Id="rId3" Type="http://schemas.openxmlformats.org/officeDocument/2006/relationships/slideLayout" Target="../slideLayouts/slideLayout14.xml"/><Relationship Id="rId21" Type="http://schemas.openxmlformats.org/officeDocument/2006/relationships/image" Target="../media/image7.png"/><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image" Target="../media/image10.png"/><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19" Type="http://schemas.openxmlformats.org/officeDocument/2006/relationships/image" Target="../media/image1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9.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17" Type="http://schemas.openxmlformats.org/officeDocument/2006/relationships/image" Target="../media/image11.png"/><Relationship Id="rId2" Type="http://schemas.openxmlformats.org/officeDocument/2006/relationships/slideLayout" Target="../slideLayouts/slideLayout24.xml"/><Relationship Id="rId16" Type="http://schemas.openxmlformats.org/officeDocument/2006/relationships/slide" Target="../slides/slide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0.png"/><Relationship Id="rId10" Type="http://schemas.openxmlformats.org/officeDocument/2006/relationships/slideLayout" Target="../slideLayouts/slideLayout32.xml"/><Relationship Id="rId19" Type="http://schemas.openxmlformats.org/officeDocument/2006/relationships/image" Target="../media/image7.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2.png"/><Relationship Id="rId18" Type="http://schemas.openxmlformats.org/officeDocument/2006/relationships/image" Target="../media/image1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slide" Target="../slides/slide2.xml"/><Relationship Id="rId2" Type="http://schemas.openxmlformats.org/officeDocument/2006/relationships/slideLayout" Target="../slideLayouts/slideLayout35.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3.png"/><Relationship Id="rId10" Type="http://schemas.openxmlformats.org/officeDocument/2006/relationships/slideLayout" Target="../slideLayouts/slideLayout43.xml"/><Relationship Id="rId19" Type="http://schemas.openxmlformats.org/officeDocument/2006/relationships/image" Target="../media/image6.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3.png"/><Relationship Id="rId18" Type="http://schemas.openxmlformats.org/officeDocument/2006/relationships/image" Target="../media/image1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slide" Target="../slides/slide2.xml"/><Relationship Id="rId2" Type="http://schemas.openxmlformats.org/officeDocument/2006/relationships/slideLayout" Target="../slideLayouts/slideLayout46.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3.png"/><Relationship Id="rId10" Type="http://schemas.openxmlformats.org/officeDocument/2006/relationships/slideLayout" Target="../slideLayouts/slideLayout54.xml"/><Relationship Id="rId19" Type="http://schemas.openxmlformats.org/officeDocument/2006/relationships/image" Target="../media/image6.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4.png"/><Relationship Id="rId18" Type="http://schemas.openxmlformats.org/officeDocument/2006/relationships/image" Target="../media/image1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17" Type="http://schemas.openxmlformats.org/officeDocument/2006/relationships/slide" Target="../slides/slide2.xml"/><Relationship Id="rId2" Type="http://schemas.openxmlformats.org/officeDocument/2006/relationships/slideLayout" Target="../slideLayouts/slideLayout57.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3.png"/><Relationship Id="rId10" Type="http://schemas.openxmlformats.org/officeDocument/2006/relationships/slideLayout" Target="../slideLayouts/slideLayout65.xml"/><Relationship Id="rId19" Type="http://schemas.openxmlformats.org/officeDocument/2006/relationships/image" Target="../media/image6.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5.png"/><Relationship Id="rId18" Type="http://schemas.openxmlformats.org/officeDocument/2006/relationships/image" Target="../media/image1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17" Type="http://schemas.openxmlformats.org/officeDocument/2006/relationships/slide" Target="../slides/slide2.xml"/><Relationship Id="rId2" Type="http://schemas.openxmlformats.org/officeDocument/2006/relationships/slideLayout" Target="../slideLayouts/slideLayout68.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image" Target="../media/image3.png"/><Relationship Id="rId10" Type="http://schemas.openxmlformats.org/officeDocument/2006/relationships/slideLayout" Target="../slideLayouts/slideLayout76.xml"/><Relationship Id="rId19" Type="http://schemas.openxmlformats.org/officeDocument/2006/relationships/image" Target="../media/image6.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6.png"/><Relationship Id="rId18" Type="http://schemas.openxmlformats.org/officeDocument/2006/relationships/image" Target="../media/image1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17" Type="http://schemas.openxmlformats.org/officeDocument/2006/relationships/slide" Target="../slides/slide2.xml"/><Relationship Id="rId2" Type="http://schemas.openxmlformats.org/officeDocument/2006/relationships/slideLayout" Target="../slideLayouts/slideLayout79.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image" Target="../media/image3.png"/><Relationship Id="rId10" Type="http://schemas.openxmlformats.org/officeDocument/2006/relationships/slideLayout" Target="../slideLayouts/slideLayout87.xml"/><Relationship Id="rId19" Type="http://schemas.openxmlformats.org/officeDocument/2006/relationships/image" Target="../media/image6.png"/><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7.png"/><Relationship Id="rId18" Type="http://schemas.openxmlformats.org/officeDocument/2006/relationships/image" Target="../media/image1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17" Type="http://schemas.openxmlformats.org/officeDocument/2006/relationships/slide" Target="../slides/slide2.xml"/><Relationship Id="rId2" Type="http://schemas.openxmlformats.org/officeDocument/2006/relationships/slideLayout" Target="../slideLayouts/slideLayout90.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image" Target="../media/image3.png"/><Relationship Id="rId10" Type="http://schemas.openxmlformats.org/officeDocument/2006/relationships/slideLayout" Target="../slideLayouts/slideLayout98.xml"/><Relationship Id="rId19" Type="http://schemas.openxmlformats.org/officeDocument/2006/relationships/image" Target="../media/image6.png"/><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8.jpeg"/><Relationship Id="rId18" Type="http://schemas.openxmlformats.org/officeDocument/2006/relationships/image" Target="../media/image11.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17" Type="http://schemas.openxmlformats.org/officeDocument/2006/relationships/image" Target="../media/image10.png"/><Relationship Id="rId2" Type="http://schemas.openxmlformats.org/officeDocument/2006/relationships/slideLayout" Target="../slideLayouts/slideLayout101.xml"/><Relationship Id="rId16" Type="http://schemas.openxmlformats.org/officeDocument/2006/relationships/image" Target="../media/image19.png"/><Relationship Id="rId20" Type="http://schemas.openxmlformats.org/officeDocument/2006/relationships/image" Target="../media/image7.png"/><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image" Target="../media/image1.png"/><Relationship Id="rId10" Type="http://schemas.openxmlformats.org/officeDocument/2006/relationships/slideLayout" Target="../slideLayouts/slideLayout109.xml"/><Relationship Id="rId19" Type="http://schemas.openxmlformats.org/officeDocument/2006/relationships/image" Target="../media/image6.png"/><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 Target="../slides/slid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7923"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sp>
        <p:nvSpPr>
          <p:cNvPr id="3789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7915" name="Next_btn" descr="12_ALG1_LessonMenu"/>
          <p:cNvPicPr>
            <a:picLocks noChangeAspect="1" noChangeArrowheads="1"/>
          </p:cNvPicPr>
          <p:nvPr userDrawn="1"/>
        </p:nvPicPr>
        <p:blipFill>
          <a:blip r:embed="rId14" cstate="print"/>
          <a:srcRect/>
          <a:stretch>
            <a:fillRect/>
          </a:stretch>
        </p:blipFill>
        <p:spPr bwMode="auto">
          <a:xfrm>
            <a:off x="790575" y="809625"/>
            <a:ext cx="3581400" cy="944563"/>
          </a:xfrm>
          <a:prstGeom prst="rect">
            <a:avLst/>
          </a:prstGeom>
          <a:noFill/>
          <a:ln w="9525">
            <a:noFill/>
            <a:miter lim="800000"/>
            <a:headEnd/>
            <a:tailEnd/>
          </a:ln>
          <a:effectLst/>
        </p:spPr>
      </p:pic>
      <p:pic>
        <p:nvPicPr>
          <p:cNvPr id="37917"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7918" name="Back_btn" descr="12_ALG1_Back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7919" name="Menu_btn" descr="12_ALG1_MenuButton_DEAD">
            <a:hlinkClick r:id="" action="ppaction://noaction"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7920"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7925" name="Header" descr="12_ALG1_Header_09_05"/>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2005" name="Picture 21" descr="5Min Check"/>
          <p:cNvPicPr>
            <a:picLocks noChangeAspect="1" noChangeArrowheads="1"/>
          </p:cNvPicPr>
          <p:nvPr userDrawn="1"/>
        </p:nvPicPr>
        <p:blipFill>
          <a:blip r:embed="rId13" cstate="print"/>
          <a:srcRect/>
          <a:stretch>
            <a:fillRect/>
          </a:stretch>
        </p:blipFill>
        <p:spPr bwMode="auto">
          <a:xfrm>
            <a:off x="598488" y="657225"/>
            <a:ext cx="6792912" cy="625475"/>
          </a:xfrm>
          <a:prstGeom prst="rect">
            <a:avLst/>
          </a:prstGeom>
          <a:noFill/>
        </p:spPr>
      </p:pic>
      <p:sp>
        <p:nvSpPr>
          <p:cNvPr id="41986"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41989" name="Picture 5" descr="CheckPointICON"/>
          <p:cNvPicPr>
            <a:picLocks noChangeAspect="1" noChangeArrowheads="1"/>
          </p:cNvPicPr>
          <p:nvPr userDrawn="1"/>
        </p:nvPicPr>
        <p:blipFill>
          <a:blip r:embed="rId14" cstate="print"/>
          <a:srcRect/>
          <a:stretch>
            <a:fillRect/>
          </a:stretch>
        </p:blipFill>
        <p:spPr bwMode="auto">
          <a:xfrm>
            <a:off x="7467600" y="776288"/>
            <a:ext cx="1222375" cy="376237"/>
          </a:xfrm>
          <a:prstGeom prst="rect">
            <a:avLst/>
          </a:prstGeom>
          <a:noFill/>
        </p:spPr>
      </p:pic>
      <p:sp>
        <p:nvSpPr>
          <p:cNvPr id="42003" name="Text Box 19"/>
          <p:cNvSpPr txBox="1">
            <a:spLocks noChangeArrowheads="1"/>
          </p:cNvSpPr>
          <p:nvPr userDrawn="1"/>
        </p:nvSpPr>
        <p:spPr bwMode="auto">
          <a:xfrm>
            <a:off x="3886200" y="800100"/>
            <a:ext cx="3124200" cy="366713"/>
          </a:xfrm>
          <a:prstGeom prst="rect">
            <a:avLst/>
          </a:prstGeom>
          <a:noFill/>
          <a:ln w="9525">
            <a:noFill/>
            <a:miter lim="800000"/>
            <a:headEnd/>
            <a:tailEnd/>
          </a:ln>
          <a:effectLst/>
        </p:spPr>
        <p:txBody>
          <a:bodyPr>
            <a:spAutoFit/>
          </a:bodyPr>
          <a:lstStyle/>
          <a:p>
            <a:pPr>
              <a:spcBef>
                <a:spcPct val="50000"/>
              </a:spcBef>
            </a:pPr>
            <a:r>
              <a:rPr lang="en-US" b="1">
                <a:solidFill>
                  <a:srgbClr val="18984C"/>
                </a:solidFill>
              </a:rPr>
              <a:t>Over Lesson 9–4</a:t>
            </a:r>
          </a:p>
        </p:txBody>
      </p:sp>
      <p:pic>
        <p:nvPicPr>
          <p:cNvPr id="42015" name="InterfaceBorder" descr="12_ALG1_MasterBKG_Transparent"/>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42017" name="Next_Button" descr="12_ALG1_ForwardButton">
            <a:hlinkClick r:id="" action="ppaction://hlinkshowjump?jump=nextslide"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42018"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42019" name="Menu_btn" descr="12_ALG1_MenuButton">
            <a:hlinkClick r:id="rId18" action="ppaction://hlinksldjump" highlightClick="1"/>
          </p:cNvPr>
          <p:cNvPicPr>
            <a:picLocks noChangeAspect="1" noChangeArrowheads="1"/>
          </p:cNvPicPr>
          <p:nvPr userDrawn="1"/>
        </p:nvPicPr>
        <p:blipFill>
          <a:blip r:embed="rId19"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42020" name="Exit_btn" descr="12_ALG1_ExitButton">
            <a:hlinkClick r:id="" action="ppaction://hlinkshowjump?jump=endshow" highlightClick="1"/>
          </p:cNvPr>
          <p:cNvPicPr>
            <a:picLocks noChangeAspect="1" noChangeArrowheads="1"/>
          </p:cNvPicPr>
          <p:nvPr userDrawn="1"/>
        </p:nvPicPr>
        <p:blipFill>
          <a:blip r:embed="rId20"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42021" name="Header" descr="12_ALG1_Header_09_05"/>
          <p:cNvPicPr>
            <a:picLocks noChangeAspect="1" noChangeArrowheads="1"/>
          </p:cNvPicPr>
          <p:nvPr userDrawn="1"/>
        </p:nvPicPr>
        <p:blipFill>
          <a:blip r:embed="rId21"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2797"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pic>
        <p:nvPicPr>
          <p:cNvPr id="32799" name="Next_Button" descr="12_ALG1_ForwardButton">
            <a:hlinkClick r:id="" action="ppaction://hlinkshowjump?jump=nextslide" highlightClick="1"/>
          </p:cNvPr>
          <p:cNvPicPr>
            <a:picLocks noChangeAspect="1" noChangeArrowheads="1"/>
          </p:cNvPicPr>
          <p:nvPr userDrawn="1"/>
        </p:nvPicPr>
        <p:blipFill>
          <a:blip r:embed="rId14"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2800" name="Back_btn" descr="12_ALG1_BackButton">
            <a:hlinkClick r:id="" action="ppaction://hlinkshowjump?jump=previousslide" highlightClick="1"/>
          </p:cNvPr>
          <p:cNvPicPr>
            <a:picLocks noChangeAspect="1" noChangeArrowheads="1"/>
          </p:cNvPicPr>
          <p:nvPr userDrawn="1"/>
        </p:nvPicPr>
        <p:blipFill>
          <a:blip r:embed="rId15"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2801" name="Menu_btn" descr="12_ALG1_MenuButton">
            <a:hlinkClick r:id="rId16" action="ppaction://hlinksldjump"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2802"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2803" name="Header" descr="12_ALG1_Header_09_05"/>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963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69642" name="Picture 10" descr="Example_1"/>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69650"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69652"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69653"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69654"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69655"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69656" name="Header" descr="12_ALG1_Header_09_05"/>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0662"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0667" name="Picture 11" descr="Example_2"/>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0675"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0677"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0678"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0679"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0680"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0681" name="Header" descr="12_ALG1_Header_09_05"/>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686"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1691" name="Picture 11" descr="Example_3"/>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1699"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1701"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1702"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1703"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1704"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1705" name="Header" descr="12_ALG1_Header_09_05"/>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271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2715" name="Picture 11" descr="Example_4"/>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2723"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2725"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2726"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2727"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2728"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2729" name="Header" descr="12_ALG1_Header_09_05"/>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3734"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3739" name="Picture 11" descr="Example_5"/>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3747"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3749"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3750"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3751"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3752"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3753" name="Header" descr="12_ALG1_Header_09_05"/>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475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4763" name="Picture 11" descr="Example_6"/>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4771"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4773"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4774"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4775"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4776"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4777" name="Header" descr="12_ALG1_Header_09_05"/>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3446" name="EndOfBackground" descr="12_ALG1_Cover_EndOf"/>
          <p:cNvPicPr>
            <a:picLocks noChangeAspect="1" noChangeArrowheads="1"/>
          </p:cNvPicPr>
          <p:nvPr userDrawn="1"/>
        </p:nvPicPr>
        <p:blipFill>
          <a:blip r:embed="rId13" cstate="print"/>
          <a:srcRect/>
          <a:stretch>
            <a:fillRect/>
          </a:stretch>
        </p:blipFill>
        <p:spPr bwMode="auto">
          <a:xfrm>
            <a:off x="144463" y="358775"/>
            <a:ext cx="8891587" cy="6202363"/>
          </a:xfrm>
          <a:prstGeom prst="rect">
            <a:avLst/>
          </a:prstGeom>
          <a:noFill/>
          <a:ln w="9525">
            <a:noFill/>
            <a:miter lim="800000"/>
            <a:headEnd/>
            <a:tailEnd/>
          </a:ln>
          <a:effectLst/>
        </p:spPr>
      </p:pic>
      <p:sp>
        <p:nvSpPr>
          <p:cNvPr id="10343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103447" name="InterfaceBorder" descr="12_ALG1_MasterBKG_Transparent">
            <a:hlinkClick r:id="rId14" action="ppaction://hlinksldjump"/>
          </p:cNvPr>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103449" name="Next_Button" descr="12_ALG1_Forward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103450"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103451" name="Menu_btn" descr="12_ALG1_MenuButton">
            <a:hlinkClick r:id="rId14"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103452"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103453" name="Header" descr="12_ALG1_Header_09_05">
            <a:hlinkClick r:id="rId14" action="ppaction://hlinksldjump"/>
          </p:cNvPr>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slide" Target="slide2.xml"/></Relationships>
</file>

<file path=ppt/slides/_rels/slide2.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 Target="slide8.xml"/><Relationship Id="rId7" Type="http://schemas.openxmlformats.org/officeDocument/2006/relationships/slide" Target="slide12.xml"/><Relationship Id="rId12" Type="http://schemas.openxmlformats.org/officeDocument/2006/relationships/slide" Target="slide32.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slide" Target="slide11.xml"/><Relationship Id="rId11" Type="http://schemas.openxmlformats.org/officeDocument/2006/relationships/slide" Target="slide31.xml"/><Relationship Id="rId5" Type="http://schemas.openxmlformats.org/officeDocument/2006/relationships/slide" Target="slide10.xml"/><Relationship Id="rId10" Type="http://schemas.openxmlformats.org/officeDocument/2006/relationships/slide" Target="slide30.xml"/><Relationship Id="rId4" Type="http://schemas.openxmlformats.org/officeDocument/2006/relationships/slide" Target="slide9.xml"/><Relationship Id="rId9" Type="http://schemas.openxmlformats.org/officeDocument/2006/relationships/slide" Target="slide2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9.xml"/><Relationship Id="rId1" Type="http://schemas.openxmlformats.org/officeDocument/2006/relationships/tags" Target="../tags/tag8.xml"/><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28.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24.xml"/><Relationship Id="rId1" Type="http://schemas.openxmlformats.org/officeDocument/2006/relationships/tags" Target="../tags/tag14.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24.xml"/><Relationship Id="rId1" Type="http://schemas.openxmlformats.org/officeDocument/2006/relationships/tags" Target="../tags/tag15.xml"/><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24.xml"/><Relationship Id="rId1" Type="http://schemas.openxmlformats.org/officeDocument/2006/relationships/tags" Target="../tags/tag16.xml"/></Relationships>
</file>

<file path=ppt/slides/_rels/slide1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24.xml"/><Relationship Id="rId1" Type="http://schemas.openxmlformats.org/officeDocument/2006/relationships/tags" Target="../tags/tag1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ags" Target="../tags/tag18.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35.xml"/><Relationship Id="rId1" Type="http://schemas.openxmlformats.org/officeDocument/2006/relationships/tags" Target="../tags/tag19.xml"/><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35.xml"/><Relationship Id="rId1" Type="http://schemas.openxmlformats.org/officeDocument/2006/relationships/tags" Target="../tags/tag20.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image" Target="../media/image9.jpe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46.xml"/><Relationship Id="rId1" Type="http://schemas.openxmlformats.org/officeDocument/2006/relationships/tags" Target="../tags/tag23.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46.xml"/><Relationship Id="rId1" Type="http://schemas.openxmlformats.org/officeDocument/2006/relationships/tags" Target="../tags/tag24.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46.xml"/><Relationship Id="rId1" Type="http://schemas.openxmlformats.org/officeDocument/2006/relationships/tags" Target="../tags/tag25.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46.xml"/><Relationship Id="rId1" Type="http://schemas.openxmlformats.org/officeDocument/2006/relationships/tags" Target="../tags/tag26.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image" Target="../media/image9.jpeg"/><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tags" Target="../tags/tag30.xml"/><Relationship Id="rId1" Type="http://schemas.openxmlformats.org/officeDocument/2006/relationships/tags" Target="../tags/tag29.xml"/><Relationship Id="rId5" Type="http://schemas.openxmlformats.org/officeDocument/2006/relationships/image" Target="../media/image9.jpe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ags" Target="../tags/tag31.xml"/></Relationships>
</file>

<file path=ppt/slides/_rels/slide2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57.xml"/><Relationship Id="rId1" Type="http://schemas.openxmlformats.org/officeDocument/2006/relationships/tags" Target="../tags/tag3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ags" Target="../tags/tag33.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57.xml"/><Relationship Id="rId1" Type="http://schemas.openxmlformats.org/officeDocument/2006/relationships/tags" Target="../tags/tag34.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57.xml"/><Relationship Id="rId1" Type="http://schemas.openxmlformats.org/officeDocument/2006/relationships/tags" Target="../tags/tag35.xml"/><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57.xml"/><Relationship Id="rId1" Type="http://schemas.openxmlformats.org/officeDocument/2006/relationships/tags" Target="../tags/tag36.xml"/></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57.xml"/><Relationship Id="rId1" Type="http://schemas.openxmlformats.org/officeDocument/2006/relationships/tags" Target="../tags/tag37.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tags" Target="../tags/tag39.xml"/><Relationship Id="rId1" Type="http://schemas.openxmlformats.org/officeDocument/2006/relationships/tags" Target="../tags/tag38.xml"/><Relationship Id="rId5" Type="http://schemas.openxmlformats.org/officeDocument/2006/relationships/image" Target="../media/image9.jpeg"/><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24.xml"/><Relationship Id="rId1" Type="http://schemas.openxmlformats.org/officeDocument/2006/relationships/tags" Target="../tags/tag40.xml"/></Relationships>
</file>

<file path=ppt/slides/_rels/slide3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slideLayout" Target="../slideLayouts/slideLayout24.xml"/><Relationship Id="rId1" Type="http://schemas.openxmlformats.org/officeDocument/2006/relationships/tags" Target="../tags/tag41.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68.xml"/><Relationship Id="rId1" Type="http://schemas.openxmlformats.org/officeDocument/2006/relationships/tags" Target="../tags/tag4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68.xml"/><Relationship Id="rId1" Type="http://schemas.openxmlformats.org/officeDocument/2006/relationships/tags" Target="../tags/tag4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68.xml"/><Relationship Id="rId2" Type="http://schemas.openxmlformats.org/officeDocument/2006/relationships/tags" Target="../tags/tag45.xml"/><Relationship Id="rId1" Type="http://schemas.openxmlformats.org/officeDocument/2006/relationships/tags" Target="../tags/tag44.xml"/><Relationship Id="rId5" Type="http://schemas.openxmlformats.org/officeDocument/2006/relationships/image" Target="../media/image9.jpeg"/><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101.xml"/><Relationship Id="rId1" Type="http://schemas.openxmlformats.org/officeDocument/2006/relationships/tags" Target="../tags/tag4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6908" name="SplashImage" descr="12_ALG1_Cover_Splash"/>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36866" name="Rectangle 2"/>
          <p:cNvSpPr>
            <a:spLocks noGrp="1" noChangeArrowheads="1"/>
          </p:cNvSpPr>
          <p:nvPr>
            <p:ph type="title"/>
          </p:nvPr>
        </p:nvSpPr>
        <p:spPr/>
        <p:txBody>
          <a:bodyPr/>
          <a:lstStyle/>
          <a:p>
            <a:r>
              <a:rPr lang="en-US"/>
              <a:t>Splash Screen</a:t>
            </a:r>
          </a:p>
        </p:txBody>
      </p:sp>
      <p:pic>
        <p:nvPicPr>
          <p:cNvPr id="36910" name="Forward_btn" descr="12_ALG1_ForwardButton">
            <a:hlinkClick r:id="rId4" action="ppaction://hlinksldjump" highlightClick="1"/>
          </p:cNvPr>
          <p:cNvPicPr>
            <a:picLocks noChangeAspect="1" noChangeArrowheads="1"/>
          </p:cNvPicPr>
          <p:nvPr/>
        </p:nvPicPr>
        <p:blipFill>
          <a:blip r:embed="rId5" cstate="print"/>
          <a:srcRect/>
          <a:stretch>
            <a:fillRect/>
          </a:stretch>
        </p:blipFill>
        <p:spPr bwMode="auto">
          <a:xfrm>
            <a:off x="7677150" y="6029325"/>
            <a:ext cx="561975" cy="561975"/>
          </a:xfrm>
          <a:prstGeom prst="rect">
            <a:avLst/>
          </a:prstGeom>
          <a:noFill/>
          <a:ln w="9525">
            <a:noFill/>
            <a:miter lim="800000"/>
            <a:headEnd/>
            <a:tailEnd/>
          </a:ln>
          <a:effectLst/>
        </p:spPr>
      </p:pic>
      <p:pic>
        <p:nvPicPr>
          <p:cNvPr id="36911" name="SplashHeader" descr="12_ALG1_Header_09_05 copy"/>
          <p:cNvPicPr>
            <a:picLocks noChangeAspect="1" noChangeArrowheads="1"/>
          </p:cNvPicPr>
          <p:nvPr/>
        </p:nvPicPr>
        <p:blipFill>
          <a:blip r:embed="rId6" cstate="print"/>
          <a:srcRect/>
          <a:stretch>
            <a:fillRect/>
          </a:stretch>
        </p:blipFill>
        <p:spPr bwMode="auto">
          <a:xfrm>
            <a:off x="8562975" y="1123950"/>
            <a:ext cx="412750" cy="5756275"/>
          </a:xfrm>
          <a:prstGeom prst="rect">
            <a:avLst/>
          </a:prstGeom>
          <a:noFill/>
          <a:ln w="9525">
            <a:noFill/>
            <a:miter lim="800000"/>
            <a:headEnd/>
            <a:tailEnd/>
          </a:ln>
          <a:effectLst/>
        </p:spPr>
      </p:pic>
    </p:spTree>
    <p:custDataLst>
      <p:tags r:id="rId1"/>
    </p:custDataLst>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Lesson Menu</a:t>
            </a:r>
          </a:p>
        </p:txBody>
      </p:sp>
      <p:sp>
        <p:nvSpPr>
          <p:cNvPr id="3077" name="Lessonmenutext"/>
          <p:cNvSpPr txBox="1">
            <a:spLocks noChangeArrowheads="1"/>
          </p:cNvSpPr>
          <p:nvPr/>
        </p:nvSpPr>
        <p:spPr bwMode="auto">
          <a:xfrm>
            <a:off x="1066800" y="1855788"/>
            <a:ext cx="7583488" cy="3706812"/>
          </a:xfrm>
          <a:prstGeom prst="rect">
            <a:avLst/>
          </a:prstGeom>
          <a:noFill/>
          <a:ln w="9525">
            <a:noFill/>
            <a:miter lim="800000"/>
            <a:headEnd/>
            <a:tailEnd/>
          </a:ln>
          <a:effectLst/>
        </p:spPr>
        <p:txBody>
          <a:bodyPr/>
          <a:lstStyle/>
          <a:p>
            <a:pPr marL="1485900" indent="-1485900">
              <a:lnSpc>
                <a:spcPct val="90000"/>
              </a:lnSpc>
              <a:spcBef>
                <a:spcPct val="20000"/>
              </a:spcBef>
              <a:spcAft>
                <a:spcPct val="20000"/>
              </a:spcAft>
            </a:pPr>
            <a:r>
              <a:rPr lang="en-US" sz="1900" b="1">
                <a:solidFill>
                  <a:srgbClr val="E01B22"/>
                </a:solidFill>
                <a:hlinkClick r:id="" action="ppaction://hlinkshowjump?jump=nextslide"/>
              </a:rPr>
              <a:t>Five-Minute Check (over Lesson 9–4)</a:t>
            </a:r>
            <a:endParaRPr lang="en-US" sz="1900" b="1">
              <a:solidFill>
                <a:srgbClr val="E01B22"/>
              </a:solidFill>
            </a:endParaRPr>
          </a:p>
          <a:p>
            <a:pPr marL="1485900" indent="-1485900">
              <a:lnSpc>
                <a:spcPct val="90000"/>
              </a:lnSpc>
              <a:spcBef>
                <a:spcPct val="20000"/>
              </a:spcBef>
              <a:spcAft>
                <a:spcPct val="20000"/>
              </a:spcAft>
            </a:pPr>
            <a:r>
              <a:rPr lang="en-US" sz="1900" b="1">
                <a:solidFill>
                  <a:srgbClr val="000000"/>
                </a:solidFill>
                <a:cs typeface="Arial" charset="0"/>
                <a:hlinkClick r:id="rId3" action="ppaction://hlinksldjump"/>
              </a:rPr>
              <a:t>CCSS</a:t>
            </a:r>
            <a:endParaRPr lang="en-US" sz="1900" b="1">
              <a:solidFill>
                <a:srgbClr val="E01B22"/>
              </a:solidFill>
              <a:cs typeface="Arial" charset="0"/>
            </a:endParaRPr>
          </a:p>
          <a:p>
            <a:pPr marL="1485900" indent="-1485900">
              <a:lnSpc>
                <a:spcPct val="90000"/>
              </a:lnSpc>
              <a:spcBef>
                <a:spcPct val="20000"/>
              </a:spcBef>
              <a:spcAft>
                <a:spcPct val="20000"/>
              </a:spcAft>
            </a:pPr>
            <a:r>
              <a:rPr lang="en-US" sz="1900" b="1">
                <a:solidFill>
                  <a:srgbClr val="E01B22"/>
                </a:solidFill>
                <a:hlinkClick r:id="rId4" action="ppaction://hlinksldjump"/>
              </a:rPr>
              <a:t>Then/Now</a:t>
            </a:r>
            <a:endParaRPr lang="en-US" sz="1900" b="1">
              <a:solidFill>
                <a:srgbClr val="E01B22"/>
              </a:solidFill>
            </a:endParaRPr>
          </a:p>
          <a:p>
            <a:pPr marL="1485900" indent="-1485900">
              <a:lnSpc>
                <a:spcPct val="90000"/>
              </a:lnSpc>
              <a:spcBef>
                <a:spcPct val="20000"/>
              </a:spcBef>
              <a:spcAft>
                <a:spcPct val="20000"/>
              </a:spcAft>
            </a:pPr>
            <a:r>
              <a:rPr lang="en-US" sz="1900" b="1">
                <a:solidFill>
                  <a:srgbClr val="E01B22"/>
                </a:solidFill>
                <a:hlinkClick r:id="rId5" action="ppaction://hlinksldjump"/>
              </a:rPr>
              <a:t>New Vocabulary</a:t>
            </a:r>
            <a:endParaRPr lang="en-US" sz="1900" b="1">
              <a:solidFill>
                <a:srgbClr val="E01B22"/>
              </a:solidFill>
            </a:endParaRPr>
          </a:p>
          <a:p>
            <a:pPr marL="1485900" indent="-1485900">
              <a:lnSpc>
                <a:spcPct val="90000"/>
              </a:lnSpc>
              <a:spcBef>
                <a:spcPct val="20000"/>
              </a:spcBef>
              <a:spcAft>
                <a:spcPct val="20000"/>
              </a:spcAft>
            </a:pPr>
            <a:r>
              <a:rPr lang="en-US" sz="1900" b="1">
                <a:solidFill>
                  <a:srgbClr val="E01B22"/>
                </a:solidFill>
                <a:hlinkClick r:id="rId6" action="ppaction://hlinksldjump"/>
              </a:rPr>
              <a:t>Key Concept:  The Quadratic Formula</a:t>
            </a:r>
            <a:endParaRPr lang="en-US" sz="1900" b="1">
              <a:solidFill>
                <a:srgbClr val="E01B22"/>
              </a:solidFill>
            </a:endParaRPr>
          </a:p>
          <a:p>
            <a:pPr marL="1485900" indent="-1485900">
              <a:lnSpc>
                <a:spcPct val="90000"/>
              </a:lnSpc>
              <a:spcBef>
                <a:spcPct val="20000"/>
              </a:spcBef>
              <a:spcAft>
                <a:spcPct val="20000"/>
              </a:spcAft>
            </a:pPr>
            <a:r>
              <a:rPr lang="en-US" sz="1900" b="1">
                <a:solidFill>
                  <a:srgbClr val="E01B22"/>
                </a:solidFill>
                <a:hlinkClick r:id="rId7" action="ppaction://hlinksldjump"/>
              </a:rPr>
              <a:t>Example 1:	Use the Quadratic Formula</a:t>
            </a:r>
            <a:endParaRPr lang="en-US" sz="1900" b="1">
              <a:solidFill>
                <a:srgbClr val="E01B22"/>
              </a:solidFill>
            </a:endParaRPr>
          </a:p>
          <a:p>
            <a:pPr marL="1485900" indent="-1485900">
              <a:lnSpc>
                <a:spcPct val="90000"/>
              </a:lnSpc>
              <a:spcBef>
                <a:spcPct val="20000"/>
              </a:spcBef>
              <a:spcAft>
                <a:spcPct val="20000"/>
              </a:spcAft>
            </a:pPr>
            <a:r>
              <a:rPr lang="en-US" sz="1900" b="1">
                <a:solidFill>
                  <a:srgbClr val="E01B22"/>
                </a:solidFill>
                <a:hlinkClick r:id="rId8" action="ppaction://hlinksldjump"/>
              </a:rPr>
              <a:t>Example 2:	Use the Quadratic Formula</a:t>
            </a:r>
            <a:endParaRPr lang="en-US" sz="1900" b="1">
              <a:solidFill>
                <a:srgbClr val="E01B22"/>
              </a:solidFill>
            </a:endParaRPr>
          </a:p>
          <a:p>
            <a:pPr marL="1485900" indent="-1485900">
              <a:lnSpc>
                <a:spcPct val="90000"/>
              </a:lnSpc>
              <a:spcBef>
                <a:spcPct val="20000"/>
              </a:spcBef>
              <a:spcAft>
                <a:spcPct val="20000"/>
              </a:spcAft>
            </a:pPr>
            <a:r>
              <a:rPr lang="en-US" sz="1900" b="1">
                <a:solidFill>
                  <a:srgbClr val="E01B22"/>
                </a:solidFill>
                <a:hlinkClick r:id="rId9" action="ppaction://hlinksldjump"/>
              </a:rPr>
              <a:t>Example 3:	Solve Quadratic Equations Using Different Methods</a:t>
            </a:r>
            <a:endParaRPr lang="en-US" sz="1900" b="1">
              <a:solidFill>
                <a:srgbClr val="E01B22"/>
              </a:solidFill>
            </a:endParaRPr>
          </a:p>
          <a:p>
            <a:pPr marL="1485900" indent="-1485900">
              <a:lnSpc>
                <a:spcPct val="90000"/>
              </a:lnSpc>
              <a:spcBef>
                <a:spcPct val="20000"/>
              </a:spcBef>
              <a:spcAft>
                <a:spcPct val="20000"/>
              </a:spcAft>
            </a:pPr>
            <a:r>
              <a:rPr lang="en-US" sz="1900" b="1">
                <a:solidFill>
                  <a:srgbClr val="E01B22"/>
                </a:solidFill>
                <a:hlinkClick r:id="rId10" action="ppaction://hlinksldjump"/>
              </a:rPr>
              <a:t>Concept Summary:  Solving Quadratic Equations</a:t>
            </a:r>
            <a:endParaRPr lang="en-US" sz="1900" b="1">
              <a:solidFill>
                <a:srgbClr val="E01B22"/>
              </a:solidFill>
            </a:endParaRPr>
          </a:p>
          <a:p>
            <a:pPr marL="1485900" indent="-1485900">
              <a:lnSpc>
                <a:spcPct val="90000"/>
              </a:lnSpc>
              <a:spcBef>
                <a:spcPct val="20000"/>
              </a:spcBef>
              <a:spcAft>
                <a:spcPct val="20000"/>
              </a:spcAft>
            </a:pPr>
            <a:r>
              <a:rPr lang="en-US" sz="1900" b="1">
                <a:solidFill>
                  <a:srgbClr val="E01B22"/>
                </a:solidFill>
                <a:hlinkClick r:id="rId11" action="ppaction://hlinksldjump"/>
              </a:rPr>
              <a:t>Key Concept:  Using the Discriminant</a:t>
            </a:r>
            <a:endParaRPr lang="en-US" sz="1900" b="1">
              <a:solidFill>
                <a:srgbClr val="E01B22"/>
              </a:solidFill>
            </a:endParaRPr>
          </a:p>
          <a:p>
            <a:pPr marL="1485900" indent="-1485900">
              <a:lnSpc>
                <a:spcPct val="90000"/>
              </a:lnSpc>
              <a:spcBef>
                <a:spcPct val="20000"/>
              </a:spcBef>
              <a:spcAft>
                <a:spcPct val="20000"/>
              </a:spcAft>
            </a:pPr>
            <a:r>
              <a:rPr lang="en-US" sz="1900" b="1">
                <a:solidFill>
                  <a:srgbClr val="E01B22"/>
                </a:solidFill>
                <a:hlinkClick r:id="rId12" action="ppaction://hlinksldjump"/>
              </a:rPr>
              <a:t>Example 4:	Use the Discriminant</a:t>
            </a:r>
            <a:endParaRPr lang="en-US" sz="1900" b="1">
              <a:solidFill>
                <a:srgbClr val="E01B22"/>
              </a:solidFill>
            </a:endParaRPr>
          </a:p>
        </p:txBody>
      </p:sp>
    </p:spTree>
    <p:custDataLst>
      <p:tags r:id="rId1"/>
    </p:custDataLst>
  </p:cSld>
  <p:clrMapOvr>
    <a:masterClrMapping/>
  </p:clrMapOvr>
  <p:transition advClick="0">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PQuestion"/>
          <p:cNvSpPr>
            <a:spLocks noGrp="1" noChangeArrowheads="1"/>
          </p:cNvSpPr>
          <p:nvPr>
            <p:ph type="title"/>
          </p:nvPr>
        </p:nvSpPr>
        <p:spPr>
          <a:xfrm>
            <a:off x="5486400" y="6980238"/>
            <a:ext cx="3657600" cy="182562"/>
          </a:xfrm>
        </p:spPr>
        <p:txBody>
          <a:bodyPr/>
          <a:lstStyle/>
          <a:p>
            <a:r>
              <a:rPr lang="en-US"/>
              <a:t>5-Minute Check 1</a:t>
            </a:r>
          </a:p>
        </p:txBody>
      </p:sp>
      <p:sp>
        <p:nvSpPr>
          <p:cNvPr id="107526" name="TPAnswers"/>
          <p:cNvSpPr>
            <a:spLocks noChangeArrowheads="1"/>
          </p:cNvSpPr>
          <p:nvPr>
            <p:custDataLst>
              <p:tags r:id="rId2"/>
            </p:custDataLst>
          </p:nvPr>
        </p:nvSpPr>
        <p:spPr bwMode="auto">
          <a:xfrm>
            <a:off x="1066800" y="24003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8, 0</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4, 1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–4, 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–8, 0</a:t>
            </a:r>
          </a:p>
        </p:txBody>
      </p:sp>
      <p:sp>
        <p:nvSpPr>
          <p:cNvPr id="107527" name="TPQuestion"/>
          <p:cNvSpPr>
            <a:spLocks noChangeArrowheads="1"/>
          </p:cNvSpPr>
          <p:nvPr/>
        </p:nvSpPr>
        <p:spPr bwMode="auto">
          <a:xfrm>
            <a:off x="685800" y="1657350"/>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Solve </a:t>
            </a:r>
            <a:r>
              <a:rPr lang="en-US" sz="2400" b="1" i="1">
                <a:solidFill>
                  <a:srgbClr val="00539D"/>
                </a:solidFill>
                <a:cs typeface="Times New Roman" pitchFamily="18" charset="0"/>
              </a:rPr>
              <a:t>x</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+ 8</a:t>
            </a:r>
            <a:r>
              <a:rPr lang="en-US" sz="2400" b="1" i="1">
                <a:solidFill>
                  <a:srgbClr val="00539D"/>
                </a:solidFill>
                <a:cs typeface="Times New Roman" pitchFamily="18" charset="0"/>
              </a:rPr>
              <a:t>x</a:t>
            </a:r>
            <a:r>
              <a:rPr lang="en-US" sz="2400" b="1">
                <a:solidFill>
                  <a:srgbClr val="00539D"/>
                </a:solidFill>
                <a:cs typeface="Times New Roman" pitchFamily="18" charset="0"/>
              </a:rPr>
              <a:t> + 16 = 16 by completing the square.</a:t>
            </a:r>
          </a:p>
        </p:txBody>
      </p:sp>
      <p:sp>
        <p:nvSpPr>
          <p:cNvPr id="107529" name="AutoShape 9"/>
          <p:cNvSpPr>
            <a:spLocks noChangeArrowheads="1"/>
          </p:cNvSpPr>
          <p:nvPr/>
        </p:nvSpPr>
        <p:spPr bwMode="auto">
          <a:xfrm>
            <a:off x="533400" y="52578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7531" name="Picture 11" descr="5Min Num_1"/>
          <p:cNvPicPr>
            <a:picLocks noChangeAspect="1" noChangeArrowheads="1"/>
          </p:cNvPicPr>
          <p:nvPr/>
        </p:nvPicPr>
        <p:blipFill>
          <a:blip r:embed="rId4" cstate="print"/>
          <a:srcRect/>
          <a:stretch>
            <a:fillRect/>
          </a:stretch>
        </p:blipFill>
        <p:spPr bwMode="auto">
          <a:xfrm>
            <a:off x="614363" y="1647825"/>
            <a:ext cx="457200" cy="422275"/>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7531"/>
                                        </p:tgtEl>
                                        <p:attrNameLst>
                                          <p:attrName>style.visibility</p:attrName>
                                        </p:attrNameLst>
                                      </p:cBhvr>
                                      <p:to>
                                        <p:strVal val="visible"/>
                                      </p:to>
                                    </p:set>
                                    <p:animEffect transition="in" filter="dissolve">
                                      <p:cBhvr>
                                        <p:cTn id="7" dur="500"/>
                                        <p:tgtEl>
                                          <p:spTgt spid="10753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7527"/>
                                        </p:tgtEl>
                                        <p:attrNameLst>
                                          <p:attrName>style.visibility</p:attrName>
                                        </p:attrNameLst>
                                      </p:cBhvr>
                                      <p:to>
                                        <p:strVal val="visible"/>
                                      </p:to>
                                    </p:set>
                                    <p:animEffect transition="in" filter="wipe(left)">
                                      <p:cBhvr>
                                        <p:cTn id="11" dur="500"/>
                                        <p:tgtEl>
                                          <p:spTgt spid="10752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7526"/>
                                        </p:tgtEl>
                                        <p:attrNameLst>
                                          <p:attrName>style.visibility</p:attrName>
                                        </p:attrNameLst>
                                      </p:cBhvr>
                                      <p:to>
                                        <p:strVal val="visible"/>
                                      </p:to>
                                    </p:set>
                                    <p:animEffect transition="in" filter="wipe(left)">
                                      <p:cBhvr>
                                        <p:cTn id="15" dur="500"/>
                                        <p:tgtEl>
                                          <p:spTgt spid="10752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7529"/>
                                        </p:tgtEl>
                                        <p:attrNameLst>
                                          <p:attrName>style.visibility</p:attrName>
                                        </p:attrNameLst>
                                      </p:cBhvr>
                                      <p:to>
                                        <p:strVal val="visible"/>
                                      </p:to>
                                    </p:set>
                                    <p:anim calcmode="lin" valueType="num">
                                      <p:cBhvr additive="base">
                                        <p:cTn id="20" dur="500" fill="hold"/>
                                        <p:tgtEl>
                                          <p:spTgt spid="107529"/>
                                        </p:tgtEl>
                                        <p:attrNameLst>
                                          <p:attrName>ppt_x</p:attrName>
                                        </p:attrNameLst>
                                      </p:cBhvr>
                                      <p:tavLst>
                                        <p:tav tm="0">
                                          <p:val>
                                            <p:strVal val="0-#ppt_w/2"/>
                                          </p:val>
                                        </p:tav>
                                        <p:tav tm="100000">
                                          <p:val>
                                            <p:strVal val="#ppt_x"/>
                                          </p:val>
                                        </p:tav>
                                      </p:tavLst>
                                    </p:anim>
                                    <p:anim calcmode="lin" valueType="num">
                                      <p:cBhvr additive="base">
                                        <p:cTn id="21" dur="500" fill="hold"/>
                                        <p:tgtEl>
                                          <p:spTgt spid="1075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6" grpId="0" autoUpdateAnimBg="0"/>
      <p:bldP spid="107527" grpId="0" autoUpdateAnimBg="0"/>
      <p:bldP spid="1075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PQuestion"/>
          <p:cNvSpPr>
            <a:spLocks noGrp="1" noChangeArrowheads="1"/>
          </p:cNvSpPr>
          <p:nvPr>
            <p:ph type="title"/>
          </p:nvPr>
        </p:nvSpPr>
        <p:spPr>
          <a:xfrm>
            <a:off x="5486400" y="6980238"/>
            <a:ext cx="3657600" cy="182562"/>
          </a:xfrm>
        </p:spPr>
        <p:txBody>
          <a:bodyPr/>
          <a:lstStyle/>
          <a:p>
            <a:r>
              <a:rPr lang="en-US"/>
              <a:t>5-Minute Check 2</a:t>
            </a:r>
          </a:p>
        </p:txBody>
      </p:sp>
      <p:sp>
        <p:nvSpPr>
          <p:cNvPr id="108549" name="TPAnswers"/>
          <p:cNvSpPr>
            <a:spLocks noChangeArrowheads="1"/>
          </p:cNvSpPr>
          <p:nvPr>
            <p:custDataLst>
              <p:tags r:id="rId2"/>
            </p:custDataLst>
          </p:nvPr>
        </p:nvSpPr>
        <p:spPr bwMode="auto">
          <a:xfrm>
            <a:off x="1066800" y="24003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1, 7</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–1, 7</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–7, 0</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–7, 1</a:t>
            </a:r>
          </a:p>
        </p:txBody>
      </p:sp>
      <p:sp>
        <p:nvSpPr>
          <p:cNvPr id="108550" name="TPQuestion"/>
          <p:cNvSpPr>
            <a:spLocks noChangeArrowheads="1"/>
          </p:cNvSpPr>
          <p:nvPr/>
        </p:nvSpPr>
        <p:spPr bwMode="auto">
          <a:xfrm>
            <a:off x="685800" y="1657350"/>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Solve </a:t>
            </a:r>
            <a:r>
              <a:rPr lang="en-US" sz="2400" b="1" i="1">
                <a:solidFill>
                  <a:srgbClr val="00539D"/>
                </a:solidFill>
                <a:cs typeface="Times New Roman" pitchFamily="18" charset="0"/>
              </a:rPr>
              <a:t>x</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6</a:t>
            </a:r>
            <a:r>
              <a:rPr lang="en-US" sz="2400" b="1" i="1">
                <a:solidFill>
                  <a:srgbClr val="00539D"/>
                </a:solidFill>
                <a:cs typeface="Times New Roman" pitchFamily="18" charset="0"/>
              </a:rPr>
              <a:t>x</a:t>
            </a:r>
            <a:r>
              <a:rPr lang="en-US" sz="2400" b="1">
                <a:solidFill>
                  <a:srgbClr val="00539D"/>
                </a:solidFill>
                <a:cs typeface="Times New Roman" pitchFamily="18" charset="0"/>
              </a:rPr>
              <a:t> – 2 = 5 by completing the square.</a:t>
            </a:r>
          </a:p>
        </p:txBody>
      </p:sp>
      <p:sp>
        <p:nvSpPr>
          <p:cNvPr id="108551" name="AutoShape 7"/>
          <p:cNvSpPr>
            <a:spLocks noChangeArrowheads="1"/>
          </p:cNvSpPr>
          <p:nvPr/>
        </p:nvSpPr>
        <p:spPr bwMode="auto">
          <a:xfrm>
            <a:off x="533400" y="3400425"/>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8552" name="Picture 8" descr="5Min Num_2"/>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8552"/>
                                        </p:tgtEl>
                                        <p:attrNameLst>
                                          <p:attrName>style.visibility</p:attrName>
                                        </p:attrNameLst>
                                      </p:cBhvr>
                                      <p:to>
                                        <p:strVal val="visible"/>
                                      </p:to>
                                    </p:set>
                                    <p:animEffect transition="in" filter="dissolve">
                                      <p:cBhvr>
                                        <p:cTn id="7" dur="500"/>
                                        <p:tgtEl>
                                          <p:spTgt spid="10855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8550"/>
                                        </p:tgtEl>
                                        <p:attrNameLst>
                                          <p:attrName>style.visibility</p:attrName>
                                        </p:attrNameLst>
                                      </p:cBhvr>
                                      <p:to>
                                        <p:strVal val="visible"/>
                                      </p:to>
                                    </p:set>
                                    <p:animEffect transition="in" filter="wipe(left)">
                                      <p:cBhvr>
                                        <p:cTn id="11" dur="500"/>
                                        <p:tgtEl>
                                          <p:spTgt spid="10855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8549"/>
                                        </p:tgtEl>
                                        <p:attrNameLst>
                                          <p:attrName>style.visibility</p:attrName>
                                        </p:attrNameLst>
                                      </p:cBhvr>
                                      <p:to>
                                        <p:strVal val="visible"/>
                                      </p:to>
                                    </p:set>
                                    <p:animEffect transition="in" filter="wipe(left)">
                                      <p:cBhvr>
                                        <p:cTn id="15" dur="500"/>
                                        <p:tgtEl>
                                          <p:spTgt spid="10854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8551"/>
                                        </p:tgtEl>
                                        <p:attrNameLst>
                                          <p:attrName>style.visibility</p:attrName>
                                        </p:attrNameLst>
                                      </p:cBhvr>
                                      <p:to>
                                        <p:strVal val="visible"/>
                                      </p:to>
                                    </p:set>
                                    <p:anim calcmode="lin" valueType="num">
                                      <p:cBhvr additive="base">
                                        <p:cTn id="20" dur="500" fill="hold"/>
                                        <p:tgtEl>
                                          <p:spTgt spid="108551"/>
                                        </p:tgtEl>
                                        <p:attrNameLst>
                                          <p:attrName>ppt_x</p:attrName>
                                        </p:attrNameLst>
                                      </p:cBhvr>
                                      <p:tavLst>
                                        <p:tav tm="0">
                                          <p:val>
                                            <p:strVal val="0-#ppt_w/2"/>
                                          </p:val>
                                        </p:tav>
                                        <p:tav tm="100000">
                                          <p:val>
                                            <p:strVal val="#ppt_x"/>
                                          </p:val>
                                        </p:tav>
                                      </p:tavLst>
                                    </p:anim>
                                    <p:anim calcmode="lin" valueType="num">
                                      <p:cBhvr additive="base">
                                        <p:cTn id="21" dur="500" fill="hold"/>
                                        <p:tgtEl>
                                          <p:spTgt spid="1085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9" grpId="0" autoUpdateAnimBg="0"/>
      <p:bldP spid="108550" grpId="0" autoUpdateAnimBg="0"/>
      <p:bldP spid="10855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TPQuestion"/>
          <p:cNvSpPr>
            <a:spLocks noGrp="1" noChangeArrowheads="1"/>
          </p:cNvSpPr>
          <p:nvPr>
            <p:ph type="title"/>
          </p:nvPr>
        </p:nvSpPr>
        <p:spPr>
          <a:xfrm>
            <a:off x="5486400" y="6980238"/>
            <a:ext cx="3657600" cy="182562"/>
          </a:xfrm>
        </p:spPr>
        <p:txBody>
          <a:bodyPr/>
          <a:lstStyle/>
          <a:p>
            <a:r>
              <a:rPr lang="en-US"/>
              <a:t>5-Minute Check 3</a:t>
            </a:r>
          </a:p>
        </p:txBody>
      </p:sp>
      <p:sp>
        <p:nvSpPr>
          <p:cNvPr id="109574" name="TPQuestion"/>
          <p:cNvSpPr>
            <a:spLocks noChangeArrowheads="1"/>
          </p:cNvSpPr>
          <p:nvPr/>
        </p:nvSpPr>
        <p:spPr bwMode="auto">
          <a:xfrm>
            <a:off x="685800" y="1657350"/>
            <a:ext cx="8020050"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What is the value of </a:t>
            </a:r>
            <a:r>
              <a:rPr lang="en-US" sz="2400" b="1" i="1">
                <a:solidFill>
                  <a:srgbClr val="00539D"/>
                </a:solidFill>
                <a:cs typeface="Times New Roman" pitchFamily="18" charset="0"/>
              </a:rPr>
              <a:t>c</a:t>
            </a:r>
            <a:r>
              <a:rPr lang="en-US" sz="2400" b="1">
                <a:solidFill>
                  <a:srgbClr val="00539D"/>
                </a:solidFill>
                <a:cs typeface="Times New Roman" pitchFamily="18" charset="0"/>
              </a:rPr>
              <a:t> that makes </a:t>
            </a:r>
            <a:r>
              <a:rPr lang="en-US" sz="2400" b="1" i="1">
                <a:solidFill>
                  <a:srgbClr val="00539D"/>
                </a:solidFill>
                <a:cs typeface="Times New Roman" pitchFamily="18" charset="0"/>
              </a:rPr>
              <a:t>z</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a:t>
            </a:r>
            <a:r>
              <a:rPr lang="en-US" sz="2400" b="1" i="1">
                <a:solidFill>
                  <a:srgbClr val="00539D"/>
                </a:solidFill>
                <a:cs typeface="Times New Roman" pitchFamily="18" charset="0"/>
              </a:rPr>
              <a:t>z</a:t>
            </a:r>
            <a:r>
              <a:rPr lang="en-US" sz="2400" b="1">
                <a:solidFill>
                  <a:srgbClr val="00539D"/>
                </a:solidFill>
                <a:cs typeface="Times New Roman" pitchFamily="18" charset="0"/>
              </a:rPr>
              <a:t> + </a:t>
            </a:r>
            <a:r>
              <a:rPr lang="en-US" sz="2400" b="1" i="1">
                <a:solidFill>
                  <a:srgbClr val="00539D"/>
                </a:solidFill>
                <a:cs typeface="Times New Roman" pitchFamily="18" charset="0"/>
              </a:rPr>
              <a:t>c</a:t>
            </a:r>
            <a:r>
              <a:rPr lang="en-US" sz="2400" b="1">
                <a:solidFill>
                  <a:srgbClr val="00539D"/>
                </a:solidFill>
                <a:cs typeface="Times New Roman" pitchFamily="18" charset="0"/>
              </a:rPr>
              <a:t> </a:t>
            </a:r>
            <a:br>
              <a:rPr lang="en-US" sz="2400" b="1">
                <a:solidFill>
                  <a:srgbClr val="00539D"/>
                </a:solidFill>
                <a:cs typeface="Times New Roman" pitchFamily="18" charset="0"/>
              </a:rPr>
            </a:br>
            <a:r>
              <a:rPr lang="en-US" sz="2400" b="1">
                <a:solidFill>
                  <a:srgbClr val="00539D"/>
                </a:solidFill>
                <a:cs typeface="Times New Roman" pitchFamily="18" charset="0"/>
              </a:rPr>
              <a:t>a perfect square trinomial?</a:t>
            </a:r>
          </a:p>
        </p:txBody>
      </p:sp>
      <p:sp>
        <p:nvSpPr>
          <p:cNvPr id="109575" name="AutoShape 7"/>
          <p:cNvSpPr>
            <a:spLocks noChangeArrowheads="1"/>
          </p:cNvSpPr>
          <p:nvPr/>
        </p:nvSpPr>
        <p:spPr bwMode="auto">
          <a:xfrm>
            <a:off x="533400" y="45847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9576" name="Picture 8" descr="5Min Num_3"/>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grpSp>
        <p:nvGrpSpPr>
          <p:cNvPr id="109578" name="Group 10"/>
          <p:cNvGrpSpPr>
            <a:grpSpLocks/>
          </p:cNvGrpSpPr>
          <p:nvPr/>
        </p:nvGrpSpPr>
        <p:grpSpPr bwMode="auto">
          <a:xfrm>
            <a:off x="7134225" y="3762375"/>
            <a:ext cx="533400" cy="790575"/>
            <a:chOff x="4062" y="2928"/>
            <a:chExt cx="336" cy="498"/>
          </a:xfrm>
        </p:grpSpPr>
        <p:sp>
          <p:nvSpPr>
            <p:cNvPr id="109579" name="Text Box 11"/>
            <p:cNvSpPr txBox="1">
              <a:spLocks noChangeArrowheads="1"/>
            </p:cNvSpPr>
            <p:nvPr/>
          </p:nvSpPr>
          <p:spPr bwMode="auto">
            <a:xfrm>
              <a:off x="4062" y="2940"/>
              <a:ext cx="336"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solidFill>
                    <a:schemeClr val="bg1"/>
                  </a:solidFill>
                </a:rPr>
                <a:t>__</a:t>
              </a:r>
            </a:p>
          </p:txBody>
        </p:sp>
        <p:sp>
          <p:nvSpPr>
            <p:cNvPr id="109580" name="Text Box 12"/>
            <p:cNvSpPr txBox="1">
              <a:spLocks noChangeArrowheads="1"/>
            </p:cNvSpPr>
            <p:nvPr/>
          </p:nvSpPr>
          <p:spPr bwMode="auto">
            <a:xfrm>
              <a:off x="4080" y="2928"/>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solidFill>
                    <a:schemeClr val="bg1"/>
                  </a:solidFill>
                </a:rPr>
                <a:t>3</a:t>
              </a:r>
            </a:p>
          </p:txBody>
        </p:sp>
        <p:sp>
          <p:nvSpPr>
            <p:cNvPr id="109581" name="Text Box 13"/>
            <p:cNvSpPr txBox="1">
              <a:spLocks noChangeArrowheads="1"/>
            </p:cNvSpPr>
            <p:nvPr/>
          </p:nvSpPr>
          <p:spPr bwMode="auto">
            <a:xfrm>
              <a:off x="4080" y="3161"/>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solidFill>
                    <a:schemeClr val="bg1"/>
                  </a:solidFill>
                </a:rPr>
                <a:t>9</a:t>
              </a:r>
            </a:p>
          </p:txBody>
        </p:sp>
      </p:grpSp>
      <p:grpSp>
        <p:nvGrpSpPr>
          <p:cNvPr id="109590" name="Group 22"/>
          <p:cNvGrpSpPr>
            <a:grpSpLocks/>
          </p:cNvGrpSpPr>
          <p:nvPr/>
        </p:nvGrpSpPr>
        <p:grpSpPr bwMode="auto">
          <a:xfrm>
            <a:off x="1066800" y="2641600"/>
            <a:ext cx="2790825" cy="3225800"/>
            <a:chOff x="672" y="1512"/>
            <a:chExt cx="1758" cy="2032"/>
          </a:xfrm>
        </p:grpSpPr>
        <p:sp>
          <p:nvSpPr>
            <p:cNvPr id="109573" name="TPAnswers"/>
            <p:cNvSpPr>
              <a:spLocks noChangeArrowheads="1"/>
            </p:cNvSpPr>
            <p:nvPr>
              <p:custDataLst>
                <p:tags r:id="rId2"/>
              </p:custDataLst>
            </p:nvPr>
          </p:nvSpPr>
          <p:spPr bwMode="auto">
            <a:xfrm>
              <a:off x="672" y="1512"/>
              <a:ext cx="1758" cy="2032"/>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0</a:t>
              </a:r>
            </a:p>
          </p:txBody>
        </p:sp>
        <p:grpSp>
          <p:nvGrpSpPr>
            <p:cNvPr id="109586" name="Group 18"/>
            <p:cNvGrpSpPr>
              <a:grpSpLocks/>
            </p:cNvGrpSpPr>
            <p:nvPr/>
          </p:nvGrpSpPr>
          <p:grpSpPr bwMode="auto">
            <a:xfrm>
              <a:off x="960" y="2604"/>
              <a:ext cx="336" cy="498"/>
              <a:chOff x="4062" y="2928"/>
              <a:chExt cx="336" cy="498"/>
            </a:xfrm>
          </p:grpSpPr>
          <p:sp>
            <p:nvSpPr>
              <p:cNvPr id="109587" name="Text Box 19"/>
              <p:cNvSpPr txBox="1">
                <a:spLocks noChangeArrowheads="1"/>
              </p:cNvSpPr>
              <p:nvPr/>
            </p:nvSpPr>
            <p:spPr bwMode="auto">
              <a:xfrm>
                <a:off x="4062" y="2940"/>
                <a:ext cx="336"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solidFill>
                      <a:srgbClr val="000000"/>
                    </a:solidFill>
                  </a:rPr>
                  <a:t>__</a:t>
                </a:r>
              </a:p>
            </p:txBody>
          </p:sp>
          <p:sp>
            <p:nvSpPr>
              <p:cNvPr id="109588" name="Text Box 20"/>
              <p:cNvSpPr txBox="1">
                <a:spLocks noChangeArrowheads="1"/>
              </p:cNvSpPr>
              <p:nvPr/>
            </p:nvSpPr>
            <p:spPr bwMode="auto">
              <a:xfrm>
                <a:off x="4080" y="2928"/>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b="1">
                    <a:solidFill>
                      <a:srgbClr val="000000"/>
                    </a:solidFill>
                  </a:rPr>
                  <a:t>1</a:t>
                </a:r>
              </a:p>
            </p:txBody>
          </p:sp>
          <p:sp>
            <p:nvSpPr>
              <p:cNvPr id="109589" name="Text Box 21"/>
              <p:cNvSpPr txBox="1">
                <a:spLocks noChangeArrowheads="1"/>
              </p:cNvSpPr>
              <p:nvPr/>
            </p:nvSpPr>
            <p:spPr bwMode="auto">
              <a:xfrm>
                <a:off x="4080" y="3161"/>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b="1">
                    <a:solidFill>
                      <a:srgbClr val="000000"/>
                    </a:solidFill>
                  </a:rPr>
                  <a:t>4</a:t>
                </a:r>
              </a:p>
            </p:txBody>
          </p:sp>
        </p:gr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9576"/>
                                        </p:tgtEl>
                                        <p:attrNameLst>
                                          <p:attrName>style.visibility</p:attrName>
                                        </p:attrNameLst>
                                      </p:cBhvr>
                                      <p:to>
                                        <p:strVal val="visible"/>
                                      </p:to>
                                    </p:set>
                                    <p:animEffect transition="in" filter="dissolve">
                                      <p:cBhvr>
                                        <p:cTn id="7" dur="500"/>
                                        <p:tgtEl>
                                          <p:spTgt spid="1095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9574"/>
                                        </p:tgtEl>
                                        <p:attrNameLst>
                                          <p:attrName>style.visibility</p:attrName>
                                        </p:attrNameLst>
                                      </p:cBhvr>
                                      <p:to>
                                        <p:strVal val="visible"/>
                                      </p:to>
                                    </p:set>
                                    <p:animEffect transition="in" filter="wipe(left)">
                                      <p:cBhvr>
                                        <p:cTn id="11" dur="500"/>
                                        <p:tgtEl>
                                          <p:spTgt spid="10957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9590"/>
                                        </p:tgtEl>
                                        <p:attrNameLst>
                                          <p:attrName>style.visibility</p:attrName>
                                        </p:attrNameLst>
                                      </p:cBhvr>
                                      <p:to>
                                        <p:strVal val="visible"/>
                                      </p:to>
                                    </p:set>
                                    <p:animEffect transition="in" filter="wipe(left)">
                                      <p:cBhvr>
                                        <p:cTn id="15" dur="500"/>
                                        <p:tgtEl>
                                          <p:spTgt spid="109590"/>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9575"/>
                                        </p:tgtEl>
                                        <p:attrNameLst>
                                          <p:attrName>style.visibility</p:attrName>
                                        </p:attrNameLst>
                                      </p:cBhvr>
                                      <p:to>
                                        <p:strVal val="visible"/>
                                      </p:to>
                                    </p:set>
                                    <p:anim calcmode="lin" valueType="num">
                                      <p:cBhvr additive="base">
                                        <p:cTn id="20" dur="500" fill="hold"/>
                                        <p:tgtEl>
                                          <p:spTgt spid="109575"/>
                                        </p:tgtEl>
                                        <p:attrNameLst>
                                          <p:attrName>ppt_x</p:attrName>
                                        </p:attrNameLst>
                                      </p:cBhvr>
                                      <p:tavLst>
                                        <p:tav tm="0">
                                          <p:val>
                                            <p:strVal val="0-#ppt_w/2"/>
                                          </p:val>
                                        </p:tav>
                                        <p:tav tm="100000">
                                          <p:val>
                                            <p:strVal val="#ppt_x"/>
                                          </p:val>
                                        </p:tav>
                                      </p:tavLst>
                                    </p:anim>
                                    <p:anim calcmode="lin" valueType="num">
                                      <p:cBhvr additive="base">
                                        <p:cTn id="21" dur="500" fill="hold"/>
                                        <p:tgtEl>
                                          <p:spTgt spid="1095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4" grpId="0" autoUpdateAnimBg="0"/>
      <p:bldP spid="10957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TPQuestion"/>
          <p:cNvSpPr>
            <a:spLocks noGrp="1" noChangeArrowheads="1"/>
          </p:cNvSpPr>
          <p:nvPr>
            <p:ph type="title"/>
          </p:nvPr>
        </p:nvSpPr>
        <p:spPr>
          <a:xfrm>
            <a:off x="5486400" y="6980238"/>
            <a:ext cx="3657600" cy="182562"/>
          </a:xfrm>
        </p:spPr>
        <p:txBody>
          <a:bodyPr/>
          <a:lstStyle/>
          <a:p>
            <a:r>
              <a:rPr lang="en-US"/>
              <a:t>5-Minute Check 4</a:t>
            </a:r>
          </a:p>
        </p:txBody>
      </p:sp>
      <p:sp>
        <p:nvSpPr>
          <p:cNvPr id="110597" name="TPAnswers"/>
          <p:cNvSpPr>
            <a:spLocks noChangeArrowheads="1"/>
          </p:cNvSpPr>
          <p:nvPr>
            <p:custDataLst>
              <p:tags r:id="rId2"/>
            </p:custDataLst>
          </p:nvPr>
        </p:nvSpPr>
        <p:spPr bwMode="auto">
          <a:xfrm>
            <a:off x="1066800" y="30226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30.4 in.</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23.6 in.</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13.7 in.</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9.1 in.</a:t>
            </a:r>
          </a:p>
        </p:txBody>
      </p:sp>
      <p:sp>
        <p:nvSpPr>
          <p:cNvPr id="110598" name="TPQuestion"/>
          <p:cNvSpPr>
            <a:spLocks noChangeArrowheads="1"/>
          </p:cNvSpPr>
          <p:nvPr/>
        </p:nvSpPr>
        <p:spPr bwMode="auto">
          <a:xfrm>
            <a:off x="685800" y="1657350"/>
            <a:ext cx="8020050" cy="1077913"/>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The area of a square can be tripled by increasing the length and width by 10 inches. What is the original length of the square?</a:t>
            </a:r>
          </a:p>
        </p:txBody>
      </p:sp>
      <p:sp>
        <p:nvSpPr>
          <p:cNvPr id="110599" name="AutoShape 7"/>
          <p:cNvSpPr>
            <a:spLocks noChangeArrowheads="1"/>
          </p:cNvSpPr>
          <p:nvPr/>
        </p:nvSpPr>
        <p:spPr bwMode="auto">
          <a:xfrm>
            <a:off x="533400" y="49657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10600" name="Picture 8" descr="5Min Num_4"/>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10600"/>
                                        </p:tgtEl>
                                        <p:attrNameLst>
                                          <p:attrName>style.visibility</p:attrName>
                                        </p:attrNameLst>
                                      </p:cBhvr>
                                      <p:to>
                                        <p:strVal val="visible"/>
                                      </p:to>
                                    </p:set>
                                    <p:animEffect transition="in" filter="dissolve">
                                      <p:cBhvr>
                                        <p:cTn id="7" dur="500"/>
                                        <p:tgtEl>
                                          <p:spTgt spid="11060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0598"/>
                                        </p:tgtEl>
                                        <p:attrNameLst>
                                          <p:attrName>style.visibility</p:attrName>
                                        </p:attrNameLst>
                                      </p:cBhvr>
                                      <p:to>
                                        <p:strVal val="visible"/>
                                      </p:to>
                                    </p:set>
                                    <p:animEffect transition="in" filter="wipe(left)">
                                      <p:cBhvr>
                                        <p:cTn id="11" dur="500"/>
                                        <p:tgtEl>
                                          <p:spTgt spid="11059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0597"/>
                                        </p:tgtEl>
                                        <p:attrNameLst>
                                          <p:attrName>style.visibility</p:attrName>
                                        </p:attrNameLst>
                                      </p:cBhvr>
                                      <p:to>
                                        <p:strVal val="visible"/>
                                      </p:to>
                                    </p:set>
                                    <p:animEffect transition="in" filter="wipe(left)">
                                      <p:cBhvr>
                                        <p:cTn id="15" dur="500"/>
                                        <p:tgtEl>
                                          <p:spTgt spid="110597"/>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10599"/>
                                        </p:tgtEl>
                                        <p:attrNameLst>
                                          <p:attrName>style.visibility</p:attrName>
                                        </p:attrNameLst>
                                      </p:cBhvr>
                                      <p:to>
                                        <p:strVal val="visible"/>
                                      </p:to>
                                    </p:set>
                                    <p:anim calcmode="lin" valueType="num">
                                      <p:cBhvr additive="base">
                                        <p:cTn id="20" dur="500" fill="hold"/>
                                        <p:tgtEl>
                                          <p:spTgt spid="110599"/>
                                        </p:tgtEl>
                                        <p:attrNameLst>
                                          <p:attrName>ppt_x</p:attrName>
                                        </p:attrNameLst>
                                      </p:cBhvr>
                                      <p:tavLst>
                                        <p:tav tm="0">
                                          <p:val>
                                            <p:strVal val="0-#ppt_w/2"/>
                                          </p:val>
                                        </p:tav>
                                        <p:tav tm="100000">
                                          <p:val>
                                            <p:strVal val="#ppt_x"/>
                                          </p:val>
                                        </p:tav>
                                      </p:tavLst>
                                    </p:anim>
                                    <p:anim calcmode="lin" valueType="num">
                                      <p:cBhvr additive="base">
                                        <p:cTn id="21" dur="500" fill="hold"/>
                                        <p:tgtEl>
                                          <p:spTgt spid="1105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7" grpId="0" autoUpdateAnimBg="0"/>
      <p:bldP spid="110598" grpId="0" autoUpdateAnimBg="0"/>
      <p:bldP spid="11059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TPQuestion"/>
          <p:cNvSpPr>
            <a:spLocks noGrp="1" noChangeArrowheads="1"/>
          </p:cNvSpPr>
          <p:nvPr>
            <p:ph type="title"/>
          </p:nvPr>
        </p:nvSpPr>
        <p:spPr>
          <a:xfrm>
            <a:off x="5486400" y="6980238"/>
            <a:ext cx="3657600" cy="182562"/>
          </a:xfrm>
        </p:spPr>
        <p:txBody>
          <a:bodyPr/>
          <a:lstStyle/>
          <a:p>
            <a:r>
              <a:rPr lang="en-US"/>
              <a:t>5-Minute Check 5</a:t>
            </a:r>
          </a:p>
        </p:txBody>
      </p:sp>
      <p:sp>
        <p:nvSpPr>
          <p:cNvPr id="111621" name="TPAnswers"/>
          <p:cNvSpPr>
            <a:spLocks noChangeArrowheads="1"/>
          </p:cNvSpPr>
          <p:nvPr>
            <p:custDataLst>
              <p:tags r:id="rId2"/>
            </p:custDataLst>
          </p:nvPr>
        </p:nvSpPr>
        <p:spPr bwMode="auto">
          <a:xfrm>
            <a:off x="1066800" y="28194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pt-BR" sz="2400" b="1" i="1">
                <a:solidFill>
                  <a:srgbClr val="000000"/>
                </a:solidFill>
                <a:sym typeface="Symbol" pitchFamily="18" charset="2"/>
              </a:rPr>
              <a:t>x</a:t>
            </a:r>
            <a:r>
              <a:rPr lang="pt-BR" sz="2400" b="1" baseline="40000">
                <a:solidFill>
                  <a:srgbClr val="000000"/>
                </a:solidFill>
                <a:sym typeface="Symbol" pitchFamily="18" charset="2"/>
              </a:rPr>
              <a:t>2</a:t>
            </a:r>
            <a:r>
              <a:rPr lang="pt-BR" sz="2400" b="1">
                <a:solidFill>
                  <a:srgbClr val="000000"/>
                </a:solidFill>
                <a:sym typeface="Symbol" pitchFamily="18" charset="2"/>
              </a:rPr>
              <a:t> – 2</a:t>
            </a:r>
            <a:r>
              <a:rPr lang="pt-BR" sz="2400" b="1" i="1">
                <a:solidFill>
                  <a:srgbClr val="000000"/>
                </a:solidFill>
                <a:sym typeface="Symbol" pitchFamily="18" charset="2"/>
              </a:rPr>
              <a:t>x</a:t>
            </a:r>
            <a:r>
              <a:rPr lang="pt-BR" sz="2400" b="1">
                <a:solidFill>
                  <a:srgbClr val="000000"/>
                </a:solidFill>
                <a:sym typeface="Symbol" pitchFamily="18" charset="2"/>
              </a:rPr>
              <a:t> = 8</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4</a:t>
            </a:r>
            <a:r>
              <a:rPr lang="pt-BR" sz="2400" b="1" i="1">
                <a:solidFill>
                  <a:srgbClr val="000000"/>
                </a:solidFill>
                <a:sym typeface="Symbol" pitchFamily="18" charset="2"/>
              </a:rPr>
              <a:t>x</a:t>
            </a:r>
            <a:r>
              <a:rPr lang="pt-BR" sz="2400" b="1" baseline="40000">
                <a:solidFill>
                  <a:srgbClr val="000000"/>
                </a:solidFill>
                <a:sym typeface="Symbol" pitchFamily="18" charset="2"/>
              </a:rPr>
              <a:t>2</a:t>
            </a:r>
            <a:r>
              <a:rPr lang="pt-BR" sz="2400" b="1">
                <a:solidFill>
                  <a:srgbClr val="000000"/>
                </a:solidFill>
                <a:sym typeface="Symbol" pitchFamily="18" charset="2"/>
              </a:rPr>
              <a:t> – 8</a:t>
            </a:r>
            <a:r>
              <a:rPr lang="pt-BR" sz="2400" b="1" i="1">
                <a:solidFill>
                  <a:srgbClr val="000000"/>
                </a:solidFill>
                <a:sym typeface="Symbol" pitchFamily="18" charset="2"/>
              </a:rPr>
              <a:t>x</a:t>
            </a:r>
            <a:r>
              <a:rPr lang="pt-BR" sz="2400" b="1">
                <a:solidFill>
                  <a:srgbClr val="000000"/>
                </a:solidFill>
                <a:sym typeface="Symbol" pitchFamily="18" charset="2"/>
              </a:rPr>
              <a:t> = 20</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2</a:t>
            </a:r>
            <a:r>
              <a:rPr lang="pt-BR" sz="2400" b="1" i="1">
                <a:solidFill>
                  <a:srgbClr val="000000"/>
                </a:solidFill>
                <a:sym typeface="Symbol" pitchFamily="18" charset="2"/>
              </a:rPr>
              <a:t>x</a:t>
            </a:r>
            <a:r>
              <a:rPr lang="pt-BR" sz="2400" b="1" baseline="40000">
                <a:solidFill>
                  <a:srgbClr val="000000"/>
                </a:solidFill>
                <a:sym typeface="Symbol" pitchFamily="18" charset="2"/>
              </a:rPr>
              <a:t>2</a:t>
            </a:r>
            <a:r>
              <a:rPr lang="pt-BR" sz="2400" b="1">
                <a:solidFill>
                  <a:srgbClr val="000000"/>
                </a:solidFill>
                <a:sym typeface="Symbol" pitchFamily="18" charset="2"/>
              </a:rPr>
              <a:t> – 4</a:t>
            </a:r>
            <a:r>
              <a:rPr lang="pt-BR" sz="2400" b="1" i="1">
                <a:solidFill>
                  <a:srgbClr val="000000"/>
                </a:solidFill>
                <a:sym typeface="Symbol" pitchFamily="18" charset="2"/>
              </a:rPr>
              <a:t>x</a:t>
            </a:r>
            <a:r>
              <a:rPr lang="pt-BR" sz="2400" b="1">
                <a:solidFill>
                  <a:srgbClr val="000000"/>
                </a:solidFill>
                <a:sym typeface="Symbol" pitchFamily="18" charset="2"/>
              </a:rPr>
              <a:t> = 16</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3</a:t>
            </a:r>
            <a:r>
              <a:rPr lang="pt-BR" sz="2400" b="1" i="1">
                <a:solidFill>
                  <a:srgbClr val="000000"/>
                </a:solidFill>
                <a:sym typeface="Symbol" pitchFamily="18" charset="2"/>
              </a:rPr>
              <a:t>x</a:t>
            </a:r>
            <a:r>
              <a:rPr lang="pt-BR" sz="2400" b="1" baseline="40000">
                <a:solidFill>
                  <a:srgbClr val="000000"/>
                </a:solidFill>
                <a:sym typeface="Symbol" pitchFamily="18" charset="2"/>
              </a:rPr>
              <a:t>2</a:t>
            </a:r>
            <a:r>
              <a:rPr lang="pt-BR" sz="2400" b="1">
                <a:solidFill>
                  <a:srgbClr val="000000"/>
                </a:solidFill>
                <a:sym typeface="Symbol" pitchFamily="18" charset="2"/>
              </a:rPr>
              <a:t> – 6</a:t>
            </a:r>
            <a:r>
              <a:rPr lang="pt-BR" sz="2400" b="1" i="1">
                <a:solidFill>
                  <a:srgbClr val="000000"/>
                </a:solidFill>
                <a:sym typeface="Symbol" pitchFamily="18" charset="2"/>
              </a:rPr>
              <a:t>x</a:t>
            </a:r>
            <a:r>
              <a:rPr lang="pt-BR" sz="2400" b="1">
                <a:solidFill>
                  <a:srgbClr val="000000"/>
                </a:solidFill>
                <a:sym typeface="Symbol" pitchFamily="18" charset="2"/>
              </a:rPr>
              <a:t> = 24</a:t>
            </a:r>
          </a:p>
        </p:txBody>
      </p:sp>
      <p:sp>
        <p:nvSpPr>
          <p:cNvPr id="111622" name="TPQuestion"/>
          <p:cNvSpPr>
            <a:spLocks noChangeArrowheads="1"/>
          </p:cNvSpPr>
          <p:nvPr/>
        </p:nvSpPr>
        <p:spPr bwMode="auto">
          <a:xfrm>
            <a:off x="685800" y="1657350"/>
            <a:ext cx="8020050"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Which quadratic equation does not have the solutions –2, 4?</a:t>
            </a:r>
          </a:p>
        </p:txBody>
      </p:sp>
      <p:sp>
        <p:nvSpPr>
          <p:cNvPr id="111623" name="AutoShape 7"/>
          <p:cNvSpPr>
            <a:spLocks noChangeArrowheads="1"/>
          </p:cNvSpPr>
          <p:nvPr/>
        </p:nvSpPr>
        <p:spPr bwMode="auto">
          <a:xfrm>
            <a:off x="533400" y="382905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11624" name="Picture 8" descr="5Min Num_5"/>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pic>
        <p:nvPicPr>
          <p:cNvPr id="111626" name="Picture 10" descr="Std Test Prac"/>
          <p:cNvPicPr>
            <a:picLocks noChangeAspect="1" noChangeArrowheads="1"/>
          </p:cNvPicPr>
          <p:nvPr/>
        </p:nvPicPr>
        <p:blipFill>
          <a:blip r:embed="rId5" cstate="print"/>
          <a:srcRect/>
          <a:stretch>
            <a:fillRect/>
          </a:stretch>
        </p:blipFill>
        <p:spPr bwMode="auto">
          <a:xfrm>
            <a:off x="647700" y="1295400"/>
            <a:ext cx="3373438" cy="311150"/>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1626"/>
                                        </p:tgtEl>
                                        <p:attrNameLst>
                                          <p:attrName>style.visibility</p:attrName>
                                        </p:attrNameLst>
                                      </p:cBhvr>
                                      <p:to>
                                        <p:strVal val="visible"/>
                                      </p:to>
                                    </p:set>
                                    <p:animEffect transition="in" filter="wipe(left)">
                                      <p:cBhvr>
                                        <p:cTn id="7" dur="500"/>
                                        <p:tgtEl>
                                          <p:spTgt spid="11162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1624"/>
                                        </p:tgtEl>
                                        <p:attrNameLst>
                                          <p:attrName>style.visibility</p:attrName>
                                        </p:attrNameLst>
                                      </p:cBhvr>
                                      <p:to>
                                        <p:strVal val="visible"/>
                                      </p:to>
                                    </p:set>
                                    <p:animEffect transition="in" filter="dissolve">
                                      <p:cBhvr>
                                        <p:cTn id="11" dur="500"/>
                                        <p:tgtEl>
                                          <p:spTgt spid="11162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1622"/>
                                        </p:tgtEl>
                                        <p:attrNameLst>
                                          <p:attrName>style.visibility</p:attrName>
                                        </p:attrNameLst>
                                      </p:cBhvr>
                                      <p:to>
                                        <p:strVal val="visible"/>
                                      </p:to>
                                    </p:set>
                                    <p:animEffect transition="in" filter="wipe(left)">
                                      <p:cBhvr>
                                        <p:cTn id="15" dur="500"/>
                                        <p:tgtEl>
                                          <p:spTgt spid="11162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1621"/>
                                        </p:tgtEl>
                                        <p:attrNameLst>
                                          <p:attrName>style.visibility</p:attrName>
                                        </p:attrNameLst>
                                      </p:cBhvr>
                                      <p:to>
                                        <p:strVal val="visible"/>
                                      </p:to>
                                    </p:set>
                                    <p:animEffect transition="in" filter="wipe(left)">
                                      <p:cBhvr>
                                        <p:cTn id="19" dur="500"/>
                                        <p:tgtEl>
                                          <p:spTgt spid="111621"/>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11623"/>
                                        </p:tgtEl>
                                        <p:attrNameLst>
                                          <p:attrName>style.visibility</p:attrName>
                                        </p:attrNameLst>
                                      </p:cBhvr>
                                      <p:to>
                                        <p:strVal val="visible"/>
                                      </p:to>
                                    </p:set>
                                    <p:anim calcmode="lin" valueType="num">
                                      <p:cBhvr additive="base">
                                        <p:cTn id="24" dur="500" fill="hold"/>
                                        <p:tgtEl>
                                          <p:spTgt spid="111623"/>
                                        </p:tgtEl>
                                        <p:attrNameLst>
                                          <p:attrName>ppt_x</p:attrName>
                                        </p:attrNameLst>
                                      </p:cBhvr>
                                      <p:tavLst>
                                        <p:tav tm="0">
                                          <p:val>
                                            <p:strVal val="0-#ppt_w/2"/>
                                          </p:val>
                                        </p:tav>
                                        <p:tav tm="100000">
                                          <p:val>
                                            <p:strVal val="#ppt_x"/>
                                          </p:val>
                                        </p:tav>
                                      </p:tavLst>
                                    </p:anim>
                                    <p:anim calcmode="lin" valueType="num">
                                      <p:cBhvr additive="base">
                                        <p:cTn id="25" dur="500" fill="hold"/>
                                        <p:tgtEl>
                                          <p:spTgt spid="1116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1" grpId="0" autoUpdateAnimBg="0"/>
      <p:bldP spid="111622" grpId="0" autoUpdateAnimBg="0"/>
      <p:bldP spid="1116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t>CCSS</a:t>
            </a:r>
            <a:endParaRPr lang="en-US" b="1">
              <a:solidFill>
                <a:srgbClr val="E01B22"/>
              </a:solidFill>
            </a:endParaRPr>
          </a:p>
        </p:txBody>
      </p:sp>
      <p:sp>
        <p:nvSpPr>
          <p:cNvPr id="119818" name="Fl_text"/>
          <p:cNvSpPr txBox="1">
            <a:spLocks noChangeArrowheads="1"/>
          </p:cNvSpPr>
          <p:nvPr/>
        </p:nvSpPr>
        <p:spPr bwMode="auto">
          <a:xfrm>
            <a:off x="1143000" y="1828800"/>
            <a:ext cx="7315200" cy="4265613"/>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000" b="1"/>
              <a:t>Content Standards</a:t>
            </a:r>
          </a:p>
          <a:p>
            <a:pPr>
              <a:lnSpc>
                <a:spcPct val="90000"/>
              </a:lnSpc>
              <a:spcBef>
                <a:spcPct val="20000"/>
              </a:spcBef>
              <a:spcAft>
                <a:spcPct val="20000"/>
              </a:spcAft>
            </a:pPr>
            <a:r>
              <a:rPr lang="en-US" sz="2000"/>
              <a:t>A.REI.4 Solve quadratic equations in one variable.</a:t>
            </a:r>
          </a:p>
          <a:p>
            <a:pPr>
              <a:lnSpc>
                <a:spcPct val="90000"/>
              </a:lnSpc>
              <a:spcBef>
                <a:spcPct val="20000"/>
              </a:spcBef>
              <a:spcAft>
                <a:spcPct val="20000"/>
              </a:spcAft>
            </a:pPr>
            <a:r>
              <a:rPr lang="en-US" sz="2000"/>
              <a:t>a. Use the method of completing the square to transform any quadratic equation in </a:t>
            </a:r>
            <a:r>
              <a:rPr lang="en-US" sz="2000" i="1"/>
              <a:t>x </a:t>
            </a:r>
            <a:r>
              <a:rPr lang="en-US" sz="2000"/>
              <a:t>into an equation of the form (</a:t>
            </a:r>
            <a:r>
              <a:rPr lang="en-US" sz="2000" i="1"/>
              <a:t>x </a:t>
            </a:r>
            <a:r>
              <a:rPr lang="en-US" sz="2000"/>
              <a:t>- </a:t>
            </a:r>
            <a:r>
              <a:rPr lang="en-US" sz="2000" i="1"/>
              <a:t>p</a:t>
            </a:r>
            <a:r>
              <a:rPr lang="en-US" sz="2000"/>
              <a:t>)</a:t>
            </a:r>
            <a:r>
              <a:rPr lang="en-US" sz="2400" baseline="40000"/>
              <a:t>2</a:t>
            </a:r>
            <a:r>
              <a:rPr lang="en-US" sz="2000"/>
              <a:t> = </a:t>
            </a:r>
            <a:r>
              <a:rPr lang="en-US" sz="2000" i="1"/>
              <a:t>q </a:t>
            </a:r>
            <a:r>
              <a:rPr lang="en-US" sz="2000"/>
              <a:t>that has the same solutions. Derive the quadratic formula from this form.</a:t>
            </a:r>
          </a:p>
          <a:p>
            <a:pPr>
              <a:lnSpc>
                <a:spcPct val="90000"/>
              </a:lnSpc>
              <a:spcBef>
                <a:spcPct val="20000"/>
              </a:spcBef>
              <a:spcAft>
                <a:spcPct val="20000"/>
              </a:spcAft>
            </a:pPr>
            <a:r>
              <a:rPr lang="en-US" sz="2000"/>
              <a:t>b. Solve quadratic equations by inspection (e.g., for </a:t>
            </a:r>
            <a:r>
              <a:rPr lang="en-US" sz="2000" i="1"/>
              <a:t>x</a:t>
            </a:r>
            <a:r>
              <a:rPr lang="en-US" sz="2400" baseline="40000"/>
              <a:t>2</a:t>
            </a:r>
            <a:r>
              <a:rPr lang="en-US" sz="2000"/>
              <a:t> = 49), taking square roots, completing the square, the quadratic formula and factoring, as appropriate to the initial form of the equation. Recognize when the quadratic formula gives complex solutions and write them as </a:t>
            </a:r>
            <a:r>
              <a:rPr lang="en-US" sz="2000" i="1"/>
              <a:t>a </a:t>
            </a:r>
            <a:r>
              <a:rPr lang="en-US" sz="2000"/>
              <a:t>± </a:t>
            </a:r>
            <a:r>
              <a:rPr lang="en-US" sz="2000" i="1"/>
              <a:t>bi </a:t>
            </a:r>
            <a:r>
              <a:rPr lang="en-US" sz="2000"/>
              <a:t>for real numbers </a:t>
            </a:r>
            <a:r>
              <a:rPr lang="en-US" sz="2000" i="1"/>
              <a:t>a </a:t>
            </a:r>
            <a:r>
              <a:rPr lang="en-US" sz="2000"/>
              <a:t>and </a:t>
            </a:r>
            <a:r>
              <a:rPr lang="en-US" sz="2000" i="1"/>
              <a:t>b.</a:t>
            </a:r>
          </a:p>
          <a:p>
            <a:pPr>
              <a:lnSpc>
                <a:spcPct val="90000"/>
              </a:lnSpc>
              <a:spcBef>
                <a:spcPct val="20000"/>
              </a:spcBef>
              <a:spcAft>
                <a:spcPct val="20000"/>
              </a:spcAft>
            </a:pPr>
            <a:r>
              <a:rPr lang="en-US" sz="2000" b="1"/>
              <a:t>Mathematical Practices</a:t>
            </a:r>
          </a:p>
          <a:p>
            <a:pPr>
              <a:lnSpc>
                <a:spcPct val="90000"/>
              </a:lnSpc>
              <a:spcBef>
                <a:spcPct val="20000"/>
              </a:spcBef>
              <a:spcAft>
                <a:spcPct val="20000"/>
              </a:spcAft>
            </a:pPr>
            <a:r>
              <a:rPr lang="en-US" sz="2000"/>
              <a:t>6 Attend to precision.</a:t>
            </a:r>
          </a:p>
        </p:txBody>
      </p:sp>
      <p:pic>
        <p:nvPicPr>
          <p:cNvPr id="119819" name="CCSS_Logo" descr="CCSS_Logo"/>
          <p:cNvPicPr>
            <a:picLocks noChangeAspect="1" noChangeArrowheads="1"/>
          </p:cNvPicPr>
          <p:nvPr/>
        </p:nvPicPr>
        <p:blipFill>
          <a:blip r:embed="rId3" cstate="print"/>
          <a:srcRect/>
          <a:stretch>
            <a:fillRect/>
          </a:stretch>
        </p:blipFill>
        <p:spPr bwMode="auto">
          <a:xfrm>
            <a:off x="1085850" y="566738"/>
            <a:ext cx="1276350" cy="1276350"/>
          </a:xfrm>
          <a:prstGeom prst="rect">
            <a:avLst/>
          </a:prstGeom>
          <a:noFill/>
          <a:ln w="9525">
            <a:noFill/>
            <a:miter lim="800000"/>
            <a:headEnd/>
            <a:tailEnd/>
          </a:ln>
          <a:effectLst/>
        </p:spPr>
      </p:pic>
      <p:sp>
        <p:nvSpPr>
          <p:cNvPr id="119821" name="CCSS Copyright"/>
          <p:cNvSpPr txBox="1">
            <a:spLocks noChangeArrowheads="1"/>
          </p:cNvSpPr>
          <p:nvPr/>
        </p:nvSpPr>
        <p:spPr bwMode="auto">
          <a:xfrm>
            <a:off x="152400" y="6556375"/>
            <a:ext cx="6629400" cy="311150"/>
          </a:xfrm>
          <a:prstGeom prst="rect">
            <a:avLst/>
          </a:prstGeom>
          <a:noFill/>
          <a:ln w="9525">
            <a:noFill/>
            <a:miter lim="800000"/>
            <a:headEnd/>
            <a:tailEnd/>
          </a:ln>
          <a:effectLst/>
        </p:spPr>
        <p:txBody>
          <a:bodyPr>
            <a:spAutoFit/>
          </a:bodyPr>
          <a:lstStyle/>
          <a:p>
            <a:pPr>
              <a:lnSpc>
                <a:spcPct val="90000"/>
              </a:lnSpc>
              <a:spcBef>
                <a:spcPct val="50000"/>
              </a:spcBef>
            </a:pPr>
            <a:r>
              <a:rPr lang="en-US" sz="800">
                <a:solidFill>
                  <a:schemeClr val="bg1"/>
                </a:solidFill>
              </a:rPr>
              <a:t>Common Core State Standards © Copyright 2010. National Governors Association Center for Best Practices and Council of Chief State School Officers. All rights reserved.</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9818"/>
                                        </p:tgtEl>
                                        <p:attrNameLst>
                                          <p:attrName>style.visibility</p:attrName>
                                        </p:attrNameLst>
                                      </p:cBhvr>
                                      <p:to>
                                        <p:strVal val="visible"/>
                                      </p:to>
                                    </p:set>
                                    <p:animEffect transition="in" filter="wipe(left)">
                                      <p:cBhvr>
                                        <p:cTn id="7" dur="500"/>
                                        <p:tgtEl>
                                          <p:spTgt spid="119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8"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Then/Now</a:t>
            </a:r>
          </a:p>
        </p:txBody>
      </p:sp>
      <p:sp>
        <p:nvSpPr>
          <p:cNvPr id="4105" name="Text Box 9"/>
          <p:cNvSpPr txBox="1">
            <a:spLocks noChangeArrowheads="1"/>
          </p:cNvSpPr>
          <p:nvPr/>
        </p:nvSpPr>
        <p:spPr bwMode="auto">
          <a:xfrm>
            <a:off x="812800" y="1828800"/>
            <a:ext cx="7620000" cy="990600"/>
          </a:xfrm>
          <a:prstGeom prst="rect">
            <a:avLst/>
          </a:prstGeom>
          <a:noFill/>
          <a:ln w="9525">
            <a:noFill/>
            <a:miter lim="800000"/>
            <a:headEnd/>
            <a:tailEnd/>
          </a:ln>
          <a:effectLst/>
        </p:spPr>
        <p:txBody>
          <a:bodyPr/>
          <a:lstStyle/>
          <a:p>
            <a:pPr>
              <a:lnSpc>
                <a:spcPct val="90000"/>
              </a:lnSpc>
              <a:spcBef>
                <a:spcPct val="20000"/>
              </a:spcBef>
              <a:spcAft>
                <a:spcPct val="20000"/>
              </a:spcAft>
            </a:pPr>
            <a:r>
              <a:rPr lang="en-US" sz="2800">
                <a:solidFill>
                  <a:srgbClr val="000000"/>
                </a:solidFill>
              </a:rPr>
              <a:t>You solved quadratic equations by completing the square. </a:t>
            </a:r>
            <a:endParaRPr lang="en-US" sz="2800"/>
          </a:p>
        </p:txBody>
      </p:sp>
      <p:sp>
        <p:nvSpPr>
          <p:cNvPr id="4109" name="Text Box 13"/>
          <p:cNvSpPr txBox="1">
            <a:spLocks noChangeArrowheads="1"/>
          </p:cNvSpPr>
          <p:nvPr/>
        </p:nvSpPr>
        <p:spPr bwMode="auto">
          <a:xfrm>
            <a:off x="812800" y="4057650"/>
            <a:ext cx="7620000" cy="860425"/>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Solve quadratic equations by using the Quadratic Formula.</a:t>
            </a:r>
          </a:p>
        </p:txBody>
      </p:sp>
      <p:sp>
        <p:nvSpPr>
          <p:cNvPr id="4110" name="Text Box 14"/>
          <p:cNvSpPr txBox="1">
            <a:spLocks noChangeArrowheads="1"/>
          </p:cNvSpPr>
          <p:nvPr/>
        </p:nvSpPr>
        <p:spPr bwMode="auto">
          <a:xfrm>
            <a:off x="812800" y="5086350"/>
            <a:ext cx="7620000" cy="860425"/>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Use the discriminant to determine the number of solutions of a quadratic equation.</a:t>
            </a:r>
          </a:p>
        </p:txBody>
      </p:sp>
      <p:pic>
        <p:nvPicPr>
          <p:cNvPr id="4111" name="Then_img" descr="12_ALG1_ThenGraphic"/>
          <p:cNvPicPr>
            <a:picLocks noChangeAspect="1" noChangeArrowheads="1"/>
          </p:cNvPicPr>
          <p:nvPr/>
        </p:nvPicPr>
        <p:blipFill>
          <a:blip r:embed="rId3" cstate="print"/>
          <a:srcRect/>
          <a:stretch>
            <a:fillRect/>
          </a:stretch>
        </p:blipFill>
        <p:spPr bwMode="auto">
          <a:xfrm>
            <a:off x="787400" y="1108075"/>
            <a:ext cx="3327400" cy="549275"/>
          </a:xfrm>
          <a:prstGeom prst="rect">
            <a:avLst/>
          </a:prstGeom>
          <a:noFill/>
          <a:ln w="9525">
            <a:noFill/>
            <a:miter lim="800000"/>
            <a:headEnd/>
            <a:tailEnd/>
          </a:ln>
          <a:effectLst/>
        </p:spPr>
      </p:pic>
      <p:pic>
        <p:nvPicPr>
          <p:cNvPr id="4112" name="Now_img" descr="12_ALG1_NowGraphic"/>
          <p:cNvPicPr>
            <a:picLocks noChangeAspect="1" noChangeArrowheads="1"/>
          </p:cNvPicPr>
          <p:nvPr/>
        </p:nvPicPr>
        <p:blipFill>
          <a:blip r:embed="rId4" cstate="print"/>
          <a:srcRect/>
          <a:stretch>
            <a:fillRect/>
          </a:stretch>
        </p:blipFill>
        <p:spPr bwMode="auto">
          <a:xfrm>
            <a:off x="787400" y="3413125"/>
            <a:ext cx="3327400" cy="54927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11"/>
                                        </p:tgtEl>
                                        <p:attrNameLst>
                                          <p:attrName>style.visibility</p:attrName>
                                        </p:attrNameLst>
                                      </p:cBhvr>
                                      <p:to>
                                        <p:strVal val="visible"/>
                                      </p:to>
                                    </p:set>
                                    <p:animEffect transition="in" filter="wipe(left)">
                                      <p:cBhvr>
                                        <p:cTn id="7" dur="500"/>
                                        <p:tgtEl>
                                          <p:spTgt spid="41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105">
                                            <p:txEl>
                                              <p:charRg st="4294967295" end="4294967295"/>
                                            </p:txEl>
                                          </p:spTgt>
                                        </p:tgtEl>
                                        <p:attrNameLst>
                                          <p:attrName>style.visibility</p:attrName>
                                        </p:attrNameLst>
                                      </p:cBhvr>
                                      <p:to>
                                        <p:strVal val="visible"/>
                                      </p:to>
                                    </p:set>
                                    <p:animEffect transition="in" filter="wipe(left)">
                                      <p:cBhvr>
                                        <p:cTn id="11" dur="500"/>
                                        <p:tgtEl>
                                          <p:spTgt spid="4105">
                                            <p:txEl>
                                              <p:charRg st="4294967295" end="4294967295"/>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112"/>
                                        </p:tgtEl>
                                        <p:attrNameLst>
                                          <p:attrName>style.visibility</p:attrName>
                                        </p:attrNameLst>
                                      </p:cBhvr>
                                      <p:to>
                                        <p:strVal val="visible"/>
                                      </p:to>
                                    </p:set>
                                    <p:animEffect transition="in" filter="wipe(left)">
                                      <p:cBhvr>
                                        <p:cTn id="16" dur="500"/>
                                        <p:tgtEl>
                                          <p:spTgt spid="411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4109">
                                            <p:txEl>
                                              <p:charRg st="4294967295" end="4294967295"/>
                                            </p:txEl>
                                          </p:spTgt>
                                        </p:tgtEl>
                                        <p:attrNameLst>
                                          <p:attrName>style.visibility</p:attrName>
                                        </p:attrNameLst>
                                      </p:cBhvr>
                                      <p:to>
                                        <p:strVal val="visible"/>
                                      </p:to>
                                    </p:set>
                                    <p:animEffect transition="in" filter="wipe(left)">
                                      <p:cBhvr>
                                        <p:cTn id="20" dur="500"/>
                                        <p:tgtEl>
                                          <p:spTgt spid="4109">
                                            <p:txEl>
                                              <p:charRg st="4294967295" end="429496729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110">
                                            <p:txEl>
                                              <p:pRg st="0" end="0"/>
                                            </p:txEl>
                                          </p:spTgt>
                                        </p:tgtEl>
                                        <p:attrNameLst>
                                          <p:attrName>style.visibility</p:attrName>
                                        </p:attrNameLst>
                                      </p:cBhvr>
                                      <p:to>
                                        <p:strVal val="visible"/>
                                      </p:to>
                                    </p:set>
                                    <p:animEffect transition="in" filter="wipe(left)">
                                      <p:cBhvr>
                                        <p:cTn id="25" dur="500"/>
                                        <p:tgtEl>
                                          <p:spTgt spid="41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0"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t>Vocabulary</a:t>
            </a:r>
          </a:p>
        </p:txBody>
      </p:sp>
      <p:sp>
        <p:nvSpPr>
          <p:cNvPr id="88072" name="Text Box 8"/>
          <p:cNvSpPr txBox="1">
            <a:spLocks noChangeArrowheads="1"/>
          </p:cNvSpPr>
          <p:nvPr/>
        </p:nvSpPr>
        <p:spPr bwMode="auto">
          <a:xfrm>
            <a:off x="812800" y="1828800"/>
            <a:ext cx="7620000" cy="111760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Quadratic Formula</a:t>
            </a:r>
          </a:p>
          <a:p>
            <a:pPr marL="346075" indent="-346075">
              <a:lnSpc>
                <a:spcPct val="90000"/>
              </a:lnSpc>
              <a:spcBef>
                <a:spcPct val="30000"/>
              </a:spcBef>
              <a:spcAft>
                <a:spcPct val="30000"/>
              </a:spcAft>
              <a:buFontTx/>
              <a:buChar char="•"/>
            </a:pPr>
            <a:r>
              <a:rPr lang="en-US" sz="2800"/>
              <a:t>discriminant</a:t>
            </a:r>
          </a:p>
        </p:txBody>
      </p:sp>
      <p:pic>
        <p:nvPicPr>
          <p:cNvPr id="88075" name="Vocab_img" descr="12_ALG1_NewVocabulary"/>
          <p:cNvPicPr>
            <a:picLocks noChangeAspect="1" noChangeArrowheads="1"/>
          </p:cNvPicPr>
          <p:nvPr/>
        </p:nvPicPr>
        <p:blipFill>
          <a:blip r:embed="rId3" cstate="print"/>
          <a:srcRect/>
          <a:stretch>
            <a:fillRect/>
          </a:stretch>
        </p:blipFill>
        <p:spPr bwMode="auto">
          <a:xfrm>
            <a:off x="720725" y="1108075"/>
            <a:ext cx="3775075" cy="58102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8072">
                                            <p:txEl>
                                              <p:pRg st="0" end="0"/>
                                            </p:txEl>
                                          </p:spTgt>
                                        </p:tgtEl>
                                        <p:attrNameLst>
                                          <p:attrName>style.visibility</p:attrName>
                                        </p:attrNameLst>
                                      </p:cBhvr>
                                      <p:to>
                                        <p:strVal val="visible"/>
                                      </p:to>
                                    </p:set>
                                    <p:animEffect transition="in" filter="wipe(left)">
                                      <p:cBhvr>
                                        <p:cTn id="7" dur="500"/>
                                        <p:tgtEl>
                                          <p:spTgt spid="880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8072">
                                            <p:txEl>
                                              <p:pRg st="1" end="1"/>
                                            </p:txEl>
                                          </p:spTgt>
                                        </p:tgtEl>
                                        <p:attrNameLst>
                                          <p:attrName>style.visibility</p:attrName>
                                        </p:attrNameLst>
                                      </p:cBhvr>
                                      <p:to>
                                        <p:strVal val="visible"/>
                                      </p:to>
                                    </p:set>
                                    <p:animEffect transition="in" filter="wipe(left)">
                                      <p:cBhvr>
                                        <p:cTn id="12" dur="500"/>
                                        <p:tgtEl>
                                          <p:spTgt spid="8807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72"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t>Concept</a:t>
            </a:r>
          </a:p>
        </p:txBody>
      </p:sp>
      <p:pic>
        <p:nvPicPr>
          <p:cNvPr id="106506" name="Picture 10" descr="KC_alg_L09-05A"/>
          <p:cNvPicPr>
            <a:picLocks noChangeAspect="1" noChangeArrowheads="1"/>
          </p:cNvPicPr>
          <p:nvPr/>
        </p:nvPicPr>
        <p:blipFill>
          <a:blip r:embed="rId3" cstate="print"/>
          <a:srcRect/>
          <a:stretch>
            <a:fillRect/>
          </a:stretch>
        </p:blipFill>
        <p:spPr bwMode="auto">
          <a:xfrm>
            <a:off x="438150" y="1495425"/>
            <a:ext cx="8239125" cy="1460500"/>
          </a:xfrm>
          <a:prstGeom prst="rect">
            <a:avLst/>
          </a:prstGeom>
          <a:noFill/>
        </p:spPr>
      </p:pic>
    </p:spTree>
    <p:custDataLst>
      <p:tags r:id="rId1"/>
    </p:custData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Example 1</a:t>
            </a:r>
          </a:p>
        </p:txBody>
      </p:sp>
      <p:sp>
        <p:nvSpPr>
          <p:cNvPr id="5131" name="Text Box 11"/>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Use the Quadratic Formula</a:t>
            </a:r>
            <a:endParaRPr lang="en-US" sz="2000">
              <a:solidFill>
                <a:srgbClr val="000000"/>
              </a:solidFill>
            </a:endParaRPr>
          </a:p>
          <a:p>
            <a:pPr>
              <a:spcBef>
                <a:spcPct val="50000"/>
              </a:spcBef>
            </a:pPr>
            <a:endParaRPr lang="en-US" sz="2000" b="1">
              <a:solidFill>
                <a:srgbClr val="EC1D24"/>
              </a:solidFill>
            </a:endParaRPr>
          </a:p>
        </p:txBody>
      </p:sp>
      <p:sp>
        <p:nvSpPr>
          <p:cNvPr id="5903" name="Rectangle 783"/>
          <p:cNvSpPr>
            <a:spLocks noChangeArrowheads="1"/>
          </p:cNvSpPr>
          <p:nvPr/>
        </p:nvSpPr>
        <p:spPr bwMode="auto">
          <a:xfrm>
            <a:off x="876300" y="1503363"/>
            <a:ext cx="7705725" cy="420687"/>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00539D"/>
                </a:solidFill>
                <a:ea typeface="Times New Roman" pitchFamily="18" charset="0"/>
                <a:cs typeface="Arial" charset="0"/>
              </a:rPr>
              <a:t>Solve </a:t>
            </a:r>
            <a:r>
              <a:rPr lang="en-US" sz="2400" b="1" i="1">
                <a:solidFill>
                  <a:srgbClr val="00539D"/>
                </a:solidFill>
                <a:ea typeface="Times New Roman" pitchFamily="18" charset="0"/>
                <a:cs typeface="Arial" charset="0"/>
              </a:rPr>
              <a:t>x</a:t>
            </a:r>
            <a:r>
              <a:rPr lang="en-US" sz="2400" b="1" baseline="40000">
                <a:solidFill>
                  <a:srgbClr val="00539D"/>
                </a:solidFill>
                <a:ea typeface="Times New Roman" pitchFamily="18" charset="0"/>
                <a:cs typeface="Arial" charset="0"/>
              </a:rPr>
              <a:t>2</a:t>
            </a:r>
            <a:r>
              <a:rPr lang="en-US" sz="2400" b="1">
                <a:solidFill>
                  <a:srgbClr val="00539D"/>
                </a:solidFill>
                <a:ea typeface="Times New Roman" pitchFamily="18" charset="0"/>
                <a:cs typeface="Arial" charset="0"/>
              </a:rPr>
              <a:t> – 2</a:t>
            </a:r>
            <a:r>
              <a:rPr lang="en-US" sz="2400" b="1" i="1">
                <a:solidFill>
                  <a:srgbClr val="00539D"/>
                </a:solidFill>
                <a:ea typeface="Times New Roman" pitchFamily="18" charset="0"/>
                <a:cs typeface="Arial" charset="0"/>
              </a:rPr>
              <a:t>x</a:t>
            </a:r>
            <a:r>
              <a:rPr lang="en-US" sz="2400" b="1">
                <a:solidFill>
                  <a:srgbClr val="00539D"/>
                </a:solidFill>
                <a:ea typeface="Times New Roman" pitchFamily="18" charset="0"/>
                <a:cs typeface="Arial" charset="0"/>
              </a:rPr>
              <a:t> = 35 by using the Quadratic Formula.</a:t>
            </a:r>
            <a:endParaRPr lang="en-US" sz="2400" i="1">
              <a:solidFill>
                <a:srgbClr val="000000"/>
              </a:solidFill>
              <a:ea typeface="Times New Roman" pitchFamily="18" charset="0"/>
              <a:cs typeface="Arial" charset="0"/>
            </a:endParaRPr>
          </a:p>
        </p:txBody>
      </p:sp>
      <p:sp>
        <p:nvSpPr>
          <p:cNvPr id="5904" name="Text Box 784"/>
          <p:cNvSpPr txBox="1">
            <a:spLocks noChangeArrowheads="1"/>
          </p:cNvSpPr>
          <p:nvPr/>
        </p:nvSpPr>
        <p:spPr bwMode="auto">
          <a:xfrm>
            <a:off x="876300" y="2093913"/>
            <a:ext cx="7810500" cy="1370012"/>
          </a:xfrm>
          <a:prstGeom prst="rect">
            <a:avLst/>
          </a:prstGeom>
          <a:noFill/>
          <a:ln w="9525" algn="ctr">
            <a:noFill/>
            <a:miter lim="800000"/>
            <a:headEnd/>
            <a:tailEnd/>
          </a:ln>
          <a:effectLst/>
        </p:spPr>
        <p:txBody>
          <a:bodyPr>
            <a:spAutoFit/>
          </a:bodyPr>
          <a:lstStyle/>
          <a:p>
            <a:pPr marL="1143000" indent="-1143000">
              <a:lnSpc>
                <a:spcPct val="90000"/>
              </a:lnSpc>
              <a:spcBef>
                <a:spcPct val="20000"/>
              </a:spcBef>
              <a:spcAft>
                <a:spcPct val="20000"/>
              </a:spcAft>
              <a:tabLst>
                <a:tab pos="2743200" algn="r"/>
                <a:tab pos="2857500" algn="l"/>
                <a:tab pos="3886200" algn="l"/>
              </a:tabLst>
            </a:pPr>
            <a:r>
              <a:rPr lang="en-US" sz="2400" b="1">
                <a:solidFill>
                  <a:srgbClr val="00539D"/>
                </a:solidFill>
              </a:rPr>
              <a:t>Step 1</a:t>
            </a:r>
            <a:r>
              <a:rPr lang="en-US" sz="2400">
                <a:solidFill>
                  <a:srgbClr val="000000"/>
                </a:solidFill>
              </a:rPr>
              <a:t>	Rewrite the equation in standard form.</a:t>
            </a:r>
          </a:p>
          <a:p>
            <a:pPr marL="1143000" indent="-1143000">
              <a:lnSpc>
                <a:spcPct val="90000"/>
              </a:lnSpc>
              <a:spcBef>
                <a:spcPct val="20000"/>
              </a:spcBef>
              <a:spcAft>
                <a:spcPct val="20000"/>
              </a:spcAft>
              <a:tabLst>
                <a:tab pos="2743200" algn="r"/>
                <a:tab pos="2857500" algn="l"/>
                <a:tab pos="3886200" algn="l"/>
              </a:tabLst>
            </a:pPr>
            <a:r>
              <a:rPr lang="en-US" sz="2400">
                <a:solidFill>
                  <a:srgbClr val="000000"/>
                </a:solidFill>
              </a:rPr>
              <a:t>		</a:t>
            </a:r>
            <a:r>
              <a:rPr lang="en-US" sz="2400" i="1">
                <a:solidFill>
                  <a:srgbClr val="000000"/>
                </a:solidFill>
              </a:rPr>
              <a:t>x</a:t>
            </a:r>
            <a:r>
              <a:rPr lang="en-US" sz="2400" baseline="40000">
                <a:solidFill>
                  <a:srgbClr val="000000"/>
                </a:solidFill>
              </a:rPr>
              <a:t>2</a:t>
            </a:r>
            <a:r>
              <a:rPr lang="en-US" sz="2400">
                <a:solidFill>
                  <a:srgbClr val="000000"/>
                </a:solidFill>
              </a:rPr>
              <a:t> – 2</a:t>
            </a:r>
            <a:r>
              <a:rPr lang="en-US" sz="2400" i="1">
                <a:solidFill>
                  <a:srgbClr val="000000"/>
                </a:solidFill>
              </a:rPr>
              <a:t>x</a:t>
            </a:r>
            <a:r>
              <a:rPr lang="en-US" sz="2400">
                <a:solidFill>
                  <a:srgbClr val="000000"/>
                </a:solidFill>
              </a:rPr>
              <a:t>	= 35	Original equation</a:t>
            </a:r>
          </a:p>
          <a:p>
            <a:pPr marL="1143000" indent="-1143000">
              <a:lnSpc>
                <a:spcPct val="90000"/>
              </a:lnSpc>
              <a:spcBef>
                <a:spcPct val="20000"/>
              </a:spcBef>
              <a:spcAft>
                <a:spcPct val="20000"/>
              </a:spcAft>
              <a:tabLst>
                <a:tab pos="2743200" algn="r"/>
                <a:tab pos="2857500" algn="l"/>
                <a:tab pos="3886200" algn="l"/>
              </a:tabLst>
            </a:pPr>
            <a:r>
              <a:rPr lang="en-US" sz="2400">
                <a:solidFill>
                  <a:srgbClr val="000000"/>
                </a:solidFill>
              </a:rPr>
              <a:t>		x</a:t>
            </a:r>
            <a:r>
              <a:rPr lang="en-US" sz="2400" baseline="40000">
                <a:solidFill>
                  <a:srgbClr val="000000"/>
                </a:solidFill>
              </a:rPr>
              <a:t>2</a:t>
            </a:r>
            <a:r>
              <a:rPr lang="en-US" sz="2400">
                <a:solidFill>
                  <a:srgbClr val="000000"/>
                </a:solidFill>
              </a:rPr>
              <a:t> – 2x – 35	= 0	Subtract 35 from each side.</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03">
                                            <p:txEl>
                                              <p:pRg st="0" end="0"/>
                                            </p:txEl>
                                          </p:spTgt>
                                        </p:tgtEl>
                                        <p:attrNameLst>
                                          <p:attrName>style.visibility</p:attrName>
                                        </p:attrNameLst>
                                      </p:cBhvr>
                                      <p:to>
                                        <p:strVal val="visible"/>
                                      </p:to>
                                    </p:set>
                                    <p:animEffect transition="in" filter="wipe(left)">
                                      <p:cBhvr>
                                        <p:cTn id="7" dur="500"/>
                                        <p:tgtEl>
                                          <p:spTgt spid="59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904">
                                            <p:txEl>
                                              <p:pRg st="0" end="0"/>
                                            </p:txEl>
                                          </p:spTgt>
                                        </p:tgtEl>
                                        <p:attrNameLst>
                                          <p:attrName>style.visibility</p:attrName>
                                        </p:attrNameLst>
                                      </p:cBhvr>
                                      <p:to>
                                        <p:strVal val="visible"/>
                                      </p:to>
                                    </p:set>
                                    <p:animEffect transition="in" filter="wipe(left)">
                                      <p:cBhvr>
                                        <p:cTn id="12" dur="500"/>
                                        <p:tgtEl>
                                          <p:spTgt spid="590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904">
                                            <p:txEl>
                                              <p:pRg st="1" end="1"/>
                                            </p:txEl>
                                          </p:spTgt>
                                        </p:tgtEl>
                                        <p:attrNameLst>
                                          <p:attrName>style.visibility</p:attrName>
                                        </p:attrNameLst>
                                      </p:cBhvr>
                                      <p:to>
                                        <p:strVal val="visible"/>
                                      </p:to>
                                    </p:set>
                                    <p:animEffect transition="in" filter="wipe(left)">
                                      <p:cBhvr>
                                        <p:cTn id="17" dur="500"/>
                                        <p:tgtEl>
                                          <p:spTgt spid="590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904">
                                            <p:txEl>
                                              <p:pRg st="2" end="2"/>
                                            </p:txEl>
                                          </p:spTgt>
                                        </p:tgtEl>
                                        <p:attrNameLst>
                                          <p:attrName>style.visibility</p:attrName>
                                        </p:attrNameLst>
                                      </p:cBhvr>
                                      <p:to>
                                        <p:strVal val="visible"/>
                                      </p:to>
                                    </p:set>
                                    <p:animEffect transition="in" filter="wipe(left)">
                                      <p:cBhvr>
                                        <p:cTn id="22" dur="500"/>
                                        <p:tgtEl>
                                          <p:spTgt spid="590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03" grpId="0" build="p" autoUpdateAnimBg="0" advAuto="0"/>
      <p:bldP spid="5904" grpId="0" uiExpand="1" build="p" autoUpdateAnimBg="0"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r>
              <a:rPr lang="en-US"/>
              <a:t>Example 1</a:t>
            </a:r>
          </a:p>
        </p:txBody>
      </p:sp>
      <p:sp>
        <p:nvSpPr>
          <p:cNvPr id="132099" name="Text Box 3"/>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Use the Quadratic Formula</a:t>
            </a:r>
            <a:endParaRPr lang="en-US" sz="2000">
              <a:solidFill>
                <a:srgbClr val="000000"/>
              </a:solidFill>
            </a:endParaRPr>
          </a:p>
          <a:p>
            <a:pPr>
              <a:spcBef>
                <a:spcPct val="50000"/>
              </a:spcBef>
            </a:pPr>
            <a:endParaRPr lang="en-US" sz="2000" b="1">
              <a:solidFill>
                <a:srgbClr val="EC1D24"/>
              </a:solidFill>
            </a:endParaRPr>
          </a:p>
        </p:txBody>
      </p:sp>
      <p:sp>
        <p:nvSpPr>
          <p:cNvPr id="132101" name="Text Box 5"/>
          <p:cNvSpPr txBox="1">
            <a:spLocks noChangeArrowheads="1"/>
          </p:cNvSpPr>
          <p:nvPr/>
        </p:nvSpPr>
        <p:spPr bwMode="auto">
          <a:xfrm>
            <a:off x="5148263" y="2703513"/>
            <a:ext cx="3462337" cy="420687"/>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solidFill>
                  <a:srgbClr val="000000"/>
                </a:solidFill>
              </a:rPr>
              <a:t>Quadratic Formula</a:t>
            </a:r>
          </a:p>
        </p:txBody>
      </p:sp>
      <p:pic>
        <p:nvPicPr>
          <p:cNvPr id="132102" name="Picture 6" descr="eq_31"/>
          <p:cNvPicPr>
            <a:picLocks noChangeAspect="1" noChangeArrowheads="1"/>
          </p:cNvPicPr>
          <p:nvPr/>
        </p:nvPicPr>
        <p:blipFill>
          <a:blip r:embed="rId3" cstate="print">
            <a:lum contrast="100000"/>
            <a:grayscl/>
            <a:biLevel thresh="50000"/>
          </a:blip>
          <a:srcRect t="69478"/>
          <a:stretch>
            <a:fillRect/>
          </a:stretch>
        </p:blipFill>
        <p:spPr bwMode="auto">
          <a:xfrm>
            <a:off x="1270000" y="4446588"/>
            <a:ext cx="3967163" cy="887412"/>
          </a:xfrm>
          <a:prstGeom prst="rect">
            <a:avLst/>
          </a:prstGeom>
          <a:noFill/>
        </p:spPr>
      </p:pic>
      <p:sp>
        <p:nvSpPr>
          <p:cNvPr id="132103" name="Text Box 7"/>
          <p:cNvSpPr txBox="1">
            <a:spLocks noChangeArrowheads="1"/>
          </p:cNvSpPr>
          <p:nvPr/>
        </p:nvSpPr>
        <p:spPr bwMode="auto">
          <a:xfrm>
            <a:off x="5148263" y="3475038"/>
            <a:ext cx="2844800" cy="749300"/>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i="1">
                <a:solidFill>
                  <a:srgbClr val="000000"/>
                </a:solidFill>
              </a:rPr>
              <a:t>a</a:t>
            </a:r>
            <a:r>
              <a:rPr lang="en-US" sz="2400">
                <a:solidFill>
                  <a:srgbClr val="000000"/>
                </a:solidFill>
              </a:rPr>
              <a:t> = 1, </a:t>
            </a:r>
            <a:r>
              <a:rPr lang="en-US" sz="2400" i="1">
                <a:solidFill>
                  <a:srgbClr val="000000"/>
                </a:solidFill>
              </a:rPr>
              <a:t>b</a:t>
            </a:r>
            <a:r>
              <a:rPr lang="en-US" sz="2400">
                <a:solidFill>
                  <a:srgbClr val="000000"/>
                </a:solidFill>
              </a:rPr>
              <a:t> = –2, and </a:t>
            </a:r>
            <a:r>
              <a:rPr lang="en-US" sz="2400" i="1">
                <a:solidFill>
                  <a:srgbClr val="000000"/>
                </a:solidFill>
              </a:rPr>
              <a:t>c</a:t>
            </a:r>
            <a:r>
              <a:rPr lang="en-US" sz="2400">
                <a:solidFill>
                  <a:srgbClr val="000000"/>
                </a:solidFill>
              </a:rPr>
              <a:t> = –35</a:t>
            </a:r>
            <a:endParaRPr lang="en-US" sz="2400" i="1">
              <a:solidFill>
                <a:srgbClr val="000000"/>
              </a:solidFill>
            </a:endParaRPr>
          </a:p>
        </p:txBody>
      </p:sp>
      <p:sp>
        <p:nvSpPr>
          <p:cNvPr id="132104" name="Text Box 8"/>
          <p:cNvSpPr txBox="1">
            <a:spLocks noChangeArrowheads="1"/>
          </p:cNvSpPr>
          <p:nvPr/>
        </p:nvSpPr>
        <p:spPr bwMode="auto">
          <a:xfrm>
            <a:off x="5148263" y="4589463"/>
            <a:ext cx="2844800" cy="420687"/>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solidFill>
                  <a:srgbClr val="000000"/>
                </a:solidFill>
              </a:rPr>
              <a:t>Multiply.</a:t>
            </a:r>
          </a:p>
        </p:txBody>
      </p:sp>
      <p:pic>
        <p:nvPicPr>
          <p:cNvPr id="132105" name="Picture 9" descr="9-5-1"/>
          <p:cNvPicPr>
            <a:picLocks noChangeAspect="1" noChangeArrowheads="1"/>
          </p:cNvPicPr>
          <p:nvPr/>
        </p:nvPicPr>
        <p:blipFill>
          <a:blip r:embed="rId4" cstate="print"/>
          <a:srcRect l="7797" t="48372"/>
          <a:stretch>
            <a:fillRect/>
          </a:stretch>
        </p:blipFill>
        <p:spPr bwMode="auto">
          <a:xfrm>
            <a:off x="1323975" y="3352800"/>
            <a:ext cx="3886200" cy="1006475"/>
          </a:xfrm>
          <a:prstGeom prst="rect">
            <a:avLst/>
          </a:prstGeom>
          <a:noFill/>
        </p:spPr>
      </p:pic>
      <p:pic>
        <p:nvPicPr>
          <p:cNvPr id="132106" name="Picture 10" descr="9-5-1"/>
          <p:cNvPicPr>
            <a:picLocks noChangeAspect="1" noChangeArrowheads="1"/>
          </p:cNvPicPr>
          <p:nvPr/>
        </p:nvPicPr>
        <p:blipFill>
          <a:blip r:embed="rId4" cstate="print"/>
          <a:srcRect b="51628"/>
          <a:stretch>
            <a:fillRect/>
          </a:stretch>
        </p:blipFill>
        <p:spPr bwMode="auto">
          <a:xfrm>
            <a:off x="995363" y="2409825"/>
            <a:ext cx="4214812" cy="942975"/>
          </a:xfrm>
          <a:prstGeom prst="rect">
            <a:avLst/>
          </a:prstGeom>
          <a:noFill/>
        </p:spPr>
      </p:pic>
      <p:sp>
        <p:nvSpPr>
          <p:cNvPr id="132107" name="Text Box 11"/>
          <p:cNvSpPr txBox="1">
            <a:spLocks noChangeArrowheads="1"/>
          </p:cNvSpPr>
          <p:nvPr/>
        </p:nvSpPr>
        <p:spPr bwMode="auto">
          <a:xfrm>
            <a:off x="876300" y="1485900"/>
            <a:ext cx="7810500" cy="749300"/>
          </a:xfrm>
          <a:prstGeom prst="rect">
            <a:avLst/>
          </a:prstGeom>
          <a:noFill/>
          <a:ln w="9525" algn="ctr">
            <a:noFill/>
            <a:miter lim="800000"/>
            <a:headEnd/>
            <a:tailEnd/>
          </a:ln>
          <a:effectLst/>
        </p:spPr>
        <p:txBody>
          <a:bodyPr>
            <a:spAutoFit/>
          </a:bodyPr>
          <a:lstStyle/>
          <a:p>
            <a:pPr marL="1143000" indent="-1143000">
              <a:lnSpc>
                <a:spcPct val="90000"/>
              </a:lnSpc>
              <a:spcBef>
                <a:spcPct val="20000"/>
              </a:spcBef>
              <a:spcAft>
                <a:spcPct val="20000"/>
              </a:spcAft>
              <a:tabLst>
                <a:tab pos="2743200" algn="r"/>
                <a:tab pos="2857500" algn="l"/>
                <a:tab pos="3886200" algn="l"/>
              </a:tabLst>
            </a:pPr>
            <a:r>
              <a:rPr lang="en-US" sz="2400" b="1">
                <a:solidFill>
                  <a:srgbClr val="00539D"/>
                </a:solidFill>
              </a:rPr>
              <a:t>Step 2</a:t>
            </a:r>
            <a:r>
              <a:rPr lang="en-US" sz="2400">
                <a:solidFill>
                  <a:srgbClr val="000000"/>
                </a:solidFill>
              </a:rPr>
              <a:t>	Apply the Quadratic Formula to find the solutions.</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2107">
                                            <p:txEl>
                                              <p:pRg st="0" end="0"/>
                                            </p:txEl>
                                          </p:spTgt>
                                        </p:tgtEl>
                                        <p:attrNameLst>
                                          <p:attrName>style.visibility</p:attrName>
                                        </p:attrNameLst>
                                      </p:cBhvr>
                                      <p:to>
                                        <p:strVal val="visible"/>
                                      </p:to>
                                    </p:set>
                                    <p:animEffect transition="in" filter="wipe(left)">
                                      <p:cBhvr>
                                        <p:cTn id="7" dur="500"/>
                                        <p:tgtEl>
                                          <p:spTgt spid="1321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2106"/>
                                        </p:tgtEl>
                                        <p:attrNameLst>
                                          <p:attrName>style.visibility</p:attrName>
                                        </p:attrNameLst>
                                      </p:cBhvr>
                                      <p:to>
                                        <p:strVal val="visible"/>
                                      </p:to>
                                    </p:set>
                                    <p:animEffect transition="in" filter="wipe(left)">
                                      <p:cBhvr>
                                        <p:cTn id="12" dur="500"/>
                                        <p:tgtEl>
                                          <p:spTgt spid="132106"/>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32101">
                                            <p:txEl>
                                              <p:pRg st="0" end="0"/>
                                            </p:txEl>
                                          </p:spTgt>
                                        </p:tgtEl>
                                        <p:attrNameLst>
                                          <p:attrName>style.visibility</p:attrName>
                                        </p:attrNameLst>
                                      </p:cBhvr>
                                      <p:to>
                                        <p:strVal val="visible"/>
                                      </p:to>
                                    </p:set>
                                    <p:animEffect transition="in" filter="wipe(left)">
                                      <p:cBhvr>
                                        <p:cTn id="16" dur="500"/>
                                        <p:tgtEl>
                                          <p:spTgt spid="132101">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32105"/>
                                        </p:tgtEl>
                                        <p:attrNameLst>
                                          <p:attrName>style.visibility</p:attrName>
                                        </p:attrNameLst>
                                      </p:cBhvr>
                                      <p:to>
                                        <p:strVal val="visible"/>
                                      </p:to>
                                    </p:set>
                                    <p:animEffect transition="in" filter="wipe(left)">
                                      <p:cBhvr>
                                        <p:cTn id="21" dur="500"/>
                                        <p:tgtEl>
                                          <p:spTgt spid="132105"/>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32103">
                                            <p:txEl>
                                              <p:pRg st="0" end="0"/>
                                            </p:txEl>
                                          </p:spTgt>
                                        </p:tgtEl>
                                        <p:attrNameLst>
                                          <p:attrName>style.visibility</p:attrName>
                                        </p:attrNameLst>
                                      </p:cBhvr>
                                      <p:to>
                                        <p:strVal val="visible"/>
                                      </p:to>
                                    </p:set>
                                    <p:animEffect transition="in" filter="wipe(left)">
                                      <p:cBhvr>
                                        <p:cTn id="25" dur="500"/>
                                        <p:tgtEl>
                                          <p:spTgt spid="132103">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32102"/>
                                        </p:tgtEl>
                                        <p:attrNameLst>
                                          <p:attrName>style.visibility</p:attrName>
                                        </p:attrNameLst>
                                      </p:cBhvr>
                                      <p:to>
                                        <p:strVal val="visible"/>
                                      </p:to>
                                    </p:set>
                                    <p:animEffect transition="in" filter="wipe(left)">
                                      <p:cBhvr>
                                        <p:cTn id="30" dur="500"/>
                                        <p:tgtEl>
                                          <p:spTgt spid="132102"/>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32104">
                                            <p:txEl>
                                              <p:pRg st="0" end="0"/>
                                            </p:txEl>
                                          </p:spTgt>
                                        </p:tgtEl>
                                        <p:attrNameLst>
                                          <p:attrName>style.visibility</p:attrName>
                                        </p:attrNameLst>
                                      </p:cBhvr>
                                      <p:to>
                                        <p:strVal val="visible"/>
                                      </p:to>
                                    </p:set>
                                    <p:animEffect transition="in" filter="wipe(left)">
                                      <p:cBhvr>
                                        <p:cTn id="34" dur="500"/>
                                        <p:tgtEl>
                                          <p:spTgt spid="13210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01" grpId="0" build="p" autoUpdateAnimBg="0" advAuto="0"/>
      <p:bldP spid="132103" grpId="0" build="p" autoUpdateAnimBg="0" advAuto="0"/>
      <p:bldP spid="132104" grpId="0" build="p" autoUpdateAnimBg="0" advAuto="0"/>
      <p:bldP spid="132107" grpId="0" build="p" autoUpdateAnimBg="0"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a:t>Example 1</a:t>
            </a:r>
          </a:p>
        </p:txBody>
      </p:sp>
      <p:sp>
        <p:nvSpPr>
          <p:cNvPr id="86024" name="Text Box 8"/>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Use the Quadratic Formula</a:t>
            </a:r>
            <a:endParaRPr lang="en-US" sz="2000">
              <a:solidFill>
                <a:srgbClr val="000000"/>
              </a:solidFill>
            </a:endParaRPr>
          </a:p>
          <a:p>
            <a:pPr>
              <a:spcBef>
                <a:spcPct val="50000"/>
              </a:spcBef>
            </a:pPr>
            <a:endParaRPr lang="en-US" sz="2000" b="1">
              <a:solidFill>
                <a:srgbClr val="EC1D24"/>
              </a:solidFill>
            </a:endParaRPr>
          </a:p>
        </p:txBody>
      </p:sp>
      <p:sp>
        <p:nvSpPr>
          <p:cNvPr id="86025" name="Rectangle 9"/>
          <p:cNvSpPr>
            <a:spLocks noChangeArrowheads="1"/>
          </p:cNvSpPr>
          <p:nvPr/>
        </p:nvSpPr>
        <p:spPr bwMode="auto">
          <a:xfrm>
            <a:off x="5903913" y="1503363"/>
            <a:ext cx="1511300" cy="420687"/>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a:ea typeface="Times New Roman" pitchFamily="18" charset="0"/>
                <a:cs typeface="Arial" charset="0"/>
              </a:rPr>
              <a:t>Add.</a:t>
            </a:r>
          </a:p>
        </p:txBody>
      </p:sp>
      <p:sp>
        <p:nvSpPr>
          <p:cNvPr id="86026" name="Text Box 10"/>
          <p:cNvSpPr txBox="1">
            <a:spLocks noChangeArrowheads="1"/>
          </p:cNvSpPr>
          <p:nvPr/>
        </p:nvSpPr>
        <p:spPr bwMode="auto">
          <a:xfrm>
            <a:off x="5903913" y="2324100"/>
            <a:ext cx="1354137" cy="420688"/>
          </a:xfrm>
          <a:prstGeom prst="rect">
            <a:avLst/>
          </a:prstGeom>
          <a:noFill/>
          <a:ln w="9525" algn="ctr">
            <a:noFill/>
            <a:miter lim="800000"/>
            <a:headEnd/>
            <a:tailEnd/>
          </a:ln>
          <a:effectLst/>
        </p:spPr>
        <p:txBody>
          <a:bodyPr>
            <a:spAutoFit/>
          </a:bodyPr>
          <a:lstStyle/>
          <a:p>
            <a:pPr>
              <a:lnSpc>
                <a:spcPct val="90000"/>
              </a:lnSpc>
              <a:spcBef>
                <a:spcPct val="20000"/>
              </a:spcBef>
              <a:spcAft>
                <a:spcPct val="20000"/>
              </a:spcAft>
            </a:pPr>
            <a:r>
              <a:rPr lang="en-US" sz="2400">
                <a:solidFill>
                  <a:srgbClr val="000000"/>
                </a:solidFill>
              </a:rPr>
              <a:t>Simplify.</a:t>
            </a:r>
          </a:p>
        </p:txBody>
      </p:sp>
      <p:sp>
        <p:nvSpPr>
          <p:cNvPr id="86027" name="Rectangle 11"/>
          <p:cNvSpPr>
            <a:spLocks noChangeArrowheads="1"/>
          </p:cNvSpPr>
          <p:nvPr/>
        </p:nvSpPr>
        <p:spPr bwMode="auto">
          <a:xfrm>
            <a:off x="533400" y="5168900"/>
            <a:ext cx="8229600" cy="42068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The solutions are –5 and 7.</a:t>
            </a:r>
          </a:p>
        </p:txBody>
      </p:sp>
      <p:grpSp>
        <p:nvGrpSpPr>
          <p:cNvPr id="86028" name="Group 12"/>
          <p:cNvGrpSpPr>
            <a:grpSpLocks/>
          </p:cNvGrpSpPr>
          <p:nvPr/>
        </p:nvGrpSpPr>
        <p:grpSpPr bwMode="auto">
          <a:xfrm>
            <a:off x="1276350" y="3536950"/>
            <a:ext cx="7472363" cy="863600"/>
            <a:chOff x="804" y="2228"/>
            <a:chExt cx="4707" cy="544"/>
          </a:xfrm>
        </p:grpSpPr>
        <p:sp>
          <p:nvSpPr>
            <p:cNvPr id="86029" name="Text Box 13"/>
            <p:cNvSpPr txBox="1">
              <a:spLocks noChangeArrowheads="1"/>
            </p:cNvSpPr>
            <p:nvPr/>
          </p:nvSpPr>
          <p:spPr bwMode="auto">
            <a:xfrm>
              <a:off x="1928" y="2344"/>
              <a:ext cx="408" cy="265"/>
            </a:xfrm>
            <a:prstGeom prst="rect">
              <a:avLst/>
            </a:prstGeom>
            <a:noFill/>
            <a:ln w="9525" algn="ctr">
              <a:noFill/>
              <a:miter lim="800000"/>
              <a:headEnd/>
              <a:tailEnd/>
            </a:ln>
            <a:effectLst/>
          </p:spPr>
          <p:txBody>
            <a:bodyPr>
              <a:spAutoFit/>
            </a:bodyPr>
            <a:lstStyle/>
            <a:p>
              <a:pPr>
                <a:lnSpc>
                  <a:spcPct val="90000"/>
                </a:lnSpc>
                <a:spcBef>
                  <a:spcPct val="20000"/>
                </a:spcBef>
                <a:spcAft>
                  <a:spcPct val="20000"/>
                </a:spcAft>
              </a:pPr>
              <a:r>
                <a:rPr lang="en-US" sz="2400">
                  <a:solidFill>
                    <a:srgbClr val="000000"/>
                  </a:solidFill>
                </a:rPr>
                <a:t>or</a:t>
              </a:r>
            </a:p>
          </p:txBody>
        </p:sp>
        <p:sp>
          <p:nvSpPr>
            <p:cNvPr id="86030" name="Text Box 14"/>
            <p:cNvSpPr txBox="1">
              <a:spLocks noChangeArrowheads="1"/>
            </p:cNvSpPr>
            <p:nvPr/>
          </p:nvSpPr>
          <p:spPr bwMode="auto">
            <a:xfrm>
              <a:off x="3719" y="2300"/>
              <a:ext cx="1792" cy="472"/>
            </a:xfrm>
            <a:prstGeom prst="rect">
              <a:avLst/>
            </a:prstGeom>
            <a:noFill/>
            <a:ln w="9525" algn="ctr">
              <a:noFill/>
              <a:miter lim="800000"/>
              <a:headEnd/>
              <a:tailEnd/>
            </a:ln>
            <a:effectLst/>
          </p:spPr>
          <p:txBody>
            <a:bodyPr>
              <a:spAutoFit/>
            </a:bodyPr>
            <a:lstStyle/>
            <a:p>
              <a:pPr>
                <a:lnSpc>
                  <a:spcPct val="90000"/>
                </a:lnSpc>
                <a:spcBef>
                  <a:spcPct val="20000"/>
                </a:spcBef>
                <a:spcAft>
                  <a:spcPct val="20000"/>
                </a:spcAft>
              </a:pPr>
              <a:r>
                <a:rPr lang="en-US" sz="2400">
                  <a:solidFill>
                    <a:srgbClr val="000000"/>
                  </a:solidFill>
                </a:rPr>
                <a:t>Separate the solutions.</a:t>
              </a:r>
            </a:p>
          </p:txBody>
        </p:sp>
        <p:pic>
          <p:nvPicPr>
            <p:cNvPr id="86031" name="Picture 15" descr="eq_32"/>
            <p:cNvPicPr>
              <a:picLocks noChangeAspect="1" noChangeArrowheads="1"/>
            </p:cNvPicPr>
            <p:nvPr/>
          </p:nvPicPr>
          <p:blipFill>
            <a:blip r:embed="rId3" cstate="print"/>
            <a:srcRect t="76778"/>
            <a:stretch>
              <a:fillRect/>
            </a:stretch>
          </p:blipFill>
          <p:spPr bwMode="auto">
            <a:xfrm>
              <a:off x="2459" y="2237"/>
              <a:ext cx="1146" cy="480"/>
            </a:xfrm>
            <a:prstGeom prst="rect">
              <a:avLst/>
            </a:prstGeom>
            <a:noFill/>
          </p:spPr>
        </p:pic>
        <p:pic>
          <p:nvPicPr>
            <p:cNvPr id="86032" name="Picture 16" descr="eq_32"/>
            <p:cNvPicPr>
              <a:picLocks noChangeAspect="1" noChangeArrowheads="1"/>
            </p:cNvPicPr>
            <p:nvPr/>
          </p:nvPicPr>
          <p:blipFill>
            <a:blip r:embed="rId3" cstate="print"/>
            <a:srcRect t="50459" b="25400"/>
            <a:stretch>
              <a:fillRect/>
            </a:stretch>
          </p:blipFill>
          <p:spPr bwMode="auto">
            <a:xfrm>
              <a:off x="804" y="2228"/>
              <a:ext cx="1146" cy="499"/>
            </a:xfrm>
            <a:prstGeom prst="rect">
              <a:avLst/>
            </a:prstGeom>
            <a:noFill/>
          </p:spPr>
        </p:pic>
      </p:grpSp>
      <p:pic>
        <p:nvPicPr>
          <p:cNvPr id="86033" name="Picture 17" descr="eq_32"/>
          <p:cNvPicPr>
            <a:picLocks noChangeAspect="1" noChangeArrowheads="1"/>
          </p:cNvPicPr>
          <p:nvPr/>
        </p:nvPicPr>
        <p:blipFill>
          <a:blip r:embed="rId3" cstate="print"/>
          <a:srcRect t="26318" b="47363"/>
          <a:stretch>
            <a:fillRect/>
          </a:stretch>
        </p:blipFill>
        <p:spPr bwMode="auto">
          <a:xfrm>
            <a:off x="1284288" y="2205038"/>
            <a:ext cx="1819275" cy="863600"/>
          </a:xfrm>
          <a:prstGeom prst="rect">
            <a:avLst/>
          </a:prstGeom>
          <a:noFill/>
        </p:spPr>
      </p:pic>
      <p:pic>
        <p:nvPicPr>
          <p:cNvPr id="86034" name="Picture 18" descr="eq_32"/>
          <p:cNvPicPr>
            <a:picLocks noChangeAspect="1" noChangeArrowheads="1"/>
          </p:cNvPicPr>
          <p:nvPr/>
        </p:nvPicPr>
        <p:blipFill>
          <a:blip r:embed="rId3" cstate="print"/>
          <a:srcRect l="13875" b="73682"/>
          <a:stretch>
            <a:fillRect/>
          </a:stretch>
        </p:blipFill>
        <p:spPr bwMode="auto">
          <a:xfrm>
            <a:off x="1273175" y="1360488"/>
            <a:ext cx="1566863" cy="863600"/>
          </a:xfrm>
          <a:prstGeom prst="rect">
            <a:avLst/>
          </a:prstGeom>
          <a:noFill/>
        </p:spPr>
      </p:pic>
      <p:sp>
        <p:nvSpPr>
          <p:cNvPr id="86035" name="Text Box 19"/>
          <p:cNvSpPr txBox="1">
            <a:spLocks noChangeArrowheads="1"/>
          </p:cNvSpPr>
          <p:nvPr/>
        </p:nvSpPr>
        <p:spPr bwMode="auto">
          <a:xfrm>
            <a:off x="1331913" y="4545013"/>
            <a:ext cx="4068762" cy="420687"/>
          </a:xfrm>
          <a:prstGeom prst="rect">
            <a:avLst/>
          </a:prstGeom>
          <a:noFill/>
          <a:ln w="9525" algn="ctr">
            <a:noFill/>
            <a:miter lim="800000"/>
            <a:headEnd/>
            <a:tailEnd/>
          </a:ln>
          <a:effectLst/>
        </p:spPr>
        <p:txBody>
          <a:bodyPr>
            <a:spAutoFit/>
          </a:bodyPr>
          <a:lstStyle/>
          <a:p>
            <a:pPr>
              <a:lnSpc>
                <a:spcPct val="90000"/>
              </a:lnSpc>
              <a:spcBef>
                <a:spcPct val="20000"/>
              </a:spcBef>
              <a:spcAft>
                <a:spcPct val="20000"/>
              </a:spcAft>
              <a:tabLst>
                <a:tab pos="171450" algn="l"/>
                <a:tab pos="2800350" algn="l"/>
              </a:tabLst>
            </a:pPr>
            <a:r>
              <a:rPr lang="en-US" sz="2400">
                <a:solidFill>
                  <a:srgbClr val="000000"/>
                </a:solidFill>
              </a:rPr>
              <a:t>	= 7	= –5</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6034"/>
                                        </p:tgtEl>
                                        <p:attrNameLst>
                                          <p:attrName>style.visibility</p:attrName>
                                        </p:attrNameLst>
                                      </p:cBhvr>
                                      <p:to>
                                        <p:strVal val="visible"/>
                                      </p:to>
                                    </p:set>
                                    <p:animEffect transition="in" filter="wipe(left)">
                                      <p:cBhvr>
                                        <p:cTn id="7" dur="500"/>
                                        <p:tgtEl>
                                          <p:spTgt spid="8603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6025">
                                            <p:txEl>
                                              <p:pRg st="0" end="0"/>
                                            </p:txEl>
                                          </p:spTgt>
                                        </p:tgtEl>
                                        <p:attrNameLst>
                                          <p:attrName>style.visibility</p:attrName>
                                        </p:attrNameLst>
                                      </p:cBhvr>
                                      <p:to>
                                        <p:strVal val="visible"/>
                                      </p:to>
                                    </p:set>
                                    <p:animEffect transition="in" filter="wipe(left)">
                                      <p:cBhvr>
                                        <p:cTn id="11" dur="500"/>
                                        <p:tgtEl>
                                          <p:spTgt spid="8602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86033"/>
                                        </p:tgtEl>
                                        <p:attrNameLst>
                                          <p:attrName>style.visibility</p:attrName>
                                        </p:attrNameLst>
                                      </p:cBhvr>
                                      <p:to>
                                        <p:strVal val="visible"/>
                                      </p:to>
                                    </p:set>
                                    <p:animEffect transition="in" filter="wipe(left)">
                                      <p:cBhvr>
                                        <p:cTn id="16" dur="500"/>
                                        <p:tgtEl>
                                          <p:spTgt spid="86033"/>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86026">
                                            <p:txEl>
                                              <p:pRg st="0" end="0"/>
                                            </p:txEl>
                                          </p:spTgt>
                                        </p:tgtEl>
                                        <p:attrNameLst>
                                          <p:attrName>style.visibility</p:attrName>
                                        </p:attrNameLst>
                                      </p:cBhvr>
                                      <p:to>
                                        <p:strVal val="visible"/>
                                      </p:to>
                                    </p:set>
                                    <p:animEffect transition="in" filter="wipe(left)">
                                      <p:cBhvr>
                                        <p:cTn id="20" dur="500"/>
                                        <p:tgtEl>
                                          <p:spTgt spid="86026">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86028"/>
                                        </p:tgtEl>
                                        <p:attrNameLst>
                                          <p:attrName>style.visibility</p:attrName>
                                        </p:attrNameLst>
                                      </p:cBhvr>
                                      <p:to>
                                        <p:strVal val="visible"/>
                                      </p:to>
                                    </p:set>
                                    <p:animEffect transition="in" filter="wipe(left)">
                                      <p:cBhvr>
                                        <p:cTn id="25" dur="500"/>
                                        <p:tgtEl>
                                          <p:spTgt spid="8602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86035">
                                            <p:txEl>
                                              <p:pRg st="0" end="0"/>
                                            </p:txEl>
                                          </p:spTgt>
                                        </p:tgtEl>
                                        <p:attrNameLst>
                                          <p:attrName>style.visibility</p:attrName>
                                        </p:attrNameLst>
                                      </p:cBhvr>
                                      <p:to>
                                        <p:strVal val="visible"/>
                                      </p:to>
                                    </p:set>
                                    <p:animEffect transition="in" filter="wipe(left)">
                                      <p:cBhvr>
                                        <p:cTn id="30" dur="500"/>
                                        <p:tgtEl>
                                          <p:spTgt spid="86035">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86027">
                                            <p:txEl>
                                              <p:pRg st="0" end="0"/>
                                            </p:txEl>
                                          </p:spTgt>
                                        </p:tgtEl>
                                        <p:attrNameLst>
                                          <p:attrName>style.visibility</p:attrName>
                                        </p:attrNameLst>
                                      </p:cBhvr>
                                      <p:to>
                                        <p:strVal val="visible"/>
                                      </p:to>
                                    </p:set>
                                    <p:animEffect transition="in" filter="wipe(left)">
                                      <p:cBhvr>
                                        <p:cTn id="35" dur="500"/>
                                        <p:tgtEl>
                                          <p:spTgt spid="860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5" grpId="0" build="p" autoUpdateAnimBg="0" advAuto="0"/>
      <p:bldP spid="86026" grpId="0" build="p" autoUpdateAnimBg="0" advAuto="0"/>
      <p:bldP spid="86027" grpId="0" build="p" autoUpdateAnimBg="0"/>
      <p:bldP spid="86035"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TPQuestion"/>
          <p:cNvSpPr>
            <a:spLocks noGrp="1" noChangeArrowheads="1"/>
          </p:cNvSpPr>
          <p:nvPr>
            <p:ph type="title"/>
          </p:nvPr>
        </p:nvSpPr>
        <p:spPr/>
        <p:txBody>
          <a:bodyPr/>
          <a:lstStyle/>
          <a:p>
            <a:r>
              <a:rPr lang="en-US"/>
              <a:t>Example 1</a:t>
            </a:r>
          </a:p>
        </p:txBody>
      </p:sp>
      <p:sp>
        <p:nvSpPr>
          <p:cNvPr id="113672" name="Oval 8"/>
          <p:cNvSpPr>
            <a:spLocks noChangeArrowheads="1"/>
          </p:cNvSpPr>
          <p:nvPr/>
        </p:nvSpPr>
        <p:spPr bwMode="auto">
          <a:xfrm>
            <a:off x="892175" y="324485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3673" name="Picture 9"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3674" name="Picture 10"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3675" name="TPAnswers"/>
          <p:cNvSpPr>
            <a:spLocks noChangeArrowheads="1"/>
          </p:cNvSpPr>
          <p:nvPr>
            <p:custDataLst>
              <p:tags r:id="rId2"/>
            </p:custDataLst>
          </p:nvPr>
        </p:nvSpPr>
        <p:spPr bwMode="auto">
          <a:xfrm>
            <a:off x="914400" y="2319338"/>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ym typeface="Symbol" pitchFamily="18" charset="2"/>
              </a:rPr>
              <a:t>	{6, –5}</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ym typeface="Symbol" pitchFamily="18" charset="2"/>
              </a:rPr>
              <a:t>	{–6, 5}</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ym typeface="Symbol" pitchFamily="18" charset="2"/>
              </a:rPr>
              <a:t>	{6, 5}</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ym typeface="Symbol" pitchFamily="18" charset="2"/>
              </a:rPr>
              <a:t>	</a:t>
            </a:r>
            <a:r>
              <a:rPr lang="en-US" sz="2400" b="1">
                <a:cs typeface="Arial" charset="0"/>
                <a:sym typeface="Symbol" pitchFamily="18" charset="2"/>
              </a:rPr>
              <a:t>Ø</a:t>
            </a:r>
            <a:endParaRPr lang="pt-BR" sz="2400" b="1">
              <a:sym typeface="Symbol" pitchFamily="18" charset="2"/>
            </a:endParaRPr>
          </a:p>
        </p:txBody>
      </p:sp>
      <p:sp>
        <p:nvSpPr>
          <p:cNvPr id="113676" name="TPQuestion"/>
          <p:cNvSpPr>
            <a:spLocks noChangeArrowheads="1"/>
          </p:cNvSpPr>
          <p:nvPr/>
        </p:nvSpPr>
        <p:spPr bwMode="auto">
          <a:xfrm>
            <a:off x="533400" y="1504950"/>
            <a:ext cx="8305800"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Solve </a:t>
            </a:r>
            <a:r>
              <a:rPr lang="en-US" sz="2400" b="1" i="1">
                <a:solidFill>
                  <a:srgbClr val="00539D"/>
                </a:solidFill>
                <a:ea typeface="Times New Roman" pitchFamily="18" charset="0"/>
                <a:cs typeface="Arial" charset="0"/>
              </a:rPr>
              <a:t>x</a:t>
            </a:r>
            <a:r>
              <a:rPr lang="en-US" sz="2400" b="1" baseline="40000">
                <a:solidFill>
                  <a:srgbClr val="00539D"/>
                </a:solidFill>
                <a:ea typeface="Times New Roman" pitchFamily="18" charset="0"/>
                <a:cs typeface="Arial" charset="0"/>
              </a:rPr>
              <a:t>2</a:t>
            </a:r>
            <a:r>
              <a:rPr lang="en-US" sz="2400" b="1">
                <a:solidFill>
                  <a:srgbClr val="00539D"/>
                </a:solidFill>
                <a:ea typeface="Times New Roman" pitchFamily="18" charset="0"/>
                <a:cs typeface="Arial" charset="0"/>
              </a:rPr>
              <a:t> + </a:t>
            </a:r>
            <a:r>
              <a:rPr lang="en-US" sz="2400" b="1" i="1">
                <a:solidFill>
                  <a:srgbClr val="00539D"/>
                </a:solidFill>
                <a:ea typeface="Times New Roman" pitchFamily="18" charset="0"/>
                <a:cs typeface="Arial" charset="0"/>
              </a:rPr>
              <a:t>x</a:t>
            </a:r>
            <a:r>
              <a:rPr lang="en-US" sz="2400" b="1">
                <a:solidFill>
                  <a:srgbClr val="00539D"/>
                </a:solidFill>
                <a:ea typeface="Times New Roman" pitchFamily="18" charset="0"/>
                <a:cs typeface="Arial" charset="0"/>
              </a:rPr>
              <a:t> – 30 = 0. Round to the nearest tenth if necessary.</a:t>
            </a:r>
            <a:endParaRPr lang="en-US" sz="2400" i="1">
              <a:solidFill>
                <a:srgbClr val="000000"/>
              </a:solidFill>
              <a:ea typeface="Times New Roman" pitchFamily="18" charset="0"/>
              <a:cs typeface="Arial"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3673"/>
                                        </p:tgtEl>
                                        <p:attrNameLst>
                                          <p:attrName>style.visibility</p:attrName>
                                        </p:attrNameLst>
                                      </p:cBhvr>
                                      <p:to>
                                        <p:strVal val="visible"/>
                                      </p:to>
                                    </p:set>
                                    <p:animEffect transition="in" filter="wipe(left)">
                                      <p:cBhvr>
                                        <p:cTn id="7" dur="500"/>
                                        <p:tgtEl>
                                          <p:spTgt spid="11367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3674"/>
                                        </p:tgtEl>
                                        <p:attrNameLst>
                                          <p:attrName>style.visibility</p:attrName>
                                        </p:attrNameLst>
                                      </p:cBhvr>
                                      <p:to>
                                        <p:strVal val="visible"/>
                                      </p:to>
                                    </p:set>
                                    <p:animEffect transition="in" filter="dissolve">
                                      <p:cBhvr>
                                        <p:cTn id="11" dur="500"/>
                                        <p:tgtEl>
                                          <p:spTgt spid="11367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3676"/>
                                        </p:tgtEl>
                                        <p:attrNameLst>
                                          <p:attrName>style.visibility</p:attrName>
                                        </p:attrNameLst>
                                      </p:cBhvr>
                                      <p:to>
                                        <p:strVal val="visible"/>
                                      </p:to>
                                    </p:set>
                                    <p:animEffect transition="in" filter="wipe(left)">
                                      <p:cBhvr>
                                        <p:cTn id="15" dur="500"/>
                                        <p:tgtEl>
                                          <p:spTgt spid="11367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3675"/>
                                        </p:tgtEl>
                                        <p:attrNameLst>
                                          <p:attrName>style.visibility</p:attrName>
                                        </p:attrNameLst>
                                      </p:cBhvr>
                                      <p:to>
                                        <p:strVal val="visible"/>
                                      </p:to>
                                    </p:set>
                                    <p:animEffect transition="in" filter="wipe(left)">
                                      <p:cBhvr>
                                        <p:cTn id="19" dur="500"/>
                                        <p:tgtEl>
                                          <p:spTgt spid="113675"/>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3672"/>
                                        </p:tgtEl>
                                        <p:attrNameLst>
                                          <p:attrName>style.visibility</p:attrName>
                                        </p:attrNameLst>
                                      </p:cBhvr>
                                      <p:to>
                                        <p:strVal val="visible"/>
                                      </p:to>
                                    </p:set>
                                    <p:animEffect transition="in" filter="wipe(down)">
                                      <p:cBhvr>
                                        <p:cTn id="24" dur="580">
                                          <p:stCondLst>
                                            <p:cond delay="0"/>
                                          </p:stCondLst>
                                        </p:cTn>
                                        <p:tgtEl>
                                          <p:spTgt spid="113672"/>
                                        </p:tgtEl>
                                      </p:cBhvr>
                                    </p:animEffect>
                                    <p:anim calcmode="lin" valueType="num">
                                      <p:cBhvr>
                                        <p:cTn id="25" dur="1822" tmFilter="0,0; 0.14,0.36; 0.43,0.73; 0.71,0.91; 1.0,1.0">
                                          <p:stCondLst>
                                            <p:cond delay="0"/>
                                          </p:stCondLst>
                                        </p:cTn>
                                        <p:tgtEl>
                                          <p:spTgt spid="113672"/>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3672"/>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3672"/>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3672"/>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3672"/>
                                        </p:tgtEl>
                                        <p:attrNameLst>
                                          <p:attrName>ppt_y</p:attrName>
                                        </p:attrNameLst>
                                      </p:cBhvr>
                                      <p:tavLst>
                                        <p:tav tm="0" fmla="#ppt_y-sin(pi*$)/81">
                                          <p:val>
                                            <p:fltVal val="0"/>
                                          </p:val>
                                        </p:tav>
                                        <p:tav tm="100000">
                                          <p:val>
                                            <p:fltVal val="1"/>
                                          </p:val>
                                        </p:tav>
                                      </p:tavLst>
                                    </p:anim>
                                    <p:animScale>
                                      <p:cBhvr>
                                        <p:cTn id="30" dur="26">
                                          <p:stCondLst>
                                            <p:cond delay="650"/>
                                          </p:stCondLst>
                                        </p:cTn>
                                        <p:tgtEl>
                                          <p:spTgt spid="113672"/>
                                        </p:tgtEl>
                                      </p:cBhvr>
                                      <p:to x="100000" y="60000"/>
                                    </p:animScale>
                                    <p:animScale>
                                      <p:cBhvr>
                                        <p:cTn id="31" dur="166" decel="50000">
                                          <p:stCondLst>
                                            <p:cond delay="676"/>
                                          </p:stCondLst>
                                        </p:cTn>
                                        <p:tgtEl>
                                          <p:spTgt spid="113672"/>
                                        </p:tgtEl>
                                      </p:cBhvr>
                                      <p:to x="100000" y="100000"/>
                                    </p:animScale>
                                    <p:animScale>
                                      <p:cBhvr>
                                        <p:cTn id="32" dur="26">
                                          <p:stCondLst>
                                            <p:cond delay="1312"/>
                                          </p:stCondLst>
                                        </p:cTn>
                                        <p:tgtEl>
                                          <p:spTgt spid="113672"/>
                                        </p:tgtEl>
                                      </p:cBhvr>
                                      <p:to x="100000" y="80000"/>
                                    </p:animScale>
                                    <p:animScale>
                                      <p:cBhvr>
                                        <p:cTn id="33" dur="166" decel="50000">
                                          <p:stCondLst>
                                            <p:cond delay="1338"/>
                                          </p:stCondLst>
                                        </p:cTn>
                                        <p:tgtEl>
                                          <p:spTgt spid="113672"/>
                                        </p:tgtEl>
                                      </p:cBhvr>
                                      <p:to x="100000" y="100000"/>
                                    </p:animScale>
                                    <p:animScale>
                                      <p:cBhvr>
                                        <p:cTn id="34" dur="26">
                                          <p:stCondLst>
                                            <p:cond delay="1642"/>
                                          </p:stCondLst>
                                        </p:cTn>
                                        <p:tgtEl>
                                          <p:spTgt spid="113672"/>
                                        </p:tgtEl>
                                      </p:cBhvr>
                                      <p:to x="100000" y="90000"/>
                                    </p:animScale>
                                    <p:animScale>
                                      <p:cBhvr>
                                        <p:cTn id="35" dur="166" decel="50000">
                                          <p:stCondLst>
                                            <p:cond delay="1668"/>
                                          </p:stCondLst>
                                        </p:cTn>
                                        <p:tgtEl>
                                          <p:spTgt spid="113672"/>
                                        </p:tgtEl>
                                      </p:cBhvr>
                                      <p:to x="100000" y="100000"/>
                                    </p:animScale>
                                    <p:animScale>
                                      <p:cBhvr>
                                        <p:cTn id="36" dur="26">
                                          <p:stCondLst>
                                            <p:cond delay="1808"/>
                                          </p:stCondLst>
                                        </p:cTn>
                                        <p:tgtEl>
                                          <p:spTgt spid="113672"/>
                                        </p:tgtEl>
                                      </p:cBhvr>
                                      <p:to x="100000" y="95000"/>
                                    </p:animScale>
                                    <p:animScale>
                                      <p:cBhvr>
                                        <p:cTn id="37" dur="166" decel="50000">
                                          <p:stCondLst>
                                            <p:cond delay="1834"/>
                                          </p:stCondLst>
                                        </p:cTn>
                                        <p:tgtEl>
                                          <p:spTgt spid="11367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2" grpId="0" animBg="1"/>
      <p:bldP spid="113675" grpId="0" autoUpdateAnimBg="0"/>
      <p:bldP spid="113676"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Example 2</a:t>
            </a:r>
          </a:p>
        </p:txBody>
      </p:sp>
      <p:sp>
        <p:nvSpPr>
          <p:cNvPr id="6148" name="Text Box 4"/>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Use the Quadratic Formula</a:t>
            </a:r>
            <a:endParaRPr lang="en-US" sz="2000">
              <a:solidFill>
                <a:srgbClr val="000000"/>
              </a:solidFill>
            </a:endParaRPr>
          </a:p>
          <a:p>
            <a:pPr>
              <a:spcBef>
                <a:spcPct val="50000"/>
              </a:spcBef>
            </a:pPr>
            <a:endParaRPr lang="en-US" sz="2000" b="1">
              <a:solidFill>
                <a:srgbClr val="EC1D24"/>
              </a:solidFill>
            </a:endParaRPr>
          </a:p>
        </p:txBody>
      </p:sp>
      <p:sp>
        <p:nvSpPr>
          <p:cNvPr id="6149" name="Rectangle 5"/>
          <p:cNvSpPr>
            <a:spLocks noChangeArrowheads="1"/>
          </p:cNvSpPr>
          <p:nvPr/>
        </p:nvSpPr>
        <p:spPr bwMode="auto">
          <a:xfrm>
            <a:off x="876300" y="1503363"/>
            <a:ext cx="7705725" cy="749300"/>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charset="0"/>
              </a:rPr>
              <a:t>A.</a:t>
            </a:r>
            <a:r>
              <a:rPr lang="en-US" sz="2400" b="1">
                <a:solidFill>
                  <a:srgbClr val="00539D"/>
                </a:solidFill>
                <a:ea typeface="Times New Roman" pitchFamily="18" charset="0"/>
                <a:cs typeface="Arial" charset="0"/>
              </a:rPr>
              <a:t> Solve 2</a:t>
            </a:r>
            <a:r>
              <a:rPr lang="en-US" sz="2400" b="1" i="1">
                <a:solidFill>
                  <a:srgbClr val="00539D"/>
                </a:solidFill>
                <a:ea typeface="Times New Roman" pitchFamily="18" charset="0"/>
                <a:cs typeface="Arial" charset="0"/>
              </a:rPr>
              <a:t>x</a:t>
            </a:r>
            <a:r>
              <a:rPr lang="en-US" sz="2400" b="1" baseline="40000">
                <a:solidFill>
                  <a:srgbClr val="00539D"/>
                </a:solidFill>
                <a:ea typeface="Times New Roman" pitchFamily="18" charset="0"/>
                <a:cs typeface="Arial" charset="0"/>
              </a:rPr>
              <a:t>2</a:t>
            </a:r>
            <a:r>
              <a:rPr lang="en-US" sz="2400" b="1">
                <a:solidFill>
                  <a:srgbClr val="00539D"/>
                </a:solidFill>
                <a:ea typeface="Times New Roman" pitchFamily="18" charset="0"/>
                <a:cs typeface="Arial" charset="0"/>
              </a:rPr>
              <a:t> – 2</a:t>
            </a:r>
            <a:r>
              <a:rPr lang="en-US" sz="2400" b="1" i="1">
                <a:solidFill>
                  <a:srgbClr val="00539D"/>
                </a:solidFill>
                <a:ea typeface="Times New Roman" pitchFamily="18" charset="0"/>
                <a:cs typeface="Arial" charset="0"/>
              </a:rPr>
              <a:t>x </a:t>
            </a:r>
            <a:r>
              <a:rPr lang="en-US" sz="2400" b="1">
                <a:solidFill>
                  <a:srgbClr val="00539D"/>
                </a:solidFill>
                <a:ea typeface="Times New Roman" pitchFamily="18" charset="0"/>
                <a:cs typeface="Arial" charset="0"/>
              </a:rPr>
              <a:t>– 5 = 0 by using the Quadratic Formula. Round to the nearest tenth if necessary.</a:t>
            </a:r>
            <a:endParaRPr lang="en-US" sz="2400" i="1">
              <a:solidFill>
                <a:srgbClr val="000000"/>
              </a:solidFill>
              <a:ea typeface="Times New Roman" pitchFamily="18" charset="0"/>
              <a:cs typeface="Arial" charset="0"/>
            </a:endParaRPr>
          </a:p>
        </p:txBody>
      </p:sp>
      <p:sp>
        <p:nvSpPr>
          <p:cNvPr id="6150" name="Text Box 6"/>
          <p:cNvSpPr txBox="1">
            <a:spLocks noChangeArrowheads="1"/>
          </p:cNvSpPr>
          <p:nvPr/>
        </p:nvSpPr>
        <p:spPr bwMode="auto">
          <a:xfrm>
            <a:off x="533400" y="2322513"/>
            <a:ext cx="8077200" cy="420687"/>
          </a:xfrm>
          <a:prstGeom prst="rect">
            <a:avLst/>
          </a:prstGeom>
          <a:noFill/>
          <a:ln w="9525" algn="ctr">
            <a:noFill/>
            <a:miter lim="800000"/>
            <a:headEnd/>
            <a:tailEnd/>
          </a:ln>
          <a:effectLst/>
        </p:spPr>
        <p:txBody>
          <a:bodyPr>
            <a:spAutoFit/>
          </a:bodyPr>
          <a:lstStyle/>
          <a:p>
            <a:pPr marL="1714500" indent="-1371600">
              <a:lnSpc>
                <a:spcPct val="90000"/>
              </a:lnSpc>
              <a:spcBef>
                <a:spcPct val="20000"/>
              </a:spcBef>
              <a:spcAft>
                <a:spcPct val="20000"/>
              </a:spcAft>
            </a:pPr>
            <a:r>
              <a:rPr lang="en-US" sz="2400">
                <a:solidFill>
                  <a:srgbClr val="000000"/>
                </a:solidFill>
              </a:rPr>
              <a:t>For the equation, </a:t>
            </a:r>
            <a:r>
              <a:rPr lang="en-US" sz="2400" i="1">
                <a:solidFill>
                  <a:srgbClr val="000000"/>
                </a:solidFill>
              </a:rPr>
              <a:t>a</a:t>
            </a:r>
            <a:r>
              <a:rPr lang="en-US" sz="2400">
                <a:solidFill>
                  <a:srgbClr val="000000"/>
                </a:solidFill>
              </a:rPr>
              <a:t> = 2, </a:t>
            </a:r>
            <a:r>
              <a:rPr lang="en-US" sz="2400" i="1">
                <a:solidFill>
                  <a:srgbClr val="000000"/>
                </a:solidFill>
              </a:rPr>
              <a:t>b</a:t>
            </a:r>
            <a:r>
              <a:rPr lang="en-US" sz="2400">
                <a:solidFill>
                  <a:srgbClr val="000000"/>
                </a:solidFill>
              </a:rPr>
              <a:t> = –2, and </a:t>
            </a:r>
            <a:r>
              <a:rPr lang="en-US" sz="2400" i="1">
                <a:solidFill>
                  <a:srgbClr val="000000"/>
                </a:solidFill>
              </a:rPr>
              <a:t>c</a:t>
            </a:r>
            <a:r>
              <a:rPr lang="en-US" sz="2400">
                <a:solidFill>
                  <a:srgbClr val="000000"/>
                </a:solidFill>
              </a:rPr>
              <a:t> = –5.</a:t>
            </a:r>
          </a:p>
        </p:txBody>
      </p:sp>
      <p:grpSp>
        <p:nvGrpSpPr>
          <p:cNvPr id="6168" name="Group 24"/>
          <p:cNvGrpSpPr>
            <a:grpSpLocks/>
          </p:cNvGrpSpPr>
          <p:nvPr/>
        </p:nvGrpSpPr>
        <p:grpSpPr bwMode="auto">
          <a:xfrm>
            <a:off x="990600" y="4876800"/>
            <a:ext cx="7577138" cy="900113"/>
            <a:chOff x="624" y="3072"/>
            <a:chExt cx="4773" cy="567"/>
          </a:xfrm>
        </p:grpSpPr>
        <p:sp>
          <p:nvSpPr>
            <p:cNvPr id="6154" name="Text Box 10"/>
            <p:cNvSpPr txBox="1">
              <a:spLocks noChangeArrowheads="1"/>
            </p:cNvSpPr>
            <p:nvPr/>
          </p:nvSpPr>
          <p:spPr bwMode="auto">
            <a:xfrm>
              <a:off x="3216" y="3222"/>
              <a:ext cx="2181"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solidFill>
                    <a:srgbClr val="000000"/>
                  </a:solidFill>
                </a:rPr>
                <a:t>Multiply.</a:t>
              </a:r>
            </a:p>
          </p:txBody>
        </p:sp>
        <p:pic>
          <p:nvPicPr>
            <p:cNvPr id="6160" name="Picture 16" descr="9-5-2"/>
            <p:cNvPicPr>
              <a:picLocks noChangeAspect="1" noChangeArrowheads="1"/>
            </p:cNvPicPr>
            <p:nvPr/>
          </p:nvPicPr>
          <p:blipFill>
            <a:blip r:embed="rId3" cstate="print"/>
            <a:srcRect t="34653" b="48975"/>
            <a:stretch>
              <a:fillRect/>
            </a:stretch>
          </p:blipFill>
          <p:spPr bwMode="auto">
            <a:xfrm>
              <a:off x="624" y="3072"/>
              <a:ext cx="2507" cy="567"/>
            </a:xfrm>
            <a:prstGeom prst="rect">
              <a:avLst/>
            </a:prstGeom>
            <a:noFill/>
          </p:spPr>
        </p:pic>
      </p:grpSp>
      <p:grpSp>
        <p:nvGrpSpPr>
          <p:cNvPr id="6167" name="Group 23"/>
          <p:cNvGrpSpPr>
            <a:grpSpLocks/>
          </p:cNvGrpSpPr>
          <p:nvPr/>
        </p:nvGrpSpPr>
        <p:grpSpPr bwMode="auto">
          <a:xfrm>
            <a:off x="990600" y="3886200"/>
            <a:ext cx="7577138" cy="990600"/>
            <a:chOff x="624" y="2448"/>
            <a:chExt cx="4773" cy="624"/>
          </a:xfrm>
        </p:grpSpPr>
        <p:sp>
          <p:nvSpPr>
            <p:cNvPr id="6153" name="Text Box 9"/>
            <p:cNvSpPr txBox="1">
              <a:spLocks noChangeArrowheads="1"/>
            </p:cNvSpPr>
            <p:nvPr/>
          </p:nvSpPr>
          <p:spPr bwMode="auto">
            <a:xfrm>
              <a:off x="3216" y="2663"/>
              <a:ext cx="2181"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i="1">
                  <a:solidFill>
                    <a:srgbClr val="000000"/>
                  </a:solidFill>
                </a:rPr>
                <a:t>a</a:t>
              </a:r>
              <a:r>
                <a:rPr lang="en-US" sz="2400">
                  <a:solidFill>
                    <a:srgbClr val="000000"/>
                  </a:solidFill>
                </a:rPr>
                <a:t> = 2, </a:t>
              </a:r>
              <a:r>
                <a:rPr lang="en-US" sz="2400" i="1">
                  <a:solidFill>
                    <a:srgbClr val="000000"/>
                  </a:solidFill>
                </a:rPr>
                <a:t>b</a:t>
              </a:r>
              <a:r>
                <a:rPr lang="en-US" sz="2400">
                  <a:solidFill>
                    <a:srgbClr val="000000"/>
                  </a:solidFill>
                </a:rPr>
                <a:t> = –2, </a:t>
              </a:r>
              <a:r>
                <a:rPr lang="en-US" sz="2400" i="1">
                  <a:solidFill>
                    <a:srgbClr val="000000"/>
                  </a:solidFill>
                </a:rPr>
                <a:t>c</a:t>
              </a:r>
              <a:r>
                <a:rPr lang="en-US" sz="2400">
                  <a:solidFill>
                    <a:srgbClr val="000000"/>
                  </a:solidFill>
                </a:rPr>
                <a:t> = –5</a:t>
              </a:r>
            </a:p>
          </p:txBody>
        </p:sp>
        <p:pic>
          <p:nvPicPr>
            <p:cNvPr id="6161" name="Picture 17" descr="9-5-2"/>
            <p:cNvPicPr>
              <a:picLocks noChangeAspect="1" noChangeArrowheads="1"/>
            </p:cNvPicPr>
            <p:nvPr/>
          </p:nvPicPr>
          <p:blipFill>
            <a:blip r:embed="rId3" cstate="print"/>
            <a:srcRect t="16634" b="65347"/>
            <a:stretch>
              <a:fillRect/>
            </a:stretch>
          </p:blipFill>
          <p:spPr bwMode="auto">
            <a:xfrm>
              <a:off x="624" y="2448"/>
              <a:ext cx="2507" cy="624"/>
            </a:xfrm>
            <a:prstGeom prst="rect">
              <a:avLst/>
            </a:prstGeom>
            <a:noFill/>
          </p:spPr>
        </p:pic>
      </p:grpSp>
      <p:grpSp>
        <p:nvGrpSpPr>
          <p:cNvPr id="6163" name="Group 19"/>
          <p:cNvGrpSpPr>
            <a:grpSpLocks/>
          </p:cNvGrpSpPr>
          <p:nvPr/>
        </p:nvGrpSpPr>
        <p:grpSpPr bwMode="auto">
          <a:xfrm>
            <a:off x="990600" y="2971800"/>
            <a:ext cx="7577138" cy="914400"/>
            <a:chOff x="624" y="1872"/>
            <a:chExt cx="4773" cy="576"/>
          </a:xfrm>
        </p:grpSpPr>
        <p:sp>
          <p:nvSpPr>
            <p:cNvPr id="6152" name="Text Box 8"/>
            <p:cNvSpPr txBox="1">
              <a:spLocks noChangeArrowheads="1"/>
            </p:cNvSpPr>
            <p:nvPr/>
          </p:nvSpPr>
          <p:spPr bwMode="auto">
            <a:xfrm>
              <a:off x="3216" y="2048"/>
              <a:ext cx="2181"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solidFill>
                    <a:srgbClr val="000000"/>
                  </a:solidFill>
                </a:rPr>
                <a:t>Quadratic Formula</a:t>
              </a:r>
            </a:p>
          </p:txBody>
        </p:sp>
        <p:pic>
          <p:nvPicPr>
            <p:cNvPr id="6162" name="Picture 18" descr="9-5-2"/>
            <p:cNvPicPr>
              <a:picLocks noChangeAspect="1" noChangeArrowheads="1"/>
            </p:cNvPicPr>
            <p:nvPr/>
          </p:nvPicPr>
          <p:blipFill>
            <a:blip r:embed="rId3" cstate="print"/>
            <a:srcRect b="83366"/>
            <a:stretch>
              <a:fillRect/>
            </a:stretch>
          </p:blipFill>
          <p:spPr bwMode="auto">
            <a:xfrm>
              <a:off x="624" y="1872"/>
              <a:ext cx="2507" cy="576"/>
            </a:xfrm>
            <a:prstGeom prst="rect">
              <a:avLst/>
            </a:prstGeom>
            <a:noFill/>
          </p:spPr>
        </p:pic>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49">
                                            <p:txEl>
                                              <p:pRg st="0" end="0"/>
                                            </p:txEl>
                                          </p:spTgt>
                                        </p:tgtEl>
                                        <p:attrNameLst>
                                          <p:attrName>style.visibility</p:attrName>
                                        </p:attrNameLst>
                                      </p:cBhvr>
                                      <p:to>
                                        <p:strVal val="visible"/>
                                      </p:to>
                                    </p:set>
                                    <p:animEffect transition="in" filter="wipe(left)">
                                      <p:cBhvr>
                                        <p:cTn id="7" dur="500"/>
                                        <p:tgtEl>
                                          <p:spTgt spid="614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50">
                                            <p:txEl>
                                              <p:pRg st="0" end="0"/>
                                            </p:txEl>
                                          </p:spTgt>
                                        </p:tgtEl>
                                        <p:attrNameLst>
                                          <p:attrName>style.visibility</p:attrName>
                                        </p:attrNameLst>
                                      </p:cBhvr>
                                      <p:to>
                                        <p:strVal val="visible"/>
                                      </p:to>
                                    </p:set>
                                    <p:animEffect transition="in" filter="wipe(left)">
                                      <p:cBhvr>
                                        <p:cTn id="12" dur="500"/>
                                        <p:tgtEl>
                                          <p:spTgt spid="615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163"/>
                                        </p:tgtEl>
                                        <p:attrNameLst>
                                          <p:attrName>style.visibility</p:attrName>
                                        </p:attrNameLst>
                                      </p:cBhvr>
                                      <p:to>
                                        <p:strVal val="visible"/>
                                      </p:to>
                                    </p:set>
                                    <p:animEffect transition="in" filter="wipe(left)">
                                      <p:cBhvr>
                                        <p:cTn id="17" dur="500"/>
                                        <p:tgtEl>
                                          <p:spTgt spid="616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167"/>
                                        </p:tgtEl>
                                        <p:attrNameLst>
                                          <p:attrName>style.visibility</p:attrName>
                                        </p:attrNameLst>
                                      </p:cBhvr>
                                      <p:to>
                                        <p:strVal val="visible"/>
                                      </p:to>
                                    </p:set>
                                    <p:animEffect transition="in" filter="wipe(left)">
                                      <p:cBhvr>
                                        <p:cTn id="22" dur="500"/>
                                        <p:tgtEl>
                                          <p:spTgt spid="616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6168"/>
                                        </p:tgtEl>
                                        <p:attrNameLst>
                                          <p:attrName>style.visibility</p:attrName>
                                        </p:attrNameLst>
                                      </p:cBhvr>
                                      <p:to>
                                        <p:strVal val="visible"/>
                                      </p:to>
                                    </p:set>
                                    <p:animEffect transition="in" filter="wipe(left)">
                                      <p:cBhvr>
                                        <p:cTn id="27" dur="500"/>
                                        <p:tgtEl>
                                          <p:spTgt spid="6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build="p" autoUpdateAnimBg="0" advAuto="0"/>
      <p:bldP spid="6150"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t>Example 2</a:t>
            </a:r>
          </a:p>
        </p:txBody>
      </p:sp>
      <p:sp>
        <p:nvSpPr>
          <p:cNvPr id="7172" name="Text Box 4"/>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Use the Quadratic Formula</a:t>
            </a:r>
            <a:endParaRPr lang="en-US" sz="2000">
              <a:solidFill>
                <a:srgbClr val="000000"/>
              </a:solidFill>
            </a:endParaRPr>
          </a:p>
          <a:p>
            <a:pPr>
              <a:spcBef>
                <a:spcPct val="50000"/>
              </a:spcBef>
            </a:pPr>
            <a:endParaRPr lang="en-US" sz="2000" b="1">
              <a:solidFill>
                <a:srgbClr val="EC1D24"/>
              </a:solidFill>
            </a:endParaRPr>
          </a:p>
        </p:txBody>
      </p:sp>
      <p:grpSp>
        <p:nvGrpSpPr>
          <p:cNvPr id="7176" name="Group 8"/>
          <p:cNvGrpSpPr>
            <a:grpSpLocks/>
          </p:cNvGrpSpPr>
          <p:nvPr/>
        </p:nvGrpSpPr>
        <p:grpSpPr bwMode="auto">
          <a:xfrm>
            <a:off x="990600" y="1295400"/>
            <a:ext cx="7577138" cy="912813"/>
            <a:chOff x="624" y="3648"/>
            <a:chExt cx="4773" cy="575"/>
          </a:xfrm>
        </p:grpSpPr>
        <p:sp>
          <p:nvSpPr>
            <p:cNvPr id="7177" name="Text Box 9"/>
            <p:cNvSpPr txBox="1">
              <a:spLocks noChangeArrowheads="1"/>
            </p:cNvSpPr>
            <p:nvPr/>
          </p:nvSpPr>
          <p:spPr bwMode="auto">
            <a:xfrm>
              <a:off x="3216" y="3783"/>
              <a:ext cx="2181"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solidFill>
                    <a:srgbClr val="000000"/>
                  </a:solidFill>
                </a:rPr>
                <a:t>Add and simplify.</a:t>
              </a:r>
            </a:p>
          </p:txBody>
        </p:sp>
        <p:pic>
          <p:nvPicPr>
            <p:cNvPr id="7178" name="Picture 10" descr="9-5-2"/>
            <p:cNvPicPr>
              <a:picLocks noChangeAspect="1" noChangeArrowheads="1"/>
            </p:cNvPicPr>
            <p:nvPr/>
          </p:nvPicPr>
          <p:blipFill>
            <a:blip r:embed="rId3" cstate="print"/>
            <a:srcRect t="51285" b="32111"/>
            <a:stretch>
              <a:fillRect/>
            </a:stretch>
          </p:blipFill>
          <p:spPr bwMode="auto">
            <a:xfrm>
              <a:off x="624" y="3648"/>
              <a:ext cx="2507" cy="575"/>
            </a:xfrm>
            <a:prstGeom prst="rect">
              <a:avLst/>
            </a:prstGeom>
            <a:noFill/>
          </p:spPr>
        </p:pic>
      </p:grpSp>
      <p:grpSp>
        <p:nvGrpSpPr>
          <p:cNvPr id="7192" name="Group 24"/>
          <p:cNvGrpSpPr>
            <a:grpSpLocks/>
          </p:cNvGrpSpPr>
          <p:nvPr/>
        </p:nvGrpSpPr>
        <p:grpSpPr bwMode="auto">
          <a:xfrm>
            <a:off x="1069975" y="3541713"/>
            <a:ext cx="7235825" cy="420687"/>
            <a:chOff x="674" y="2231"/>
            <a:chExt cx="4558" cy="265"/>
          </a:xfrm>
        </p:grpSpPr>
        <p:sp>
          <p:nvSpPr>
            <p:cNvPr id="7175" name="Text Box 7"/>
            <p:cNvSpPr txBox="1">
              <a:spLocks noChangeArrowheads="1"/>
            </p:cNvSpPr>
            <p:nvPr/>
          </p:nvSpPr>
          <p:spPr bwMode="auto">
            <a:xfrm>
              <a:off x="3216" y="2231"/>
              <a:ext cx="2016"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solidFill>
                    <a:srgbClr val="000000"/>
                  </a:solidFill>
                </a:rPr>
                <a:t>Simplify.</a:t>
              </a:r>
            </a:p>
          </p:txBody>
        </p:sp>
        <p:sp>
          <p:nvSpPr>
            <p:cNvPr id="7182" name="Text Box 14"/>
            <p:cNvSpPr txBox="1">
              <a:spLocks noChangeArrowheads="1"/>
            </p:cNvSpPr>
            <p:nvPr/>
          </p:nvSpPr>
          <p:spPr bwMode="auto">
            <a:xfrm>
              <a:off x="674" y="2231"/>
              <a:ext cx="904"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solidFill>
                    <a:srgbClr val="000000"/>
                  </a:solidFill>
                  <a:cs typeface="Arial" charset="0"/>
                </a:rPr>
                <a:t>≈</a:t>
              </a:r>
              <a:r>
                <a:rPr lang="en-US" sz="2400">
                  <a:solidFill>
                    <a:srgbClr val="000000"/>
                  </a:solidFill>
                </a:rPr>
                <a:t> 2.2</a:t>
              </a:r>
            </a:p>
          </p:txBody>
        </p:sp>
        <p:sp>
          <p:nvSpPr>
            <p:cNvPr id="7183" name="Text Box 15"/>
            <p:cNvSpPr txBox="1">
              <a:spLocks noChangeArrowheads="1"/>
            </p:cNvSpPr>
            <p:nvPr/>
          </p:nvSpPr>
          <p:spPr bwMode="auto">
            <a:xfrm>
              <a:off x="2174" y="2231"/>
              <a:ext cx="904"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solidFill>
                    <a:srgbClr val="000000"/>
                  </a:solidFill>
                  <a:cs typeface="Arial" charset="0"/>
                </a:rPr>
                <a:t>≈</a:t>
              </a:r>
              <a:r>
                <a:rPr lang="en-US" sz="2400">
                  <a:solidFill>
                    <a:srgbClr val="000000"/>
                  </a:solidFill>
                </a:rPr>
                <a:t> –1.2</a:t>
              </a:r>
            </a:p>
          </p:txBody>
        </p:sp>
      </p:grpSp>
      <p:sp>
        <p:nvSpPr>
          <p:cNvPr id="7186" name="Rectangle 18"/>
          <p:cNvSpPr>
            <a:spLocks noChangeArrowheads="1"/>
          </p:cNvSpPr>
          <p:nvPr/>
        </p:nvSpPr>
        <p:spPr bwMode="auto">
          <a:xfrm>
            <a:off x="533400" y="4953000"/>
            <a:ext cx="8229600" cy="42068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The solutions are about 2.2 and –1.2</a:t>
            </a:r>
          </a:p>
        </p:txBody>
      </p:sp>
      <p:grpSp>
        <p:nvGrpSpPr>
          <p:cNvPr id="7190" name="Group 22"/>
          <p:cNvGrpSpPr>
            <a:grpSpLocks/>
          </p:cNvGrpSpPr>
          <p:nvPr/>
        </p:nvGrpSpPr>
        <p:grpSpPr bwMode="auto">
          <a:xfrm>
            <a:off x="1201738" y="2338388"/>
            <a:ext cx="7637462" cy="887412"/>
            <a:chOff x="757" y="1473"/>
            <a:chExt cx="4811" cy="559"/>
          </a:xfrm>
        </p:grpSpPr>
        <p:pic>
          <p:nvPicPr>
            <p:cNvPr id="7173" name="Picture 5" descr="9-5-2"/>
            <p:cNvPicPr>
              <a:picLocks noChangeAspect="1" noChangeArrowheads="1"/>
            </p:cNvPicPr>
            <p:nvPr/>
          </p:nvPicPr>
          <p:blipFill>
            <a:blip r:embed="rId3" cstate="print"/>
            <a:srcRect t="67918" b="15939"/>
            <a:stretch>
              <a:fillRect/>
            </a:stretch>
          </p:blipFill>
          <p:spPr bwMode="auto">
            <a:xfrm>
              <a:off x="757" y="1473"/>
              <a:ext cx="2507" cy="559"/>
            </a:xfrm>
            <a:prstGeom prst="rect">
              <a:avLst/>
            </a:prstGeom>
            <a:noFill/>
          </p:spPr>
        </p:pic>
        <p:sp>
          <p:nvSpPr>
            <p:cNvPr id="7174" name="Text Box 6"/>
            <p:cNvSpPr txBox="1">
              <a:spLocks noChangeArrowheads="1"/>
            </p:cNvSpPr>
            <p:nvPr/>
          </p:nvSpPr>
          <p:spPr bwMode="auto">
            <a:xfrm>
              <a:off x="3216" y="1638"/>
              <a:ext cx="2352"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solidFill>
                    <a:srgbClr val="000000"/>
                  </a:solidFill>
                </a:rPr>
                <a:t>Separate the solutions.</a:t>
              </a:r>
            </a:p>
          </p:txBody>
        </p:sp>
        <p:pic>
          <p:nvPicPr>
            <p:cNvPr id="7179" name="Picture 11" descr="9-5-2"/>
            <p:cNvPicPr>
              <a:picLocks noChangeAspect="1" noChangeArrowheads="1"/>
            </p:cNvPicPr>
            <p:nvPr/>
          </p:nvPicPr>
          <p:blipFill>
            <a:blip r:embed="rId3" cstate="print"/>
            <a:srcRect t="84552" r="54048" b="201"/>
            <a:stretch>
              <a:fillRect/>
            </a:stretch>
          </p:blipFill>
          <p:spPr bwMode="auto">
            <a:xfrm>
              <a:off x="2256" y="1473"/>
              <a:ext cx="1152" cy="528"/>
            </a:xfrm>
            <a:prstGeom prst="rect">
              <a:avLst/>
            </a:prstGeom>
            <a:noFill/>
          </p:spPr>
        </p:pic>
        <p:sp>
          <p:nvSpPr>
            <p:cNvPr id="7180" name="Text Box 12"/>
            <p:cNvSpPr txBox="1">
              <a:spLocks noChangeArrowheads="1"/>
            </p:cNvSpPr>
            <p:nvPr/>
          </p:nvSpPr>
          <p:spPr bwMode="auto">
            <a:xfrm>
              <a:off x="1968" y="1592"/>
              <a:ext cx="576" cy="288"/>
            </a:xfrm>
            <a:prstGeom prst="rect">
              <a:avLst/>
            </a:prstGeom>
            <a:noFill/>
            <a:ln w="9525">
              <a:noFill/>
              <a:miter lim="800000"/>
              <a:headEnd/>
              <a:tailEnd/>
            </a:ln>
            <a:effectLst/>
          </p:spPr>
          <p:txBody>
            <a:bodyPr>
              <a:spAutoFit/>
            </a:bodyPr>
            <a:lstStyle/>
            <a:p>
              <a:pPr>
                <a:spcBef>
                  <a:spcPct val="50000"/>
                </a:spcBef>
              </a:pPr>
              <a:r>
                <a:rPr lang="en-US" sz="2400"/>
                <a:t>or </a:t>
              </a:r>
            </a:p>
          </p:txBody>
        </p:sp>
        <p:sp>
          <p:nvSpPr>
            <p:cNvPr id="7187" name="Text Box 19"/>
            <p:cNvSpPr txBox="1">
              <a:spLocks noChangeArrowheads="1"/>
            </p:cNvSpPr>
            <p:nvPr/>
          </p:nvSpPr>
          <p:spPr bwMode="auto">
            <a:xfrm>
              <a:off x="774" y="1614"/>
              <a:ext cx="576" cy="288"/>
            </a:xfrm>
            <a:prstGeom prst="rect">
              <a:avLst/>
            </a:prstGeom>
            <a:noFill/>
            <a:ln w="9525">
              <a:noFill/>
              <a:miter lim="800000"/>
              <a:headEnd/>
              <a:tailEnd/>
            </a:ln>
            <a:effectLst/>
          </p:spPr>
          <p:txBody>
            <a:bodyPr>
              <a:spAutoFit/>
            </a:bodyPr>
            <a:lstStyle/>
            <a:p>
              <a:pPr>
                <a:spcBef>
                  <a:spcPct val="50000"/>
                </a:spcBef>
              </a:pPr>
              <a:r>
                <a:rPr lang="en-US" sz="2400" i="1"/>
                <a:t>x</a:t>
              </a:r>
              <a:r>
                <a:rPr lang="en-US" sz="2400"/>
                <a:t> </a:t>
              </a:r>
            </a:p>
          </p:txBody>
        </p:sp>
        <p:sp>
          <p:nvSpPr>
            <p:cNvPr id="7188" name="Text Box 20"/>
            <p:cNvSpPr txBox="1">
              <a:spLocks noChangeArrowheads="1"/>
            </p:cNvSpPr>
            <p:nvPr/>
          </p:nvSpPr>
          <p:spPr bwMode="auto">
            <a:xfrm>
              <a:off x="2256" y="1614"/>
              <a:ext cx="576" cy="288"/>
            </a:xfrm>
            <a:prstGeom prst="rect">
              <a:avLst/>
            </a:prstGeom>
            <a:noFill/>
            <a:ln w="9525">
              <a:noFill/>
              <a:miter lim="800000"/>
              <a:headEnd/>
              <a:tailEnd/>
            </a:ln>
            <a:effectLst/>
          </p:spPr>
          <p:txBody>
            <a:bodyPr>
              <a:spAutoFit/>
            </a:bodyPr>
            <a:lstStyle/>
            <a:p>
              <a:pPr>
                <a:spcBef>
                  <a:spcPct val="50000"/>
                </a:spcBef>
              </a:pPr>
              <a:r>
                <a:rPr lang="en-US" sz="2400" i="1"/>
                <a:t>x</a:t>
              </a:r>
              <a:r>
                <a:rPr lang="en-US" sz="2400"/>
                <a:t> </a:t>
              </a:r>
            </a:p>
          </p:txBody>
        </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176"/>
                                        </p:tgtEl>
                                        <p:attrNameLst>
                                          <p:attrName>style.visibility</p:attrName>
                                        </p:attrNameLst>
                                      </p:cBhvr>
                                      <p:to>
                                        <p:strVal val="visible"/>
                                      </p:to>
                                    </p:set>
                                    <p:animEffect transition="in" filter="wipe(left)">
                                      <p:cBhvr>
                                        <p:cTn id="7" dur="500"/>
                                        <p:tgtEl>
                                          <p:spTgt spid="717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190"/>
                                        </p:tgtEl>
                                        <p:attrNameLst>
                                          <p:attrName>style.visibility</p:attrName>
                                        </p:attrNameLst>
                                      </p:cBhvr>
                                      <p:to>
                                        <p:strVal val="visible"/>
                                      </p:to>
                                    </p:set>
                                    <p:animEffect transition="in" filter="wipe(left)">
                                      <p:cBhvr>
                                        <p:cTn id="12" dur="500"/>
                                        <p:tgtEl>
                                          <p:spTgt spid="719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192"/>
                                        </p:tgtEl>
                                        <p:attrNameLst>
                                          <p:attrName>style.visibility</p:attrName>
                                        </p:attrNameLst>
                                      </p:cBhvr>
                                      <p:to>
                                        <p:strVal val="visible"/>
                                      </p:to>
                                    </p:set>
                                    <p:animEffect transition="in" filter="wipe(left)">
                                      <p:cBhvr>
                                        <p:cTn id="17" dur="500"/>
                                        <p:tgtEl>
                                          <p:spTgt spid="719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186">
                                            <p:txEl>
                                              <p:pRg st="0" end="0"/>
                                            </p:txEl>
                                          </p:spTgt>
                                        </p:tgtEl>
                                        <p:attrNameLst>
                                          <p:attrName>style.visibility</p:attrName>
                                        </p:attrNameLst>
                                      </p:cBhvr>
                                      <p:to>
                                        <p:strVal val="visible"/>
                                      </p:to>
                                    </p:set>
                                    <p:animEffect transition="in" filter="wipe(left)">
                                      <p:cBhvr>
                                        <p:cTn id="22" dur="500"/>
                                        <p:tgtEl>
                                          <p:spTgt spid="718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6"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US"/>
              <a:t>Example 2</a:t>
            </a:r>
          </a:p>
        </p:txBody>
      </p:sp>
      <p:sp>
        <p:nvSpPr>
          <p:cNvPr id="123907" name="Text Box 3"/>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Use the Quadratic Formula</a:t>
            </a:r>
            <a:endParaRPr lang="en-US" sz="2000">
              <a:solidFill>
                <a:srgbClr val="000000"/>
              </a:solidFill>
            </a:endParaRPr>
          </a:p>
          <a:p>
            <a:pPr>
              <a:spcBef>
                <a:spcPct val="50000"/>
              </a:spcBef>
            </a:pPr>
            <a:endParaRPr lang="en-US" sz="2000" b="1">
              <a:solidFill>
                <a:srgbClr val="EC1D24"/>
              </a:solidFill>
            </a:endParaRPr>
          </a:p>
        </p:txBody>
      </p:sp>
      <p:sp>
        <p:nvSpPr>
          <p:cNvPr id="123921" name="Rectangle 17"/>
          <p:cNvSpPr>
            <a:spLocks noChangeArrowheads="1"/>
          </p:cNvSpPr>
          <p:nvPr/>
        </p:nvSpPr>
        <p:spPr bwMode="auto">
          <a:xfrm>
            <a:off x="876300" y="1503363"/>
            <a:ext cx="7705725" cy="749300"/>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charset="0"/>
              </a:rPr>
              <a:t>B. </a:t>
            </a:r>
            <a:r>
              <a:rPr lang="en-US" sz="2400" b="1">
                <a:solidFill>
                  <a:srgbClr val="00539D"/>
                </a:solidFill>
                <a:ea typeface="Times New Roman" pitchFamily="18" charset="0"/>
                <a:cs typeface="Arial" charset="0"/>
              </a:rPr>
              <a:t> Solve 5</a:t>
            </a:r>
            <a:r>
              <a:rPr lang="en-US" sz="2400" b="1" i="1">
                <a:solidFill>
                  <a:srgbClr val="00539D"/>
                </a:solidFill>
                <a:ea typeface="Times New Roman" pitchFamily="18" charset="0"/>
                <a:cs typeface="Arial" charset="0"/>
              </a:rPr>
              <a:t>x</a:t>
            </a:r>
            <a:r>
              <a:rPr lang="en-US" sz="2400" b="1" baseline="40000">
                <a:solidFill>
                  <a:srgbClr val="00539D"/>
                </a:solidFill>
                <a:ea typeface="Times New Roman" pitchFamily="18" charset="0"/>
                <a:cs typeface="Arial" charset="0"/>
              </a:rPr>
              <a:t>2</a:t>
            </a:r>
            <a:r>
              <a:rPr lang="en-US" sz="2400" b="1">
                <a:solidFill>
                  <a:srgbClr val="00539D"/>
                </a:solidFill>
                <a:ea typeface="Times New Roman" pitchFamily="18" charset="0"/>
                <a:cs typeface="Arial" charset="0"/>
              </a:rPr>
              <a:t> – 8</a:t>
            </a:r>
            <a:r>
              <a:rPr lang="en-US" sz="2400" b="1" i="1">
                <a:solidFill>
                  <a:srgbClr val="00539D"/>
                </a:solidFill>
                <a:ea typeface="Times New Roman" pitchFamily="18" charset="0"/>
                <a:cs typeface="Arial" charset="0"/>
              </a:rPr>
              <a:t>x </a:t>
            </a:r>
            <a:r>
              <a:rPr lang="en-US" sz="2400" b="1">
                <a:solidFill>
                  <a:srgbClr val="00539D"/>
                </a:solidFill>
                <a:ea typeface="Times New Roman" pitchFamily="18" charset="0"/>
                <a:cs typeface="Arial" charset="0"/>
              </a:rPr>
              <a:t>= 4 by using the Quadratic Formula. Round to the nearest tenth if necessary.</a:t>
            </a:r>
            <a:endParaRPr lang="en-US" sz="2400" i="1">
              <a:solidFill>
                <a:srgbClr val="000000"/>
              </a:solidFill>
              <a:ea typeface="Times New Roman" pitchFamily="18" charset="0"/>
              <a:cs typeface="Arial" charset="0"/>
            </a:endParaRPr>
          </a:p>
        </p:txBody>
      </p:sp>
      <p:sp>
        <p:nvSpPr>
          <p:cNvPr id="123922" name="Text Box 18"/>
          <p:cNvSpPr txBox="1">
            <a:spLocks noChangeArrowheads="1"/>
          </p:cNvSpPr>
          <p:nvPr/>
        </p:nvSpPr>
        <p:spPr bwMode="auto">
          <a:xfrm>
            <a:off x="533400" y="2322513"/>
            <a:ext cx="8077200" cy="2501900"/>
          </a:xfrm>
          <a:prstGeom prst="rect">
            <a:avLst/>
          </a:prstGeom>
          <a:noFill/>
          <a:ln w="9525" algn="ctr">
            <a:noFill/>
            <a:miter lim="800000"/>
            <a:headEnd/>
            <a:tailEnd/>
          </a:ln>
          <a:effectLst/>
        </p:spPr>
        <p:txBody>
          <a:bodyPr>
            <a:spAutoFit/>
          </a:bodyPr>
          <a:lstStyle/>
          <a:p>
            <a:pPr marL="1714500" indent="-1371600">
              <a:lnSpc>
                <a:spcPct val="90000"/>
              </a:lnSpc>
              <a:spcBef>
                <a:spcPct val="20000"/>
              </a:spcBef>
              <a:spcAft>
                <a:spcPct val="20000"/>
              </a:spcAft>
              <a:tabLst>
                <a:tab pos="3543300" algn="r"/>
                <a:tab pos="3657600" algn="l"/>
              </a:tabLst>
            </a:pPr>
            <a:r>
              <a:rPr lang="en-US" sz="2400" b="1">
                <a:solidFill>
                  <a:srgbClr val="00539D"/>
                </a:solidFill>
              </a:rPr>
              <a:t>Step 1</a:t>
            </a:r>
            <a:r>
              <a:rPr lang="en-US" sz="2400">
                <a:solidFill>
                  <a:srgbClr val="000000"/>
                </a:solidFill>
              </a:rPr>
              <a:t>	Rewrite equation in standard form.</a:t>
            </a:r>
          </a:p>
          <a:p>
            <a:pPr marL="1714500" indent="-1371600">
              <a:lnSpc>
                <a:spcPct val="90000"/>
              </a:lnSpc>
              <a:spcBef>
                <a:spcPct val="20000"/>
              </a:spcBef>
              <a:spcAft>
                <a:spcPct val="20000"/>
              </a:spcAft>
              <a:tabLst>
                <a:tab pos="3543300" algn="r"/>
                <a:tab pos="3657600" algn="l"/>
              </a:tabLst>
            </a:pPr>
            <a:r>
              <a:rPr lang="en-US" sz="2400">
                <a:solidFill>
                  <a:srgbClr val="000000"/>
                </a:solidFill>
              </a:rPr>
              <a:t>		5</a:t>
            </a:r>
            <a:r>
              <a:rPr lang="en-US" sz="2400" i="1">
                <a:solidFill>
                  <a:srgbClr val="000000"/>
                </a:solidFill>
              </a:rPr>
              <a:t>x</a:t>
            </a:r>
            <a:r>
              <a:rPr lang="en-US" sz="2400" baseline="40000">
                <a:solidFill>
                  <a:srgbClr val="000000"/>
                </a:solidFill>
              </a:rPr>
              <a:t>2</a:t>
            </a:r>
            <a:r>
              <a:rPr lang="en-US" sz="2400">
                <a:solidFill>
                  <a:srgbClr val="000000"/>
                </a:solidFill>
              </a:rPr>
              <a:t> – 8</a:t>
            </a:r>
            <a:r>
              <a:rPr lang="en-US" sz="2400" i="1">
                <a:solidFill>
                  <a:srgbClr val="000000"/>
                </a:solidFill>
              </a:rPr>
              <a:t>x</a:t>
            </a:r>
            <a:r>
              <a:rPr lang="en-US" sz="2400">
                <a:solidFill>
                  <a:srgbClr val="000000"/>
                </a:solidFill>
              </a:rPr>
              <a:t>	= 4	Original equation</a:t>
            </a:r>
          </a:p>
          <a:p>
            <a:pPr marL="1714500" indent="-1371600">
              <a:lnSpc>
                <a:spcPct val="90000"/>
              </a:lnSpc>
              <a:spcBef>
                <a:spcPct val="20000"/>
              </a:spcBef>
              <a:spcAft>
                <a:spcPct val="20000"/>
              </a:spcAft>
              <a:tabLst>
                <a:tab pos="3543300" algn="r"/>
                <a:tab pos="3657600" algn="l"/>
              </a:tabLst>
            </a:pPr>
            <a:r>
              <a:rPr lang="en-US" sz="2400">
                <a:solidFill>
                  <a:srgbClr val="000000"/>
                </a:solidFill>
              </a:rPr>
              <a:t>		5</a:t>
            </a:r>
            <a:r>
              <a:rPr lang="en-US" sz="2400" i="1">
                <a:solidFill>
                  <a:srgbClr val="000000"/>
                </a:solidFill>
              </a:rPr>
              <a:t>x</a:t>
            </a:r>
            <a:r>
              <a:rPr lang="en-US" sz="2400" baseline="40000">
                <a:solidFill>
                  <a:srgbClr val="000000"/>
                </a:solidFill>
              </a:rPr>
              <a:t>2</a:t>
            </a:r>
            <a:r>
              <a:rPr lang="en-US" sz="2400">
                <a:solidFill>
                  <a:srgbClr val="000000"/>
                </a:solidFill>
              </a:rPr>
              <a:t> – 8</a:t>
            </a:r>
            <a:r>
              <a:rPr lang="en-US" sz="2400" i="1">
                <a:solidFill>
                  <a:srgbClr val="000000"/>
                </a:solidFill>
              </a:rPr>
              <a:t>x</a:t>
            </a:r>
            <a:r>
              <a:rPr lang="en-US" sz="2400">
                <a:solidFill>
                  <a:srgbClr val="000000"/>
                </a:solidFill>
              </a:rPr>
              <a:t> – 4	= 0	Subtract 4 from each 			side.</a:t>
            </a:r>
          </a:p>
          <a:p>
            <a:pPr marL="1714500" indent="-1371600">
              <a:lnSpc>
                <a:spcPct val="90000"/>
              </a:lnSpc>
              <a:spcBef>
                <a:spcPct val="20000"/>
              </a:spcBef>
              <a:spcAft>
                <a:spcPct val="20000"/>
              </a:spcAft>
              <a:tabLst>
                <a:tab pos="3543300" algn="r"/>
                <a:tab pos="3657600" algn="l"/>
              </a:tabLst>
            </a:pPr>
            <a:r>
              <a:rPr lang="en-US" sz="2400" b="1">
                <a:solidFill>
                  <a:srgbClr val="00539D"/>
                </a:solidFill>
              </a:rPr>
              <a:t>Step 2</a:t>
            </a:r>
            <a:r>
              <a:rPr lang="en-US" sz="2400">
                <a:solidFill>
                  <a:srgbClr val="000000"/>
                </a:solidFill>
              </a:rPr>
              <a:t>	Apply the Quadratic Formula to find the solutions.</a:t>
            </a:r>
          </a:p>
        </p:txBody>
      </p:sp>
      <p:grpSp>
        <p:nvGrpSpPr>
          <p:cNvPr id="123935" name="Group 31"/>
          <p:cNvGrpSpPr>
            <a:grpSpLocks/>
          </p:cNvGrpSpPr>
          <p:nvPr/>
        </p:nvGrpSpPr>
        <p:grpSpPr bwMode="auto">
          <a:xfrm>
            <a:off x="1295400" y="4953000"/>
            <a:ext cx="6815138" cy="1030288"/>
            <a:chOff x="816" y="3120"/>
            <a:chExt cx="4293" cy="649"/>
          </a:xfrm>
        </p:grpSpPr>
        <p:sp>
          <p:nvSpPr>
            <p:cNvPr id="123930" name="Text Box 26"/>
            <p:cNvSpPr txBox="1">
              <a:spLocks noChangeArrowheads="1"/>
            </p:cNvSpPr>
            <p:nvPr/>
          </p:nvSpPr>
          <p:spPr bwMode="auto">
            <a:xfrm>
              <a:off x="2928" y="3342"/>
              <a:ext cx="2181"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solidFill>
                    <a:srgbClr val="000000"/>
                  </a:solidFill>
                </a:rPr>
                <a:t>Quadratic Formula</a:t>
              </a:r>
            </a:p>
          </p:txBody>
        </p:sp>
        <p:pic>
          <p:nvPicPr>
            <p:cNvPr id="123932" name="Picture 28" descr="9-5-2b"/>
            <p:cNvPicPr>
              <a:picLocks noChangeAspect="1" noChangeArrowheads="1"/>
            </p:cNvPicPr>
            <p:nvPr/>
          </p:nvPicPr>
          <p:blipFill>
            <a:blip r:embed="rId3" cstate="print"/>
            <a:srcRect t="-1411" r="17671" b="82329"/>
            <a:stretch>
              <a:fillRect/>
            </a:stretch>
          </p:blipFill>
          <p:spPr bwMode="auto">
            <a:xfrm>
              <a:off x="816" y="3120"/>
              <a:ext cx="2064" cy="649"/>
            </a:xfrm>
            <a:prstGeom prst="rect">
              <a:avLst/>
            </a:prstGeom>
            <a:noFill/>
          </p:spPr>
        </p:pic>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3921">
                                            <p:txEl>
                                              <p:pRg st="0" end="0"/>
                                            </p:txEl>
                                          </p:spTgt>
                                        </p:tgtEl>
                                        <p:attrNameLst>
                                          <p:attrName>style.visibility</p:attrName>
                                        </p:attrNameLst>
                                      </p:cBhvr>
                                      <p:to>
                                        <p:strVal val="visible"/>
                                      </p:to>
                                    </p:set>
                                    <p:animEffect transition="in" filter="wipe(left)">
                                      <p:cBhvr>
                                        <p:cTn id="7" dur="500"/>
                                        <p:tgtEl>
                                          <p:spTgt spid="1239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3922">
                                            <p:txEl>
                                              <p:pRg st="0" end="0"/>
                                            </p:txEl>
                                          </p:spTgt>
                                        </p:tgtEl>
                                        <p:attrNameLst>
                                          <p:attrName>style.visibility</p:attrName>
                                        </p:attrNameLst>
                                      </p:cBhvr>
                                      <p:to>
                                        <p:strVal val="visible"/>
                                      </p:to>
                                    </p:set>
                                    <p:animEffect transition="in" filter="wipe(left)">
                                      <p:cBhvr>
                                        <p:cTn id="12" dur="500"/>
                                        <p:tgtEl>
                                          <p:spTgt spid="12392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3922">
                                            <p:txEl>
                                              <p:pRg st="1" end="1"/>
                                            </p:txEl>
                                          </p:spTgt>
                                        </p:tgtEl>
                                        <p:attrNameLst>
                                          <p:attrName>style.visibility</p:attrName>
                                        </p:attrNameLst>
                                      </p:cBhvr>
                                      <p:to>
                                        <p:strVal val="visible"/>
                                      </p:to>
                                    </p:set>
                                    <p:animEffect transition="in" filter="wipe(left)">
                                      <p:cBhvr>
                                        <p:cTn id="17" dur="500"/>
                                        <p:tgtEl>
                                          <p:spTgt spid="12392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3922">
                                            <p:txEl>
                                              <p:pRg st="2" end="2"/>
                                            </p:txEl>
                                          </p:spTgt>
                                        </p:tgtEl>
                                        <p:attrNameLst>
                                          <p:attrName>style.visibility</p:attrName>
                                        </p:attrNameLst>
                                      </p:cBhvr>
                                      <p:to>
                                        <p:strVal val="visible"/>
                                      </p:to>
                                    </p:set>
                                    <p:animEffect transition="in" filter="wipe(left)">
                                      <p:cBhvr>
                                        <p:cTn id="22" dur="500"/>
                                        <p:tgtEl>
                                          <p:spTgt spid="12392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3922">
                                            <p:txEl>
                                              <p:pRg st="3" end="3"/>
                                            </p:txEl>
                                          </p:spTgt>
                                        </p:tgtEl>
                                        <p:attrNameLst>
                                          <p:attrName>style.visibility</p:attrName>
                                        </p:attrNameLst>
                                      </p:cBhvr>
                                      <p:to>
                                        <p:strVal val="visible"/>
                                      </p:to>
                                    </p:set>
                                    <p:animEffect transition="in" filter="wipe(left)">
                                      <p:cBhvr>
                                        <p:cTn id="27" dur="500"/>
                                        <p:tgtEl>
                                          <p:spTgt spid="12392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23935"/>
                                        </p:tgtEl>
                                        <p:attrNameLst>
                                          <p:attrName>style.visibility</p:attrName>
                                        </p:attrNameLst>
                                      </p:cBhvr>
                                      <p:to>
                                        <p:strVal val="visible"/>
                                      </p:to>
                                    </p:set>
                                    <p:animEffect transition="in" filter="wipe(left)">
                                      <p:cBhvr>
                                        <p:cTn id="32" dur="500"/>
                                        <p:tgtEl>
                                          <p:spTgt spid="1239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21" grpId="0" build="p" autoUpdateAnimBg="0" advAuto="0"/>
      <p:bldP spid="123922" grpId="0" uiExpand="1"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en-US"/>
              <a:t>Example 2</a:t>
            </a:r>
          </a:p>
        </p:txBody>
      </p:sp>
      <p:sp>
        <p:nvSpPr>
          <p:cNvPr id="124931" name="Text Box 3"/>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Use the Quadratic Formula</a:t>
            </a:r>
            <a:endParaRPr lang="en-US" sz="2000">
              <a:solidFill>
                <a:srgbClr val="000000"/>
              </a:solidFill>
            </a:endParaRPr>
          </a:p>
          <a:p>
            <a:pPr>
              <a:spcBef>
                <a:spcPct val="50000"/>
              </a:spcBef>
            </a:pPr>
            <a:endParaRPr lang="en-US" sz="2000" b="1">
              <a:solidFill>
                <a:srgbClr val="EC1D24"/>
              </a:solidFill>
            </a:endParaRPr>
          </a:p>
        </p:txBody>
      </p:sp>
      <p:grpSp>
        <p:nvGrpSpPr>
          <p:cNvPr id="124945" name="Group 17"/>
          <p:cNvGrpSpPr>
            <a:grpSpLocks/>
          </p:cNvGrpSpPr>
          <p:nvPr/>
        </p:nvGrpSpPr>
        <p:grpSpPr bwMode="auto">
          <a:xfrm>
            <a:off x="1143000" y="2324100"/>
            <a:ext cx="7424738" cy="877888"/>
            <a:chOff x="720" y="1464"/>
            <a:chExt cx="4677" cy="553"/>
          </a:xfrm>
        </p:grpSpPr>
        <p:sp>
          <p:nvSpPr>
            <p:cNvPr id="124936" name="Text Box 8"/>
            <p:cNvSpPr txBox="1">
              <a:spLocks noChangeArrowheads="1"/>
            </p:cNvSpPr>
            <p:nvPr/>
          </p:nvSpPr>
          <p:spPr bwMode="auto">
            <a:xfrm>
              <a:off x="3216" y="1607"/>
              <a:ext cx="2181"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solidFill>
                    <a:srgbClr val="000000"/>
                  </a:solidFill>
                </a:rPr>
                <a:t>Multiply.</a:t>
              </a:r>
            </a:p>
          </p:txBody>
        </p:sp>
        <p:pic>
          <p:nvPicPr>
            <p:cNvPr id="124941" name="Picture 13" descr="9-5-2b"/>
            <p:cNvPicPr>
              <a:picLocks noChangeAspect="1" noChangeArrowheads="1"/>
            </p:cNvPicPr>
            <p:nvPr/>
          </p:nvPicPr>
          <p:blipFill>
            <a:blip r:embed="rId3" cstate="print"/>
            <a:srcRect t="35283" b="48457"/>
            <a:stretch>
              <a:fillRect/>
            </a:stretch>
          </p:blipFill>
          <p:spPr bwMode="auto">
            <a:xfrm>
              <a:off x="720" y="1464"/>
              <a:ext cx="2507" cy="553"/>
            </a:xfrm>
            <a:prstGeom prst="rect">
              <a:avLst/>
            </a:prstGeom>
            <a:noFill/>
          </p:spPr>
        </p:pic>
      </p:grpSp>
      <p:grpSp>
        <p:nvGrpSpPr>
          <p:cNvPr id="124943" name="Group 15"/>
          <p:cNvGrpSpPr>
            <a:grpSpLocks/>
          </p:cNvGrpSpPr>
          <p:nvPr/>
        </p:nvGrpSpPr>
        <p:grpSpPr bwMode="auto">
          <a:xfrm>
            <a:off x="1143000" y="1333500"/>
            <a:ext cx="7424738" cy="1030288"/>
            <a:chOff x="720" y="840"/>
            <a:chExt cx="4677" cy="649"/>
          </a:xfrm>
        </p:grpSpPr>
        <p:sp>
          <p:nvSpPr>
            <p:cNvPr id="124937" name="Text Box 9"/>
            <p:cNvSpPr txBox="1">
              <a:spLocks noChangeArrowheads="1"/>
            </p:cNvSpPr>
            <p:nvPr/>
          </p:nvSpPr>
          <p:spPr bwMode="auto">
            <a:xfrm>
              <a:off x="3216" y="959"/>
              <a:ext cx="2181"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i="1">
                  <a:solidFill>
                    <a:srgbClr val="000000"/>
                  </a:solidFill>
                </a:rPr>
                <a:t>a</a:t>
              </a:r>
              <a:r>
                <a:rPr lang="en-US" sz="2400">
                  <a:solidFill>
                    <a:srgbClr val="000000"/>
                  </a:solidFill>
                </a:rPr>
                <a:t> = 5, </a:t>
              </a:r>
              <a:r>
                <a:rPr lang="en-US" sz="2400" i="1">
                  <a:solidFill>
                    <a:srgbClr val="000000"/>
                  </a:solidFill>
                </a:rPr>
                <a:t>b</a:t>
              </a:r>
              <a:r>
                <a:rPr lang="en-US" sz="2400">
                  <a:solidFill>
                    <a:srgbClr val="000000"/>
                  </a:solidFill>
                </a:rPr>
                <a:t> = –8, </a:t>
              </a:r>
              <a:r>
                <a:rPr lang="en-US" sz="2400" i="1">
                  <a:solidFill>
                    <a:srgbClr val="000000"/>
                  </a:solidFill>
                </a:rPr>
                <a:t>c</a:t>
              </a:r>
              <a:r>
                <a:rPr lang="en-US" sz="2400">
                  <a:solidFill>
                    <a:srgbClr val="000000"/>
                  </a:solidFill>
                </a:rPr>
                <a:t> = –4</a:t>
              </a:r>
            </a:p>
          </p:txBody>
        </p:sp>
        <p:pic>
          <p:nvPicPr>
            <p:cNvPr id="124942" name="Picture 14" descr="9-5-2b"/>
            <p:cNvPicPr>
              <a:picLocks noChangeAspect="1" noChangeArrowheads="1"/>
            </p:cNvPicPr>
            <p:nvPr/>
          </p:nvPicPr>
          <p:blipFill>
            <a:blip r:embed="rId3" cstate="print"/>
            <a:srcRect t="16936" b="63982"/>
            <a:stretch>
              <a:fillRect/>
            </a:stretch>
          </p:blipFill>
          <p:spPr bwMode="auto">
            <a:xfrm>
              <a:off x="720" y="840"/>
              <a:ext cx="2507" cy="649"/>
            </a:xfrm>
            <a:prstGeom prst="rect">
              <a:avLst/>
            </a:prstGeom>
            <a:noFill/>
          </p:spPr>
        </p:pic>
      </p:grpSp>
      <p:grpSp>
        <p:nvGrpSpPr>
          <p:cNvPr id="124958" name="Group 30"/>
          <p:cNvGrpSpPr>
            <a:grpSpLocks/>
          </p:cNvGrpSpPr>
          <p:nvPr/>
        </p:nvGrpSpPr>
        <p:grpSpPr bwMode="auto">
          <a:xfrm>
            <a:off x="1016000" y="5105400"/>
            <a:ext cx="7670800" cy="420688"/>
            <a:chOff x="640" y="3312"/>
            <a:chExt cx="4832" cy="265"/>
          </a:xfrm>
        </p:grpSpPr>
        <p:sp>
          <p:nvSpPr>
            <p:cNvPr id="124953" name="Text Box 25"/>
            <p:cNvSpPr txBox="1">
              <a:spLocks noChangeArrowheads="1"/>
            </p:cNvSpPr>
            <p:nvPr/>
          </p:nvSpPr>
          <p:spPr bwMode="auto">
            <a:xfrm>
              <a:off x="3216" y="3312"/>
              <a:ext cx="2256"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solidFill>
                    <a:srgbClr val="000000"/>
                  </a:solidFill>
                </a:rPr>
                <a:t>Simplify.</a:t>
              </a:r>
            </a:p>
          </p:txBody>
        </p:sp>
        <p:sp>
          <p:nvSpPr>
            <p:cNvPr id="124955" name="Text Box 27"/>
            <p:cNvSpPr txBox="1">
              <a:spLocks noChangeArrowheads="1"/>
            </p:cNvSpPr>
            <p:nvPr/>
          </p:nvSpPr>
          <p:spPr bwMode="auto">
            <a:xfrm>
              <a:off x="640" y="3312"/>
              <a:ext cx="672"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solidFill>
                    <a:srgbClr val="000000"/>
                  </a:solidFill>
                </a:rPr>
                <a:t>= 2</a:t>
              </a:r>
            </a:p>
          </p:txBody>
        </p:sp>
        <p:sp>
          <p:nvSpPr>
            <p:cNvPr id="124957" name="Text Box 29"/>
            <p:cNvSpPr txBox="1">
              <a:spLocks noChangeArrowheads="1"/>
            </p:cNvSpPr>
            <p:nvPr/>
          </p:nvSpPr>
          <p:spPr bwMode="auto">
            <a:xfrm>
              <a:off x="1872" y="3312"/>
              <a:ext cx="1152"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solidFill>
                    <a:srgbClr val="000000"/>
                  </a:solidFill>
                </a:rPr>
                <a:t>= –0.4</a:t>
              </a:r>
            </a:p>
          </p:txBody>
        </p:sp>
      </p:grpSp>
      <p:sp>
        <p:nvSpPr>
          <p:cNvPr id="124959" name="Rectangle 31"/>
          <p:cNvSpPr>
            <a:spLocks noChangeArrowheads="1"/>
          </p:cNvSpPr>
          <p:nvPr/>
        </p:nvSpPr>
        <p:spPr bwMode="auto">
          <a:xfrm>
            <a:off x="533400" y="5715000"/>
            <a:ext cx="8229600" cy="42068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The solutions are 2 and –0.4.</a:t>
            </a:r>
          </a:p>
        </p:txBody>
      </p:sp>
      <p:grpSp>
        <p:nvGrpSpPr>
          <p:cNvPr id="124968" name="Group 40"/>
          <p:cNvGrpSpPr>
            <a:grpSpLocks/>
          </p:cNvGrpSpPr>
          <p:nvPr/>
        </p:nvGrpSpPr>
        <p:grpSpPr bwMode="auto">
          <a:xfrm>
            <a:off x="777875" y="4165600"/>
            <a:ext cx="8061325" cy="877888"/>
            <a:chOff x="490" y="2624"/>
            <a:chExt cx="5078" cy="553"/>
          </a:xfrm>
        </p:grpSpPr>
        <p:pic>
          <p:nvPicPr>
            <p:cNvPr id="124938" name="Picture 10" descr="9-5-2b"/>
            <p:cNvPicPr>
              <a:picLocks noChangeAspect="1" noChangeArrowheads="1"/>
            </p:cNvPicPr>
            <p:nvPr/>
          </p:nvPicPr>
          <p:blipFill>
            <a:blip r:embed="rId3" cstate="print"/>
            <a:srcRect l="6702" t="84917" r="59793"/>
            <a:stretch>
              <a:fillRect/>
            </a:stretch>
          </p:blipFill>
          <p:spPr bwMode="auto">
            <a:xfrm>
              <a:off x="2112" y="2624"/>
              <a:ext cx="840" cy="513"/>
            </a:xfrm>
            <a:prstGeom prst="rect">
              <a:avLst/>
            </a:prstGeom>
            <a:noFill/>
          </p:spPr>
        </p:pic>
        <p:pic>
          <p:nvPicPr>
            <p:cNvPr id="124939" name="Picture 11" descr="9-5-2b"/>
            <p:cNvPicPr>
              <a:picLocks noChangeAspect="1" noChangeArrowheads="1"/>
            </p:cNvPicPr>
            <p:nvPr/>
          </p:nvPicPr>
          <p:blipFill>
            <a:blip r:embed="rId3" cstate="print"/>
            <a:srcRect t="69391" r="59793" b="14349"/>
            <a:stretch>
              <a:fillRect/>
            </a:stretch>
          </p:blipFill>
          <p:spPr bwMode="auto">
            <a:xfrm>
              <a:off x="720" y="2624"/>
              <a:ext cx="1008" cy="553"/>
            </a:xfrm>
            <a:prstGeom prst="rect">
              <a:avLst/>
            </a:prstGeom>
            <a:noFill/>
          </p:spPr>
        </p:pic>
        <p:sp>
          <p:nvSpPr>
            <p:cNvPr id="124946" name="Text Box 18"/>
            <p:cNvSpPr txBox="1">
              <a:spLocks noChangeArrowheads="1"/>
            </p:cNvSpPr>
            <p:nvPr/>
          </p:nvSpPr>
          <p:spPr bwMode="auto">
            <a:xfrm>
              <a:off x="3216" y="2784"/>
              <a:ext cx="2352"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solidFill>
                    <a:srgbClr val="000000"/>
                  </a:solidFill>
                </a:rPr>
                <a:t>Separate the solutions.</a:t>
              </a:r>
            </a:p>
          </p:txBody>
        </p:sp>
        <p:sp>
          <p:nvSpPr>
            <p:cNvPr id="124948" name="Text Box 20"/>
            <p:cNvSpPr txBox="1">
              <a:spLocks noChangeArrowheads="1"/>
            </p:cNvSpPr>
            <p:nvPr/>
          </p:nvSpPr>
          <p:spPr bwMode="auto">
            <a:xfrm>
              <a:off x="1428" y="2776"/>
              <a:ext cx="624"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solidFill>
                    <a:srgbClr val="000000"/>
                  </a:solidFill>
                </a:rPr>
                <a:t>or</a:t>
              </a:r>
            </a:p>
          </p:txBody>
        </p:sp>
        <p:sp>
          <p:nvSpPr>
            <p:cNvPr id="124962" name="Text Box 34"/>
            <p:cNvSpPr txBox="1">
              <a:spLocks noChangeArrowheads="1"/>
            </p:cNvSpPr>
            <p:nvPr/>
          </p:nvSpPr>
          <p:spPr bwMode="auto">
            <a:xfrm>
              <a:off x="490" y="2778"/>
              <a:ext cx="672"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i="1">
                  <a:solidFill>
                    <a:srgbClr val="000000"/>
                  </a:solidFill>
                </a:rPr>
                <a:t>x</a:t>
              </a:r>
            </a:p>
          </p:txBody>
        </p:sp>
        <p:sp>
          <p:nvSpPr>
            <p:cNvPr id="124963" name="Text Box 35"/>
            <p:cNvSpPr txBox="1">
              <a:spLocks noChangeArrowheads="1"/>
            </p:cNvSpPr>
            <p:nvPr/>
          </p:nvSpPr>
          <p:spPr bwMode="auto">
            <a:xfrm>
              <a:off x="1728" y="2778"/>
              <a:ext cx="528"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i="1">
                  <a:solidFill>
                    <a:srgbClr val="000000"/>
                  </a:solidFill>
                </a:rPr>
                <a:t>x</a:t>
              </a:r>
            </a:p>
          </p:txBody>
        </p:sp>
      </p:grpSp>
      <p:grpSp>
        <p:nvGrpSpPr>
          <p:cNvPr id="124966" name="Group 38"/>
          <p:cNvGrpSpPr>
            <a:grpSpLocks/>
          </p:cNvGrpSpPr>
          <p:nvPr/>
        </p:nvGrpSpPr>
        <p:grpSpPr bwMode="auto">
          <a:xfrm>
            <a:off x="1143000" y="3238500"/>
            <a:ext cx="7424738" cy="903288"/>
            <a:chOff x="720" y="2040"/>
            <a:chExt cx="4677" cy="569"/>
          </a:xfrm>
        </p:grpSpPr>
        <p:pic>
          <p:nvPicPr>
            <p:cNvPr id="124940" name="Picture 12" descr="9-5-2b"/>
            <p:cNvPicPr>
              <a:picLocks noChangeAspect="1" noChangeArrowheads="1"/>
            </p:cNvPicPr>
            <p:nvPr/>
          </p:nvPicPr>
          <p:blipFill>
            <a:blip r:embed="rId3" cstate="print"/>
            <a:srcRect l="53610" t="52220" r="23415" b="31050"/>
            <a:stretch>
              <a:fillRect/>
            </a:stretch>
          </p:blipFill>
          <p:spPr bwMode="auto">
            <a:xfrm>
              <a:off x="2400" y="2040"/>
              <a:ext cx="576" cy="569"/>
            </a:xfrm>
            <a:prstGeom prst="rect">
              <a:avLst/>
            </a:prstGeom>
            <a:noFill/>
          </p:spPr>
        </p:pic>
        <p:sp>
          <p:nvSpPr>
            <p:cNvPr id="124944" name="Text Box 16"/>
            <p:cNvSpPr txBox="1">
              <a:spLocks noChangeArrowheads="1"/>
            </p:cNvSpPr>
            <p:nvPr/>
          </p:nvSpPr>
          <p:spPr bwMode="auto">
            <a:xfrm>
              <a:off x="3216" y="2184"/>
              <a:ext cx="2181"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solidFill>
                    <a:srgbClr val="000000"/>
                  </a:solidFill>
                </a:rPr>
                <a:t>Add and simplify.</a:t>
              </a:r>
            </a:p>
          </p:txBody>
        </p:sp>
        <p:sp>
          <p:nvSpPr>
            <p:cNvPr id="124964" name="Text Box 36"/>
            <p:cNvSpPr txBox="1">
              <a:spLocks noChangeArrowheads="1"/>
            </p:cNvSpPr>
            <p:nvPr/>
          </p:nvSpPr>
          <p:spPr bwMode="auto">
            <a:xfrm>
              <a:off x="1698" y="2183"/>
              <a:ext cx="1152"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solidFill>
                    <a:srgbClr val="000000"/>
                  </a:solidFill>
                </a:rPr>
                <a:t>or</a:t>
              </a:r>
            </a:p>
          </p:txBody>
        </p:sp>
        <p:pic>
          <p:nvPicPr>
            <p:cNvPr id="124965" name="Picture 37" descr="9-5-2b"/>
            <p:cNvPicPr>
              <a:picLocks noChangeAspect="1" noChangeArrowheads="1"/>
            </p:cNvPicPr>
            <p:nvPr/>
          </p:nvPicPr>
          <p:blipFill>
            <a:blip r:embed="rId3" cstate="print"/>
            <a:srcRect t="52220" r="54048" b="31050"/>
            <a:stretch>
              <a:fillRect/>
            </a:stretch>
          </p:blipFill>
          <p:spPr bwMode="auto">
            <a:xfrm>
              <a:off x="720" y="2040"/>
              <a:ext cx="1152" cy="569"/>
            </a:xfrm>
            <a:prstGeom prst="rect">
              <a:avLst/>
            </a:prstGeom>
            <a:noFill/>
          </p:spPr>
        </p:pic>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4943"/>
                                        </p:tgtEl>
                                        <p:attrNameLst>
                                          <p:attrName>style.visibility</p:attrName>
                                        </p:attrNameLst>
                                      </p:cBhvr>
                                      <p:to>
                                        <p:strVal val="visible"/>
                                      </p:to>
                                    </p:set>
                                    <p:animEffect transition="in" filter="wipe(left)">
                                      <p:cBhvr>
                                        <p:cTn id="7" dur="500"/>
                                        <p:tgtEl>
                                          <p:spTgt spid="12494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4945"/>
                                        </p:tgtEl>
                                        <p:attrNameLst>
                                          <p:attrName>style.visibility</p:attrName>
                                        </p:attrNameLst>
                                      </p:cBhvr>
                                      <p:to>
                                        <p:strVal val="visible"/>
                                      </p:to>
                                    </p:set>
                                    <p:animEffect transition="in" filter="wipe(left)">
                                      <p:cBhvr>
                                        <p:cTn id="12" dur="500"/>
                                        <p:tgtEl>
                                          <p:spTgt spid="12494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4966"/>
                                        </p:tgtEl>
                                        <p:attrNameLst>
                                          <p:attrName>style.visibility</p:attrName>
                                        </p:attrNameLst>
                                      </p:cBhvr>
                                      <p:to>
                                        <p:strVal val="visible"/>
                                      </p:to>
                                    </p:set>
                                    <p:animEffect transition="in" filter="wipe(left)">
                                      <p:cBhvr>
                                        <p:cTn id="17" dur="500"/>
                                        <p:tgtEl>
                                          <p:spTgt spid="12496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24968"/>
                                        </p:tgtEl>
                                        <p:attrNameLst>
                                          <p:attrName>style.visibility</p:attrName>
                                        </p:attrNameLst>
                                      </p:cBhvr>
                                      <p:to>
                                        <p:strVal val="visible"/>
                                      </p:to>
                                    </p:set>
                                    <p:animEffect transition="in" filter="wipe(left)">
                                      <p:cBhvr>
                                        <p:cTn id="22" dur="500"/>
                                        <p:tgtEl>
                                          <p:spTgt spid="12496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24958"/>
                                        </p:tgtEl>
                                        <p:attrNameLst>
                                          <p:attrName>style.visibility</p:attrName>
                                        </p:attrNameLst>
                                      </p:cBhvr>
                                      <p:to>
                                        <p:strVal val="visible"/>
                                      </p:to>
                                    </p:set>
                                    <p:animEffect transition="in" filter="wipe(left)">
                                      <p:cBhvr>
                                        <p:cTn id="27" dur="500"/>
                                        <p:tgtEl>
                                          <p:spTgt spid="12495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24959">
                                            <p:txEl>
                                              <p:pRg st="0" end="0"/>
                                            </p:txEl>
                                          </p:spTgt>
                                        </p:tgtEl>
                                        <p:attrNameLst>
                                          <p:attrName>style.visibility</p:attrName>
                                        </p:attrNameLst>
                                      </p:cBhvr>
                                      <p:to>
                                        <p:strVal val="visible"/>
                                      </p:to>
                                    </p:set>
                                    <p:animEffect transition="in" filter="wipe(left)">
                                      <p:cBhvr>
                                        <p:cTn id="32" dur="500"/>
                                        <p:tgtEl>
                                          <p:spTgt spid="1249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59"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TPQuestion"/>
          <p:cNvSpPr>
            <a:spLocks noGrp="1" noChangeArrowheads="1"/>
          </p:cNvSpPr>
          <p:nvPr>
            <p:ph type="title"/>
          </p:nvPr>
        </p:nvSpPr>
        <p:spPr/>
        <p:txBody>
          <a:bodyPr/>
          <a:lstStyle/>
          <a:p>
            <a:r>
              <a:rPr lang="en-US"/>
              <a:t>Example 2</a:t>
            </a:r>
          </a:p>
        </p:txBody>
      </p:sp>
      <p:sp>
        <p:nvSpPr>
          <p:cNvPr id="114693" name="TPAnswers"/>
          <p:cNvSpPr>
            <a:spLocks noChangeArrowheads="1"/>
          </p:cNvSpPr>
          <p:nvPr>
            <p:custDataLst>
              <p:tags r:id="rId2"/>
            </p:custDataLst>
          </p:nvPr>
        </p:nvSpPr>
        <p:spPr bwMode="auto">
          <a:xfrm>
            <a:off x="857250" y="25654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1, –1.6</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–0.5, 1.2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0.6, 1.8</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–1, 1.4</a:t>
            </a:r>
          </a:p>
        </p:txBody>
      </p:sp>
      <p:sp>
        <p:nvSpPr>
          <p:cNvPr id="114694" name="TPQuestion"/>
          <p:cNvSpPr>
            <a:spLocks noChangeArrowheads="1"/>
          </p:cNvSpPr>
          <p:nvPr/>
        </p:nvSpPr>
        <p:spPr bwMode="auto">
          <a:xfrm>
            <a:off x="476250" y="1517650"/>
            <a:ext cx="8020050"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cs typeface="Times New Roman" pitchFamily="18" charset="0"/>
              </a:rPr>
              <a:t>A.</a:t>
            </a:r>
            <a:r>
              <a:rPr lang="en-US" sz="2400" b="1">
                <a:solidFill>
                  <a:srgbClr val="00539D"/>
                </a:solidFill>
                <a:cs typeface="Times New Roman" pitchFamily="18" charset="0"/>
              </a:rPr>
              <a:t> Solve 5</a:t>
            </a:r>
            <a:r>
              <a:rPr lang="en-US" sz="2400" b="1" i="1">
                <a:solidFill>
                  <a:srgbClr val="00539D"/>
                </a:solidFill>
                <a:cs typeface="Times New Roman" pitchFamily="18" charset="0"/>
              </a:rPr>
              <a:t>x</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+ 3</a:t>
            </a:r>
            <a:r>
              <a:rPr lang="en-US" sz="2400" b="1" i="1">
                <a:solidFill>
                  <a:srgbClr val="00539D"/>
                </a:solidFill>
                <a:cs typeface="Times New Roman" pitchFamily="18" charset="0"/>
              </a:rPr>
              <a:t>x</a:t>
            </a:r>
            <a:r>
              <a:rPr lang="en-US" sz="2400" b="1">
                <a:solidFill>
                  <a:srgbClr val="00539D"/>
                </a:solidFill>
                <a:cs typeface="Times New Roman" pitchFamily="18" charset="0"/>
              </a:rPr>
              <a:t> – 8. Round to the nearest tenth if necessary.</a:t>
            </a:r>
          </a:p>
        </p:txBody>
      </p:sp>
      <p:sp>
        <p:nvSpPr>
          <p:cNvPr id="114695" name="Oval 7"/>
          <p:cNvSpPr>
            <a:spLocks noChangeArrowheads="1"/>
          </p:cNvSpPr>
          <p:nvPr/>
        </p:nvSpPr>
        <p:spPr bwMode="auto">
          <a:xfrm>
            <a:off x="876300" y="2562225"/>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4696"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4697"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4696"/>
                                        </p:tgtEl>
                                        <p:attrNameLst>
                                          <p:attrName>style.visibility</p:attrName>
                                        </p:attrNameLst>
                                      </p:cBhvr>
                                      <p:to>
                                        <p:strVal val="visible"/>
                                      </p:to>
                                    </p:set>
                                    <p:animEffect transition="in" filter="wipe(left)">
                                      <p:cBhvr>
                                        <p:cTn id="7" dur="500"/>
                                        <p:tgtEl>
                                          <p:spTgt spid="11469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4697"/>
                                        </p:tgtEl>
                                        <p:attrNameLst>
                                          <p:attrName>style.visibility</p:attrName>
                                        </p:attrNameLst>
                                      </p:cBhvr>
                                      <p:to>
                                        <p:strVal val="visible"/>
                                      </p:to>
                                    </p:set>
                                    <p:animEffect transition="in" filter="dissolve">
                                      <p:cBhvr>
                                        <p:cTn id="11" dur="500"/>
                                        <p:tgtEl>
                                          <p:spTgt spid="11469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4694"/>
                                        </p:tgtEl>
                                        <p:attrNameLst>
                                          <p:attrName>style.visibility</p:attrName>
                                        </p:attrNameLst>
                                      </p:cBhvr>
                                      <p:to>
                                        <p:strVal val="visible"/>
                                      </p:to>
                                    </p:set>
                                    <p:animEffect transition="in" filter="wipe(left)">
                                      <p:cBhvr>
                                        <p:cTn id="15" dur="500"/>
                                        <p:tgtEl>
                                          <p:spTgt spid="11469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4693"/>
                                        </p:tgtEl>
                                        <p:attrNameLst>
                                          <p:attrName>style.visibility</p:attrName>
                                        </p:attrNameLst>
                                      </p:cBhvr>
                                      <p:to>
                                        <p:strVal val="visible"/>
                                      </p:to>
                                    </p:set>
                                    <p:animEffect transition="in" filter="wipe(left)">
                                      <p:cBhvr>
                                        <p:cTn id="19" dur="500"/>
                                        <p:tgtEl>
                                          <p:spTgt spid="114693"/>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4695"/>
                                        </p:tgtEl>
                                        <p:attrNameLst>
                                          <p:attrName>style.visibility</p:attrName>
                                        </p:attrNameLst>
                                      </p:cBhvr>
                                      <p:to>
                                        <p:strVal val="visible"/>
                                      </p:to>
                                    </p:set>
                                    <p:animEffect transition="in" filter="wipe(down)">
                                      <p:cBhvr>
                                        <p:cTn id="24" dur="580">
                                          <p:stCondLst>
                                            <p:cond delay="0"/>
                                          </p:stCondLst>
                                        </p:cTn>
                                        <p:tgtEl>
                                          <p:spTgt spid="114695"/>
                                        </p:tgtEl>
                                      </p:cBhvr>
                                    </p:animEffect>
                                    <p:anim calcmode="lin" valueType="num">
                                      <p:cBhvr>
                                        <p:cTn id="25" dur="1822" tmFilter="0,0; 0.14,0.36; 0.43,0.73; 0.71,0.91; 1.0,1.0">
                                          <p:stCondLst>
                                            <p:cond delay="0"/>
                                          </p:stCondLst>
                                        </p:cTn>
                                        <p:tgtEl>
                                          <p:spTgt spid="114695"/>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4695"/>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4695"/>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4695"/>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4695"/>
                                        </p:tgtEl>
                                        <p:attrNameLst>
                                          <p:attrName>ppt_y</p:attrName>
                                        </p:attrNameLst>
                                      </p:cBhvr>
                                      <p:tavLst>
                                        <p:tav tm="0" fmla="#ppt_y-sin(pi*$)/81">
                                          <p:val>
                                            <p:fltVal val="0"/>
                                          </p:val>
                                        </p:tav>
                                        <p:tav tm="100000">
                                          <p:val>
                                            <p:fltVal val="1"/>
                                          </p:val>
                                        </p:tav>
                                      </p:tavLst>
                                    </p:anim>
                                    <p:animScale>
                                      <p:cBhvr>
                                        <p:cTn id="30" dur="26">
                                          <p:stCondLst>
                                            <p:cond delay="650"/>
                                          </p:stCondLst>
                                        </p:cTn>
                                        <p:tgtEl>
                                          <p:spTgt spid="114695"/>
                                        </p:tgtEl>
                                      </p:cBhvr>
                                      <p:to x="100000" y="60000"/>
                                    </p:animScale>
                                    <p:animScale>
                                      <p:cBhvr>
                                        <p:cTn id="31" dur="166" decel="50000">
                                          <p:stCondLst>
                                            <p:cond delay="676"/>
                                          </p:stCondLst>
                                        </p:cTn>
                                        <p:tgtEl>
                                          <p:spTgt spid="114695"/>
                                        </p:tgtEl>
                                      </p:cBhvr>
                                      <p:to x="100000" y="100000"/>
                                    </p:animScale>
                                    <p:animScale>
                                      <p:cBhvr>
                                        <p:cTn id="32" dur="26">
                                          <p:stCondLst>
                                            <p:cond delay="1312"/>
                                          </p:stCondLst>
                                        </p:cTn>
                                        <p:tgtEl>
                                          <p:spTgt spid="114695"/>
                                        </p:tgtEl>
                                      </p:cBhvr>
                                      <p:to x="100000" y="80000"/>
                                    </p:animScale>
                                    <p:animScale>
                                      <p:cBhvr>
                                        <p:cTn id="33" dur="166" decel="50000">
                                          <p:stCondLst>
                                            <p:cond delay="1338"/>
                                          </p:stCondLst>
                                        </p:cTn>
                                        <p:tgtEl>
                                          <p:spTgt spid="114695"/>
                                        </p:tgtEl>
                                      </p:cBhvr>
                                      <p:to x="100000" y="100000"/>
                                    </p:animScale>
                                    <p:animScale>
                                      <p:cBhvr>
                                        <p:cTn id="34" dur="26">
                                          <p:stCondLst>
                                            <p:cond delay="1642"/>
                                          </p:stCondLst>
                                        </p:cTn>
                                        <p:tgtEl>
                                          <p:spTgt spid="114695"/>
                                        </p:tgtEl>
                                      </p:cBhvr>
                                      <p:to x="100000" y="90000"/>
                                    </p:animScale>
                                    <p:animScale>
                                      <p:cBhvr>
                                        <p:cTn id="35" dur="166" decel="50000">
                                          <p:stCondLst>
                                            <p:cond delay="1668"/>
                                          </p:stCondLst>
                                        </p:cTn>
                                        <p:tgtEl>
                                          <p:spTgt spid="114695"/>
                                        </p:tgtEl>
                                      </p:cBhvr>
                                      <p:to x="100000" y="100000"/>
                                    </p:animScale>
                                    <p:animScale>
                                      <p:cBhvr>
                                        <p:cTn id="36" dur="26">
                                          <p:stCondLst>
                                            <p:cond delay="1808"/>
                                          </p:stCondLst>
                                        </p:cTn>
                                        <p:tgtEl>
                                          <p:spTgt spid="114695"/>
                                        </p:tgtEl>
                                      </p:cBhvr>
                                      <p:to x="100000" y="95000"/>
                                    </p:animScale>
                                    <p:animScale>
                                      <p:cBhvr>
                                        <p:cTn id="37" dur="166" decel="50000">
                                          <p:stCondLst>
                                            <p:cond delay="1834"/>
                                          </p:stCondLst>
                                        </p:cTn>
                                        <p:tgtEl>
                                          <p:spTgt spid="11469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3" grpId="0" autoUpdateAnimBg="0"/>
      <p:bldP spid="114694" grpId="0" autoUpdateAnimBg="0"/>
      <p:bldP spid="11469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TPQuestion"/>
          <p:cNvSpPr>
            <a:spLocks noGrp="1" noChangeArrowheads="1"/>
          </p:cNvSpPr>
          <p:nvPr>
            <p:ph type="title"/>
          </p:nvPr>
        </p:nvSpPr>
        <p:spPr/>
        <p:txBody>
          <a:bodyPr/>
          <a:lstStyle/>
          <a:p>
            <a:r>
              <a:rPr lang="en-US"/>
              <a:t>Example 2</a:t>
            </a:r>
          </a:p>
        </p:txBody>
      </p:sp>
      <p:sp>
        <p:nvSpPr>
          <p:cNvPr id="125957" name="TPAnswers"/>
          <p:cNvSpPr>
            <a:spLocks noChangeArrowheads="1"/>
          </p:cNvSpPr>
          <p:nvPr>
            <p:custDataLst>
              <p:tags r:id="rId2"/>
            </p:custDataLst>
          </p:nvPr>
        </p:nvSpPr>
        <p:spPr bwMode="auto">
          <a:xfrm>
            <a:off x="857250" y="25654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–0.1, 0.9</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–0.5, 1.2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0.6, 1.8</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0.4, 1.6</a:t>
            </a:r>
          </a:p>
        </p:txBody>
      </p:sp>
      <p:sp>
        <p:nvSpPr>
          <p:cNvPr id="125958" name="TPQuestion"/>
          <p:cNvSpPr>
            <a:spLocks noChangeArrowheads="1"/>
          </p:cNvSpPr>
          <p:nvPr/>
        </p:nvSpPr>
        <p:spPr bwMode="auto">
          <a:xfrm>
            <a:off x="476250" y="1517650"/>
            <a:ext cx="8020050"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cs typeface="Times New Roman" pitchFamily="18" charset="0"/>
              </a:rPr>
              <a:t>B.</a:t>
            </a:r>
            <a:r>
              <a:rPr lang="en-US" sz="2400" b="1">
                <a:solidFill>
                  <a:srgbClr val="00539D"/>
                </a:solidFill>
                <a:cs typeface="Times New Roman" pitchFamily="18" charset="0"/>
              </a:rPr>
              <a:t> Solve 3</a:t>
            </a:r>
            <a:r>
              <a:rPr lang="en-US" sz="2400" b="1" i="1">
                <a:solidFill>
                  <a:srgbClr val="00539D"/>
                </a:solidFill>
                <a:cs typeface="Times New Roman" pitchFamily="18" charset="0"/>
              </a:rPr>
              <a:t>x</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6</a:t>
            </a:r>
            <a:r>
              <a:rPr lang="en-US" sz="2400" b="1" i="1">
                <a:solidFill>
                  <a:srgbClr val="00539D"/>
                </a:solidFill>
                <a:cs typeface="Times New Roman" pitchFamily="18" charset="0"/>
              </a:rPr>
              <a:t>x</a:t>
            </a:r>
            <a:r>
              <a:rPr lang="en-US" sz="2400" b="1">
                <a:solidFill>
                  <a:srgbClr val="00539D"/>
                </a:solidFill>
                <a:cs typeface="Times New Roman" pitchFamily="18" charset="0"/>
              </a:rPr>
              <a:t> + 2. Round to the nearest tenth if necessary.</a:t>
            </a:r>
          </a:p>
        </p:txBody>
      </p:sp>
      <p:sp>
        <p:nvSpPr>
          <p:cNvPr id="125959" name="Oval 7"/>
          <p:cNvSpPr>
            <a:spLocks noChangeArrowheads="1"/>
          </p:cNvSpPr>
          <p:nvPr/>
        </p:nvSpPr>
        <p:spPr bwMode="auto">
          <a:xfrm>
            <a:off x="876300" y="53340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25960"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25961"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5958"/>
                                        </p:tgtEl>
                                        <p:attrNameLst>
                                          <p:attrName>style.visibility</p:attrName>
                                        </p:attrNameLst>
                                      </p:cBhvr>
                                      <p:to>
                                        <p:strVal val="visible"/>
                                      </p:to>
                                    </p:set>
                                    <p:animEffect transition="in" filter="wipe(left)">
                                      <p:cBhvr>
                                        <p:cTn id="7" dur="500"/>
                                        <p:tgtEl>
                                          <p:spTgt spid="12595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5957"/>
                                        </p:tgtEl>
                                        <p:attrNameLst>
                                          <p:attrName>style.visibility</p:attrName>
                                        </p:attrNameLst>
                                      </p:cBhvr>
                                      <p:to>
                                        <p:strVal val="visible"/>
                                      </p:to>
                                    </p:set>
                                    <p:animEffect transition="in" filter="wipe(left)">
                                      <p:cBhvr>
                                        <p:cTn id="11" dur="500"/>
                                        <p:tgtEl>
                                          <p:spTgt spid="125957"/>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grpId="0" nodeType="clickEffect">
                                  <p:stCondLst>
                                    <p:cond delay="0"/>
                                  </p:stCondLst>
                                  <p:childTnLst>
                                    <p:set>
                                      <p:cBhvr>
                                        <p:cTn id="15" dur="1" fill="hold">
                                          <p:stCondLst>
                                            <p:cond delay="0"/>
                                          </p:stCondLst>
                                        </p:cTn>
                                        <p:tgtEl>
                                          <p:spTgt spid="125959"/>
                                        </p:tgtEl>
                                        <p:attrNameLst>
                                          <p:attrName>style.visibility</p:attrName>
                                        </p:attrNameLst>
                                      </p:cBhvr>
                                      <p:to>
                                        <p:strVal val="visible"/>
                                      </p:to>
                                    </p:set>
                                    <p:animEffect transition="in" filter="wipe(down)">
                                      <p:cBhvr>
                                        <p:cTn id="16" dur="580">
                                          <p:stCondLst>
                                            <p:cond delay="0"/>
                                          </p:stCondLst>
                                        </p:cTn>
                                        <p:tgtEl>
                                          <p:spTgt spid="125959"/>
                                        </p:tgtEl>
                                      </p:cBhvr>
                                    </p:animEffect>
                                    <p:anim calcmode="lin" valueType="num">
                                      <p:cBhvr>
                                        <p:cTn id="17" dur="1822" tmFilter="0,0; 0.14,0.36; 0.43,0.73; 0.71,0.91; 1.0,1.0">
                                          <p:stCondLst>
                                            <p:cond delay="0"/>
                                          </p:stCondLst>
                                        </p:cTn>
                                        <p:tgtEl>
                                          <p:spTgt spid="125959"/>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25959"/>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25959"/>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25959"/>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25959"/>
                                        </p:tgtEl>
                                        <p:attrNameLst>
                                          <p:attrName>ppt_y</p:attrName>
                                        </p:attrNameLst>
                                      </p:cBhvr>
                                      <p:tavLst>
                                        <p:tav tm="0" fmla="#ppt_y-sin(pi*$)/81">
                                          <p:val>
                                            <p:fltVal val="0"/>
                                          </p:val>
                                        </p:tav>
                                        <p:tav tm="100000">
                                          <p:val>
                                            <p:fltVal val="1"/>
                                          </p:val>
                                        </p:tav>
                                      </p:tavLst>
                                    </p:anim>
                                    <p:animScale>
                                      <p:cBhvr>
                                        <p:cTn id="22" dur="26">
                                          <p:stCondLst>
                                            <p:cond delay="650"/>
                                          </p:stCondLst>
                                        </p:cTn>
                                        <p:tgtEl>
                                          <p:spTgt spid="125959"/>
                                        </p:tgtEl>
                                      </p:cBhvr>
                                      <p:to x="100000" y="60000"/>
                                    </p:animScale>
                                    <p:animScale>
                                      <p:cBhvr>
                                        <p:cTn id="23" dur="166" decel="50000">
                                          <p:stCondLst>
                                            <p:cond delay="676"/>
                                          </p:stCondLst>
                                        </p:cTn>
                                        <p:tgtEl>
                                          <p:spTgt spid="125959"/>
                                        </p:tgtEl>
                                      </p:cBhvr>
                                      <p:to x="100000" y="100000"/>
                                    </p:animScale>
                                    <p:animScale>
                                      <p:cBhvr>
                                        <p:cTn id="24" dur="26">
                                          <p:stCondLst>
                                            <p:cond delay="1312"/>
                                          </p:stCondLst>
                                        </p:cTn>
                                        <p:tgtEl>
                                          <p:spTgt spid="125959"/>
                                        </p:tgtEl>
                                      </p:cBhvr>
                                      <p:to x="100000" y="80000"/>
                                    </p:animScale>
                                    <p:animScale>
                                      <p:cBhvr>
                                        <p:cTn id="25" dur="166" decel="50000">
                                          <p:stCondLst>
                                            <p:cond delay="1338"/>
                                          </p:stCondLst>
                                        </p:cTn>
                                        <p:tgtEl>
                                          <p:spTgt spid="125959"/>
                                        </p:tgtEl>
                                      </p:cBhvr>
                                      <p:to x="100000" y="100000"/>
                                    </p:animScale>
                                    <p:animScale>
                                      <p:cBhvr>
                                        <p:cTn id="26" dur="26">
                                          <p:stCondLst>
                                            <p:cond delay="1642"/>
                                          </p:stCondLst>
                                        </p:cTn>
                                        <p:tgtEl>
                                          <p:spTgt spid="125959"/>
                                        </p:tgtEl>
                                      </p:cBhvr>
                                      <p:to x="100000" y="90000"/>
                                    </p:animScale>
                                    <p:animScale>
                                      <p:cBhvr>
                                        <p:cTn id="27" dur="166" decel="50000">
                                          <p:stCondLst>
                                            <p:cond delay="1668"/>
                                          </p:stCondLst>
                                        </p:cTn>
                                        <p:tgtEl>
                                          <p:spTgt spid="125959"/>
                                        </p:tgtEl>
                                      </p:cBhvr>
                                      <p:to x="100000" y="100000"/>
                                    </p:animScale>
                                    <p:animScale>
                                      <p:cBhvr>
                                        <p:cTn id="28" dur="26">
                                          <p:stCondLst>
                                            <p:cond delay="1808"/>
                                          </p:stCondLst>
                                        </p:cTn>
                                        <p:tgtEl>
                                          <p:spTgt spid="125959"/>
                                        </p:tgtEl>
                                      </p:cBhvr>
                                      <p:to x="100000" y="95000"/>
                                    </p:animScale>
                                    <p:animScale>
                                      <p:cBhvr>
                                        <p:cTn id="29" dur="166" decel="50000">
                                          <p:stCondLst>
                                            <p:cond delay="1834"/>
                                          </p:stCondLst>
                                        </p:cTn>
                                        <p:tgtEl>
                                          <p:spTgt spid="12595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7" grpId="0" autoUpdateAnimBg="0"/>
      <p:bldP spid="125958" grpId="0" autoUpdateAnimBg="0"/>
      <p:bldP spid="12595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Example 3</a:t>
            </a:r>
          </a:p>
        </p:txBody>
      </p:sp>
      <p:sp>
        <p:nvSpPr>
          <p:cNvPr id="9219" name="Text Box 3"/>
          <p:cNvSpPr txBox="1">
            <a:spLocks noChangeArrowheads="1"/>
          </p:cNvSpPr>
          <p:nvPr/>
        </p:nvSpPr>
        <p:spPr bwMode="auto">
          <a:xfrm>
            <a:off x="2628900" y="771525"/>
            <a:ext cx="5981700" cy="1158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Solve Quadratic Equations Using Different Methods</a:t>
            </a:r>
            <a:endParaRPr lang="en-US" sz="2000">
              <a:solidFill>
                <a:srgbClr val="000000"/>
              </a:solidFill>
            </a:endParaRPr>
          </a:p>
          <a:p>
            <a:pPr>
              <a:spcBef>
                <a:spcPct val="50000"/>
              </a:spcBef>
            </a:pPr>
            <a:endParaRPr lang="en-US" sz="2000" b="1">
              <a:solidFill>
                <a:srgbClr val="EC1D24"/>
              </a:solidFill>
            </a:endParaRPr>
          </a:p>
        </p:txBody>
      </p:sp>
      <p:sp>
        <p:nvSpPr>
          <p:cNvPr id="9220" name="Rectangle 4"/>
          <p:cNvSpPr>
            <a:spLocks noChangeArrowheads="1"/>
          </p:cNvSpPr>
          <p:nvPr/>
        </p:nvSpPr>
        <p:spPr bwMode="auto">
          <a:xfrm>
            <a:off x="876300" y="1503363"/>
            <a:ext cx="7705725" cy="420687"/>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00539D"/>
                </a:solidFill>
                <a:ea typeface="Times New Roman" pitchFamily="18" charset="0"/>
                <a:cs typeface="Arial" charset="0"/>
              </a:rPr>
              <a:t>Solve 3</a:t>
            </a:r>
            <a:r>
              <a:rPr lang="en-US" sz="2400" b="1" i="1">
                <a:solidFill>
                  <a:srgbClr val="00539D"/>
                </a:solidFill>
                <a:ea typeface="Times New Roman" pitchFamily="18" charset="0"/>
                <a:cs typeface="Arial" charset="0"/>
              </a:rPr>
              <a:t>x</a:t>
            </a:r>
            <a:r>
              <a:rPr lang="en-US" sz="2400" b="1" baseline="40000">
                <a:solidFill>
                  <a:srgbClr val="00539D"/>
                </a:solidFill>
                <a:ea typeface="Times New Roman" pitchFamily="18" charset="0"/>
                <a:cs typeface="Arial" charset="0"/>
              </a:rPr>
              <a:t>2</a:t>
            </a:r>
            <a:r>
              <a:rPr lang="en-US" sz="2400" b="1">
                <a:solidFill>
                  <a:srgbClr val="00539D"/>
                </a:solidFill>
                <a:ea typeface="Times New Roman" pitchFamily="18" charset="0"/>
                <a:cs typeface="Arial" charset="0"/>
              </a:rPr>
              <a:t> – 5</a:t>
            </a:r>
            <a:r>
              <a:rPr lang="en-US" sz="2400" b="1" i="1">
                <a:solidFill>
                  <a:srgbClr val="00539D"/>
                </a:solidFill>
                <a:ea typeface="Times New Roman" pitchFamily="18" charset="0"/>
                <a:cs typeface="Arial" charset="0"/>
              </a:rPr>
              <a:t>x </a:t>
            </a:r>
            <a:r>
              <a:rPr lang="en-US" sz="2400" b="1">
                <a:solidFill>
                  <a:srgbClr val="00539D"/>
                </a:solidFill>
                <a:ea typeface="Times New Roman" pitchFamily="18" charset="0"/>
                <a:cs typeface="Arial" charset="0"/>
              </a:rPr>
              <a:t>= 12.</a:t>
            </a:r>
            <a:endParaRPr lang="en-US" sz="2400" i="1">
              <a:solidFill>
                <a:srgbClr val="000000"/>
              </a:solidFill>
              <a:ea typeface="Times New Roman" pitchFamily="18" charset="0"/>
              <a:cs typeface="Arial" charset="0"/>
            </a:endParaRPr>
          </a:p>
        </p:txBody>
      </p:sp>
      <p:sp>
        <p:nvSpPr>
          <p:cNvPr id="9221" name="Text Box 5"/>
          <p:cNvSpPr txBox="1">
            <a:spLocks noChangeArrowheads="1"/>
          </p:cNvSpPr>
          <p:nvPr/>
        </p:nvSpPr>
        <p:spPr bwMode="auto">
          <a:xfrm>
            <a:off x="533400" y="2322513"/>
            <a:ext cx="8077200" cy="2173287"/>
          </a:xfrm>
          <a:prstGeom prst="rect">
            <a:avLst/>
          </a:prstGeom>
          <a:noFill/>
          <a:ln w="9525" algn="ctr">
            <a:noFill/>
            <a:miter lim="800000"/>
            <a:headEnd/>
            <a:tailEnd/>
          </a:ln>
          <a:effectLst/>
        </p:spPr>
        <p:txBody>
          <a:bodyPr>
            <a:spAutoFit/>
          </a:bodyPr>
          <a:lstStyle/>
          <a:p>
            <a:pPr marL="2235200" indent="-1892300">
              <a:lnSpc>
                <a:spcPct val="90000"/>
              </a:lnSpc>
              <a:spcBef>
                <a:spcPct val="20000"/>
              </a:spcBef>
              <a:spcAft>
                <a:spcPct val="20000"/>
              </a:spcAft>
              <a:tabLst>
                <a:tab pos="3949700" algn="r"/>
                <a:tab pos="4064000" algn="l"/>
                <a:tab pos="5143500" algn="l"/>
              </a:tabLst>
            </a:pPr>
            <a:r>
              <a:rPr lang="en-US" sz="2400" b="1">
                <a:solidFill>
                  <a:srgbClr val="00539D"/>
                </a:solidFill>
              </a:rPr>
              <a:t>Method 1</a:t>
            </a:r>
            <a:r>
              <a:rPr lang="en-US" sz="2400">
                <a:solidFill>
                  <a:srgbClr val="000000"/>
                </a:solidFill>
              </a:rPr>
              <a:t>	Graphing</a:t>
            </a:r>
          </a:p>
          <a:p>
            <a:pPr marL="2235200" indent="-1892300">
              <a:lnSpc>
                <a:spcPct val="90000"/>
              </a:lnSpc>
              <a:spcBef>
                <a:spcPct val="20000"/>
              </a:spcBef>
              <a:spcAft>
                <a:spcPct val="20000"/>
              </a:spcAft>
              <a:tabLst>
                <a:tab pos="3949700" algn="r"/>
                <a:tab pos="4064000" algn="l"/>
                <a:tab pos="5143500" algn="l"/>
              </a:tabLst>
            </a:pPr>
            <a:r>
              <a:rPr lang="en-US" sz="2400">
                <a:solidFill>
                  <a:srgbClr val="000000"/>
                </a:solidFill>
              </a:rPr>
              <a:t>Rewrite the equation in standard form.</a:t>
            </a:r>
          </a:p>
          <a:p>
            <a:pPr marL="2235200" indent="-1892300">
              <a:lnSpc>
                <a:spcPct val="90000"/>
              </a:lnSpc>
              <a:spcBef>
                <a:spcPct val="20000"/>
              </a:spcBef>
              <a:spcAft>
                <a:spcPct val="20000"/>
              </a:spcAft>
              <a:tabLst>
                <a:tab pos="3949700" algn="r"/>
                <a:tab pos="4064000" algn="l"/>
                <a:tab pos="5143500" algn="l"/>
              </a:tabLst>
            </a:pPr>
            <a:r>
              <a:rPr lang="en-US" sz="2400">
                <a:solidFill>
                  <a:srgbClr val="000000"/>
                </a:solidFill>
              </a:rPr>
              <a:t>		3</a:t>
            </a:r>
            <a:r>
              <a:rPr lang="en-US" sz="2400" i="1">
                <a:solidFill>
                  <a:srgbClr val="000000"/>
                </a:solidFill>
              </a:rPr>
              <a:t>x</a:t>
            </a:r>
            <a:r>
              <a:rPr lang="en-US" sz="2400" baseline="40000">
                <a:solidFill>
                  <a:srgbClr val="000000"/>
                </a:solidFill>
              </a:rPr>
              <a:t>2</a:t>
            </a:r>
            <a:r>
              <a:rPr lang="en-US" sz="2400">
                <a:solidFill>
                  <a:srgbClr val="000000"/>
                </a:solidFill>
              </a:rPr>
              <a:t> – 5</a:t>
            </a:r>
            <a:r>
              <a:rPr lang="en-US" sz="2400" i="1">
                <a:solidFill>
                  <a:srgbClr val="000000"/>
                </a:solidFill>
              </a:rPr>
              <a:t>x</a:t>
            </a:r>
            <a:r>
              <a:rPr lang="en-US" sz="2400">
                <a:solidFill>
                  <a:srgbClr val="000000"/>
                </a:solidFill>
              </a:rPr>
              <a:t>	= 12	Original equation</a:t>
            </a:r>
          </a:p>
          <a:p>
            <a:pPr marL="2235200" indent="-1892300">
              <a:lnSpc>
                <a:spcPct val="90000"/>
              </a:lnSpc>
              <a:spcBef>
                <a:spcPct val="20000"/>
              </a:spcBef>
              <a:spcAft>
                <a:spcPct val="20000"/>
              </a:spcAft>
              <a:tabLst>
                <a:tab pos="3949700" algn="r"/>
                <a:tab pos="4064000" algn="l"/>
                <a:tab pos="5143500" algn="l"/>
              </a:tabLst>
            </a:pPr>
            <a:r>
              <a:rPr lang="en-US" sz="2400">
                <a:solidFill>
                  <a:srgbClr val="000000"/>
                </a:solidFill>
              </a:rPr>
              <a:t>		3</a:t>
            </a:r>
            <a:r>
              <a:rPr lang="en-US" sz="2400" i="1">
                <a:solidFill>
                  <a:srgbClr val="000000"/>
                </a:solidFill>
              </a:rPr>
              <a:t>x</a:t>
            </a:r>
            <a:r>
              <a:rPr lang="en-US" sz="2400" baseline="40000">
                <a:solidFill>
                  <a:srgbClr val="000000"/>
                </a:solidFill>
              </a:rPr>
              <a:t>2</a:t>
            </a:r>
            <a:r>
              <a:rPr lang="en-US" sz="2400">
                <a:solidFill>
                  <a:srgbClr val="000000"/>
                </a:solidFill>
              </a:rPr>
              <a:t> – 5</a:t>
            </a:r>
            <a:r>
              <a:rPr lang="en-US" sz="2400" i="1">
                <a:solidFill>
                  <a:srgbClr val="000000"/>
                </a:solidFill>
              </a:rPr>
              <a:t>x</a:t>
            </a:r>
            <a:r>
              <a:rPr lang="en-US" sz="2400">
                <a:solidFill>
                  <a:srgbClr val="000000"/>
                </a:solidFill>
              </a:rPr>
              <a:t> – 12	= 0	Subtract 12 from 			each side.</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20">
                                            <p:txEl>
                                              <p:pRg st="0" end="0"/>
                                            </p:txEl>
                                          </p:spTgt>
                                        </p:tgtEl>
                                        <p:attrNameLst>
                                          <p:attrName>style.visibility</p:attrName>
                                        </p:attrNameLst>
                                      </p:cBhvr>
                                      <p:to>
                                        <p:strVal val="visible"/>
                                      </p:to>
                                    </p:set>
                                    <p:animEffect transition="in" filter="wipe(left)">
                                      <p:cBhvr>
                                        <p:cTn id="7" dur="500"/>
                                        <p:tgtEl>
                                          <p:spTgt spid="92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221">
                                            <p:txEl>
                                              <p:pRg st="0" end="0"/>
                                            </p:txEl>
                                          </p:spTgt>
                                        </p:tgtEl>
                                        <p:attrNameLst>
                                          <p:attrName>style.visibility</p:attrName>
                                        </p:attrNameLst>
                                      </p:cBhvr>
                                      <p:to>
                                        <p:strVal val="visible"/>
                                      </p:to>
                                    </p:set>
                                    <p:animEffect transition="in" filter="wipe(left)">
                                      <p:cBhvr>
                                        <p:cTn id="12" dur="500"/>
                                        <p:tgtEl>
                                          <p:spTgt spid="922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221">
                                            <p:txEl>
                                              <p:pRg st="1" end="1"/>
                                            </p:txEl>
                                          </p:spTgt>
                                        </p:tgtEl>
                                        <p:attrNameLst>
                                          <p:attrName>style.visibility</p:attrName>
                                        </p:attrNameLst>
                                      </p:cBhvr>
                                      <p:to>
                                        <p:strVal val="visible"/>
                                      </p:to>
                                    </p:set>
                                    <p:animEffect transition="in" filter="wipe(left)">
                                      <p:cBhvr>
                                        <p:cTn id="17" dur="500"/>
                                        <p:tgtEl>
                                          <p:spTgt spid="922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221">
                                            <p:txEl>
                                              <p:pRg st="2" end="2"/>
                                            </p:txEl>
                                          </p:spTgt>
                                        </p:tgtEl>
                                        <p:attrNameLst>
                                          <p:attrName>style.visibility</p:attrName>
                                        </p:attrNameLst>
                                      </p:cBhvr>
                                      <p:to>
                                        <p:strVal val="visible"/>
                                      </p:to>
                                    </p:set>
                                    <p:animEffect transition="in" filter="wipe(left)">
                                      <p:cBhvr>
                                        <p:cTn id="22" dur="500"/>
                                        <p:tgtEl>
                                          <p:spTgt spid="922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221">
                                            <p:txEl>
                                              <p:pRg st="3" end="3"/>
                                            </p:txEl>
                                          </p:spTgt>
                                        </p:tgtEl>
                                        <p:attrNameLst>
                                          <p:attrName>style.visibility</p:attrName>
                                        </p:attrNameLst>
                                      </p:cBhvr>
                                      <p:to>
                                        <p:strVal val="visible"/>
                                      </p:to>
                                    </p:set>
                                    <p:animEffect transition="in" filter="wipe(left)">
                                      <p:cBhvr>
                                        <p:cTn id="27" dur="500"/>
                                        <p:tgtEl>
                                          <p:spTgt spid="922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uild="p" autoUpdateAnimBg="0" advAuto="0"/>
      <p:bldP spid="9221"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Example 3</a:t>
            </a:r>
          </a:p>
        </p:txBody>
      </p:sp>
      <p:sp>
        <p:nvSpPr>
          <p:cNvPr id="91139" name="Text Box 3"/>
          <p:cNvSpPr txBox="1">
            <a:spLocks noChangeArrowheads="1"/>
          </p:cNvSpPr>
          <p:nvPr/>
        </p:nvSpPr>
        <p:spPr bwMode="auto">
          <a:xfrm>
            <a:off x="2628900" y="771525"/>
            <a:ext cx="5981700" cy="1158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Solve Quadratic Equations Using Different Methods</a:t>
            </a:r>
            <a:endParaRPr lang="en-US" sz="2000">
              <a:solidFill>
                <a:srgbClr val="000000"/>
              </a:solidFill>
            </a:endParaRPr>
          </a:p>
          <a:p>
            <a:pPr>
              <a:spcBef>
                <a:spcPct val="50000"/>
              </a:spcBef>
            </a:pPr>
            <a:endParaRPr lang="en-US" sz="2000" b="1">
              <a:solidFill>
                <a:srgbClr val="EC1D24"/>
              </a:solidFill>
            </a:endParaRPr>
          </a:p>
        </p:txBody>
      </p:sp>
      <p:sp>
        <p:nvSpPr>
          <p:cNvPr id="91140" name="Text Box 4"/>
          <p:cNvSpPr txBox="1">
            <a:spLocks noChangeArrowheads="1"/>
          </p:cNvSpPr>
          <p:nvPr/>
        </p:nvSpPr>
        <p:spPr bwMode="auto">
          <a:xfrm>
            <a:off x="533400" y="1524000"/>
            <a:ext cx="8077200" cy="749300"/>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3949700" algn="r"/>
                <a:tab pos="4064000" algn="l"/>
                <a:tab pos="5143500" algn="l"/>
              </a:tabLst>
            </a:pPr>
            <a:r>
              <a:rPr lang="en-US" sz="2400">
                <a:solidFill>
                  <a:srgbClr val="000000"/>
                </a:solidFill>
              </a:rPr>
              <a:t>Graph the related function.</a:t>
            </a:r>
            <a:br>
              <a:rPr lang="en-US" sz="2400">
                <a:solidFill>
                  <a:srgbClr val="000000"/>
                </a:solidFill>
              </a:rPr>
            </a:br>
            <a:r>
              <a:rPr lang="en-US" sz="2400" i="1">
                <a:solidFill>
                  <a:srgbClr val="000000"/>
                </a:solidFill>
              </a:rPr>
              <a:t>f</a:t>
            </a:r>
            <a:r>
              <a:rPr lang="en-US" sz="2400">
                <a:solidFill>
                  <a:srgbClr val="000000"/>
                </a:solidFill>
              </a:rPr>
              <a:t>(</a:t>
            </a:r>
            <a:r>
              <a:rPr lang="en-US" sz="2400" i="1">
                <a:solidFill>
                  <a:srgbClr val="000000"/>
                </a:solidFill>
              </a:rPr>
              <a:t>x</a:t>
            </a:r>
            <a:r>
              <a:rPr lang="en-US" sz="2400">
                <a:solidFill>
                  <a:srgbClr val="000000"/>
                </a:solidFill>
              </a:rPr>
              <a:t>) = 3</a:t>
            </a:r>
            <a:r>
              <a:rPr lang="en-US" sz="2400" i="1">
                <a:solidFill>
                  <a:srgbClr val="000000"/>
                </a:solidFill>
              </a:rPr>
              <a:t>x</a:t>
            </a:r>
            <a:r>
              <a:rPr lang="en-US" sz="2400" baseline="40000">
                <a:solidFill>
                  <a:srgbClr val="000000"/>
                </a:solidFill>
              </a:rPr>
              <a:t>2</a:t>
            </a:r>
            <a:r>
              <a:rPr lang="en-US" sz="2400">
                <a:solidFill>
                  <a:srgbClr val="000000"/>
                </a:solidFill>
              </a:rPr>
              <a:t> – 5</a:t>
            </a:r>
            <a:r>
              <a:rPr lang="en-US" sz="2400" i="1">
                <a:solidFill>
                  <a:srgbClr val="000000"/>
                </a:solidFill>
              </a:rPr>
              <a:t>x</a:t>
            </a:r>
            <a:r>
              <a:rPr lang="en-US" sz="2400">
                <a:solidFill>
                  <a:srgbClr val="000000"/>
                </a:solidFill>
              </a:rPr>
              <a:t> – 12</a:t>
            </a:r>
          </a:p>
        </p:txBody>
      </p:sp>
      <p:pic>
        <p:nvPicPr>
          <p:cNvPr id="91141" name="Picture 5" descr="E-9-5-3"/>
          <p:cNvPicPr>
            <a:picLocks noChangeAspect="1" noChangeArrowheads="1"/>
          </p:cNvPicPr>
          <p:nvPr/>
        </p:nvPicPr>
        <p:blipFill>
          <a:blip r:embed="rId3" cstate="print"/>
          <a:srcRect/>
          <a:stretch>
            <a:fillRect/>
          </a:stretch>
        </p:blipFill>
        <p:spPr bwMode="auto">
          <a:xfrm>
            <a:off x="5257800" y="2133600"/>
            <a:ext cx="3063875" cy="3124200"/>
          </a:xfrm>
          <a:prstGeom prst="rect">
            <a:avLst/>
          </a:prstGeom>
          <a:noFill/>
        </p:spPr>
      </p:pic>
      <p:grpSp>
        <p:nvGrpSpPr>
          <p:cNvPr id="91149" name="Group 13"/>
          <p:cNvGrpSpPr>
            <a:grpSpLocks/>
          </p:cNvGrpSpPr>
          <p:nvPr/>
        </p:nvGrpSpPr>
        <p:grpSpPr bwMode="auto">
          <a:xfrm>
            <a:off x="533400" y="3244850"/>
            <a:ext cx="4572000" cy="742950"/>
            <a:chOff x="336" y="2044"/>
            <a:chExt cx="2880" cy="468"/>
          </a:xfrm>
        </p:grpSpPr>
        <p:sp>
          <p:nvSpPr>
            <p:cNvPr id="91142" name="Text Box 6"/>
            <p:cNvSpPr txBox="1">
              <a:spLocks noChangeArrowheads="1"/>
            </p:cNvSpPr>
            <p:nvPr/>
          </p:nvSpPr>
          <p:spPr bwMode="auto">
            <a:xfrm>
              <a:off x="336" y="2119"/>
              <a:ext cx="2880"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3949700" algn="r"/>
                  <a:tab pos="4064000" algn="l"/>
                  <a:tab pos="5143500" algn="l"/>
                </a:tabLst>
              </a:pPr>
              <a:r>
                <a:rPr lang="en-US" sz="2400">
                  <a:solidFill>
                    <a:srgbClr val="000000"/>
                  </a:solidFill>
                </a:rPr>
                <a:t>The solutions are </a:t>
              </a:r>
              <a:r>
                <a:rPr lang="en-US" sz="2400">
                  <a:solidFill>
                    <a:srgbClr val="E01B22"/>
                  </a:solidFill>
                </a:rPr>
                <a:t>3</a:t>
              </a:r>
              <a:r>
                <a:rPr lang="en-US" sz="2400">
                  <a:solidFill>
                    <a:srgbClr val="000000"/>
                  </a:solidFill>
                </a:rPr>
                <a:t> and </a:t>
              </a:r>
              <a:r>
                <a:rPr lang="en-US" sz="2400">
                  <a:solidFill>
                    <a:srgbClr val="E01B22"/>
                  </a:solidFill>
                </a:rPr>
                <a:t>–</a:t>
              </a:r>
              <a:r>
                <a:rPr lang="en-US" sz="2400">
                  <a:solidFill>
                    <a:srgbClr val="000000"/>
                  </a:solidFill>
                </a:rPr>
                <a:t>     .</a:t>
              </a:r>
            </a:p>
          </p:txBody>
        </p:sp>
        <p:grpSp>
          <p:nvGrpSpPr>
            <p:cNvPr id="91143" name="Group 7"/>
            <p:cNvGrpSpPr>
              <a:grpSpLocks/>
            </p:cNvGrpSpPr>
            <p:nvPr/>
          </p:nvGrpSpPr>
          <p:grpSpPr bwMode="auto">
            <a:xfrm>
              <a:off x="2760" y="2044"/>
              <a:ext cx="336" cy="468"/>
              <a:chOff x="4494" y="2370"/>
              <a:chExt cx="336" cy="468"/>
            </a:xfrm>
          </p:grpSpPr>
          <p:sp>
            <p:nvSpPr>
              <p:cNvPr id="91144" name="Text Box 8"/>
              <p:cNvSpPr txBox="1">
                <a:spLocks noChangeArrowheads="1"/>
              </p:cNvSpPr>
              <p:nvPr/>
            </p:nvSpPr>
            <p:spPr bwMode="auto">
              <a:xfrm>
                <a:off x="4494" y="2382"/>
                <a:ext cx="336"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solidFill>
                      <a:srgbClr val="E01B22"/>
                    </a:solidFill>
                  </a:rPr>
                  <a:t>__</a:t>
                </a:r>
              </a:p>
            </p:txBody>
          </p:sp>
          <p:sp>
            <p:nvSpPr>
              <p:cNvPr id="91145" name="Text Box 9"/>
              <p:cNvSpPr txBox="1">
                <a:spLocks noChangeArrowheads="1"/>
              </p:cNvSpPr>
              <p:nvPr/>
            </p:nvSpPr>
            <p:spPr bwMode="auto">
              <a:xfrm>
                <a:off x="4512" y="2370"/>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solidFill>
                      <a:srgbClr val="E01B22"/>
                    </a:solidFill>
                  </a:rPr>
                  <a:t>4</a:t>
                </a:r>
              </a:p>
            </p:txBody>
          </p:sp>
          <p:sp>
            <p:nvSpPr>
              <p:cNvPr id="91146" name="Text Box 10"/>
              <p:cNvSpPr txBox="1">
                <a:spLocks noChangeArrowheads="1"/>
              </p:cNvSpPr>
              <p:nvPr/>
            </p:nvSpPr>
            <p:spPr bwMode="auto">
              <a:xfrm>
                <a:off x="4512" y="2573"/>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solidFill>
                      <a:srgbClr val="E01B22"/>
                    </a:solidFill>
                  </a:rPr>
                  <a:t>3</a:t>
                </a:r>
              </a:p>
            </p:txBody>
          </p:sp>
        </p:grpSp>
      </p:grpSp>
      <p:sp>
        <p:nvSpPr>
          <p:cNvPr id="91147" name="Text Box 11"/>
          <p:cNvSpPr txBox="1">
            <a:spLocks noChangeArrowheads="1"/>
          </p:cNvSpPr>
          <p:nvPr/>
        </p:nvSpPr>
        <p:spPr bwMode="auto">
          <a:xfrm>
            <a:off x="533400" y="2551113"/>
            <a:ext cx="4572000" cy="749300"/>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3949700" algn="r"/>
                <a:tab pos="4064000" algn="l"/>
                <a:tab pos="5143500" algn="l"/>
              </a:tabLst>
            </a:pPr>
            <a:r>
              <a:rPr lang="en-US" sz="2400">
                <a:solidFill>
                  <a:srgbClr val="000000"/>
                </a:solidFill>
              </a:rPr>
              <a:t>Locate the </a:t>
            </a:r>
            <a:r>
              <a:rPr lang="en-US" sz="2400" i="1">
                <a:solidFill>
                  <a:srgbClr val="000000"/>
                </a:solidFill>
              </a:rPr>
              <a:t>x</a:t>
            </a:r>
            <a:r>
              <a:rPr lang="en-US" sz="2400">
                <a:solidFill>
                  <a:srgbClr val="000000"/>
                </a:solidFill>
              </a:rPr>
              <a:t>-intercepts of the graph.</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1140">
                                            <p:txEl>
                                              <p:pRg st="0" end="0"/>
                                            </p:txEl>
                                          </p:spTgt>
                                        </p:tgtEl>
                                        <p:attrNameLst>
                                          <p:attrName>style.visibility</p:attrName>
                                        </p:attrNameLst>
                                      </p:cBhvr>
                                      <p:to>
                                        <p:strVal val="visible"/>
                                      </p:to>
                                    </p:set>
                                    <p:animEffect transition="in" filter="wipe(left)">
                                      <p:cBhvr>
                                        <p:cTn id="7" dur="500"/>
                                        <p:tgtEl>
                                          <p:spTgt spid="91140">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1141"/>
                                        </p:tgtEl>
                                        <p:attrNameLst>
                                          <p:attrName>style.visibility</p:attrName>
                                        </p:attrNameLst>
                                      </p:cBhvr>
                                      <p:to>
                                        <p:strVal val="visible"/>
                                      </p:to>
                                    </p:set>
                                    <p:animEffect transition="in" filter="wipe(left)">
                                      <p:cBhvr>
                                        <p:cTn id="11" dur="500"/>
                                        <p:tgtEl>
                                          <p:spTgt spid="9114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1147">
                                            <p:txEl>
                                              <p:pRg st="0" end="0"/>
                                            </p:txEl>
                                          </p:spTgt>
                                        </p:tgtEl>
                                        <p:attrNameLst>
                                          <p:attrName>style.visibility</p:attrName>
                                        </p:attrNameLst>
                                      </p:cBhvr>
                                      <p:to>
                                        <p:strVal val="visible"/>
                                      </p:to>
                                    </p:set>
                                    <p:animEffect transition="in" filter="wipe(left)">
                                      <p:cBhvr>
                                        <p:cTn id="16" dur="500"/>
                                        <p:tgtEl>
                                          <p:spTgt spid="9114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91149"/>
                                        </p:tgtEl>
                                        <p:attrNameLst>
                                          <p:attrName>style.visibility</p:attrName>
                                        </p:attrNameLst>
                                      </p:cBhvr>
                                      <p:to>
                                        <p:strVal val="visible"/>
                                      </p:to>
                                    </p:set>
                                    <p:animEffect transition="in" filter="wipe(left)">
                                      <p:cBhvr>
                                        <p:cTn id="21" dur="500"/>
                                        <p:tgtEl>
                                          <p:spTgt spid="91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0" grpId="0" build="p" autoUpdateAnimBg="0" advAuto="0"/>
      <p:bldP spid="91147"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n-US"/>
              <a:t>Example 3</a:t>
            </a:r>
          </a:p>
        </p:txBody>
      </p:sp>
      <p:sp>
        <p:nvSpPr>
          <p:cNvPr id="126979" name="Text Box 3"/>
          <p:cNvSpPr txBox="1">
            <a:spLocks noChangeArrowheads="1"/>
          </p:cNvSpPr>
          <p:nvPr/>
        </p:nvSpPr>
        <p:spPr bwMode="auto">
          <a:xfrm>
            <a:off x="2628900" y="771525"/>
            <a:ext cx="5981700" cy="1158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Solve Quadratic Equations Using Different Methods</a:t>
            </a:r>
            <a:endParaRPr lang="en-US" sz="2000">
              <a:solidFill>
                <a:srgbClr val="000000"/>
              </a:solidFill>
            </a:endParaRPr>
          </a:p>
          <a:p>
            <a:pPr>
              <a:spcBef>
                <a:spcPct val="50000"/>
              </a:spcBef>
            </a:pPr>
            <a:endParaRPr lang="en-US" sz="2000" b="1">
              <a:solidFill>
                <a:srgbClr val="EC1D24"/>
              </a:solidFill>
            </a:endParaRPr>
          </a:p>
        </p:txBody>
      </p:sp>
      <p:sp>
        <p:nvSpPr>
          <p:cNvPr id="126980" name="Text Box 4"/>
          <p:cNvSpPr txBox="1">
            <a:spLocks noChangeArrowheads="1"/>
          </p:cNvSpPr>
          <p:nvPr/>
        </p:nvSpPr>
        <p:spPr bwMode="auto">
          <a:xfrm>
            <a:off x="533400" y="1524000"/>
            <a:ext cx="8077200" cy="420688"/>
          </a:xfrm>
          <a:prstGeom prst="rect">
            <a:avLst/>
          </a:prstGeom>
          <a:noFill/>
          <a:ln w="9525" algn="ctr">
            <a:noFill/>
            <a:miter lim="800000"/>
            <a:headEnd/>
            <a:tailEnd/>
          </a:ln>
          <a:effectLst/>
        </p:spPr>
        <p:txBody>
          <a:bodyPr>
            <a:spAutoFit/>
          </a:bodyPr>
          <a:lstStyle/>
          <a:p>
            <a:pPr marL="2120900" indent="-1778000">
              <a:lnSpc>
                <a:spcPct val="90000"/>
              </a:lnSpc>
              <a:spcBef>
                <a:spcPct val="20000"/>
              </a:spcBef>
              <a:spcAft>
                <a:spcPct val="20000"/>
              </a:spcAft>
              <a:tabLst>
                <a:tab pos="3949700" algn="r"/>
                <a:tab pos="4064000" algn="l"/>
                <a:tab pos="5143500" algn="l"/>
              </a:tabLst>
            </a:pPr>
            <a:r>
              <a:rPr lang="en-US" sz="2400" b="1">
                <a:solidFill>
                  <a:srgbClr val="00539D"/>
                </a:solidFill>
              </a:rPr>
              <a:t>Method 2</a:t>
            </a:r>
            <a:r>
              <a:rPr lang="en-US" sz="2400">
                <a:solidFill>
                  <a:srgbClr val="000000"/>
                </a:solidFill>
              </a:rPr>
              <a:t>	Factoring</a:t>
            </a:r>
          </a:p>
        </p:txBody>
      </p:sp>
      <p:sp>
        <p:nvSpPr>
          <p:cNvPr id="126988" name="Text Box 12"/>
          <p:cNvSpPr txBox="1">
            <a:spLocks noChangeArrowheads="1"/>
          </p:cNvSpPr>
          <p:nvPr/>
        </p:nvSpPr>
        <p:spPr bwMode="auto">
          <a:xfrm>
            <a:off x="533400" y="2551113"/>
            <a:ext cx="8153400" cy="2501900"/>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2171700" algn="r"/>
                <a:tab pos="2286000" algn="l"/>
                <a:tab pos="5257800" algn="l"/>
              </a:tabLst>
            </a:pPr>
            <a:r>
              <a:rPr lang="en-US" sz="2400">
                <a:solidFill>
                  <a:srgbClr val="000000"/>
                </a:solidFill>
              </a:rPr>
              <a:t>	3</a:t>
            </a:r>
            <a:r>
              <a:rPr lang="en-US" sz="2400" i="1">
                <a:solidFill>
                  <a:srgbClr val="000000"/>
                </a:solidFill>
              </a:rPr>
              <a:t>x</a:t>
            </a:r>
            <a:r>
              <a:rPr lang="en-US" sz="2400" baseline="40000">
                <a:solidFill>
                  <a:srgbClr val="000000"/>
                </a:solidFill>
              </a:rPr>
              <a:t>2</a:t>
            </a:r>
            <a:r>
              <a:rPr lang="en-US" sz="2400">
                <a:solidFill>
                  <a:srgbClr val="000000"/>
                </a:solidFill>
              </a:rPr>
              <a:t> –  5</a:t>
            </a:r>
            <a:r>
              <a:rPr lang="en-US" sz="2400" i="1">
                <a:solidFill>
                  <a:srgbClr val="000000"/>
                </a:solidFill>
              </a:rPr>
              <a:t>x</a:t>
            </a:r>
            <a:r>
              <a:rPr lang="en-US" sz="2400">
                <a:solidFill>
                  <a:srgbClr val="000000"/>
                </a:solidFill>
              </a:rPr>
              <a:t>	= 12	Original equation</a:t>
            </a:r>
          </a:p>
          <a:p>
            <a:pPr marL="342900">
              <a:lnSpc>
                <a:spcPct val="90000"/>
              </a:lnSpc>
              <a:spcBef>
                <a:spcPct val="20000"/>
              </a:spcBef>
              <a:spcAft>
                <a:spcPct val="20000"/>
              </a:spcAft>
              <a:tabLst>
                <a:tab pos="2171700" algn="r"/>
                <a:tab pos="2286000" algn="l"/>
                <a:tab pos="5257800" algn="l"/>
              </a:tabLst>
            </a:pPr>
            <a:r>
              <a:rPr lang="en-US" sz="2400">
                <a:solidFill>
                  <a:srgbClr val="000000"/>
                </a:solidFill>
              </a:rPr>
              <a:t>	3</a:t>
            </a:r>
            <a:r>
              <a:rPr lang="en-US" sz="2400" i="1">
                <a:solidFill>
                  <a:srgbClr val="000000"/>
                </a:solidFill>
              </a:rPr>
              <a:t>x</a:t>
            </a:r>
            <a:r>
              <a:rPr lang="en-US" sz="2400" baseline="40000">
                <a:solidFill>
                  <a:srgbClr val="000000"/>
                </a:solidFill>
              </a:rPr>
              <a:t>2</a:t>
            </a:r>
            <a:r>
              <a:rPr lang="en-US" sz="2400">
                <a:solidFill>
                  <a:srgbClr val="000000"/>
                </a:solidFill>
              </a:rPr>
              <a:t> –  5</a:t>
            </a:r>
            <a:r>
              <a:rPr lang="en-US" sz="2400" i="1">
                <a:solidFill>
                  <a:srgbClr val="000000"/>
                </a:solidFill>
              </a:rPr>
              <a:t>x </a:t>
            </a:r>
            <a:r>
              <a:rPr lang="en-US" sz="2400">
                <a:solidFill>
                  <a:srgbClr val="000000"/>
                </a:solidFill>
              </a:rPr>
              <a:t>– 12	= 0	Subtract 12 from 			each side.</a:t>
            </a:r>
          </a:p>
          <a:p>
            <a:pPr marL="342900">
              <a:lnSpc>
                <a:spcPct val="90000"/>
              </a:lnSpc>
              <a:spcBef>
                <a:spcPct val="20000"/>
              </a:spcBef>
              <a:spcAft>
                <a:spcPct val="20000"/>
              </a:spcAft>
              <a:tabLst>
                <a:tab pos="2171700" algn="r"/>
                <a:tab pos="2286000" algn="l"/>
                <a:tab pos="5257800" algn="l"/>
              </a:tabLst>
            </a:pPr>
            <a:r>
              <a:rPr lang="en-US" sz="2400">
                <a:solidFill>
                  <a:srgbClr val="000000"/>
                </a:solidFill>
              </a:rPr>
              <a:t>	(</a:t>
            </a:r>
            <a:r>
              <a:rPr lang="en-US" sz="2400" i="1">
                <a:solidFill>
                  <a:srgbClr val="000000"/>
                </a:solidFill>
              </a:rPr>
              <a:t>x</a:t>
            </a:r>
            <a:r>
              <a:rPr lang="en-US" sz="2400">
                <a:solidFill>
                  <a:srgbClr val="000000"/>
                </a:solidFill>
              </a:rPr>
              <a:t> – 3)(3</a:t>
            </a:r>
            <a:r>
              <a:rPr lang="en-US" sz="2400" i="1">
                <a:solidFill>
                  <a:srgbClr val="000000"/>
                </a:solidFill>
              </a:rPr>
              <a:t>x</a:t>
            </a:r>
            <a:r>
              <a:rPr lang="en-US" sz="2400">
                <a:solidFill>
                  <a:srgbClr val="000000"/>
                </a:solidFill>
              </a:rPr>
              <a:t> + 4)	= 0	Factor.</a:t>
            </a:r>
          </a:p>
          <a:p>
            <a:pPr marL="342900">
              <a:lnSpc>
                <a:spcPct val="90000"/>
              </a:lnSpc>
              <a:spcBef>
                <a:spcPct val="20000"/>
              </a:spcBef>
              <a:spcAft>
                <a:spcPct val="20000"/>
              </a:spcAft>
              <a:tabLst>
                <a:tab pos="2171700" algn="r"/>
                <a:tab pos="2286000" algn="l"/>
                <a:tab pos="5257800" algn="l"/>
              </a:tabLst>
            </a:pPr>
            <a:r>
              <a:rPr lang="en-US" sz="2400" i="1">
                <a:solidFill>
                  <a:srgbClr val="000000"/>
                </a:solidFill>
              </a:rPr>
              <a:t>	x</a:t>
            </a:r>
            <a:r>
              <a:rPr lang="en-US" sz="2400">
                <a:solidFill>
                  <a:srgbClr val="000000"/>
                </a:solidFill>
              </a:rPr>
              <a:t> – 3	= 0 or 3</a:t>
            </a:r>
            <a:r>
              <a:rPr lang="en-US" sz="2400" i="1">
                <a:solidFill>
                  <a:srgbClr val="000000"/>
                </a:solidFill>
              </a:rPr>
              <a:t>x</a:t>
            </a:r>
            <a:r>
              <a:rPr lang="en-US" sz="2400">
                <a:solidFill>
                  <a:srgbClr val="000000"/>
                </a:solidFill>
              </a:rPr>
              <a:t> + 4 = 0	Zero Product 				Property</a:t>
            </a:r>
          </a:p>
        </p:txBody>
      </p:sp>
      <p:grpSp>
        <p:nvGrpSpPr>
          <p:cNvPr id="126995" name="Group 19"/>
          <p:cNvGrpSpPr>
            <a:grpSpLocks/>
          </p:cNvGrpSpPr>
          <p:nvPr/>
        </p:nvGrpSpPr>
        <p:grpSpPr bwMode="auto">
          <a:xfrm>
            <a:off x="533400" y="5245100"/>
            <a:ext cx="8153400" cy="742950"/>
            <a:chOff x="336" y="3304"/>
            <a:chExt cx="5136" cy="468"/>
          </a:xfrm>
        </p:grpSpPr>
        <p:sp>
          <p:nvSpPr>
            <p:cNvPr id="126989" name="Text Box 13"/>
            <p:cNvSpPr txBox="1">
              <a:spLocks noChangeArrowheads="1"/>
            </p:cNvSpPr>
            <p:nvPr/>
          </p:nvSpPr>
          <p:spPr bwMode="auto">
            <a:xfrm>
              <a:off x="336" y="3368"/>
              <a:ext cx="5136"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2171700" algn="r"/>
                  <a:tab pos="2286000" algn="l"/>
                  <a:tab pos="5257800" algn="l"/>
                </a:tabLst>
              </a:pPr>
              <a:r>
                <a:rPr lang="en-US" sz="2400">
                  <a:solidFill>
                    <a:srgbClr val="000000"/>
                  </a:solidFill>
                </a:rPr>
                <a:t>	</a:t>
              </a:r>
              <a:r>
                <a:rPr lang="en-US" sz="2400" i="1">
                  <a:solidFill>
                    <a:srgbClr val="000000"/>
                  </a:solidFill>
                </a:rPr>
                <a:t>x</a:t>
              </a:r>
              <a:r>
                <a:rPr lang="en-US" sz="2400">
                  <a:solidFill>
                    <a:srgbClr val="000000"/>
                  </a:solidFill>
                </a:rPr>
                <a:t> 	= </a:t>
              </a:r>
              <a:r>
                <a:rPr lang="en-US" sz="2400">
                  <a:solidFill>
                    <a:srgbClr val="E01B22"/>
                  </a:solidFill>
                </a:rPr>
                <a:t>3</a:t>
              </a:r>
              <a:r>
                <a:rPr lang="en-US" sz="2400">
                  <a:solidFill>
                    <a:srgbClr val="000000"/>
                  </a:solidFill>
                </a:rPr>
                <a:t>              </a:t>
              </a:r>
              <a:r>
                <a:rPr lang="en-US" sz="2400" i="1">
                  <a:solidFill>
                    <a:srgbClr val="000000"/>
                  </a:solidFill>
                </a:rPr>
                <a:t>x</a:t>
              </a:r>
              <a:r>
                <a:rPr lang="en-US" sz="2400">
                  <a:solidFill>
                    <a:srgbClr val="000000"/>
                  </a:solidFill>
                </a:rPr>
                <a:t> = </a:t>
              </a:r>
              <a:r>
                <a:rPr lang="en-US" sz="2400">
                  <a:solidFill>
                    <a:srgbClr val="E01B22"/>
                  </a:solidFill>
                </a:rPr>
                <a:t>–</a:t>
              </a:r>
              <a:r>
                <a:rPr lang="en-US" sz="2400">
                  <a:solidFill>
                    <a:srgbClr val="000000"/>
                  </a:solidFill>
                </a:rPr>
                <a:t>	Solve for </a:t>
              </a:r>
              <a:r>
                <a:rPr lang="en-US" sz="2400" i="1">
                  <a:solidFill>
                    <a:srgbClr val="000000"/>
                  </a:solidFill>
                </a:rPr>
                <a:t>x</a:t>
              </a:r>
              <a:r>
                <a:rPr lang="en-US" sz="2400">
                  <a:solidFill>
                    <a:srgbClr val="000000"/>
                  </a:solidFill>
                </a:rPr>
                <a:t>.</a:t>
              </a:r>
            </a:p>
          </p:txBody>
        </p:sp>
        <p:grpSp>
          <p:nvGrpSpPr>
            <p:cNvPr id="126990" name="Group 14"/>
            <p:cNvGrpSpPr>
              <a:grpSpLocks/>
            </p:cNvGrpSpPr>
            <p:nvPr/>
          </p:nvGrpSpPr>
          <p:grpSpPr bwMode="auto">
            <a:xfrm>
              <a:off x="3240" y="3304"/>
              <a:ext cx="336" cy="468"/>
              <a:chOff x="4494" y="2370"/>
              <a:chExt cx="336" cy="468"/>
            </a:xfrm>
          </p:grpSpPr>
          <p:sp>
            <p:nvSpPr>
              <p:cNvPr id="126991" name="Text Box 15"/>
              <p:cNvSpPr txBox="1">
                <a:spLocks noChangeArrowheads="1"/>
              </p:cNvSpPr>
              <p:nvPr/>
            </p:nvSpPr>
            <p:spPr bwMode="auto">
              <a:xfrm>
                <a:off x="4494" y="2382"/>
                <a:ext cx="336"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solidFill>
                      <a:srgbClr val="E01B22"/>
                    </a:solidFill>
                  </a:rPr>
                  <a:t>__</a:t>
                </a:r>
              </a:p>
            </p:txBody>
          </p:sp>
          <p:sp>
            <p:nvSpPr>
              <p:cNvPr id="126992" name="Text Box 16"/>
              <p:cNvSpPr txBox="1">
                <a:spLocks noChangeArrowheads="1"/>
              </p:cNvSpPr>
              <p:nvPr/>
            </p:nvSpPr>
            <p:spPr bwMode="auto">
              <a:xfrm>
                <a:off x="4512" y="2370"/>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solidFill>
                      <a:srgbClr val="E01B22"/>
                    </a:solidFill>
                  </a:rPr>
                  <a:t>4</a:t>
                </a:r>
              </a:p>
            </p:txBody>
          </p:sp>
          <p:sp>
            <p:nvSpPr>
              <p:cNvPr id="126993" name="Text Box 17"/>
              <p:cNvSpPr txBox="1">
                <a:spLocks noChangeArrowheads="1"/>
              </p:cNvSpPr>
              <p:nvPr/>
            </p:nvSpPr>
            <p:spPr bwMode="auto">
              <a:xfrm>
                <a:off x="4512" y="2573"/>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solidFill>
                      <a:srgbClr val="E01B22"/>
                    </a:solidFill>
                  </a:rPr>
                  <a:t>3</a:t>
                </a:r>
              </a:p>
            </p:txBody>
          </p:sp>
        </p:gr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6980">
                                            <p:txEl>
                                              <p:pRg st="0" end="0"/>
                                            </p:txEl>
                                          </p:spTgt>
                                        </p:tgtEl>
                                        <p:attrNameLst>
                                          <p:attrName>style.visibility</p:attrName>
                                        </p:attrNameLst>
                                      </p:cBhvr>
                                      <p:to>
                                        <p:strVal val="visible"/>
                                      </p:to>
                                    </p:set>
                                    <p:animEffect transition="in" filter="wipe(left)">
                                      <p:cBhvr>
                                        <p:cTn id="7" dur="500"/>
                                        <p:tgtEl>
                                          <p:spTgt spid="12698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6988">
                                            <p:txEl>
                                              <p:pRg st="0" end="0"/>
                                            </p:txEl>
                                          </p:spTgt>
                                        </p:tgtEl>
                                        <p:attrNameLst>
                                          <p:attrName>style.visibility</p:attrName>
                                        </p:attrNameLst>
                                      </p:cBhvr>
                                      <p:to>
                                        <p:strVal val="visible"/>
                                      </p:to>
                                    </p:set>
                                    <p:animEffect transition="in" filter="wipe(left)">
                                      <p:cBhvr>
                                        <p:cTn id="12" dur="500"/>
                                        <p:tgtEl>
                                          <p:spTgt spid="12698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6988">
                                            <p:txEl>
                                              <p:pRg st="1" end="1"/>
                                            </p:txEl>
                                          </p:spTgt>
                                        </p:tgtEl>
                                        <p:attrNameLst>
                                          <p:attrName>style.visibility</p:attrName>
                                        </p:attrNameLst>
                                      </p:cBhvr>
                                      <p:to>
                                        <p:strVal val="visible"/>
                                      </p:to>
                                    </p:set>
                                    <p:animEffect transition="in" filter="wipe(left)">
                                      <p:cBhvr>
                                        <p:cTn id="17" dur="500"/>
                                        <p:tgtEl>
                                          <p:spTgt spid="12698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6988">
                                            <p:txEl>
                                              <p:pRg st="2" end="2"/>
                                            </p:txEl>
                                          </p:spTgt>
                                        </p:tgtEl>
                                        <p:attrNameLst>
                                          <p:attrName>style.visibility</p:attrName>
                                        </p:attrNameLst>
                                      </p:cBhvr>
                                      <p:to>
                                        <p:strVal val="visible"/>
                                      </p:to>
                                    </p:set>
                                    <p:animEffect transition="in" filter="wipe(left)">
                                      <p:cBhvr>
                                        <p:cTn id="22" dur="500"/>
                                        <p:tgtEl>
                                          <p:spTgt spid="12698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6988">
                                            <p:txEl>
                                              <p:pRg st="3" end="3"/>
                                            </p:txEl>
                                          </p:spTgt>
                                        </p:tgtEl>
                                        <p:attrNameLst>
                                          <p:attrName>style.visibility</p:attrName>
                                        </p:attrNameLst>
                                      </p:cBhvr>
                                      <p:to>
                                        <p:strVal val="visible"/>
                                      </p:to>
                                    </p:set>
                                    <p:animEffect transition="in" filter="wipe(left)">
                                      <p:cBhvr>
                                        <p:cTn id="27" dur="500"/>
                                        <p:tgtEl>
                                          <p:spTgt spid="12698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26995"/>
                                        </p:tgtEl>
                                        <p:attrNameLst>
                                          <p:attrName>style.visibility</p:attrName>
                                        </p:attrNameLst>
                                      </p:cBhvr>
                                      <p:to>
                                        <p:strVal val="visible"/>
                                      </p:to>
                                    </p:set>
                                    <p:animEffect transition="in" filter="wipe(left)">
                                      <p:cBhvr>
                                        <p:cTn id="32" dur="500"/>
                                        <p:tgtEl>
                                          <p:spTgt spid="1269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80" grpId="0" build="p" autoUpdateAnimBg="0" advAuto="0"/>
      <p:bldP spid="126988"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r>
              <a:rPr lang="en-US"/>
              <a:t>Example 3</a:t>
            </a:r>
          </a:p>
        </p:txBody>
      </p:sp>
      <p:sp>
        <p:nvSpPr>
          <p:cNvPr id="128003" name="Text Box 3"/>
          <p:cNvSpPr txBox="1">
            <a:spLocks noChangeArrowheads="1"/>
          </p:cNvSpPr>
          <p:nvPr/>
        </p:nvSpPr>
        <p:spPr bwMode="auto">
          <a:xfrm>
            <a:off x="2628900" y="771525"/>
            <a:ext cx="5981700" cy="1158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Solve Quadratic Equations Using Different Methods</a:t>
            </a:r>
            <a:endParaRPr lang="en-US" sz="2000">
              <a:solidFill>
                <a:srgbClr val="000000"/>
              </a:solidFill>
            </a:endParaRPr>
          </a:p>
          <a:p>
            <a:pPr>
              <a:spcBef>
                <a:spcPct val="50000"/>
              </a:spcBef>
            </a:pPr>
            <a:endParaRPr lang="en-US" sz="2000" b="1">
              <a:solidFill>
                <a:srgbClr val="EC1D24"/>
              </a:solidFill>
            </a:endParaRPr>
          </a:p>
        </p:txBody>
      </p:sp>
      <p:sp>
        <p:nvSpPr>
          <p:cNvPr id="128004" name="Text Box 4"/>
          <p:cNvSpPr txBox="1">
            <a:spLocks noChangeArrowheads="1"/>
          </p:cNvSpPr>
          <p:nvPr/>
        </p:nvSpPr>
        <p:spPr bwMode="auto">
          <a:xfrm>
            <a:off x="533400" y="1524000"/>
            <a:ext cx="8077200" cy="420688"/>
          </a:xfrm>
          <a:prstGeom prst="rect">
            <a:avLst/>
          </a:prstGeom>
          <a:noFill/>
          <a:ln w="9525" algn="ctr">
            <a:noFill/>
            <a:miter lim="800000"/>
            <a:headEnd/>
            <a:tailEnd/>
          </a:ln>
          <a:effectLst/>
        </p:spPr>
        <p:txBody>
          <a:bodyPr>
            <a:spAutoFit/>
          </a:bodyPr>
          <a:lstStyle/>
          <a:p>
            <a:pPr marL="2120900" indent="-1778000">
              <a:lnSpc>
                <a:spcPct val="90000"/>
              </a:lnSpc>
              <a:spcBef>
                <a:spcPct val="20000"/>
              </a:spcBef>
              <a:spcAft>
                <a:spcPct val="20000"/>
              </a:spcAft>
              <a:tabLst>
                <a:tab pos="3949700" algn="r"/>
                <a:tab pos="4064000" algn="l"/>
                <a:tab pos="5143500" algn="l"/>
              </a:tabLst>
            </a:pPr>
            <a:r>
              <a:rPr lang="en-US" sz="2400" b="1">
                <a:solidFill>
                  <a:srgbClr val="00539D"/>
                </a:solidFill>
              </a:rPr>
              <a:t>Method 3</a:t>
            </a:r>
            <a:r>
              <a:rPr lang="en-US" sz="2400">
                <a:solidFill>
                  <a:srgbClr val="000000"/>
                </a:solidFill>
              </a:rPr>
              <a:t>	Completing the Square</a:t>
            </a:r>
          </a:p>
        </p:txBody>
      </p:sp>
      <p:sp>
        <p:nvSpPr>
          <p:cNvPr id="128005" name="Text Box 5"/>
          <p:cNvSpPr txBox="1">
            <a:spLocks noChangeArrowheads="1"/>
          </p:cNvSpPr>
          <p:nvPr/>
        </p:nvSpPr>
        <p:spPr bwMode="auto">
          <a:xfrm>
            <a:off x="533400" y="1981200"/>
            <a:ext cx="8153400" cy="420688"/>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2171700" algn="r"/>
                <a:tab pos="2286000" algn="l"/>
                <a:tab pos="5257800" algn="l"/>
              </a:tabLst>
            </a:pPr>
            <a:r>
              <a:rPr lang="en-US" sz="2400">
                <a:solidFill>
                  <a:srgbClr val="000000"/>
                </a:solidFill>
              </a:rPr>
              <a:t>	3</a:t>
            </a:r>
            <a:r>
              <a:rPr lang="en-US" sz="2400" i="1">
                <a:solidFill>
                  <a:srgbClr val="000000"/>
                </a:solidFill>
              </a:rPr>
              <a:t>x</a:t>
            </a:r>
            <a:r>
              <a:rPr lang="en-US" sz="2400" baseline="40000">
                <a:solidFill>
                  <a:srgbClr val="000000"/>
                </a:solidFill>
              </a:rPr>
              <a:t>2</a:t>
            </a:r>
            <a:r>
              <a:rPr lang="en-US" sz="2400">
                <a:solidFill>
                  <a:srgbClr val="000000"/>
                </a:solidFill>
              </a:rPr>
              <a:t> –  5</a:t>
            </a:r>
            <a:r>
              <a:rPr lang="en-US" sz="2400" i="1">
                <a:solidFill>
                  <a:srgbClr val="000000"/>
                </a:solidFill>
              </a:rPr>
              <a:t>x</a:t>
            </a:r>
            <a:r>
              <a:rPr lang="en-US" sz="2400">
                <a:solidFill>
                  <a:srgbClr val="000000"/>
                </a:solidFill>
              </a:rPr>
              <a:t>	= 12	Original equation</a:t>
            </a:r>
          </a:p>
        </p:txBody>
      </p:sp>
      <p:grpSp>
        <p:nvGrpSpPr>
          <p:cNvPr id="128019" name="Group 19"/>
          <p:cNvGrpSpPr>
            <a:grpSpLocks/>
          </p:cNvGrpSpPr>
          <p:nvPr/>
        </p:nvGrpSpPr>
        <p:grpSpPr bwMode="auto">
          <a:xfrm>
            <a:off x="533400" y="2362200"/>
            <a:ext cx="8153400" cy="890588"/>
            <a:chOff x="336" y="1647"/>
            <a:chExt cx="5136" cy="561"/>
          </a:xfrm>
        </p:grpSpPr>
        <p:sp>
          <p:nvSpPr>
            <p:cNvPr id="128012" name="Text Box 12"/>
            <p:cNvSpPr txBox="1">
              <a:spLocks noChangeArrowheads="1"/>
            </p:cNvSpPr>
            <p:nvPr/>
          </p:nvSpPr>
          <p:spPr bwMode="auto">
            <a:xfrm>
              <a:off x="336" y="1712"/>
              <a:ext cx="5136" cy="472"/>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2171700" algn="r"/>
                  <a:tab pos="2286000" algn="l"/>
                  <a:tab pos="5257800" algn="l"/>
                </a:tabLst>
              </a:pPr>
              <a:r>
                <a:rPr lang="en-US" sz="2400">
                  <a:solidFill>
                    <a:srgbClr val="000000"/>
                  </a:solidFill>
                </a:rPr>
                <a:t>			Divide each side </a:t>
              </a:r>
              <a:br>
                <a:rPr lang="en-US" sz="2400">
                  <a:solidFill>
                    <a:srgbClr val="000000"/>
                  </a:solidFill>
                </a:rPr>
              </a:br>
              <a:r>
                <a:rPr lang="en-US" sz="2400">
                  <a:solidFill>
                    <a:srgbClr val="000000"/>
                  </a:solidFill>
                </a:rPr>
                <a:t>			by 3.</a:t>
              </a:r>
            </a:p>
          </p:txBody>
        </p:sp>
        <p:pic>
          <p:nvPicPr>
            <p:cNvPr id="128013" name="Picture 13" descr="9-5-3a"/>
            <p:cNvPicPr>
              <a:picLocks noChangeAspect="1" noChangeArrowheads="1"/>
            </p:cNvPicPr>
            <p:nvPr/>
          </p:nvPicPr>
          <p:blipFill>
            <a:blip r:embed="rId3" cstate="print"/>
            <a:srcRect b="89984"/>
            <a:stretch>
              <a:fillRect/>
            </a:stretch>
          </p:blipFill>
          <p:spPr bwMode="auto">
            <a:xfrm>
              <a:off x="1010" y="1647"/>
              <a:ext cx="2686" cy="561"/>
            </a:xfrm>
            <a:prstGeom prst="rect">
              <a:avLst/>
            </a:prstGeom>
            <a:noFill/>
          </p:spPr>
        </p:pic>
      </p:grpSp>
      <p:grpSp>
        <p:nvGrpSpPr>
          <p:cNvPr id="128018" name="Group 18"/>
          <p:cNvGrpSpPr>
            <a:grpSpLocks/>
          </p:cNvGrpSpPr>
          <p:nvPr/>
        </p:nvGrpSpPr>
        <p:grpSpPr bwMode="auto">
          <a:xfrm>
            <a:off x="533400" y="3201988"/>
            <a:ext cx="8153400" cy="762000"/>
            <a:chOff x="336" y="2368"/>
            <a:chExt cx="5136" cy="480"/>
          </a:xfrm>
        </p:grpSpPr>
        <p:pic>
          <p:nvPicPr>
            <p:cNvPr id="128014" name="Picture 14" descr="9-5-3a"/>
            <p:cNvPicPr>
              <a:picLocks noChangeAspect="1" noChangeArrowheads="1"/>
            </p:cNvPicPr>
            <p:nvPr/>
          </p:nvPicPr>
          <p:blipFill>
            <a:blip r:embed="rId3" cstate="print"/>
            <a:srcRect t="10284" r="49963" b="81146"/>
            <a:stretch>
              <a:fillRect/>
            </a:stretch>
          </p:blipFill>
          <p:spPr bwMode="auto">
            <a:xfrm>
              <a:off x="1104" y="2368"/>
              <a:ext cx="1344" cy="480"/>
            </a:xfrm>
            <a:prstGeom prst="rect">
              <a:avLst/>
            </a:prstGeom>
            <a:noFill/>
          </p:spPr>
        </p:pic>
        <p:sp>
          <p:nvSpPr>
            <p:cNvPr id="128015" name="Text Box 15"/>
            <p:cNvSpPr txBox="1">
              <a:spLocks noChangeArrowheads="1"/>
            </p:cNvSpPr>
            <p:nvPr/>
          </p:nvSpPr>
          <p:spPr bwMode="auto">
            <a:xfrm>
              <a:off x="336" y="2448"/>
              <a:ext cx="5136"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2171700" algn="r"/>
                  <a:tab pos="2286000" algn="l"/>
                  <a:tab pos="5257800" algn="l"/>
                </a:tabLst>
              </a:pPr>
              <a:r>
                <a:rPr lang="en-US" sz="2400">
                  <a:solidFill>
                    <a:srgbClr val="000000"/>
                  </a:solidFill>
                </a:rPr>
                <a:t>			Simplify.</a:t>
              </a:r>
            </a:p>
          </p:txBody>
        </p:sp>
      </p:grpSp>
      <p:grpSp>
        <p:nvGrpSpPr>
          <p:cNvPr id="128027" name="Group 27"/>
          <p:cNvGrpSpPr>
            <a:grpSpLocks/>
          </p:cNvGrpSpPr>
          <p:nvPr/>
        </p:nvGrpSpPr>
        <p:grpSpPr bwMode="auto">
          <a:xfrm>
            <a:off x="1066800" y="3790950"/>
            <a:ext cx="7505700" cy="2000250"/>
            <a:chOff x="672" y="2388"/>
            <a:chExt cx="4728" cy="1260"/>
          </a:xfrm>
        </p:grpSpPr>
        <p:pic>
          <p:nvPicPr>
            <p:cNvPr id="128016" name="Picture 16" descr="9-5-3a"/>
            <p:cNvPicPr>
              <a:picLocks noChangeAspect="1" noChangeArrowheads="1"/>
            </p:cNvPicPr>
            <p:nvPr/>
          </p:nvPicPr>
          <p:blipFill>
            <a:blip r:embed="rId3" cstate="print"/>
            <a:srcRect t="18854" b="71719"/>
            <a:stretch>
              <a:fillRect/>
            </a:stretch>
          </p:blipFill>
          <p:spPr bwMode="auto">
            <a:xfrm>
              <a:off x="672" y="2832"/>
              <a:ext cx="2686" cy="528"/>
            </a:xfrm>
            <a:prstGeom prst="rect">
              <a:avLst/>
            </a:prstGeom>
            <a:noFill/>
          </p:spPr>
        </p:pic>
        <p:grpSp>
          <p:nvGrpSpPr>
            <p:cNvPr id="128026" name="Group 26"/>
            <p:cNvGrpSpPr>
              <a:grpSpLocks/>
            </p:cNvGrpSpPr>
            <p:nvPr/>
          </p:nvGrpSpPr>
          <p:grpSpPr bwMode="auto">
            <a:xfrm>
              <a:off x="3650" y="2388"/>
              <a:ext cx="1750" cy="1260"/>
              <a:chOff x="3650" y="2388"/>
              <a:chExt cx="1750" cy="1260"/>
            </a:xfrm>
          </p:grpSpPr>
          <p:pic>
            <p:nvPicPr>
              <p:cNvPr id="128021" name="Picture 21" descr="9-5-3a"/>
              <p:cNvPicPr>
                <a:picLocks noChangeAspect="1" noChangeArrowheads="1"/>
              </p:cNvPicPr>
              <p:nvPr/>
            </p:nvPicPr>
            <p:blipFill>
              <a:blip r:embed="rId3" cstate="print"/>
              <a:srcRect t="29140" r="26860" b="56180"/>
              <a:stretch>
                <a:fillRect/>
              </a:stretch>
            </p:blipFill>
            <p:spPr bwMode="auto">
              <a:xfrm>
                <a:off x="3650" y="2388"/>
                <a:ext cx="1750" cy="732"/>
              </a:xfrm>
              <a:prstGeom prst="rect">
                <a:avLst/>
              </a:prstGeom>
              <a:noFill/>
            </p:spPr>
          </p:pic>
          <p:pic>
            <p:nvPicPr>
              <p:cNvPr id="128023" name="Picture 23" descr="9-5-3a"/>
              <p:cNvPicPr>
                <a:picLocks noChangeAspect="1" noChangeArrowheads="1"/>
              </p:cNvPicPr>
              <p:nvPr/>
            </p:nvPicPr>
            <p:blipFill>
              <a:blip r:embed="rId3" cstate="print"/>
              <a:srcRect t="49594" r="26860" b="41742"/>
              <a:stretch>
                <a:fillRect/>
              </a:stretch>
            </p:blipFill>
            <p:spPr bwMode="auto">
              <a:xfrm>
                <a:off x="3650" y="3216"/>
                <a:ext cx="1750" cy="432"/>
              </a:xfrm>
              <a:prstGeom prst="rect">
                <a:avLst/>
              </a:prstGeom>
              <a:noFill/>
            </p:spPr>
          </p:pic>
          <p:pic>
            <p:nvPicPr>
              <p:cNvPr id="128024" name="Picture 24" descr="9-5-3a"/>
              <p:cNvPicPr>
                <a:picLocks noChangeAspect="1" noChangeArrowheads="1"/>
              </p:cNvPicPr>
              <p:nvPr/>
            </p:nvPicPr>
            <p:blipFill>
              <a:blip r:embed="rId3" cstate="print"/>
              <a:srcRect l="19978" t="44781" r="71997" b="51369"/>
              <a:stretch>
                <a:fillRect/>
              </a:stretch>
            </p:blipFill>
            <p:spPr bwMode="auto">
              <a:xfrm>
                <a:off x="4128" y="2952"/>
                <a:ext cx="192" cy="192"/>
              </a:xfrm>
              <a:prstGeom prst="rect">
                <a:avLst/>
              </a:prstGeom>
              <a:noFill/>
            </p:spPr>
          </p:pic>
          <p:pic>
            <p:nvPicPr>
              <p:cNvPr id="128025" name="Picture 25" descr="9-5-3a"/>
              <p:cNvPicPr>
                <a:picLocks noChangeAspect="1" noChangeArrowheads="1"/>
              </p:cNvPicPr>
              <p:nvPr/>
            </p:nvPicPr>
            <p:blipFill>
              <a:blip r:embed="rId3" cstate="print"/>
              <a:srcRect l="36028" t="44781" r="51936" b="51369"/>
              <a:stretch>
                <a:fillRect/>
              </a:stretch>
            </p:blipFill>
            <p:spPr bwMode="auto">
              <a:xfrm>
                <a:off x="4512" y="2952"/>
                <a:ext cx="288" cy="192"/>
              </a:xfrm>
              <a:prstGeom prst="rect">
                <a:avLst/>
              </a:prstGeom>
              <a:noFill/>
            </p:spPr>
          </p:pic>
        </p:gr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8004">
                                            <p:txEl>
                                              <p:pRg st="0" end="0"/>
                                            </p:txEl>
                                          </p:spTgt>
                                        </p:tgtEl>
                                        <p:attrNameLst>
                                          <p:attrName>style.visibility</p:attrName>
                                        </p:attrNameLst>
                                      </p:cBhvr>
                                      <p:to>
                                        <p:strVal val="visible"/>
                                      </p:to>
                                    </p:set>
                                    <p:animEffect transition="in" filter="wipe(left)">
                                      <p:cBhvr>
                                        <p:cTn id="7" dur="500"/>
                                        <p:tgtEl>
                                          <p:spTgt spid="12800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8005">
                                            <p:txEl>
                                              <p:pRg st="0" end="0"/>
                                            </p:txEl>
                                          </p:spTgt>
                                        </p:tgtEl>
                                        <p:attrNameLst>
                                          <p:attrName>style.visibility</p:attrName>
                                        </p:attrNameLst>
                                      </p:cBhvr>
                                      <p:to>
                                        <p:strVal val="visible"/>
                                      </p:to>
                                    </p:set>
                                    <p:animEffect transition="in" filter="wipe(left)">
                                      <p:cBhvr>
                                        <p:cTn id="12" dur="500"/>
                                        <p:tgtEl>
                                          <p:spTgt spid="12800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8019"/>
                                        </p:tgtEl>
                                        <p:attrNameLst>
                                          <p:attrName>style.visibility</p:attrName>
                                        </p:attrNameLst>
                                      </p:cBhvr>
                                      <p:to>
                                        <p:strVal val="visible"/>
                                      </p:to>
                                    </p:set>
                                    <p:animEffect transition="in" filter="wipe(left)">
                                      <p:cBhvr>
                                        <p:cTn id="17" dur="500"/>
                                        <p:tgtEl>
                                          <p:spTgt spid="1280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28018"/>
                                        </p:tgtEl>
                                        <p:attrNameLst>
                                          <p:attrName>style.visibility</p:attrName>
                                        </p:attrNameLst>
                                      </p:cBhvr>
                                      <p:to>
                                        <p:strVal val="visible"/>
                                      </p:to>
                                    </p:set>
                                    <p:animEffect transition="in" filter="wipe(left)">
                                      <p:cBhvr>
                                        <p:cTn id="22" dur="500"/>
                                        <p:tgtEl>
                                          <p:spTgt spid="12801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28027"/>
                                        </p:tgtEl>
                                        <p:attrNameLst>
                                          <p:attrName>style.visibility</p:attrName>
                                        </p:attrNameLst>
                                      </p:cBhvr>
                                      <p:to>
                                        <p:strVal val="visible"/>
                                      </p:to>
                                    </p:set>
                                    <p:animEffect transition="in" filter="wipe(left)">
                                      <p:cBhvr>
                                        <p:cTn id="27" dur="500"/>
                                        <p:tgtEl>
                                          <p:spTgt spid="128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4" grpId="0" build="p" autoUpdateAnimBg="0" advAuto="0"/>
      <p:bldP spid="128005"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en-US"/>
              <a:t>Example 3</a:t>
            </a:r>
          </a:p>
        </p:txBody>
      </p:sp>
      <p:sp>
        <p:nvSpPr>
          <p:cNvPr id="129027" name="Text Box 3"/>
          <p:cNvSpPr txBox="1">
            <a:spLocks noChangeArrowheads="1"/>
          </p:cNvSpPr>
          <p:nvPr/>
        </p:nvSpPr>
        <p:spPr bwMode="auto">
          <a:xfrm>
            <a:off x="2628900" y="771525"/>
            <a:ext cx="5981700" cy="1158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Solve Quadratic Equations Using Different Methods</a:t>
            </a:r>
            <a:endParaRPr lang="en-US" sz="2000">
              <a:solidFill>
                <a:srgbClr val="000000"/>
              </a:solidFill>
            </a:endParaRPr>
          </a:p>
          <a:p>
            <a:pPr>
              <a:spcBef>
                <a:spcPct val="50000"/>
              </a:spcBef>
            </a:pPr>
            <a:endParaRPr lang="en-US" sz="2000" b="1">
              <a:solidFill>
                <a:srgbClr val="EC1D24"/>
              </a:solidFill>
            </a:endParaRPr>
          </a:p>
        </p:txBody>
      </p:sp>
      <p:grpSp>
        <p:nvGrpSpPr>
          <p:cNvPr id="129072" name="Group 48"/>
          <p:cNvGrpSpPr>
            <a:grpSpLocks/>
          </p:cNvGrpSpPr>
          <p:nvPr/>
        </p:nvGrpSpPr>
        <p:grpSpPr bwMode="auto">
          <a:xfrm>
            <a:off x="533400" y="5216525"/>
            <a:ext cx="8153400" cy="742950"/>
            <a:chOff x="336" y="3286"/>
            <a:chExt cx="5136" cy="468"/>
          </a:xfrm>
        </p:grpSpPr>
        <p:sp>
          <p:nvSpPr>
            <p:cNvPr id="129031" name="Text Box 7"/>
            <p:cNvSpPr txBox="1">
              <a:spLocks noChangeArrowheads="1"/>
            </p:cNvSpPr>
            <p:nvPr/>
          </p:nvSpPr>
          <p:spPr bwMode="auto">
            <a:xfrm>
              <a:off x="336" y="3368"/>
              <a:ext cx="5136"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1771650" algn="l"/>
                  <a:tab pos="3657600" algn="l"/>
                  <a:tab pos="5257800" algn="l"/>
                </a:tabLst>
              </a:pPr>
              <a:r>
                <a:rPr lang="en-US" sz="2400">
                  <a:solidFill>
                    <a:srgbClr val="000000"/>
                  </a:solidFill>
                </a:rPr>
                <a:t>	= </a:t>
              </a:r>
              <a:r>
                <a:rPr lang="en-US" sz="2400">
                  <a:solidFill>
                    <a:srgbClr val="E01B22"/>
                  </a:solidFill>
                </a:rPr>
                <a:t>3</a:t>
              </a:r>
              <a:r>
                <a:rPr lang="en-US" sz="2400">
                  <a:solidFill>
                    <a:srgbClr val="000000"/>
                  </a:solidFill>
                </a:rPr>
                <a:t> 	= </a:t>
              </a:r>
              <a:r>
                <a:rPr lang="en-US" sz="2400">
                  <a:solidFill>
                    <a:srgbClr val="E01B22"/>
                  </a:solidFill>
                </a:rPr>
                <a:t>–</a:t>
              </a:r>
              <a:r>
                <a:rPr lang="en-US" sz="2400">
                  <a:solidFill>
                    <a:srgbClr val="000000"/>
                  </a:solidFill>
                </a:rPr>
                <a:t>	Simplify.</a:t>
              </a:r>
            </a:p>
          </p:txBody>
        </p:sp>
        <p:grpSp>
          <p:nvGrpSpPr>
            <p:cNvPr id="129032" name="Group 8"/>
            <p:cNvGrpSpPr>
              <a:grpSpLocks/>
            </p:cNvGrpSpPr>
            <p:nvPr/>
          </p:nvGrpSpPr>
          <p:grpSpPr bwMode="auto">
            <a:xfrm>
              <a:off x="2970" y="3286"/>
              <a:ext cx="336" cy="468"/>
              <a:chOff x="4494" y="2370"/>
              <a:chExt cx="336" cy="468"/>
            </a:xfrm>
          </p:grpSpPr>
          <p:sp>
            <p:nvSpPr>
              <p:cNvPr id="129033" name="Text Box 9"/>
              <p:cNvSpPr txBox="1">
                <a:spLocks noChangeArrowheads="1"/>
              </p:cNvSpPr>
              <p:nvPr/>
            </p:nvSpPr>
            <p:spPr bwMode="auto">
              <a:xfrm>
                <a:off x="4494" y="2382"/>
                <a:ext cx="336"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solidFill>
                      <a:srgbClr val="E01B22"/>
                    </a:solidFill>
                  </a:rPr>
                  <a:t>__</a:t>
                </a:r>
              </a:p>
            </p:txBody>
          </p:sp>
          <p:sp>
            <p:nvSpPr>
              <p:cNvPr id="129034" name="Text Box 10"/>
              <p:cNvSpPr txBox="1">
                <a:spLocks noChangeArrowheads="1"/>
              </p:cNvSpPr>
              <p:nvPr/>
            </p:nvSpPr>
            <p:spPr bwMode="auto">
              <a:xfrm>
                <a:off x="4512" y="2370"/>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solidFill>
                      <a:srgbClr val="E01B22"/>
                    </a:solidFill>
                  </a:rPr>
                  <a:t>4</a:t>
                </a:r>
              </a:p>
            </p:txBody>
          </p:sp>
          <p:sp>
            <p:nvSpPr>
              <p:cNvPr id="129035" name="Text Box 11"/>
              <p:cNvSpPr txBox="1">
                <a:spLocks noChangeArrowheads="1"/>
              </p:cNvSpPr>
              <p:nvPr/>
            </p:nvSpPr>
            <p:spPr bwMode="auto">
              <a:xfrm>
                <a:off x="4512" y="2573"/>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solidFill>
                      <a:srgbClr val="E01B22"/>
                    </a:solidFill>
                  </a:rPr>
                  <a:t>3</a:t>
                </a:r>
              </a:p>
            </p:txBody>
          </p:sp>
        </p:grpSp>
      </p:grpSp>
      <p:grpSp>
        <p:nvGrpSpPr>
          <p:cNvPr id="129054" name="Group 30"/>
          <p:cNvGrpSpPr>
            <a:grpSpLocks/>
          </p:cNvGrpSpPr>
          <p:nvPr/>
        </p:nvGrpSpPr>
        <p:grpSpPr bwMode="auto">
          <a:xfrm>
            <a:off x="1651000" y="1524000"/>
            <a:ext cx="7035800" cy="889000"/>
            <a:chOff x="1040" y="960"/>
            <a:chExt cx="4432" cy="560"/>
          </a:xfrm>
        </p:grpSpPr>
        <p:pic>
          <p:nvPicPr>
            <p:cNvPr id="129044" name="Picture 20" descr="9-5-3a"/>
            <p:cNvPicPr>
              <a:picLocks noChangeAspect="1" noChangeArrowheads="1"/>
            </p:cNvPicPr>
            <p:nvPr/>
          </p:nvPicPr>
          <p:blipFill>
            <a:blip r:embed="rId3" cstate="print"/>
            <a:srcRect t="59132" r="39241" b="30870"/>
            <a:stretch>
              <a:fillRect/>
            </a:stretch>
          </p:blipFill>
          <p:spPr bwMode="auto">
            <a:xfrm>
              <a:off x="1040" y="960"/>
              <a:ext cx="1632" cy="560"/>
            </a:xfrm>
            <a:prstGeom prst="rect">
              <a:avLst/>
            </a:prstGeom>
            <a:noFill/>
          </p:spPr>
        </p:pic>
        <p:pic>
          <p:nvPicPr>
            <p:cNvPr id="129047" name="Picture 23" descr="9-5-3a"/>
            <p:cNvPicPr>
              <a:picLocks noChangeAspect="1" noChangeArrowheads="1"/>
            </p:cNvPicPr>
            <p:nvPr/>
          </p:nvPicPr>
          <p:blipFill>
            <a:blip r:embed="rId3" cstate="print"/>
            <a:srcRect t="70273" r="32390" b="21158"/>
            <a:stretch>
              <a:fillRect/>
            </a:stretch>
          </p:blipFill>
          <p:spPr bwMode="auto">
            <a:xfrm>
              <a:off x="3656" y="1008"/>
              <a:ext cx="1816" cy="480"/>
            </a:xfrm>
            <a:prstGeom prst="rect">
              <a:avLst/>
            </a:prstGeom>
            <a:noFill/>
          </p:spPr>
        </p:pic>
      </p:grpSp>
      <p:grpSp>
        <p:nvGrpSpPr>
          <p:cNvPr id="129068" name="Group 44"/>
          <p:cNvGrpSpPr>
            <a:grpSpLocks/>
          </p:cNvGrpSpPr>
          <p:nvPr/>
        </p:nvGrpSpPr>
        <p:grpSpPr bwMode="auto">
          <a:xfrm>
            <a:off x="533400" y="2628900"/>
            <a:ext cx="8153400" cy="847725"/>
            <a:chOff x="336" y="1656"/>
            <a:chExt cx="5136" cy="534"/>
          </a:xfrm>
        </p:grpSpPr>
        <p:pic>
          <p:nvPicPr>
            <p:cNvPr id="129066" name="Picture 42" descr="9-5-3d"/>
            <p:cNvPicPr>
              <a:picLocks noChangeAspect="1" noChangeArrowheads="1"/>
            </p:cNvPicPr>
            <p:nvPr/>
          </p:nvPicPr>
          <p:blipFill>
            <a:blip r:embed="rId4" cstate="print"/>
            <a:srcRect r="49091" b="50589"/>
            <a:stretch>
              <a:fillRect/>
            </a:stretch>
          </p:blipFill>
          <p:spPr bwMode="auto">
            <a:xfrm>
              <a:off x="1330" y="1656"/>
              <a:ext cx="1064" cy="504"/>
            </a:xfrm>
            <a:prstGeom prst="rect">
              <a:avLst/>
            </a:prstGeom>
            <a:noFill/>
          </p:spPr>
        </p:pic>
        <p:sp>
          <p:nvSpPr>
            <p:cNvPr id="129037" name="Text Box 13"/>
            <p:cNvSpPr txBox="1">
              <a:spLocks noChangeArrowheads="1"/>
            </p:cNvSpPr>
            <p:nvPr/>
          </p:nvSpPr>
          <p:spPr bwMode="auto">
            <a:xfrm>
              <a:off x="336" y="1718"/>
              <a:ext cx="5136" cy="472"/>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2171700" algn="r"/>
                  <a:tab pos="2286000" algn="l"/>
                  <a:tab pos="5257800" algn="l"/>
                </a:tabLst>
              </a:pPr>
              <a:r>
                <a:rPr lang="en-US" sz="2400">
                  <a:solidFill>
                    <a:srgbClr val="000000"/>
                  </a:solidFill>
                </a:rPr>
                <a:t>			Take the square 			root of each side.</a:t>
              </a:r>
            </a:p>
          </p:txBody>
        </p:sp>
      </p:grpSp>
      <p:grpSp>
        <p:nvGrpSpPr>
          <p:cNvPr id="129069" name="Group 45"/>
          <p:cNvGrpSpPr>
            <a:grpSpLocks/>
          </p:cNvGrpSpPr>
          <p:nvPr/>
        </p:nvGrpSpPr>
        <p:grpSpPr bwMode="auto">
          <a:xfrm>
            <a:off x="533400" y="4010025"/>
            <a:ext cx="8153400" cy="771525"/>
            <a:chOff x="336" y="2526"/>
            <a:chExt cx="5136" cy="486"/>
          </a:xfrm>
        </p:grpSpPr>
        <p:sp>
          <p:nvSpPr>
            <p:cNvPr id="129041" name="Text Box 17"/>
            <p:cNvSpPr txBox="1">
              <a:spLocks noChangeArrowheads="1"/>
            </p:cNvSpPr>
            <p:nvPr/>
          </p:nvSpPr>
          <p:spPr bwMode="auto">
            <a:xfrm>
              <a:off x="336" y="2533"/>
              <a:ext cx="5136" cy="472"/>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2171700" algn="r"/>
                  <a:tab pos="2286000" algn="l"/>
                  <a:tab pos="5257800" algn="l"/>
                </a:tabLst>
              </a:pPr>
              <a:r>
                <a:rPr lang="en-US" sz="2400">
                  <a:solidFill>
                    <a:srgbClr val="000000"/>
                  </a:solidFill>
                </a:rPr>
                <a:t>			Separate the 				solutions.</a:t>
              </a:r>
            </a:p>
          </p:txBody>
        </p:sp>
        <p:pic>
          <p:nvPicPr>
            <p:cNvPr id="129067" name="Picture 43" descr="9-5-3d"/>
            <p:cNvPicPr>
              <a:picLocks noChangeAspect="1" noChangeArrowheads="1"/>
            </p:cNvPicPr>
            <p:nvPr/>
          </p:nvPicPr>
          <p:blipFill>
            <a:blip r:embed="rId4" cstate="print"/>
            <a:srcRect t="52353"/>
            <a:stretch>
              <a:fillRect/>
            </a:stretch>
          </p:blipFill>
          <p:spPr bwMode="auto">
            <a:xfrm>
              <a:off x="1330" y="2526"/>
              <a:ext cx="2090" cy="486"/>
            </a:xfrm>
            <a:prstGeom prst="rect">
              <a:avLst/>
            </a:prstGeom>
            <a:noFill/>
          </p:spPr>
        </p:pic>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9054"/>
                                        </p:tgtEl>
                                        <p:attrNameLst>
                                          <p:attrName>style.visibility</p:attrName>
                                        </p:attrNameLst>
                                      </p:cBhvr>
                                      <p:to>
                                        <p:strVal val="visible"/>
                                      </p:to>
                                    </p:set>
                                    <p:animEffect transition="in" filter="wipe(left)">
                                      <p:cBhvr>
                                        <p:cTn id="7" dur="500"/>
                                        <p:tgtEl>
                                          <p:spTgt spid="12905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9068"/>
                                        </p:tgtEl>
                                        <p:attrNameLst>
                                          <p:attrName>style.visibility</p:attrName>
                                        </p:attrNameLst>
                                      </p:cBhvr>
                                      <p:to>
                                        <p:strVal val="visible"/>
                                      </p:to>
                                    </p:set>
                                    <p:animEffect transition="in" filter="wipe(left)">
                                      <p:cBhvr>
                                        <p:cTn id="12" dur="500"/>
                                        <p:tgtEl>
                                          <p:spTgt spid="12906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9069"/>
                                        </p:tgtEl>
                                        <p:attrNameLst>
                                          <p:attrName>style.visibility</p:attrName>
                                        </p:attrNameLst>
                                      </p:cBhvr>
                                      <p:to>
                                        <p:strVal val="visible"/>
                                      </p:to>
                                    </p:set>
                                    <p:animEffect transition="in" filter="wipe(left)">
                                      <p:cBhvr>
                                        <p:cTn id="17" dur="500"/>
                                        <p:tgtEl>
                                          <p:spTgt spid="12906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29072"/>
                                        </p:tgtEl>
                                        <p:attrNameLst>
                                          <p:attrName>style.visibility</p:attrName>
                                        </p:attrNameLst>
                                      </p:cBhvr>
                                      <p:to>
                                        <p:strVal val="visible"/>
                                      </p:to>
                                    </p:set>
                                    <p:animEffect transition="in" filter="wipe(left)">
                                      <p:cBhvr>
                                        <p:cTn id="22" dur="500"/>
                                        <p:tgtEl>
                                          <p:spTgt spid="1290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en-US"/>
              <a:t>Example 3</a:t>
            </a:r>
          </a:p>
        </p:txBody>
      </p:sp>
      <p:sp>
        <p:nvSpPr>
          <p:cNvPr id="130051" name="Text Box 3"/>
          <p:cNvSpPr txBox="1">
            <a:spLocks noChangeArrowheads="1"/>
          </p:cNvSpPr>
          <p:nvPr/>
        </p:nvSpPr>
        <p:spPr bwMode="auto">
          <a:xfrm>
            <a:off x="2628900" y="771525"/>
            <a:ext cx="5981700" cy="1158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Solve Quadratic Equations Using Different Methods</a:t>
            </a:r>
            <a:endParaRPr lang="en-US" sz="2000">
              <a:solidFill>
                <a:srgbClr val="000000"/>
              </a:solidFill>
            </a:endParaRPr>
          </a:p>
          <a:p>
            <a:pPr>
              <a:spcBef>
                <a:spcPct val="50000"/>
              </a:spcBef>
            </a:pPr>
            <a:endParaRPr lang="en-US" sz="2000" b="1">
              <a:solidFill>
                <a:srgbClr val="EC1D24"/>
              </a:solidFill>
            </a:endParaRPr>
          </a:p>
        </p:txBody>
      </p:sp>
      <p:sp>
        <p:nvSpPr>
          <p:cNvPr id="130066" name="Text Box 18"/>
          <p:cNvSpPr txBox="1">
            <a:spLocks noChangeArrowheads="1"/>
          </p:cNvSpPr>
          <p:nvPr/>
        </p:nvSpPr>
        <p:spPr bwMode="auto">
          <a:xfrm>
            <a:off x="533400" y="1524000"/>
            <a:ext cx="8077200" cy="420688"/>
          </a:xfrm>
          <a:prstGeom prst="rect">
            <a:avLst/>
          </a:prstGeom>
          <a:noFill/>
          <a:ln w="9525" algn="ctr">
            <a:noFill/>
            <a:miter lim="800000"/>
            <a:headEnd/>
            <a:tailEnd/>
          </a:ln>
          <a:effectLst/>
        </p:spPr>
        <p:txBody>
          <a:bodyPr>
            <a:spAutoFit/>
          </a:bodyPr>
          <a:lstStyle/>
          <a:p>
            <a:pPr marL="2120900" indent="-1778000">
              <a:lnSpc>
                <a:spcPct val="90000"/>
              </a:lnSpc>
              <a:spcBef>
                <a:spcPct val="20000"/>
              </a:spcBef>
              <a:spcAft>
                <a:spcPct val="20000"/>
              </a:spcAft>
              <a:tabLst>
                <a:tab pos="3949700" algn="r"/>
                <a:tab pos="4064000" algn="l"/>
                <a:tab pos="5143500" algn="l"/>
              </a:tabLst>
            </a:pPr>
            <a:r>
              <a:rPr lang="en-US" sz="2400" b="1">
                <a:solidFill>
                  <a:srgbClr val="00539D"/>
                </a:solidFill>
              </a:rPr>
              <a:t>Method 4</a:t>
            </a:r>
            <a:r>
              <a:rPr lang="en-US" sz="2400">
                <a:solidFill>
                  <a:srgbClr val="000000"/>
                </a:solidFill>
              </a:rPr>
              <a:t>	Quadratic Formula</a:t>
            </a:r>
          </a:p>
        </p:txBody>
      </p:sp>
      <p:sp>
        <p:nvSpPr>
          <p:cNvPr id="130067" name="Text Box 19"/>
          <p:cNvSpPr txBox="1">
            <a:spLocks noChangeArrowheads="1"/>
          </p:cNvSpPr>
          <p:nvPr/>
        </p:nvSpPr>
        <p:spPr bwMode="auto">
          <a:xfrm>
            <a:off x="533400" y="2133600"/>
            <a:ext cx="8153400" cy="749300"/>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2171700" algn="r"/>
                <a:tab pos="2286000" algn="l"/>
                <a:tab pos="5257800" algn="l"/>
              </a:tabLst>
            </a:pPr>
            <a:r>
              <a:rPr lang="en-US" sz="2400">
                <a:solidFill>
                  <a:srgbClr val="000000"/>
                </a:solidFill>
              </a:rPr>
              <a:t>From Method 1, the standard form of the equation is </a:t>
            </a:r>
            <a:br>
              <a:rPr lang="en-US" sz="2400">
                <a:solidFill>
                  <a:srgbClr val="000000"/>
                </a:solidFill>
              </a:rPr>
            </a:br>
            <a:r>
              <a:rPr lang="en-US" sz="2400">
                <a:solidFill>
                  <a:srgbClr val="000000"/>
                </a:solidFill>
              </a:rPr>
              <a:t>3</a:t>
            </a:r>
            <a:r>
              <a:rPr lang="en-US" sz="2400" i="1">
                <a:solidFill>
                  <a:srgbClr val="000000"/>
                </a:solidFill>
              </a:rPr>
              <a:t>x</a:t>
            </a:r>
            <a:r>
              <a:rPr lang="en-US" sz="2400" baseline="40000">
                <a:solidFill>
                  <a:srgbClr val="000000"/>
                </a:solidFill>
              </a:rPr>
              <a:t>2</a:t>
            </a:r>
            <a:r>
              <a:rPr lang="en-US" sz="2400">
                <a:solidFill>
                  <a:srgbClr val="000000"/>
                </a:solidFill>
              </a:rPr>
              <a:t> – 5</a:t>
            </a:r>
            <a:r>
              <a:rPr lang="en-US" sz="2400" i="1">
                <a:solidFill>
                  <a:srgbClr val="000000"/>
                </a:solidFill>
              </a:rPr>
              <a:t>x</a:t>
            </a:r>
            <a:r>
              <a:rPr lang="en-US" sz="2400">
                <a:solidFill>
                  <a:srgbClr val="000000"/>
                </a:solidFill>
              </a:rPr>
              <a:t> – 12 = 0.</a:t>
            </a:r>
          </a:p>
        </p:txBody>
      </p:sp>
      <p:grpSp>
        <p:nvGrpSpPr>
          <p:cNvPr id="130083" name="Group 35"/>
          <p:cNvGrpSpPr>
            <a:grpSpLocks/>
          </p:cNvGrpSpPr>
          <p:nvPr/>
        </p:nvGrpSpPr>
        <p:grpSpPr bwMode="auto">
          <a:xfrm>
            <a:off x="533400" y="4114800"/>
            <a:ext cx="8153400" cy="1066800"/>
            <a:chOff x="336" y="2592"/>
            <a:chExt cx="5136" cy="672"/>
          </a:xfrm>
        </p:grpSpPr>
        <p:sp>
          <p:nvSpPr>
            <p:cNvPr id="130075" name="Text Box 27"/>
            <p:cNvSpPr txBox="1">
              <a:spLocks noChangeArrowheads="1"/>
            </p:cNvSpPr>
            <p:nvPr/>
          </p:nvSpPr>
          <p:spPr bwMode="auto">
            <a:xfrm>
              <a:off x="336" y="2745"/>
              <a:ext cx="5136" cy="472"/>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2171700" algn="r"/>
                  <a:tab pos="2286000" algn="l"/>
                  <a:tab pos="5257800" algn="l"/>
                </a:tabLst>
              </a:pPr>
              <a:r>
                <a:rPr lang="en-US" sz="2400">
                  <a:solidFill>
                    <a:srgbClr val="000000"/>
                  </a:solidFill>
                </a:rPr>
                <a:t>			</a:t>
              </a:r>
              <a:r>
                <a:rPr lang="en-US" sz="2400" i="1">
                  <a:solidFill>
                    <a:srgbClr val="000000"/>
                  </a:solidFill>
                </a:rPr>
                <a:t>a</a:t>
              </a:r>
              <a:r>
                <a:rPr lang="en-US" sz="2400">
                  <a:solidFill>
                    <a:srgbClr val="000000"/>
                  </a:solidFill>
                </a:rPr>
                <a:t> = 3, </a:t>
              </a:r>
              <a:r>
                <a:rPr lang="en-US" sz="2400" i="1">
                  <a:solidFill>
                    <a:srgbClr val="000000"/>
                  </a:solidFill>
                </a:rPr>
                <a:t>b</a:t>
              </a:r>
              <a:r>
                <a:rPr lang="en-US" sz="2400">
                  <a:solidFill>
                    <a:srgbClr val="000000"/>
                  </a:solidFill>
                </a:rPr>
                <a:t> = –5, </a:t>
              </a:r>
              <a:br>
                <a:rPr lang="en-US" sz="2400">
                  <a:solidFill>
                    <a:srgbClr val="000000"/>
                  </a:solidFill>
                </a:rPr>
              </a:br>
              <a:r>
                <a:rPr lang="en-US" sz="2400">
                  <a:solidFill>
                    <a:srgbClr val="000000"/>
                  </a:solidFill>
                </a:rPr>
                <a:t>			</a:t>
              </a:r>
              <a:r>
                <a:rPr lang="en-US" sz="2400" i="1">
                  <a:solidFill>
                    <a:srgbClr val="000000"/>
                  </a:solidFill>
                </a:rPr>
                <a:t>c</a:t>
              </a:r>
              <a:r>
                <a:rPr lang="en-US" sz="2400">
                  <a:solidFill>
                    <a:srgbClr val="000000"/>
                  </a:solidFill>
                </a:rPr>
                <a:t> = –12</a:t>
              </a:r>
              <a:endParaRPr lang="en-US" sz="2400" i="1">
                <a:solidFill>
                  <a:srgbClr val="000000"/>
                </a:solidFill>
              </a:endParaRPr>
            </a:p>
          </p:txBody>
        </p:sp>
        <p:pic>
          <p:nvPicPr>
            <p:cNvPr id="130078" name="Picture 30" descr="9-5-3b"/>
            <p:cNvPicPr>
              <a:picLocks noChangeAspect="1" noChangeArrowheads="1"/>
            </p:cNvPicPr>
            <p:nvPr/>
          </p:nvPicPr>
          <p:blipFill>
            <a:blip r:embed="rId3" cstate="print"/>
            <a:srcRect t="16467" b="64322"/>
            <a:stretch>
              <a:fillRect/>
            </a:stretch>
          </p:blipFill>
          <p:spPr bwMode="auto">
            <a:xfrm>
              <a:off x="912" y="2592"/>
              <a:ext cx="2624" cy="672"/>
            </a:xfrm>
            <a:prstGeom prst="rect">
              <a:avLst/>
            </a:prstGeom>
            <a:noFill/>
          </p:spPr>
        </p:pic>
      </p:grpSp>
      <p:grpSp>
        <p:nvGrpSpPr>
          <p:cNvPr id="130085" name="Group 37"/>
          <p:cNvGrpSpPr>
            <a:grpSpLocks/>
          </p:cNvGrpSpPr>
          <p:nvPr/>
        </p:nvGrpSpPr>
        <p:grpSpPr bwMode="auto">
          <a:xfrm>
            <a:off x="533400" y="5191125"/>
            <a:ext cx="8153400" cy="904875"/>
            <a:chOff x="336" y="3270"/>
            <a:chExt cx="5136" cy="570"/>
          </a:xfrm>
        </p:grpSpPr>
        <p:sp>
          <p:nvSpPr>
            <p:cNvPr id="130069" name="Text Box 21"/>
            <p:cNvSpPr txBox="1">
              <a:spLocks noChangeArrowheads="1"/>
            </p:cNvSpPr>
            <p:nvPr/>
          </p:nvSpPr>
          <p:spPr bwMode="auto">
            <a:xfrm>
              <a:off x="336" y="3368"/>
              <a:ext cx="5136"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2171700" algn="r"/>
                  <a:tab pos="2286000" algn="l"/>
                  <a:tab pos="5257800" algn="l"/>
                </a:tabLst>
              </a:pPr>
              <a:r>
                <a:rPr lang="en-US" sz="2400">
                  <a:solidFill>
                    <a:srgbClr val="000000"/>
                  </a:solidFill>
                </a:rPr>
                <a:t>			Multiply.</a:t>
              </a:r>
            </a:p>
          </p:txBody>
        </p:sp>
        <p:pic>
          <p:nvPicPr>
            <p:cNvPr id="130080" name="Picture 32" descr="9-5-3b"/>
            <p:cNvPicPr>
              <a:picLocks noChangeAspect="1" noChangeArrowheads="1"/>
            </p:cNvPicPr>
            <p:nvPr/>
          </p:nvPicPr>
          <p:blipFill>
            <a:blip r:embed="rId3" cstate="print"/>
            <a:srcRect t="34306" b="49399"/>
            <a:stretch>
              <a:fillRect/>
            </a:stretch>
          </p:blipFill>
          <p:spPr bwMode="auto">
            <a:xfrm>
              <a:off x="912" y="3270"/>
              <a:ext cx="2624" cy="570"/>
            </a:xfrm>
            <a:prstGeom prst="rect">
              <a:avLst/>
            </a:prstGeom>
            <a:noFill/>
          </p:spPr>
        </p:pic>
      </p:grpSp>
      <p:grpSp>
        <p:nvGrpSpPr>
          <p:cNvPr id="130089" name="Group 41"/>
          <p:cNvGrpSpPr>
            <a:grpSpLocks/>
          </p:cNvGrpSpPr>
          <p:nvPr/>
        </p:nvGrpSpPr>
        <p:grpSpPr bwMode="auto">
          <a:xfrm>
            <a:off x="533400" y="3070225"/>
            <a:ext cx="8153400" cy="930275"/>
            <a:chOff x="336" y="1934"/>
            <a:chExt cx="5136" cy="586"/>
          </a:xfrm>
        </p:grpSpPr>
        <p:pic>
          <p:nvPicPr>
            <p:cNvPr id="130077" name="Picture 29" descr="9-5-3b"/>
            <p:cNvPicPr>
              <a:picLocks noChangeAspect="1" noChangeArrowheads="1"/>
            </p:cNvPicPr>
            <p:nvPr/>
          </p:nvPicPr>
          <p:blipFill>
            <a:blip r:embed="rId3" cstate="print"/>
            <a:srcRect b="83247"/>
            <a:stretch>
              <a:fillRect/>
            </a:stretch>
          </p:blipFill>
          <p:spPr bwMode="auto">
            <a:xfrm>
              <a:off x="912" y="1934"/>
              <a:ext cx="2624" cy="586"/>
            </a:xfrm>
            <a:prstGeom prst="rect">
              <a:avLst/>
            </a:prstGeom>
            <a:noFill/>
          </p:spPr>
        </p:pic>
        <p:sp>
          <p:nvSpPr>
            <p:cNvPr id="130087" name="Text Box 39"/>
            <p:cNvSpPr txBox="1">
              <a:spLocks noChangeArrowheads="1"/>
            </p:cNvSpPr>
            <p:nvPr/>
          </p:nvSpPr>
          <p:spPr bwMode="auto">
            <a:xfrm>
              <a:off x="336" y="2135"/>
              <a:ext cx="5136"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2171700" algn="r"/>
                  <a:tab pos="2286000" algn="l"/>
                  <a:tab pos="5257800" algn="l"/>
                </a:tabLst>
              </a:pPr>
              <a:r>
                <a:rPr lang="en-US" sz="2400">
                  <a:solidFill>
                    <a:srgbClr val="000000"/>
                  </a:solidFill>
                </a:rPr>
                <a:t>			Quadratic Formula</a:t>
              </a:r>
            </a:p>
          </p:txBody>
        </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0066">
                                            <p:txEl>
                                              <p:pRg st="0" end="0"/>
                                            </p:txEl>
                                          </p:spTgt>
                                        </p:tgtEl>
                                        <p:attrNameLst>
                                          <p:attrName>style.visibility</p:attrName>
                                        </p:attrNameLst>
                                      </p:cBhvr>
                                      <p:to>
                                        <p:strVal val="visible"/>
                                      </p:to>
                                    </p:set>
                                    <p:animEffect transition="in" filter="wipe(left)">
                                      <p:cBhvr>
                                        <p:cTn id="7" dur="500"/>
                                        <p:tgtEl>
                                          <p:spTgt spid="13006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0067">
                                            <p:txEl>
                                              <p:pRg st="0" end="0"/>
                                            </p:txEl>
                                          </p:spTgt>
                                        </p:tgtEl>
                                        <p:attrNameLst>
                                          <p:attrName>style.visibility</p:attrName>
                                        </p:attrNameLst>
                                      </p:cBhvr>
                                      <p:to>
                                        <p:strVal val="visible"/>
                                      </p:to>
                                    </p:set>
                                    <p:animEffect transition="in" filter="wipe(left)">
                                      <p:cBhvr>
                                        <p:cTn id="12" dur="500"/>
                                        <p:tgtEl>
                                          <p:spTgt spid="13006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30089"/>
                                        </p:tgtEl>
                                        <p:attrNameLst>
                                          <p:attrName>style.visibility</p:attrName>
                                        </p:attrNameLst>
                                      </p:cBhvr>
                                      <p:to>
                                        <p:strVal val="visible"/>
                                      </p:to>
                                    </p:set>
                                    <p:animEffect transition="in" filter="wipe(left)">
                                      <p:cBhvr>
                                        <p:cTn id="17" dur="500"/>
                                        <p:tgtEl>
                                          <p:spTgt spid="13008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30083"/>
                                        </p:tgtEl>
                                        <p:attrNameLst>
                                          <p:attrName>style.visibility</p:attrName>
                                        </p:attrNameLst>
                                      </p:cBhvr>
                                      <p:to>
                                        <p:strVal val="visible"/>
                                      </p:to>
                                    </p:set>
                                    <p:animEffect transition="in" filter="wipe(left)">
                                      <p:cBhvr>
                                        <p:cTn id="22" dur="500"/>
                                        <p:tgtEl>
                                          <p:spTgt spid="13008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30085"/>
                                        </p:tgtEl>
                                        <p:attrNameLst>
                                          <p:attrName>style.visibility</p:attrName>
                                        </p:attrNameLst>
                                      </p:cBhvr>
                                      <p:to>
                                        <p:strVal val="visible"/>
                                      </p:to>
                                    </p:set>
                                    <p:animEffect transition="in" filter="wipe(left)">
                                      <p:cBhvr>
                                        <p:cTn id="27" dur="500"/>
                                        <p:tgtEl>
                                          <p:spTgt spid="1300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66" grpId="0" build="p" autoUpdateAnimBg="0" advAuto="0"/>
      <p:bldP spid="130067"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r>
              <a:rPr lang="en-US"/>
              <a:t>Example 3</a:t>
            </a:r>
          </a:p>
        </p:txBody>
      </p:sp>
      <p:sp>
        <p:nvSpPr>
          <p:cNvPr id="131075" name="Text Box 3"/>
          <p:cNvSpPr txBox="1">
            <a:spLocks noChangeArrowheads="1"/>
          </p:cNvSpPr>
          <p:nvPr/>
        </p:nvSpPr>
        <p:spPr bwMode="auto">
          <a:xfrm>
            <a:off x="2628900" y="771525"/>
            <a:ext cx="5981700" cy="1158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Solve Quadratic Equations Using Different Methods</a:t>
            </a:r>
            <a:endParaRPr lang="en-US" sz="2000">
              <a:solidFill>
                <a:srgbClr val="000000"/>
              </a:solidFill>
            </a:endParaRPr>
          </a:p>
          <a:p>
            <a:pPr>
              <a:spcBef>
                <a:spcPct val="50000"/>
              </a:spcBef>
            </a:pPr>
            <a:endParaRPr lang="en-US" sz="2000" b="1">
              <a:solidFill>
                <a:srgbClr val="EC1D24"/>
              </a:solidFill>
            </a:endParaRPr>
          </a:p>
        </p:txBody>
      </p:sp>
      <p:grpSp>
        <p:nvGrpSpPr>
          <p:cNvPr id="131100" name="Group 28"/>
          <p:cNvGrpSpPr>
            <a:grpSpLocks/>
          </p:cNvGrpSpPr>
          <p:nvPr/>
        </p:nvGrpSpPr>
        <p:grpSpPr bwMode="auto">
          <a:xfrm>
            <a:off x="533400" y="3870325"/>
            <a:ext cx="8153400" cy="742950"/>
            <a:chOff x="336" y="3304"/>
            <a:chExt cx="5136" cy="468"/>
          </a:xfrm>
        </p:grpSpPr>
        <p:sp>
          <p:nvSpPr>
            <p:cNvPr id="131101" name="Text Box 29"/>
            <p:cNvSpPr txBox="1">
              <a:spLocks noChangeArrowheads="1"/>
            </p:cNvSpPr>
            <p:nvPr/>
          </p:nvSpPr>
          <p:spPr bwMode="auto">
            <a:xfrm>
              <a:off x="336" y="3368"/>
              <a:ext cx="5136"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1028700" algn="r"/>
                  <a:tab pos="1143000" algn="l"/>
                  <a:tab pos="2971800" algn="r"/>
                  <a:tab pos="3149600" algn="l"/>
                  <a:tab pos="5257800" algn="l"/>
                </a:tabLst>
              </a:pPr>
              <a:r>
                <a:rPr lang="en-US" sz="2400"/>
                <a:t>	 	= 3      		= –	Simplify.</a:t>
              </a:r>
            </a:p>
          </p:txBody>
        </p:sp>
        <p:grpSp>
          <p:nvGrpSpPr>
            <p:cNvPr id="131102" name="Group 30"/>
            <p:cNvGrpSpPr>
              <a:grpSpLocks/>
            </p:cNvGrpSpPr>
            <p:nvPr/>
          </p:nvGrpSpPr>
          <p:grpSpPr bwMode="auto">
            <a:xfrm>
              <a:off x="2600" y="3304"/>
              <a:ext cx="336" cy="468"/>
              <a:chOff x="4494" y="2370"/>
              <a:chExt cx="336" cy="468"/>
            </a:xfrm>
          </p:grpSpPr>
          <p:sp>
            <p:nvSpPr>
              <p:cNvPr id="131103" name="Text Box 31"/>
              <p:cNvSpPr txBox="1">
                <a:spLocks noChangeArrowheads="1"/>
              </p:cNvSpPr>
              <p:nvPr/>
            </p:nvSpPr>
            <p:spPr bwMode="auto">
              <a:xfrm>
                <a:off x="4494" y="2382"/>
                <a:ext cx="336"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t>__</a:t>
                </a:r>
              </a:p>
            </p:txBody>
          </p:sp>
          <p:sp>
            <p:nvSpPr>
              <p:cNvPr id="131104" name="Text Box 32"/>
              <p:cNvSpPr txBox="1">
                <a:spLocks noChangeArrowheads="1"/>
              </p:cNvSpPr>
              <p:nvPr/>
            </p:nvSpPr>
            <p:spPr bwMode="auto">
              <a:xfrm>
                <a:off x="4512" y="2370"/>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4</a:t>
                </a:r>
              </a:p>
            </p:txBody>
          </p:sp>
          <p:sp>
            <p:nvSpPr>
              <p:cNvPr id="131105" name="Text Box 33"/>
              <p:cNvSpPr txBox="1">
                <a:spLocks noChangeArrowheads="1"/>
              </p:cNvSpPr>
              <p:nvPr/>
            </p:nvSpPr>
            <p:spPr bwMode="auto">
              <a:xfrm>
                <a:off x="4512" y="2573"/>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3</a:t>
                </a:r>
              </a:p>
            </p:txBody>
          </p:sp>
        </p:grpSp>
      </p:grpSp>
      <p:grpSp>
        <p:nvGrpSpPr>
          <p:cNvPr id="131107" name="Group 35"/>
          <p:cNvGrpSpPr>
            <a:grpSpLocks/>
          </p:cNvGrpSpPr>
          <p:nvPr/>
        </p:nvGrpSpPr>
        <p:grpSpPr bwMode="auto">
          <a:xfrm>
            <a:off x="533400" y="1447800"/>
            <a:ext cx="8153400" cy="911225"/>
            <a:chOff x="336" y="912"/>
            <a:chExt cx="5136" cy="574"/>
          </a:xfrm>
        </p:grpSpPr>
        <p:sp>
          <p:nvSpPr>
            <p:cNvPr id="131085" name="Text Box 13"/>
            <p:cNvSpPr txBox="1">
              <a:spLocks noChangeArrowheads="1"/>
            </p:cNvSpPr>
            <p:nvPr/>
          </p:nvSpPr>
          <p:spPr bwMode="auto">
            <a:xfrm>
              <a:off x="336" y="1094"/>
              <a:ext cx="5136"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2171700" algn="r"/>
                  <a:tab pos="2286000" algn="l"/>
                  <a:tab pos="5257800" algn="l"/>
                </a:tabLst>
              </a:pPr>
              <a:r>
                <a:rPr lang="en-US" sz="2400">
                  <a:solidFill>
                    <a:srgbClr val="000000"/>
                  </a:solidFill>
                </a:rPr>
                <a:t>			Add and simplify.</a:t>
              </a:r>
            </a:p>
          </p:txBody>
        </p:sp>
        <p:pic>
          <p:nvPicPr>
            <p:cNvPr id="131095" name="Picture 23" descr="9-5-3b"/>
            <p:cNvPicPr>
              <a:picLocks noChangeAspect="1" noChangeArrowheads="1"/>
            </p:cNvPicPr>
            <p:nvPr/>
          </p:nvPicPr>
          <p:blipFill>
            <a:blip r:embed="rId3" cstate="print"/>
            <a:srcRect t="61458" r="45427" b="18611"/>
            <a:stretch>
              <a:fillRect/>
            </a:stretch>
          </p:blipFill>
          <p:spPr bwMode="auto">
            <a:xfrm>
              <a:off x="920" y="912"/>
              <a:ext cx="1432" cy="574"/>
            </a:xfrm>
            <a:prstGeom prst="rect">
              <a:avLst/>
            </a:prstGeom>
            <a:noFill/>
          </p:spPr>
        </p:pic>
        <p:pic>
          <p:nvPicPr>
            <p:cNvPr id="131106" name="Picture 34" descr="9-5-3b"/>
            <p:cNvPicPr>
              <a:picLocks noChangeAspect="1" noChangeArrowheads="1"/>
            </p:cNvPicPr>
            <p:nvPr/>
          </p:nvPicPr>
          <p:blipFill>
            <a:blip r:embed="rId3" cstate="print"/>
            <a:srcRect l="61890" t="64999" b="18611"/>
            <a:stretch>
              <a:fillRect/>
            </a:stretch>
          </p:blipFill>
          <p:spPr bwMode="auto">
            <a:xfrm>
              <a:off x="2544" y="1014"/>
              <a:ext cx="1000" cy="472"/>
            </a:xfrm>
            <a:prstGeom prst="rect">
              <a:avLst/>
            </a:prstGeom>
            <a:noFill/>
          </p:spPr>
        </p:pic>
      </p:grpSp>
      <p:grpSp>
        <p:nvGrpSpPr>
          <p:cNvPr id="131116" name="Group 44"/>
          <p:cNvGrpSpPr>
            <a:grpSpLocks/>
          </p:cNvGrpSpPr>
          <p:nvPr/>
        </p:nvGrpSpPr>
        <p:grpSpPr bwMode="auto">
          <a:xfrm>
            <a:off x="520700" y="2562225"/>
            <a:ext cx="8166100" cy="838200"/>
            <a:chOff x="328" y="1614"/>
            <a:chExt cx="5144" cy="528"/>
          </a:xfrm>
        </p:grpSpPr>
        <p:sp>
          <p:nvSpPr>
            <p:cNvPr id="131092" name="Text Box 20"/>
            <p:cNvSpPr txBox="1">
              <a:spLocks noChangeArrowheads="1"/>
            </p:cNvSpPr>
            <p:nvPr/>
          </p:nvSpPr>
          <p:spPr bwMode="auto">
            <a:xfrm>
              <a:off x="328" y="1653"/>
              <a:ext cx="5136" cy="472"/>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2171700" algn="r"/>
                  <a:tab pos="2286000" algn="l"/>
                  <a:tab pos="5257800" algn="l"/>
                </a:tabLst>
              </a:pPr>
              <a:r>
                <a:rPr lang="en-US" sz="2400">
                  <a:solidFill>
                    <a:srgbClr val="000000"/>
                  </a:solidFill>
                </a:rPr>
                <a:t>			Separate the 				solutions.</a:t>
              </a:r>
            </a:p>
          </p:txBody>
        </p:sp>
        <p:pic>
          <p:nvPicPr>
            <p:cNvPr id="131096" name="Picture 24" descr="9-5-3b"/>
            <p:cNvPicPr>
              <a:picLocks noChangeAspect="1" noChangeArrowheads="1"/>
            </p:cNvPicPr>
            <p:nvPr/>
          </p:nvPicPr>
          <p:blipFill>
            <a:blip r:embed="rId3" cstate="print"/>
            <a:srcRect l="52744" t="81667"/>
            <a:stretch>
              <a:fillRect/>
            </a:stretch>
          </p:blipFill>
          <p:spPr bwMode="auto">
            <a:xfrm>
              <a:off x="2304" y="1614"/>
              <a:ext cx="1240" cy="528"/>
            </a:xfrm>
            <a:prstGeom prst="rect">
              <a:avLst/>
            </a:prstGeom>
            <a:noFill/>
          </p:spPr>
        </p:pic>
        <p:pic>
          <p:nvPicPr>
            <p:cNvPr id="131114" name="Picture 42" descr="9-5-3b"/>
            <p:cNvPicPr>
              <a:picLocks noChangeAspect="1" noChangeArrowheads="1"/>
            </p:cNvPicPr>
            <p:nvPr/>
          </p:nvPicPr>
          <p:blipFill>
            <a:blip r:embed="rId3" cstate="print"/>
            <a:srcRect t="81667" r="63719"/>
            <a:stretch>
              <a:fillRect/>
            </a:stretch>
          </p:blipFill>
          <p:spPr bwMode="auto">
            <a:xfrm>
              <a:off x="920" y="1614"/>
              <a:ext cx="952" cy="528"/>
            </a:xfrm>
            <a:prstGeom prst="rect">
              <a:avLst/>
            </a:prstGeom>
            <a:noFill/>
          </p:spPr>
        </p:pic>
        <p:pic>
          <p:nvPicPr>
            <p:cNvPr id="131115" name="Picture 43" descr="9-5-3b"/>
            <p:cNvPicPr>
              <a:picLocks noChangeAspect="1" noChangeArrowheads="1"/>
            </p:cNvPicPr>
            <p:nvPr/>
          </p:nvPicPr>
          <p:blipFill>
            <a:blip r:embed="rId3" cstate="print"/>
            <a:srcRect l="43597" t="81667" r="47256"/>
            <a:stretch>
              <a:fillRect/>
            </a:stretch>
          </p:blipFill>
          <p:spPr bwMode="auto">
            <a:xfrm>
              <a:off x="1866" y="1614"/>
              <a:ext cx="240" cy="528"/>
            </a:xfrm>
            <a:prstGeom prst="rect">
              <a:avLst/>
            </a:prstGeom>
            <a:noFill/>
          </p:spPr>
        </p:pic>
        <p:sp>
          <p:nvSpPr>
            <p:cNvPr id="131109" name="Text Box 37"/>
            <p:cNvSpPr txBox="1">
              <a:spLocks noChangeArrowheads="1"/>
            </p:cNvSpPr>
            <p:nvPr/>
          </p:nvSpPr>
          <p:spPr bwMode="auto">
            <a:xfrm>
              <a:off x="336" y="1746"/>
              <a:ext cx="5136"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1028700" algn="r"/>
                  <a:tab pos="1143000" algn="l"/>
                  <a:tab pos="2971800" algn="r"/>
                  <a:tab pos="3149600" algn="l"/>
                  <a:tab pos="5257800" algn="l"/>
                </a:tabLst>
              </a:pPr>
              <a:r>
                <a:rPr lang="en-US" sz="2400">
                  <a:solidFill>
                    <a:srgbClr val="000000"/>
                  </a:solidFill>
                </a:rPr>
                <a:t>	</a:t>
              </a:r>
              <a:r>
                <a:rPr lang="en-US" sz="2400" i="1">
                  <a:solidFill>
                    <a:srgbClr val="000000"/>
                  </a:solidFill>
                </a:rPr>
                <a:t>x</a:t>
              </a:r>
              <a:r>
                <a:rPr lang="en-US" sz="2400">
                  <a:solidFill>
                    <a:srgbClr val="000000"/>
                  </a:solidFill>
                </a:rPr>
                <a:t> 		</a:t>
              </a:r>
              <a:r>
                <a:rPr lang="en-US" sz="2400" i="1">
                  <a:solidFill>
                    <a:srgbClr val="000000"/>
                  </a:solidFill>
                </a:rPr>
                <a:t>x</a:t>
              </a:r>
              <a:r>
                <a:rPr lang="en-US" sz="2400">
                  <a:solidFill>
                    <a:srgbClr val="000000"/>
                  </a:solidFill>
                </a:rPr>
                <a:t>	</a:t>
              </a:r>
            </a:p>
          </p:txBody>
        </p:sp>
      </p:grpSp>
      <p:grpSp>
        <p:nvGrpSpPr>
          <p:cNvPr id="131124" name="Group 52"/>
          <p:cNvGrpSpPr>
            <a:grpSpLocks/>
          </p:cNvGrpSpPr>
          <p:nvPr/>
        </p:nvGrpSpPr>
        <p:grpSpPr bwMode="auto">
          <a:xfrm>
            <a:off x="533400" y="4829175"/>
            <a:ext cx="8229600" cy="742950"/>
            <a:chOff x="336" y="3042"/>
            <a:chExt cx="5184" cy="468"/>
          </a:xfrm>
        </p:grpSpPr>
        <p:sp>
          <p:nvSpPr>
            <p:cNvPr id="131117" name="Rectangle 45"/>
            <p:cNvSpPr>
              <a:spLocks noChangeArrowheads="1"/>
            </p:cNvSpPr>
            <p:nvPr/>
          </p:nvSpPr>
          <p:spPr bwMode="auto">
            <a:xfrm>
              <a:off x="336" y="3128"/>
              <a:ext cx="5184" cy="265"/>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The solutions are 3 and –     .</a:t>
              </a:r>
            </a:p>
          </p:txBody>
        </p:sp>
        <p:grpSp>
          <p:nvGrpSpPr>
            <p:cNvPr id="131120" name="Group 48"/>
            <p:cNvGrpSpPr>
              <a:grpSpLocks/>
            </p:cNvGrpSpPr>
            <p:nvPr/>
          </p:nvGrpSpPr>
          <p:grpSpPr bwMode="auto">
            <a:xfrm>
              <a:off x="3612" y="3042"/>
              <a:ext cx="336" cy="468"/>
              <a:chOff x="4494" y="2370"/>
              <a:chExt cx="336" cy="468"/>
            </a:xfrm>
          </p:grpSpPr>
          <p:sp>
            <p:nvSpPr>
              <p:cNvPr id="131121" name="Text Box 49"/>
              <p:cNvSpPr txBox="1">
                <a:spLocks noChangeArrowheads="1"/>
              </p:cNvSpPr>
              <p:nvPr/>
            </p:nvSpPr>
            <p:spPr bwMode="auto">
              <a:xfrm>
                <a:off x="4494" y="2382"/>
                <a:ext cx="336"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solidFill>
                      <a:srgbClr val="E01B22"/>
                    </a:solidFill>
                  </a:rPr>
                  <a:t>__</a:t>
                </a:r>
              </a:p>
            </p:txBody>
          </p:sp>
          <p:sp>
            <p:nvSpPr>
              <p:cNvPr id="131122" name="Text Box 50"/>
              <p:cNvSpPr txBox="1">
                <a:spLocks noChangeArrowheads="1"/>
              </p:cNvSpPr>
              <p:nvPr/>
            </p:nvSpPr>
            <p:spPr bwMode="auto">
              <a:xfrm>
                <a:off x="4512" y="2370"/>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solidFill>
                      <a:srgbClr val="E01B22"/>
                    </a:solidFill>
                  </a:rPr>
                  <a:t>4</a:t>
                </a:r>
              </a:p>
            </p:txBody>
          </p:sp>
          <p:sp>
            <p:nvSpPr>
              <p:cNvPr id="131123" name="Text Box 51"/>
              <p:cNvSpPr txBox="1">
                <a:spLocks noChangeArrowheads="1"/>
              </p:cNvSpPr>
              <p:nvPr/>
            </p:nvSpPr>
            <p:spPr bwMode="auto">
              <a:xfrm>
                <a:off x="4512" y="2573"/>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solidFill>
                      <a:srgbClr val="E01B22"/>
                    </a:solidFill>
                  </a:rPr>
                  <a:t>3</a:t>
                </a:r>
              </a:p>
            </p:txBody>
          </p:sp>
        </p:gr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1107"/>
                                        </p:tgtEl>
                                        <p:attrNameLst>
                                          <p:attrName>style.visibility</p:attrName>
                                        </p:attrNameLst>
                                      </p:cBhvr>
                                      <p:to>
                                        <p:strVal val="visible"/>
                                      </p:to>
                                    </p:set>
                                    <p:animEffect transition="in" filter="wipe(left)">
                                      <p:cBhvr>
                                        <p:cTn id="7" dur="500"/>
                                        <p:tgtEl>
                                          <p:spTgt spid="13110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1116"/>
                                        </p:tgtEl>
                                        <p:attrNameLst>
                                          <p:attrName>style.visibility</p:attrName>
                                        </p:attrNameLst>
                                      </p:cBhvr>
                                      <p:to>
                                        <p:strVal val="visible"/>
                                      </p:to>
                                    </p:set>
                                    <p:animEffect transition="in" filter="wipe(left)">
                                      <p:cBhvr>
                                        <p:cTn id="12" dur="500"/>
                                        <p:tgtEl>
                                          <p:spTgt spid="13111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31100"/>
                                        </p:tgtEl>
                                        <p:attrNameLst>
                                          <p:attrName>style.visibility</p:attrName>
                                        </p:attrNameLst>
                                      </p:cBhvr>
                                      <p:to>
                                        <p:strVal val="visible"/>
                                      </p:to>
                                    </p:set>
                                    <p:animEffect transition="in" filter="wipe(left)">
                                      <p:cBhvr>
                                        <p:cTn id="17" dur="500"/>
                                        <p:tgtEl>
                                          <p:spTgt spid="13110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31124"/>
                                        </p:tgtEl>
                                        <p:attrNameLst>
                                          <p:attrName>style.visibility</p:attrName>
                                        </p:attrNameLst>
                                      </p:cBhvr>
                                      <p:to>
                                        <p:strVal val="visible"/>
                                      </p:to>
                                    </p:set>
                                    <p:animEffect transition="in" filter="wipe(left)">
                                      <p:cBhvr>
                                        <p:cTn id="22" dur="500"/>
                                        <p:tgtEl>
                                          <p:spTgt spid="131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TPQuestion"/>
          <p:cNvSpPr>
            <a:spLocks noGrp="1" noChangeArrowheads="1"/>
          </p:cNvSpPr>
          <p:nvPr>
            <p:ph type="title"/>
          </p:nvPr>
        </p:nvSpPr>
        <p:spPr/>
        <p:txBody>
          <a:bodyPr/>
          <a:lstStyle/>
          <a:p>
            <a:r>
              <a:rPr lang="en-US"/>
              <a:t>Example 3</a:t>
            </a:r>
          </a:p>
        </p:txBody>
      </p:sp>
      <p:sp>
        <p:nvSpPr>
          <p:cNvPr id="115718" name="TPQuestion"/>
          <p:cNvSpPr>
            <a:spLocks noChangeArrowheads="1"/>
          </p:cNvSpPr>
          <p:nvPr/>
        </p:nvSpPr>
        <p:spPr bwMode="auto">
          <a:xfrm>
            <a:off x="476250" y="1530350"/>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Solve 6</a:t>
            </a:r>
            <a:r>
              <a:rPr lang="en-US" sz="2400" b="1" i="1">
                <a:solidFill>
                  <a:srgbClr val="00539D"/>
                </a:solidFill>
                <a:cs typeface="Times New Roman" pitchFamily="18" charset="0"/>
              </a:rPr>
              <a:t>x</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a:t>
            </a:r>
            <a:r>
              <a:rPr lang="en-US" sz="2400" b="1" i="1">
                <a:solidFill>
                  <a:srgbClr val="00539D"/>
                </a:solidFill>
                <a:cs typeface="Times New Roman" pitchFamily="18" charset="0"/>
              </a:rPr>
              <a:t>x</a:t>
            </a:r>
            <a:r>
              <a:rPr lang="en-US" sz="2400" b="1">
                <a:solidFill>
                  <a:srgbClr val="00539D"/>
                </a:solidFill>
                <a:cs typeface="Times New Roman" pitchFamily="18" charset="0"/>
              </a:rPr>
              <a:t> = 2 by any method.</a:t>
            </a:r>
          </a:p>
        </p:txBody>
      </p:sp>
      <p:sp>
        <p:nvSpPr>
          <p:cNvPr id="115719" name="Oval 7"/>
          <p:cNvSpPr>
            <a:spLocks noChangeArrowheads="1"/>
          </p:cNvSpPr>
          <p:nvPr/>
        </p:nvSpPr>
        <p:spPr bwMode="auto">
          <a:xfrm>
            <a:off x="876300" y="32004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5720"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5721"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grpSp>
        <p:nvGrpSpPr>
          <p:cNvPr id="115734" name="Group 22"/>
          <p:cNvGrpSpPr>
            <a:grpSpLocks/>
          </p:cNvGrpSpPr>
          <p:nvPr/>
        </p:nvGrpSpPr>
        <p:grpSpPr bwMode="auto">
          <a:xfrm>
            <a:off x="857250" y="2273300"/>
            <a:ext cx="2790825" cy="3225800"/>
            <a:chOff x="540" y="1432"/>
            <a:chExt cx="1758" cy="2032"/>
          </a:xfrm>
        </p:grpSpPr>
        <p:sp>
          <p:nvSpPr>
            <p:cNvPr id="115717" name="TPAnswers"/>
            <p:cNvSpPr>
              <a:spLocks noChangeArrowheads="1"/>
            </p:cNvSpPr>
            <p:nvPr>
              <p:custDataLst>
                <p:tags r:id="rId2"/>
              </p:custDataLst>
            </p:nvPr>
          </p:nvSpPr>
          <p:spPr bwMode="auto">
            <a:xfrm>
              <a:off x="540" y="1432"/>
              <a:ext cx="1758" cy="2032"/>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–0.8, 1.4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    ,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     , 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0.6, 2.2</a:t>
              </a:r>
            </a:p>
          </p:txBody>
        </p:sp>
        <p:grpSp>
          <p:nvGrpSpPr>
            <p:cNvPr id="115722" name="Group 10"/>
            <p:cNvGrpSpPr>
              <a:grpSpLocks/>
            </p:cNvGrpSpPr>
            <p:nvPr/>
          </p:nvGrpSpPr>
          <p:grpSpPr bwMode="auto">
            <a:xfrm>
              <a:off x="1008" y="2540"/>
              <a:ext cx="336" cy="468"/>
              <a:chOff x="4494" y="2370"/>
              <a:chExt cx="336" cy="468"/>
            </a:xfrm>
          </p:grpSpPr>
          <p:sp>
            <p:nvSpPr>
              <p:cNvPr id="115723" name="Text Box 11"/>
              <p:cNvSpPr txBox="1">
                <a:spLocks noChangeArrowheads="1"/>
              </p:cNvSpPr>
              <p:nvPr/>
            </p:nvSpPr>
            <p:spPr bwMode="auto">
              <a:xfrm>
                <a:off x="4494" y="2382"/>
                <a:ext cx="336"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b="1"/>
                  <a:t>__</a:t>
                </a:r>
              </a:p>
            </p:txBody>
          </p:sp>
          <p:sp>
            <p:nvSpPr>
              <p:cNvPr id="115724" name="Text Box 12"/>
              <p:cNvSpPr txBox="1">
                <a:spLocks noChangeArrowheads="1"/>
              </p:cNvSpPr>
              <p:nvPr/>
            </p:nvSpPr>
            <p:spPr bwMode="auto">
              <a:xfrm>
                <a:off x="4512" y="2370"/>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b="1"/>
                  <a:t>4</a:t>
                </a:r>
              </a:p>
            </p:txBody>
          </p:sp>
          <p:sp>
            <p:nvSpPr>
              <p:cNvPr id="115725" name="Text Box 13"/>
              <p:cNvSpPr txBox="1">
                <a:spLocks noChangeArrowheads="1"/>
              </p:cNvSpPr>
              <p:nvPr/>
            </p:nvSpPr>
            <p:spPr bwMode="auto">
              <a:xfrm>
                <a:off x="4512" y="2573"/>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b="1"/>
                  <a:t>3</a:t>
                </a:r>
              </a:p>
            </p:txBody>
          </p:sp>
        </p:grpSp>
        <p:grpSp>
          <p:nvGrpSpPr>
            <p:cNvPr id="115726" name="Group 14"/>
            <p:cNvGrpSpPr>
              <a:grpSpLocks/>
            </p:cNvGrpSpPr>
            <p:nvPr/>
          </p:nvGrpSpPr>
          <p:grpSpPr bwMode="auto">
            <a:xfrm>
              <a:off x="1008" y="1948"/>
              <a:ext cx="336" cy="468"/>
              <a:chOff x="4494" y="2370"/>
              <a:chExt cx="336" cy="468"/>
            </a:xfrm>
          </p:grpSpPr>
          <p:sp>
            <p:nvSpPr>
              <p:cNvPr id="115727" name="Text Box 15"/>
              <p:cNvSpPr txBox="1">
                <a:spLocks noChangeArrowheads="1"/>
              </p:cNvSpPr>
              <p:nvPr/>
            </p:nvSpPr>
            <p:spPr bwMode="auto">
              <a:xfrm>
                <a:off x="4494" y="2382"/>
                <a:ext cx="336"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b="1"/>
                  <a:t>__</a:t>
                </a:r>
              </a:p>
            </p:txBody>
          </p:sp>
          <p:sp>
            <p:nvSpPr>
              <p:cNvPr id="115728" name="Text Box 16"/>
              <p:cNvSpPr txBox="1">
                <a:spLocks noChangeArrowheads="1"/>
              </p:cNvSpPr>
              <p:nvPr/>
            </p:nvSpPr>
            <p:spPr bwMode="auto">
              <a:xfrm>
                <a:off x="4512" y="2370"/>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b="1"/>
                  <a:t>2</a:t>
                </a:r>
              </a:p>
            </p:txBody>
          </p:sp>
          <p:sp>
            <p:nvSpPr>
              <p:cNvPr id="115729" name="Text Box 17"/>
              <p:cNvSpPr txBox="1">
                <a:spLocks noChangeArrowheads="1"/>
              </p:cNvSpPr>
              <p:nvPr/>
            </p:nvSpPr>
            <p:spPr bwMode="auto">
              <a:xfrm>
                <a:off x="4512" y="2573"/>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b="1"/>
                  <a:t>3</a:t>
                </a:r>
              </a:p>
            </p:txBody>
          </p:sp>
        </p:grpSp>
        <p:grpSp>
          <p:nvGrpSpPr>
            <p:cNvPr id="115730" name="Group 18"/>
            <p:cNvGrpSpPr>
              <a:grpSpLocks/>
            </p:cNvGrpSpPr>
            <p:nvPr/>
          </p:nvGrpSpPr>
          <p:grpSpPr bwMode="auto">
            <a:xfrm>
              <a:off x="1264" y="1944"/>
              <a:ext cx="336" cy="468"/>
              <a:chOff x="4494" y="2370"/>
              <a:chExt cx="336" cy="468"/>
            </a:xfrm>
          </p:grpSpPr>
          <p:sp>
            <p:nvSpPr>
              <p:cNvPr id="115731" name="Text Box 19"/>
              <p:cNvSpPr txBox="1">
                <a:spLocks noChangeArrowheads="1"/>
              </p:cNvSpPr>
              <p:nvPr/>
            </p:nvSpPr>
            <p:spPr bwMode="auto">
              <a:xfrm>
                <a:off x="4494" y="2382"/>
                <a:ext cx="336"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b="1"/>
                  <a:t>__</a:t>
                </a:r>
              </a:p>
            </p:txBody>
          </p:sp>
          <p:sp>
            <p:nvSpPr>
              <p:cNvPr id="115732" name="Text Box 20"/>
              <p:cNvSpPr txBox="1">
                <a:spLocks noChangeArrowheads="1"/>
              </p:cNvSpPr>
              <p:nvPr/>
            </p:nvSpPr>
            <p:spPr bwMode="auto">
              <a:xfrm>
                <a:off x="4512" y="2370"/>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b="1"/>
                  <a:t>1</a:t>
                </a:r>
              </a:p>
            </p:txBody>
          </p:sp>
          <p:sp>
            <p:nvSpPr>
              <p:cNvPr id="115733" name="Text Box 21"/>
              <p:cNvSpPr txBox="1">
                <a:spLocks noChangeArrowheads="1"/>
              </p:cNvSpPr>
              <p:nvPr/>
            </p:nvSpPr>
            <p:spPr bwMode="auto">
              <a:xfrm>
                <a:off x="4512" y="2573"/>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b="1"/>
                  <a:t>2</a:t>
                </a:r>
              </a:p>
            </p:txBody>
          </p:sp>
        </p:gr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5720"/>
                                        </p:tgtEl>
                                        <p:attrNameLst>
                                          <p:attrName>style.visibility</p:attrName>
                                        </p:attrNameLst>
                                      </p:cBhvr>
                                      <p:to>
                                        <p:strVal val="visible"/>
                                      </p:to>
                                    </p:set>
                                    <p:animEffect transition="in" filter="wipe(left)">
                                      <p:cBhvr>
                                        <p:cTn id="7" dur="500"/>
                                        <p:tgtEl>
                                          <p:spTgt spid="11572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5721"/>
                                        </p:tgtEl>
                                        <p:attrNameLst>
                                          <p:attrName>style.visibility</p:attrName>
                                        </p:attrNameLst>
                                      </p:cBhvr>
                                      <p:to>
                                        <p:strVal val="visible"/>
                                      </p:to>
                                    </p:set>
                                    <p:animEffect transition="in" filter="dissolve">
                                      <p:cBhvr>
                                        <p:cTn id="11" dur="500"/>
                                        <p:tgtEl>
                                          <p:spTgt spid="11572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5718"/>
                                        </p:tgtEl>
                                        <p:attrNameLst>
                                          <p:attrName>style.visibility</p:attrName>
                                        </p:attrNameLst>
                                      </p:cBhvr>
                                      <p:to>
                                        <p:strVal val="visible"/>
                                      </p:to>
                                    </p:set>
                                    <p:animEffect transition="in" filter="wipe(left)">
                                      <p:cBhvr>
                                        <p:cTn id="15" dur="500"/>
                                        <p:tgtEl>
                                          <p:spTgt spid="11571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5734"/>
                                        </p:tgtEl>
                                        <p:attrNameLst>
                                          <p:attrName>style.visibility</p:attrName>
                                        </p:attrNameLst>
                                      </p:cBhvr>
                                      <p:to>
                                        <p:strVal val="visible"/>
                                      </p:to>
                                    </p:set>
                                    <p:animEffect transition="in" filter="wipe(left)">
                                      <p:cBhvr>
                                        <p:cTn id="19" dur="500"/>
                                        <p:tgtEl>
                                          <p:spTgt spid="115734"/>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5719"/>
                                        </p:tgtEl>
                                        <p:attrNameLst>
                                          <p:attrName>style.visibility</p:attrName>
                                        </p:attrNameLst>
                                      </p:cBhvr>
                                      <p:to>
                                        <p:strVal val="visible"/>
                                      </p:to>
                                    </p:set>
                                    <p:animEffect transition="in" filter="wipe(down)">
                                      <p:cBhvr>
                                        <p:cTn id="24" dur="580">
                                          <p:stCondLst>
                                            <p:cond delay="0"/>
                                          </p:stCondLst>
                                        </p:cTn>
                                        <p:tgtEl>
                                          <p:spTgt spid="115719"/>
                                        </p:tgtEl>
                                      </p:cBhvr>
                                    </p:animEffect>
                                    <p:anim calcmode="lin" valueType="num">
                                      <p:cBhvr>
                                        <p:cTn id="25" dur="1822" tmFilter="0,0; 0.14,0.36; 0.43,0.73; 0.71,0.91; 1.0,1.0">
                                          <p:stCondLst>
                                            <p:cond delay="0"/>
                                          </p:stCondLst>
                                        </p:cTn>
                                        <p:tgtEl>
                                          <p:spTgt spid="115719"/>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5719"/>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5719"/>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5719"/>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5719"/>
                                        </p:tgtEl>
                                        <p:attrNameLst>
                                          <p:attrName>ppt_y</p:attrName>
                                        </p:attrNameLst>
                                      </p:cBhvr>
                                      <p:tavLst>
                                        <p:tav tm="0" fmla="#ppt_y-sin(pi*$)/81">
                                          <p:val>
                                            <p:fltVal val="0"/>
                                          </p:val>
                                        </p:tav>
                                        <p:tav tm="100000">
                                          <p:val>
                                            <p:fltVal val="1"/>
                                          </p:val>
                                        </p:tav>
                                      </p:tavLst>
                                    </p:anim>
                                    <p:animScale>
                                      <p:cBhvr>
                                        <p:cTn id="30" dur="26">
                                          <p:stCondLst>
                                            <p:cond delay="650"/>
                                          </p:stCondLst>
                                        </p:cTn>
                                        <p:tgtEl>
                                          <p:spTgt spid="115719"/>
                                        </p:tgtEl>
                                      </p:cBhvr>
                                      <p:to x="100000" y="60000"/>
                                    </p:animScale>
                                    <p:animScale>
                                      <p:cBhvr>
                                        <p:cTn id="31" dur="166" decel="50000">
                                          <p:stCondLst>
                                            <p:cond delay="676"/>
                                          </p:stCondLst>
                                        </p:cTn>
                                        <p:tgtEl>
                                          <p:spTgt spid="115719"/>
                                        </p:tgtEl>
                                      </p:cBhvr>
                                      <p:to x="100000" y="100000"/>
                                    </p:animScale>
                                    <p:animScale>
                                      <p:cBhvr>
                                        <p:cTn id="32" dur="26">
                                          <p:stCondLst>
                                            <p:cond delay="1312"/>
                                          </p:stCondLst>
                                        </p:cTn>
                                        <p:tgtEl>
                                          <p:spTgt spid="115719"/>
                                        </p:tgtEl>
                                      </p:cBhvr>
                                      <p:to x="100000" y="80000"/>
                                    </p:animScale>
                                    <p:animScale>
                                      <p:cBhvr>
                                        <p:cTn id="33" dur="166" decel="50000">
                                          <p:stCondLst>
                                            <p:cond delay="1338"/>
                                          </p:stCondLst>
                                        </p:cTn>
                                        <p:tgtEl>
                                          <p:spTgt spid="115719"/>
                                        </p:tgtEl>
                                      </p:cBhvr>
                                      <p:to x="100000" y="100000"/>
                                    </p:animScale>
                                    <p:animScale>
                                      <p:cBhvr>
                                        <p:cTn id="34" dur="26">
                                          <p:stCondLst>
                                            <p:cond delay="1642"/>
                                          </p:stCondLst>
                                        </p:cTn>
                                        <p:tgtEl>
                                          <p:spTgt spid="115719"/>
                                        </p:tgtEl>
                                      </p:cBhvr>
                                      <p:to x="100000" y="90000"/>
                                    </p:animScale>
                                    <p:animScale>
                                      <p:cBhvr>
                                        <p:cTn id="35" dur="166" decel="50000">
                                          <p:stCondLst>
                                            <p:cond delay="1668"/>
                                          </p:stCondLst>
                                        </p:cTn>
                                        <p:tgtEl>
                                          <p:spTgt spid="115719"/>
                                        </p:tgtEl>
                                      </p:cBhvr>
                                      <p:to x="100000" y="100000"/>
                                    </p:animScale>
                                    <p:animScale>
                                      <p:cBhvr>
                                        <p:cTn id="36" dur="26">
                                          <p:stCondLst>
                                            <p:cond delay="1808"/>
                                          </p:stCondLst>
                                        </p:cTn>
                                        <p:tgtEl>
                                          <p:spTgt spid="115719"/>
                                        </p:tgtEl>
                                      </p:cBhvr>
                                      <p:to x="100000" y="95000"/>
                                    </p:animScale>
                                    <p:animScale>
                                      <p:cBhvr>
                                        <p:cTn id="37" dur="166" decel="50000">
                                          <p:stCondLst>
                                            <p:cond delay="1834"/>
                                          </p:stCondLst>
                                        </p:cTn>
                                        <p:tgtEl>
                                          <p:spTgt spid="1157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8" grpId="0" autoUpdateAnimBg="0"/>
      <p:bldP spid="11571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r>
              <a:rPr lang="en-US"/>
              <a:t>Concept</a:t>
            </a:r>
          </a:p>
        </p:txBody>
      </p:sp>
      <p:pic>
        <p:nvPicPr>
          <p:cNvPr id="120839" name="Picture 7" descr="KC_alg_L09-05B"/>
          <p:cNvPicPr>
            <a:picLocks noChangeAspect="1" noChangeArrowheads="1"/>
          </p:cNvPicPr>
          <p:nvPr/>
        </p:nvPicPr>
        <p:blipFill>
          <a:blip r:embed="rId3" cstate="print"/>
          <a:srcRect/>
          <a:stretch>
            <a:fillRect/>
          </a:stretch>
        </p:blipFill>
        <p:spPr bwMode="auto">
          <a:xfrm>
            <a:off x="438150" y="1495425"/>
            <a:ext cx="8239125" cy="3762375"/>
          </a:xfrm>
          <a:prstGeom prst="rect">
            <a:avLst/>
          </a:prstGeom>
          <a:noFill/>
        </p:spPr>
      </p:pic>
    </p:spTree>
    <p:custDataLst>
      <p:tags r:id="rId1"/>
    </p:custDataLst>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US"/>
              <a:t>Concept</a:t>
            </a:r>
          </a:p>
        </p:txBody>
      </p:sp>
      <p:pic>
        <p:nvPicPr>
          <p:cNvPr id="121862" name="Picture 6" descr="KC_alg_L09-05C"/>
          <p:cNvPicPr>
            <a:picLocks noChangeAspect="1" noChangeArrowheads="1"/>
          </p:cNvPicPr>
          <p:nvPr/>
        </p:nvPicPr>
        <p:blipFill>
          <a:blip r:embed="rId3" cstate="print"/>
          <a:srcRect l="1041"/>
          <a:stretch>
            <a:fillRect/>
          </a:stretch>
        </p:blipFill>
        <p:spPr bwMode="auto">
          <a:xfrm>
            <a:off x="523875" y="1206500"/>
            <a:ext cx="8153400" cy="4746625"/>
          </a:xfrm>
          <a:prstGeom prst="rect">
            <a:avLst/>
          </a:prstGeom>
          <a:noFill/>
        </p:spPr>
      </p:pic>
    </p:spTree>
    <p:custDataLst>
      <p:tags r:id="rId1"/>
    </p:custDataLst>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a:t>Example 4</a:t>
            </a:r>
          </a:p>
        </p:txBody>
      </p:sp>
      <p:sp>
        <p:nvSpPr>
          <p:cNvPr id="93187" name="Text Box 3"/>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Use the Discriminant</a:t>
            </a:r>
            <a:endParaRPr lang="en-US" sz="2000">
              <a:solidFill>
                <a:srgbClr val="000000"/>
              </a:solidFill>
            </a:endParaRPr>
          </a:p>
          <a:p>
            <a:pPr>
              <a:spcBef>
                <a:spcPct val="50000"/>
              </a:spcBef>
            </a:pPr>
            <a:endParaRPr lang="en-US" sz="2000" b="1">
              <a:solidFill>
                <a:srgbClr val="EC1D24"/>
              </a:solidFill>
            </a:endParaRPr>
          </a:p>
        </p:txBody>
      </p:sp>
      <p:sp>
        <p:nvSpPr>
          <p:cNvPr id="93188" name="Rectangle 4"/>
          <p:cNvSpPr>
            <a:spLocks noChangeArrowheads="1"/>
          </p:cNvSpPr>
          <p:nvPr/>
        </p:nvSpPr>
        <p:spPr bwMode="auto">
          <a:xfrm>
            <a:off x="876300" y="1503363"/>
            <a:ext cx="7188200" cy="1077912"/>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00539D"/>
                </a:solidFill>
                <a:ea typeface="Times New Roman" pitchFamily="18" charset="0"/>
                <a:cs typeface="Arial" charset="0"/>
              </a:rPr>
              <a:t>State the value of the discriminant for </a:t>
            </a:r>
            <a:br>
              <a:rPr lang="en-US" sz="2400" b="1">
                <a:solidFill>
                  <a:srgbClr val="00539D"/>
                </a:solidFill>
                <a:ea typeface="Times New Roman" pitchFamily="18" charset="0"/>
                <a:cs typeface="Arial" charset="0"/>
              </a:rPr>
            </a:br>
            <a:r>
              <a:rPr lang="en-US" sz="2400" b="1">
                <a:solidFill>
                  <a:srgbClr val="00539D"/>
                </a:solidFill>
                <a:ea typeface="Times New Roman" pitchFamily="18" charset="0"/>
                <a:cs typeface="Arial" charset="0"/>
              </a:rPr>
              <a:t>3</a:t>
            </a:r>
            <a:r>
              <a:rPr lang="en-US" sz="2400" b="1" i="1">
                <a:solidFill>
                  <a:srgbClr val="00539D"/>
                </a:solidFill>
                <a:ea typeface="Times New Roman" pitchFamily="18" charset="0"/>
                <a:cs typeface="Arial" charset="0"/>
              </a:rPr>
              <a:t>x</a:t>
            </a:r>
            <a:r>
              <a:rPr lang="en-US" sz="2400" b="1" baseline="40000">
                <a:solidFill>
                  <a:srgbClr val="00539D"/>
                </a:solidFill>
                <a:ea typeface="Times New Roman" pitchFamily="18" charset="0"/>
                <a:cs typeface="Arial" charset="0"/>
              </a:rPr>
              <a:t>2</a:t>
            </a:r>
            <a:r>
              <a:rPr lang="en-US" sz="2400" b="1">
                <a:solidFill>
                  <a:srgbClr val="00539D"/>
                </a:solidFill>
                <a:ea typeface="Times New Roman" pitchFamily="18" charset="0"/>
                <a:cs typeface="Arial" charset="0"/>
              </a:rPr>
              <a:t> + 10</a:t>
            </a:r>
            <a:r>
              <a:rPr lang="en-US" sz="2400" b="1" i="1">
                <a:solidFill>
                  <a:srgbClr val="00539D"/>
                </a:solidFill>
                <a:ea typeface="Times New Roman" pitchFamily="18" charset="0"/>
                <a:cs typeface="Arial" charset="0"/>
              </a:rPr>
              <a:t>x</a:t>
            </a:r>
            <a:r>
              <a:rPr lang="en-US" sz="2400" b="1">
                <a:solidFill>
                  <a:srgbClr val="00539D"/>
                </a:solidFill>
                <a:ea typeface="Times New Roman" pitchFamily="18" charset="0"/>
                <a:cs typeface="Arial" charset="0"/>
              </a:rPr>
              <a:t> = 12. Then determine the number of real solutions of the equation.</a:t>
            </a:r>
          </a:p>
        </p:txBody>
      </p:sp>
      <p:sp>
        <p:nvSpPr>
          <p:cNvPr id="93189" name="Text Box 5"/>
          <p:cNvSpPr txBox="1">
            <a:spLocks noChangeArrowheads="1"/>
          </p:cNvSpPr>
          <p:nvPr/>
        </p:nvSpPr>
        <p:spPr bwMode="auto">
          <a:xfrm>
            <a:off x="533400" y="2827338"/>
            <a:ext cx="8077200" cy="420687"/>
          </a:xfrm>
          <a:prstGeom prst="rect">
            <a:avLst/>
          </a:prstGeom>
          <a:noFill/>
          <a:ln w="9525" algn="ctr">
            <a:noFill/>
            <a:miter lim="800000"/>
            <a:headEnd/>
            <a:tailEnd/>
          </a:ln>
          <a:effectLst/>
        </p:spPr>
        <p:txBody>
          <a:bodyPr>
            <a:spAutoFit/>
          </a:bodyPr>
          <a:lstStyle/>
          <a:p>
            <a:pPr marL="342900">
              <a:lnSpc>
                <a:spcPct val="90000"/>
              </a:lnSpc>
              <a:spcBef>
                <a:spcPct val="50000"/>
              </a:spcBef>
              <a:spcAft>
                <a:spcPct val="20000"/>
              </a:spcAft>
              <a:buClr>
                <a:srgbClr val="FFFFFF"/>
              </a:buClr>
            </a:pPr>
            <a:r>
              <a:rPr lang="en-US" sz="2400" b="1">
                <a:solidFill>
                  <a:srgbClr val="00539D"/>
                </a:solidFill>
                <a:ea typeface="Times New Roman" pitchFamily="18" charset="0"/>
                <a:cs typeface="Arial" charset="0"/>
              </a:rPr>
              <a:t>Step 1</a:t>
            </a:r>
            <a:r>
              <a:rPr lang="en-US" sz="2400">
                <a:ea typeface="Times New Roman" pitchFamily="18" charset="0"/>
                <a:cs typeface="Arial" charset="0"/>
              </a:rPr>
              <a:t>	Rewrite the equation in standard form.</a:t>
            </a:r>
            <a:endParaRPr lang="en-US" sz="2400">
              <a:solidFill>
                <a:srgbClr val="000000"/>
              </a:solidFill>
              <a:ea typeface="Times New Roman" pitchFamily="18" charset="0"/>
              <a:cs typeface="Arial" charset="0"/>
            </a:endParaRPr>
          </a:p>
        </p:txBody>
      </p:sp>
      <p:sp>
        <p:nvSpPr>
          <p:cNvPr id="93190" name="Text Box 6"/>
          <p:cNvSpPr txBox="1">
            <a:spLocks noChangeArrowheads="1"/>
          </p:cNvSpPr>
          <p:nvPr/>
        </p:nvSpPr>
        <p:spPr bwMode="auto">
          <a:xfrm>
            <a:off x="533400" y="3495675"/>
            <a:ext cx="8323263" cy="1917700"/>
          </a:xfrm>
          <a:prstGeom prst="rect">
            <a:avLst/>
          </a:prstGeom>
          <a:noFill/>
          <a:ln w="9525" algn="ctr">
            <a:noFill/>
            <a:miter lim="800000"/>
            <a:headEnd/>
            <a:tailEnd/>
          </a:ln>
          <a:effectLst/>
        </p:spPr>
        <p:txBody>
          <a:bodyPr>
            <a:spAutoFit/>
          </a:bodyPr>
          <a:lstStyle/>
          <a:p>
            <a:pPr marL="4800600" indent="-4457700">
              <a:lnSpc>
                <a:spcPct val="90000"/>
              </a:lnSpc>
              <a:spcBef>
                <a:spcPct val="50000"/>
              </a:spcBef>
              <a:spcAft>
                <a:spcPct val="20000"/>
              </a:spcAft>
              <a:buClr>
                <a:srgbClr val="FFFFFF"/>
              </a:buClr>
            </a:pPr>
            <a:r>
              <a:rPr lang="en-US" sz="2400">
                <a:ea typeface="Times New Roman" pitchFamily="18" charset="0"/>
                <a:cs typeface="Arial" charset="0"/>
              </a:rPr>
              <a:t>        3</a:t>
            </a:r>
            <a:r>
              <a:rPr lang="en-US" sz="2400" i="1">
                <a:ea typeface="Times New Roman" pitchFamily="18" charset="0"/>
                <a:cs typeface="Arial" charset="0"/>
              </a:rPr>
              <a:t>x</a:t>
            </a:r>
            <a:r>
              <a:rPr lang="en-US" sz="2400" baseline="40000">
                <a:ea typeface="Times New Roman" pitchFamily="18" charset="0"/>
                <a:cs typeface="Arial" charset="0"/>
              </a:rPr>
              <a:t>2</a:t>
            </a:r>
            <a:r>
              <a:rPr lang="en-US" sz="2400">
                <a:ea typeface="Times New Roman" pitchFamily="18" charset="0"/>
                <a:cs typeface="Arial" charset="0"/>
              </a:rPr>
              <a:t> + 10</a:t>
            </a:r>
            <a:r>
              <a:rPr lang="en-US" sz="2400" i="1">
                <a:ea typeface="Times New Roman" pitchFamily="18" charset="0"/>
                <a:cs typeface="Arial" charset="0"/>
              </a:rPr>
              <a:t>x</a:t>
            </a:r>
            <a:r>
              <a:rPr lang="en-US" sz="2400">
                <a:ea typeface="Times New Roman" pitchFamily="18" charset="0"/>
                <a:cs typeface="Arial" charset="0"/>
              </a:rPr>
              <a:t> = 12 </a:t>
            </a:r>
            <a:r>
              <a:rPr lang="en-US" sz="2400" b="1">
                <a:solidFill>
                  <a:srgbClr val="00539D"/>
                </a:solidFill>
                <a:ea typeface="Times New Roman" pitchFamily="18" charset="0"/>
                <a:cs typeface="Arial" charset="0"/>
              </a:rPr>
              <a:t> 	</a:t>
            </a:r>
            <a:r>
              <a:rPr lang="en-US" sz="2400">
                <a:ea typeface="Times New Roman" pitchFamily="18" charset="0"/>
                <a:cs typeface="Arial" charset="0"/>
              </a:rPr>
              <a:t>Original equation</a:t>
            </a:r>
          </a:p>
          <a:p>
            <a:pPr marL="4800600" indent="-4457700">
              <a:lnSpc>
                <a:spcPct val="90000"/>
              </a:lnSpc>
              <a:spcBef>
                <a:spcPct val="50000"/>
              </a:spcBef>
              <a:spcAft>
                <a:spcPct val="20000"/>
              </a:spcAft>
              <a:buClr>
                <a:srgbClr val="FFFFFF"/>
              </a:buClr>
            </a:pPr>
            <a:r>
              <a:rPr lang="en-US" sz="2400">
                <a:ea typeface="Times New Roman" pitchFamily="18" charset="0"/>
                <a:cs typeface="Arial" charset="0"/>
              </a:rPr>
              <a:t>3</a:t>
            </a:r>
            <a:r>
              <a:rPr lang="en-US" sz="2400" i="1">
                <a:ea typeface="Times New Roman" pitchFamily="18" charset="0"/>
                <a:cs typeface="Arial" charset="0"/>
              </a:rPr>
              <a:t>x</a:t>
            </a:r>
            <a:r>
              <a:rPr lang="en-US" sz="2400" baseline="40000">
                <a:ea typeface="Times New Roman" pitchFamily="18" charset="0"/>
                <a:cs typeface="Arial" charset="0"/>
              </a:rPr>
              <a:t>2</a:t>
            </a:r>
            <a:r>
              <a:rPr lang="en-US" sz="2400">
                <a:ea typeface="Times New Roman" pitchFamily="18" charset="0"/>
                <a:cs typeface="Arial" charset="0"/>
              </a:rPr>
              <a:t> + 10</a:t>
            </a:r>
            <a:r>
              <a:rPr lang="en-US" sz="2400" i="1">
                <a:ea typeface="Times New Roman" pitchFamily="18" charset="0"/>
                <a:cs typeface="Arial" charset="0"/>
              </a:rPr>
              <a:t>x</a:t>
            </a:r>
            <a:r>
              <a:rPr lang="en-US" sz="2400">
                <a:ea typeface="Times New Roman" pitchFamily="18" charset="0"/>
                <a:cs typeface="Arial" charset="0"/>
              </a:rPr>
              <a:t> </a:t>
            </a:r>
            <a:r>
              <a:rPr lang="en-US" sz="2400">
                <a:solidFill>
                  <a:srgbClr val="E01B22"/>
                </a:solidFill>
                <a:ea typeface="Times New Roman" pitchFamily="18" charset="0"/>
                <a:cs typeface="Arial" charset="0"/>
              </a:rPr>
              <a:t>– 12</a:t>
            </a:r>
            <a:r>
              <a:rPr lang="en-US" sz="2400">
                <a:ea typeface="Times New Roman" pitchFamily="18" charset="0"/>
                <a:cs typeface="Arial" charset="0"/>
              </a:rPr>
              <a:t> = 12 </a:t>
            </a:r>
            <a:r>
              <a:rPr lang="en-US" sz="2400">
                <a:solidFill>
                  <a:srgbClr val="E01B22"/>
                </a:solidFill>
                <a:ea typeface="Times New Roman" pitchFamily="18" charset="0"/>
                <a:cs typeface="Arial" charset="0"/>
              </a:rPr>
              <a:t>– 12</a:t>
            </a:r>
            <a:r>
              <a:rPr lang="en-US" sz="2400">
                <a:ea typeface="Times New Roman" pitchFamily="18" charset="0"/>
                <a:cs typeface="Arial" charset="0"/>
              </a:rPr>
              <a:t>	Subtract 12 from each side.</a:t>
            </a:r>
          </a:p>
          <a:p>
            <a:pPr marL="4800600" indent="-4457700">
              <a:lnSpc>
                <a:spcPct val="90000"/>
              </a:lnSpc>
              <a:spcBef>
                <a:spcPct val="50000"/>
              </a:spcBef>
              <a:spcAft>
                <a:spcPct val="20000"/>
              </a:spcAft>
              <a:buClr>
                <a:srgbClr val="FFFFFF"/>
              </a:buClr>
            </a:pPr>
            <a:r>
              <a:rPr lang="en-US" sz="2400">
                <a:ea typeface="Times New Roman" pitchFamily="18" charset="0"/>
                <a:cs typeface="Arial" charset="0"/>
              </a:rPr>
              <a:t>3</a:t>
            </a:r>
            <a:r>
              <a:rPr lang="en-US" sz="2400" i="1">
                <a:ea typeface="Times New Roman" pitchFamily="18" charset="0"/>
                <a:cs typeface="Arial" charset="0"/>
              </a:rPr>
              <a:t>x</a:t>
            </a:r>
            <a:r>
              <a:rPr lang="en-US" sz="2400" baseline="40000">
                <a:ea typeface="Times New Roman" pitchFamily="18" charset="0"/>
                <a:cs typeface="Arial" charset="0"/>
              </a:rPr>
              <a:t>2</a:t>
            </a:r>
            <a:r>
              <a:rPr lang="en-US" sz="2400">
                <a:ea typeface="Times New Roman" pitchFamily="18" charset="0"/>
                <a:cs typeface="Arial" charset="0"/>
              </a:rPr>
              <a:t> + 10</a:t>
            </a:r>
            <a:r>
              <a:rPr lang="en-US" sz="2400" i="1">
                <a:ea typeface="Times New Roman" pitchFamily="18" charset="0"/>
                <a:cs typeface="Arial" charset="0"/>
              </a:rPr>
              <a:t>x</a:t>
            </a:r>
            <a:r>
              <a:rPr lang="en-US" sz="2400">
                <a:ea typeface="Times New Roman" pitchFamily="18" charset="0"/>
                <a:cs typeface="Arial" charset="0"/>
              </a:rPr>
              <a:t> – 12 = 0	Simplify. </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3188">
                                            <p:txEl>
                                              <p:pRg st="0" end="0"/>
                                            </p:txEl>
                                          </p:spTgt>
                                        </p:tgtEl>
                                        <p:attrNameLst>
                                          <p:attrName>style.visibility</p:attrName>
                                        </p:attrNameLst>
                                      </p:cBhvr>
                                      <p:to>
                                        <p:strVal val="visible"/>
                                      </p:to>
                                    </p:set>
                                    <p:animEffect transition="in" filter="wipe(left)">
                                      <p:cBhvr>
                                        <p:cTn id="7" dur="500"/>
                                        <p:tgtEl>
                                          <p:spTgt spid="9318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3189">
                                            <p:txEl>
                                              <p:pRg st="0" end="0"/>
                                            </p:txEl>
                                          </p:spTgt>
                                        </p:tgtEl>
                                        <p:attrNameLst>
                                          <p:attrName>style.visibility</p:attrName>
                                        </p:attrNameLst>
                                      </p:cBhvr>
                                      <p:to>
                                        <p:strVal val="visible"/>
                                      </p:to>
                                    </p:set>
                                    <p:animEffect transition="in" filter="wipe(left)">
                                      <p:cBhvr>
                                        <p:cTn id="12" dur="500"/>
                                        <p:tgtEl>
                                          <p:spTgt spid="9318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3190">
                                            <p:txEl>
                                              <p:pRg st="0" end="0"/>
                                            </p:txEl>
                                          </p:spTgt>
                                        </p:tgtEl>
                                        <p:attrNameLst>
                                          <p:attrName>style.visibility</p:attrName>
                                        </p:attrNameLst>
                                      </p:cBhvr>
                                      <p:to>
                                        <p:strVal val="visible"/>
                                      </p:to>
                                    </p:set>
                                    <p:animEffect transition="in" filter="wipe(left)">
                                      <p:cBhvr>
                                        <p:cTn id="17" dur="500"/>
                                        <p:tgtEl>
                                          <p:spTgt spid="9319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3190">
                                            <p:txEl>
                                              <p:pRg st="1" end="1"/>
                                            </p:txEl>
                                          </p:spTgt>
                                        </p:tgtEl>
                                        <p:attrNameLst>
                                          <p:attrName>style.visibility</p:attrName>
                                        </p:attrNameLst>
                                      </p:cBhvr>
                                      <p:to>
                                        <p:strVal val="visible"/>
                                      </p:to>
                                    </p:set>
                                    <p:animEffect transition="in" filter="wipe(left)">
                                      <p:cBhvr>
                                        <p:cTn id="22" dur="500"/>
                                        <p:tgtEl>
                                          <p:spTgt spid="93190">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3190">
                                            <p:txEl>
                                              <p:pRg st="2" end="2"/>
                                            </p:txEl>
                                          </p:spTgt>
                                        </p:tgtEl>
                                        <p:attrNameLst>
                                          <p:attrName>style.visibility</p:attrName>
                                        </p:attrNameLst>
                                      </p:cBhvr>
                                      <p:to>
                                        <p:strVal val="visible"/>
                                      </p:to>
                                    </p:set>
                                    <p:animEffect transition="in" filter="wipe(left)">
                                      <p:cBhvr>
                                        <p:cTn id="27" dur="500"/>
                                        <p:tgtEl>
                                          <p:spTgt spid="9319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8" grpId="0" build="p" autoUpdateAnimBg="0" advAuto="0"/>
      <p:bldP spid="93189" grpId="0" build="p" autoUpdateAnimBg="0"/>
      <p:bldP spid="93190"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t>Example 4</a:t>
            </a:r>
          </a:p>
        </p:txBody>
      </p:sp>
      <p:sp>
        <p:nvSpPr>
          <p:cNvPr id="94211" name="Text Box 3"/>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Use the Discriminant</a:t>
            </a:r>
            <a:endParaRPr lang="en-US" sz="2000">
              <a:solidFill>
                <a:srgbClr val="000000"/>
              </a:solidFill>
            </a:endParaRPr>
          </a:p>
          <a:p>
            <a:pPr>
              <a:spcBef>
                <a:spcPct val="50000"/>
              </a:spcBef>
            </a:pPr>
            <a:endParaRPr lang="en-US" sz="2000" b="1">
              <a:solidFill>
                <a:srgbClr val="EC1D24"/>
              </a:solidFill>
            </a:endParaRPr>
          </a:p>
        </p:txBody>
      </p:sp>
      <p:sp>
        <p:nvSpPr>
          <p:cNvPr id="94212" name="Rectangle 4"/>
          <p:cNvSpPr>
            <a:spLocks noChangeArrowheads="1"/>
          </p:cNvSpPr>
          <p:nvPr/>
        </p:nvSpPr>
        <p:spPr bwMode="auto">
          <a:xfrm>
            <a:off x="876300" y="3476625"/>
            <a:ext cx="7705725" cy="420688"/>
          </a:xfrm>
          <a:prstGeom prst="rect">
            <a:avLst/>
          </a:prstGeom>
          <a:noFill/>
          <a:ln w="9525">
            <a:noFill/>
            <a:miter lim="800000"/>
            <a:headEnd/>
            <a:tailEnd/>
          </a:ln>
          <a:effectLst/>
        </p:spPr>
        <p:txBody>
          <a:bodyPr>
            <a:spAutoFit/>
          </a:bodyPr>
          <a:lstStyle/>
          <a:p>
            <a:pPr marL="4457700" indent="-4457700">
              <a:lnSpc>
                <a:spcPct val="90000"/>
              </a:lnSpc>
              <a:spcBef>
                <a:spcPct val="20000"/>
              </a:spcBef>
              <a:spcAft>
                <a:spcPct val="20000"/>
              </a:spcAft>
            </a:pPr>
            <a:r>
              <a:rPr lang="en-US" sz="2400">
                <a:solidFill>
                  <a:srgbClr val="000000"/>
                </a:solidFill>
                <a:ea typeface="Times New Roman" pitchFamily="18" charset="0"/>
                <a:cs typeface="Arial" charset="0"/>
              </a:rPr>
              <a:t>               = 244	Simplify.</a:t>
            </a:r>
          </a:p>
        </p:txBody>
      </p:sp>
      <p:sp>
        <p:nvSpPr>
          <p:cNvPr id="94213" name="Rectangle 5"/>
          <p:cNvSpPr>
            <a:spLocks noChangeArrowheads="1"/>
          </p:cNvSpPr>
          <p:nvPr/>
        </p:nvSpPr>
        <p:spPr bwMode="auto">
          <a:xfrm>
            <a:off x="533400" y="4221163"/>
            <a:ext cx="8229600" cy="749300"/>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The discriminant is 244. Since the discriminant is positive, the equation has two real solutions. </a:t>
            </a:r>
          </a:p>
        </p:txBody>
      </p:sp>
      <p:sp>
        <p:nvSpPr>
          <p:cNvPr id="94214" name="Text Box 6"/>
          <p:cNvSpPr txBox="1">
            <a:spLocks noChangeArrowheads="1"/>
          </p:cNvSpPr>
          <p:nvPr/>
        </p:nvSpPr>
        <p:spPr bwMode="auto">
          <a:xfrm>
            <a:off x="533400" y="1520825"/>
            <a:ext cx="8077200" cy="420688"/>
          </a:xfrm>
          <a:prstGeom prst="rect">
            <a:avLst/>
          </a:prstGeom>
          <a:noFill/>
          <a:ln w="9525" algn="ctr">
            <a:noFill/>
            <a:miter lim="800000"/>
            <a:headEnd/>
            <a:tailEnd/>
          </a:ln>
          <a:effectLst/>
        </p:spPr>
        <p:txBody>
          <a:bodyPr>
            <a:spAutoFit/>
          </a:bodyPr>
          <a:lstStyle/>
          <a:p>
            <a:pPr marL="342900">
              <a:lnSpc>
                <a:spcPct val="90000"/>
              </a:lnSpc>
              <a:spcBef>
                <a:spcPct val="50000"/>
              </a:spcBef>
              <a:spcAft>
                <a:spcPct val="20000"/>
              </a:spcAft>
              <a:buClr>
                <a:srgbClr val="FFFFFF"/>
              </a:buClr>
            </a:pPr>
            <a:r>
              <a:rPr lang="en-US" sz="2400" b="1">
                <a:solidFill>
                  <a:srgbClr val="00539D"/>
                </a:solidFill>
                <a:ea typeface="Times New Roman" pitchFamily="18" charset="0"/>
                <a:cs typeface="Arial" charset="0"/>
              </a:rPr>
              <a:t>Step 2</a:t>
            </a:r>
            <a:r>
              <a:rPr lang="en-US" sz="2400">
                <a:ea typeface="Times New Roman" pitchFamily="18" charset="0"/>
                <a:cs typeface="Arial" charset="0"/>
              </a:rPr>
              <a:t>	Find the discriminant.</a:t>
            </a:r>
            <a:endParaRPr lang="en-US" sz="2400">
              <a:solidFill>
                <a:srgbClr val="000000"/>
              </a:solidFill>
              <a:ea typeface="Times New Roman" pitchFamily="18" charset="0"/>
              <a:cs typeface="Arial" charset="0"/>
            </a:endParaRPr>
          </a:p>
        </p:txBody>
      </p:sp>
      <p:sp>
        <p:nvSpPr>
          <p:cNvPr id="94215" name="Text Box 7"/>
          <p:cNvSpPr txBox="1">
            <a:spLocks noChangeArrowheads="1"/>
          </p:cNvSpPr>
          <p:nvPr/>
        </p:nvSpPr>
        <p:spPr bwMode="auto">
          <a:xfrm>
            <a:off x="533400" y="2333625"/>
            <a:ext cx="8323263" cy="749300"/>
          </a:xfrm>
          <a:prstGeom prst="rect">
            <a:avLst/>
          </a:prstGeom>
          <a:noFill/>
          <a:ln w="9525" algn="ctr">
            <a:noFill/>
            <a:miter lim="800000"/>
            <a:headEnd/>
            <a:tailEnd/>
          </a:ln>
          <a:effectLst/>
        </p:spPr>
        <p:txBody>
          <a:bodyPr>
            <a:spAutoFit/>
          </a:bodyPr>
          <a:lstStyle/>
          <a:p>
            <a:pPr marL="4800600" indent="-4457700">
              <a:lnSpc>
                <a:spcPct val="90000"/>
              </a:lnSpc>
              <a:spcBef>
                <a:spcPct val="50000"/>
              </a:spcBef>
              <a:spcAft>
                <a:spcPct val="20000"/>
              </a:spcAft>
              <a:buClr>
                <a:srgbClr val="FFFFFF"/>
              </a:buClr>
            </a:pPr>
            <a:r>
              <a:rPr lang="en-US" sz="2400" i="1">
                <a:ea typeface="Times New Roman" pitchFamily="18" charset="0"/>
                <a:cs typeface="Arial" charset="0"/>
              </a:rPr>
              <a:t>b</a:t>
            </a:r>
            <a:r>
              <a:rPr lang="en-US" sz="2400" baseline="40000">
                <a:ea typeface="Times New Roman" pitchFamily="18" charset="0"/>
                <a:cs typeface="Arial" charset="0"/>
              </a:rPr>
              <a:t>2</a:t>
            </a:r>
            <a:r>
              <a:rPr lang="en-US" sz="2400">
                <a:ea typeface="Times New Roman" pitchFamily="18" charset="0"/>
                <a:cs typeface="Arial" charset="0"/>
              </a:rPr>
              <a:t> – 4</a:t>
            </a:r>
            <a:r>
              <a:rPr lang="en-US" sz="2400" i="1">
                <a:ea typeface="Times New Roman" pitchFamily="18" charset="0"/>
                <a:cs typeface="Arial" charset="0"/>
              </a:rPr>
              <a:t>ac</a:t>
            </a:r>
            <a:r>
              <a:rPr lang="en-US" sz="2400">
                <a:ea typeface="Times New Roman" pitchFamily="18" charset="0"/>
                <a:cs typeface="Arial" charset="0"/>
              </a:rPr>
              <a:t> = (</a:t>
            </a:r>
            <a:r>
              <a:rPr lang="en-US" sz="2400">
                <a:solidFill>
                  <a:srgbClr val="00539D"/>
                </a:solidFill>
                <a:ea typeface="Times New Roman" pitchFamily="18" charset="0"/>
                <a:cs typeface="Arial" charset="0"/>
              </a:rPr>
              <a:t>10</a:t>
            </a:r>
            <a:r>
              <a:rPr lang="en-US" sz="2400">
                <a:ea typeface="Times New Roman" pitchFamily="18" charset="0"/>
                <a:cs typeface="Arial" charset="0"/>
              </a:rPr>
              <a:t>)</a:t>
            </a:r>
            <a:r>
              <a:rPr lang="en-US" sz="2400" baseline="40000">
                <a:ea typeface="Times New Roman" pitchFamily="18" charset="0"/>
                <a:cs typeface="Arial" charset="0"/>
              </a:rPr>
              <a:t>2</a:t>
            </a:r>
            <a:r>
              <a:rPr lang="en-US" sz="2400">
                <a:ea typeface="Times New Roman" pitchFamily="18" charset="0"/>
                <a:cs typeface="Arial" charset="0"/>
              </a:rPr>
              <a:t> – 4(</a:t>
            </a:r>
            <a:r>
              <a:rPr lang="en-US" sz="2400">
                <a:solidFill>
                  <a:srgbClr val="E01B22"/>
                </a:solidFill>
                <a:ea typeface="Times New Roman" pitchFamily="18" charset="0"/>
                <a:cs typeface="Arial" charset="0"/>
              </a:rPr>
              <a:t>3</a:t>
            </a:r>
            <a:r>
              <a:rPr lang="en-US" sz="2400">
                <a:ea typeface="Times New Roman" pitchFamily="18" charset="0"/>
                <a:cs typeface="Arial" charset="0"/>
              </a:rPr>
              <a:t>)(</a:t>
            </a:r>
            <a:r>
              <a:rPr lang="en-US" sz="2400">
                <a:solidFill>
                  <a:srgbClr val="339933"/>
                </a:solidFill>
                <a:ea typeface="Times New Roman" pitchFamily="18" charset="0"/>
                <a:cs typeface="Arial" charset="0"/>
              </a:rPr>
              <a:t>–12</a:t>
            </a:r>
            <a:r>
              <a:rPr lang="en-US" sz="2400">
                <a:ea typeface="Times New Roman" pitchFamily="18" charset="0"/>
                <a:cs typeface="Arial" charset="0"/>
              </a:rPr>
              <a:t>) </a:t>
            </a:r>
            <a:r>
              <a:rPr lang="en-US" sz="2400" b="1">
                <a:solidFill>
                  <a:srgbClr val="00539D"/>
                </a:solidFill>
                <a:ea typeface="Times New Roman" pitchFamily="18" charset="0"/>
                <a:cs typeface="Arial" charset="0"/>
              </a:rPr>
              <a:t> 	</a:t>
            </a:r>
            <a:r>
              <a:rPr lang="en-US" sz="2400" i="1">
                <a:ea typeface="Times New Roman" pitchFamily="18" charset="0"/>
                <a:cs typeface="Arial" charset="0"/>
              </a:rPr>
              <a:t>a</a:t>
            </a:r>
            <a:r>
              <a:rPr lang="en-US" sz="2400">
                <a:ea typeface="Times New Roman" pitchFamily="18" charset="0"/>
                <a:cs typeface="Arial" charset="0"/>
              </a:rPr>
              <a:t> = 3, </a:t>
            </a:r>
            <a:r>
              <a:rPr lang="en-US" sz="2400" i="1">
                <a:ea typeface="Times New Roman" pitchFamily="18" charset="0"/>
                <a:cs typeface="Arial" charset="0"/>
              </a:rPr>
              <a:t>b</a:t>
            </a:r>
            <a:r>
              <a:rPr lang="en-US" sz="2400">
                <a:ea typeface="Times New Roman" pitchFamily="18" charset="0"/>
                <a:cs typeface="Arial" charset="0"/>
              </a:rPr>
              <a:t> = 10, and </a:t>
            </a:r>
            <a:br>
              <a:rPr lang="en-US" sz="2400">
                <a:ea typeface="Times New Roman" pitchFamily="18" charset="0"/>
                <a:cs typeface="Arial" charset="0"/>
              </a:rPr>
            </a:br>
            <a:r>
              <a:rPr lang="en-US" sz="2400" i="1">
                <a:ea typeface="Times New Roman" pitchFamily="18" charset="0"/>
                <a:cs typeface="Arial" charset="0"/>
              </a:rPr>
              <a:t>c</a:t>
            </a:r>
            <a:r>
              <a:rPr lang="en-US" sz="2400">
                <a:ea typeface="Times New Roman" pitchFamily="18" charset="0"/>
                <a:cs typeface="Arial" charset="0"/>
              </a:rPr>
              <a:t> = –12</a:t>
            </a:r>
            <a:endParaRPr lang="en-US" sz="2400" i="1">
              <a:ea typeface="Times New Roman" pitchFamily="18" charset="0"/>
              <a:cs typeface="Arial" charset="0"/>
            </a:endParaRP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4214">
                                            <p:txEl>
                                              <p:pRg st="0" end="0"/>
                                            </p:txEl>
                                          </p:spTgt>
                                        </p:tgtEl>
                                        <p:attrNameLst>
                                          <p:attrName>style.visibility</p:attrName>
                                        </p:attrNameLst>
                                      </p:cBhvr>
                                      <p:to>
                                        <p:strVal val="visible"/>
                                      </p:to>
                                    </p:set>
                                    <p:animEffect transition="in" filter="wipe(left)">
                                      <p:cBhvr>
                                        <p:cTn id="7" dur="500"/>
                                        <p:tgtEl>
                                          <p:spTgt spid="942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4215">
                                            <p:txEl>
                                              <p:pRg st="0" end="0"/>
                                            </p:txEl>
                                          </p:spTgt>
                                        </p:tgtEl>
                                        <p:attrNameLst>
                                          <p:attrName>style.visibility</p:attrName>
                                        </p:attrNameLst>
                                      </p:cBhvr>
                                      <p:to>
                                        <p:strVal val="visible"/>
                                      </p:to>
                                    </p:set>
                                    <p:animEffect transition="in" filter="wipe(left)">
                                      <p:cBhvr>
                                        <p:cTn id="12" dur="500"/>
                                        <p:tgtEl>
                                          <p:spTgt spid="942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4212">
                                            <p:txEl>
                                              <p:pRg st="0" end="0"/>
                                            </p:txEl>
                                          </p:spTgt>
                                        </p:tgtEl>
                                        <p:attrNameLst>
                                          <p:attrName>style.visibility</p:attrName>
                                        </p:attrNameLst>
                                      </p:cBhvr>
                                      <p:to>
                                        <p:strVal val="visible"/>
                                      </p:to>
                                    </p:set>
                                    <p:animEffect transition="in" filter="wipe(left)">
                                      <p:cBhvr>
                                        <p:cTn id="17" dur="500"/>
                                        <p:tgtEl>
                                          <p:spTgt spid="9421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4213">
                                            <p:txEl>
                                              <p:pRg st="0" end="0"/>
                                            </p:txEl>
                                          </p:spTgt>
                                        </p:tgtEl>
                                        <p:attrNameLst>
                                          <p:attrName>style.visibility</p:attrName>
                                        </p:attrNameLst>
                                      </p:cBhvr>
                                      <p:to>
                                        <p:strVal val="visible"/>
                                      </p:to>
                                    </p:set>
                                    <p:animEffect transition="in" filter="wipe(left)">
                                      <p:cBhvr>
                                        <p:cTn id="22" dur="500"/>
                                        <p:tgtEl>
                                          <p:spTgt spid="942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2" grpId="0" build="p" autoUpdateAnimBg="0"/>
      <p:bldP spid="94213" grpId="0" build="p" autoUpdateAnimBg="0"/>
      <p:bldP spid="94214" grpId="0" build="p" autoUpdateAnimBg="0" advAuto="0"/>
      <p:bldP spid="94215"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TPQuestion"/>
          <p:cNvSpPr>
            <a:spLocks noGrp="1" noChangeArrowheads="1"/>
          </p:cNvSpPr>
          <p:nvPr>
            <p:ph type="title"/>
          </p:nvPr>
        </p:nvSpPr>
        <p:spPr/>
        <p:txBody>
          <a:bodyPr/>
          <a:lstStyle/>
          <a:p>
            <a:r>
              <a:rPr lang="en-US"/>
              <a:t>Example 4</a:t>
            </a:r>
          </a:p>
        </p:txBody>
      </p:sp>
      <p:sp>
        <p:nvSpPr>
          <p:cNvPr id="116743" name="Oval 7"/>
          <p:cNvSpPr>
            <a:spLocks noChangeArrowheads="1"/>
          </p:cNvSpPr>
          <p:nvPr/>
        </p:nvSpPr>
        <p:spPr bwMode="auto">
          <a:xfrm>
            <a:off x="876300" y="27432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6744"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6745"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6746" name="TPAnswers"/>
          <p:cNvSpPr>
            <a:spLocks noChangeArrowheads="1"/>
          </p:cNvSpPr>
          <p:nvPr>
            <p:custDataLst>
              <p:tags r:id="rId2"/>
            </p:custDataLst>
          </p:nvPr>
        </p:nvSpPr>
        <p:spPr bwMode="auto">
          <a:xfrm>
            <a:off x="876300" y="2795588"/>
            <a:ext cx="4559300"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ym typeface="Symbol" pitchFamily="18" charset="2"/>
              </a:rPr>
              <a:t>	–4; no real solutions</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ym typeface="Symbol" pitchFamily="18" charset="2"/>
              </a:rPr>
              <a:t>	4; 2 real solutions</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ym typeface="Symbol" pitchFamily="18" charset="2"/>
              </a:rPr>
              <a:t>	0; 1 real solutions</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ym typeface="Symbol" pitchFamily="18" charset="2"/>
              </a:rPr>
              <a:t>	cannot be determined</a:t>
            </a:r>
          </a:p>
        </p:txBody>
      </p:sp>
      <p:sp>
        <p:nvSpPr>
          <p:cNvPr id="116747" name="TPQuestion"/>
          <p:cNvSpPr>
            <a:spLocks noChangeArrowheads="1"/>
          </p:cNvSpPr>
          <p:nvPr/>
        </p:nvSpPr>
        <p:spPr bwMode="auto">
          <a:xfrm>
            <a:off x="533400" y="1504950"/>
            <a:ext cx="8305800" cy="1077913"/>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rPr>
              <a:t>State the value of the discriminant for the equation </a:t>
            </a:r>
            <a:br>
              <a:rPr lang="en-US" sz="2400" b="1">
                <a:solidFill>
                  <a:srgbClr val="00539D"/>
                </a:solidFill>
              </a:rPr>
            </a:br>
            <a:r>
              <a:rPr lang="en-US" sz="2400" b="1" i="1">
                <a:solidFill>
                  <a:srgbClr val="00539D"/>
                </a:solidFill>
              </a:rPr>
              <a:t>x</a:t>
            </a:r>
            <a:r>
              <a:rPr lang="en-US" sz="2400" b="1" baseline="40000">
                <a:solidFill>
                  <a:srgbClr val="00539D"/>
                </a:solidFill>
              </a:rPr>
              <a:t>2</a:t>
            </a:r>
            <a:r>
              <a:rPr lang="en-US" sz="2400" b="1">
                <a:solidFill>
                  <a:srgbClr val="00539D"/>
                </a:solidFill>
              </a:rPr>
              <a:t> + 2</a:t>
            </a:r>
            <a:r>
              <a:rPr lang="en-US" sz="2400" b="1" i="1">
                <a:solidFill>
                  <a:srgbClr val="00539D"/>
                </a:solidFill>
              </a:rPr>
              <a:t>x</a:t>
            </a:r>
            <a:r>
              <a:rPr lang="en-US" sz="2400" b="1">
                <a:solidFill>
                  <a:srgbClr val="00539D"/>
                </a:solidFill>
              </a:rPr>
              <a:t> + 2 = 0. Then determine the number of real solutions of the equation.</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6744"/>
                                        </p:tgtEl>
                                        <p:attrNameLst>
                                          <p:attrName>style.visibility</p:attrName>
                                        </p:attrNameLst>
                                      </p:cBhvr>
                                      <p:to>
                                        <p:strVal val="visible"/>
                                      </p:to>
                                    </p:set>
                                    <p:animEffect transition="in" filter="wipe(left)">
                                      <p:cBhvr>
                                        <p:cTn id="7" dur="500"/>
                                        <p:tgtEl>
                                          <p:spTgt spid="11674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6745"/>
                                        </p:tgtEl>
                                        <p:attrNameLst>
                                          <p:attrName>style.visibility</p:attrName>
                                        </p:attrNameLst>
                                      </p:cBhvr>
                                      <p:to>
                                        <p:strVal val="visible"/>
                                      </p:to>
                                    </p:set>
                                    <p:animEffect transition="in" filter="dissolve">
                                      <p:cBhvr>
                                        <p:cTn id="11" dur="500"/>
                                        <p:tgtEl>
                                          <p:spTgt spid="11674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6747"/>
                                        </p:tgtEl>
                                        <p:attrNameLst>
                                          <p:attrName>style.visibility</p:attrName>
                                        </p:attrNameLst>
                                      </p:cBhvr>
                                      <p:to>
                                        <p:strVal val="visible"/>
                                      </p:to>
                                    </p:set>
                                    <p:animEffect transition="in" filter="wipe(left)">
                                      <p:cBhvr>
                                        <p:cTn id="15" dur="500"/>
                                        <p:tgtEl>
                                          <p:spTgt spid="11674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6746"/>
                                        </p:tgtEl>
                                        <p:attrNameLst>
                                          <p:attrName>style.visibility</p:attrName>
                                        </p:attrNameLst>
                                      </p:cBhvr>
                                      <p:to>
                                        <p:strVal val="visible"/>
                                      </p:to>
                                    </p:set>
                                    <p:animEffect transition="in" filter="wipe(left)">
                                      <p:cBhvr>
                                        <p:cTn id="19" dur="500"/>
                                        <p:tgtEl>
                                          <p:spTgt spid="116746"/>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6743"/>
                                        </p:tgtEl>
                                        <p:attrNameLst>
                                          <p:attrName>style.visibility</p:attrName>
                                        </p:attrNameLst>
                                      </p:cBhvr>
                                      <p:to>
                                        <p:strVal val="visible"/>
                                      </p:to>
                                    </p:set>
                                    <p:animEffect transition="in" filter="wipe(down)">
                                      <p:cBhvr>
                                        <p:cTn id="24" dur="580">
                                          <p:stCondLst>
                                            <p:cond delay="0"/>
                                          </p:stCondLst>
                                        </p:cTn>
                                        <p:tgtEl>
                                          <p:spTgt spid="116743"/>
                                        </p:tgtEl>
                                      </p:cBhvr>
                                    </p:animEffect>
                                    <p:anim calcmode="lin" valueType="num">
                                      <p:cBhvr>
                                        <p:cTn id="25" dur="1822" tmFilter="0,0; 0.14,0.36; 0.43,0.73; 0.71,0.91; 1.0,1.0">
                                          <p:stCondLst>
                                            <p:cond delay="0"/>
                                          </p:stCondLst>
                                        </p:cTn>
                                        <p:tgtEl>
                                          <p:spTgt spid="116743"/>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6743"/>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6743"/>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6743"/>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6743"/>
                                        </p:tgtEl>
                                        <p:attrNameLst>
                                          <p:attrName>ppt_y</p:attrName>
                                        </p:attrNameLst>
                                      </p:cBhvr>
                                      <p:tavLst>
                                        <p:tav tm="0" fmla="#ppt_y-sin(pi*$)/81">
                                          <p:val>
                                            <p:fltVal val="0"/>
                                          </p:val>
                                        </p:tav>
                                        <p:tav tm="100000">
                                          <p:val>
                                            <p:fltVal val="1"/>
                                          </p:val>
                                        </p:tav>
                                      </p:tavLst>
                                    </p:anim>
                                    <p:animScale>
                                      <p:cBhvr>
                                        <p:cTn id="30" dur="26">
                                          <p:stCondLst>
                                            <p:cond delay="650"/>
                                          </p:stCondLst>
                                        </p:cTn>
                                        <p:tgtEl>
                                          <p:spTgt spid="116743"/>
                                        </p:tgtEl>
                                      </p:cBhvr>
                                      <p:to x="100000" y="60000"/>
                                    </p:animScale>
                                    <p:animScale>
                                      <p:cBhvr>
                                        <p:cTn id="31" dur="166" decel="50000">
                                          <p:stCondLst>
                                            <p:cond delay="676"/>
                                          </p:stCondLst>
                                        </p:cTn>
                                        <p:tgtEl>
                                          <p:spTgt spid="116743"/>
                                        </p:tgtEl>
                                      </p:cBhvr>
                                      <p:to x="100000" y="100000"/>
                                    </p:animScale>
                                    <p:animScale>
                                      <p:cBhvr>
                                        <p:cTn id="32" dur="26">
                                          <p:stCondLst>
                                            <p:cond delay="1312"/>
                                          </p:stCondLst>
                                        </p:cTn>
                                        <p:tgtEl>
                                          <p:spTgt spid="116743"/>
                                        </p:tgtEl>
                                      </p:cBhvr>
                                      <p:to x="100000" y="80000"/>
                                    </p:animScale>
                                    <p:animScale>
                                      <p:cBhvr>
                                        <p:cTn id="33" dur="166" decel="50000">
                                          <p:stCondLst>
                                            <p:cond delay="1338"/>
                                          </p:stCondLst>
                                        </p:cTn>
                                        <p:tgtEl>
                                          <p:spTgt spid="116743"/>
                                        </p:tgtEl>
                                      </p:cBhvr>
                                      <p:to x="100000" y="100000"/>
                                    </p:animScale>
                                    <p:animScale>
                                      <p:cBhvr>
                                        <p:cTn id="34" dur="26">
                                          <p:stCondLst>
                                            <p:cond delay="1642"/>
                                          </p:stCondLst>
                                        </p:cTn>
                                        <p:tgtEl>
                                          <p:spTgt spid="116743"/>
                                        </p:tgtEl>
                                      </p:cBhvr>
                                      <p:to x="100000" y="90000"/>
                                    </p:animScale>
                                    <p:animScale>
                                      <p:cBhvr>
                                        <p:cTn id="35" dur="166" decel="50000">
                                          <p:stCondLst>
                                            <p:cond delay="1668"/>
                                          </p:stCondLst>
                                        </p:cTn>
                                        <p:tgtEl>
                                          <p:spTgt spid="116743"/>
                                        </p:tgtEl>
                                      </p:cBhvr>
                                      <p:to x="100000" y="100000"/>
                                    </p:animScale>
                                    <p:animScale>
                                      <p:cBhvr>
                                        <p:cTn id="36" dur="26">
                                          <p:stCondLst>
                                            <p:cond delay="1808"/>
                                          </p:stCondLst>
                                        </p:cTn>
                                        <p:tgtEl>
                                          <p:spTgt spid="116743"/>
                                        </p:tgtEl>
                                      </p:cBhvr>
                                      <p:to x="100000" y="95000"/>
                                    </p:animScale>
                                    <p:animScale>
                                      <p:cBhvr>
                                        <p:cTn id="37" dur="166" decel="50000">
                                          <p:stCondLst>
                                            <p:cond delay="1834"/>
                                          </p:stCondLst>
                                        </p:cTn>
                                        <p:tgtEl>
                                          <p:spTgt spid="11674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3" grpId="0" animBg="1"/>
      <p:bldP spid="116746" grpId="0" autoUpdateAnimBg="0"/>
      <p:bldP spid="116747"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End of the Lesson</a:t>
            </a:r>
          </a:p>
        </p:txBody>
      </p:sp>
    </p:spTree>
    <p:custDataLst>
      <p:tags r:id="rId1"/>
    </p:custDataLst>
  </p:cSld>
  <p:clrMapOvr>
    <a:masterClrMapping/>
  </p:clrMapOvr>
  <p:transition advClick="0">
    <p:zoom/>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USESECONDARYMONITOR" val="True"/>
  <p:tag name="BULLETTYPE" val="1"/>
  <p:tag name="RESPCOUNTERSTYLE" val="-1"/>
  <p:tag name="INPUTSOURCE" val="1"/>
  <p:tag name="BACKUPSESSIONS" val="True"/>
  <p:tag name="REVIEWONLY" val="False"/>
  <p:tag name="PARTICIPANTSINLEADERBOARD" val="5"/>
  <p:tag name="BUBBLESIZEVISIBLE" val="True"/>
  <p:tag name="CUSTOMGRIDBACKCOLOR" val="-2830136"/>
  <p:tag name="CUSTOMCELLBACKCOLOR3" val="-268652"/>
  <p:tag name="DISPLAYDEVICENUMBER" val="True"/>
  <p:tag name="AUTOSIZEGRID" val="True"/>
  <p:tag name="CHARTCOLORS" val="1"/>
  <p:tag name="MULTIRESPDIVISOR" val="1"/>
  <p:tag name="CORRECTPOINTVALUE" val="100"/>
  <p:tag name="ZEROBASED" val="False"/>
  <p:tag name="SHOWBARVISIBLE" val="True"/>
  <p:tag name="REQUIREPASSWORD" val="False"/>
  <p:tag name="RESPCOUNTERFORMAT" val="0"/>
  <p:tag name="NUMRESPONSES" val="1"/>
  <p:tag name="AUTOADVANCE" val="False"/>
  <p:tag name="TEAMSINLEADERBOARD" val="5"/>
  <p:tag name="BUBBLEGROUPING" val="3"/>
  <p:tag name="CUSTOMCELLBACKCOLOR2" val="-13395457"/>
  <p:tag name="DISPLAYDEVICEID" val="True"/>
  <p:tag name="GRIDPOSITION" val="1"/>
  <p:tag name="INCLUDENONRESPONDERS" val="False"/>
  <p:tag name="INCORRECTPOINTVALUE" val="0"/>
  <p:tag name="CHARTSCALE" val="True"/>
  <p:tag name="DEFAULTPORT" val="1001"/>
  <p:tag name="RESPTABLESTYLE" val="-1"/>
  <p:tag name="BACKUPMAINTENANCE" val="7"/>
  <p:tag name="STDCHART" val="1"/>
  <p:tag name="DEFAULTNUMTEAMS" val="5"/>
  <p:tag name="USESCHEMECOLORS" val="True"/>
  <p:tag name="GRIDSIZE" val="{Width=800, Height=600}"/>
  <p:tag name="PARTLISTDEFAULT" val="0"/>
  <p:tag name="ADDINALWAYSLOADED" val="False"/>
  <p:tag name="ENABLEPRESENTERVPAD" val="False"/>
  <p:tag name="COUNTDOWNSECONDS" val="10"/>
  <p:tag name="ROTATIONINTERVAL" val="2"/>
  <p:tag name="BUBBLEVALUEFORMAT" val="0.0"/>
  <p:tag name="DISPLAYNAME" val="True"/>
  <p:tag name="CHARTLABELS" val="0"/>
  <p:tag name="REALTIMEBACKUP" val="False"/>
  <p:tag name="ANSWERNOWSTYLE" val="-1"/>
  <p:tag name="ALLOWDUPLICATES" val="False"/>
  <p:tag name="BUBBLENAMEVISIBLE" val="True"/>
  <p:tag name="GRIDOPACITY" val="90"/>
  <p:tag name="INCLUDEPPT" val="True"/>
  <p:tag name="EXPANDSHOWBAR" val="True"/>
  <p:tag name="CHARTVALUEFORMAT" val="0%"/>
  <p:tag name="CUSTOMCELLBACKCOLOR1" val="-657956"/>
  <p:tag name="RESETCHARTS" val="True"/>
  <p:tag name="ANSWERNOWTEXT" val="Answer Now"/>
  <p:tag name="MAXRESPONDERS" val="5"/>
  <p:tag name="POLLINGCYCLE" val="2"/>
  <p:tag name="COUNTDOWNSTYLE" val="-1"/>
  <p:tag name="CUSTOMCELLBACKCOLOR4" val="-8355712"/>
  <p:tag name="TPVERSION" val="2006"/>
  <p:tag name="GRIDROTATIONINTERVAL" val="2"/>
  <p:tag name="AUTOUPDATEALIASES" val="True"/>
  <p:tag name="USEENTERPRISEMANAGER" val="False"/>
  <p:tag name="CUSTOMCELLFORECOLOR" val="-16777216"/>
  <p:tag name="AUTOADJUSTPARTRANGE" val="True"/>
  <p:tag name="ALLOWUSERFEEDBACK" val="True"/>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SLIDEGUID" val="3D59312F1C974886B2A6CB789348A99A"/>
  <p:tag name="SLIDEID" val="3D59312F1C974886B2A6CB789348A99A"/>
  <p:tag name="SLIDEORDER" val="1"/>
  <p:tag name="SLIDETYPE" val="Q"/>
  <p:tag name="DEMOGRAPHIC" val="False"/>
  <p:tag name="TEAMASSIGN" val="False"/>
  <p:tag name="SPEEDSCORING" val="False"/>
  <p:tag name="CORRECTPOINTVALUE" val="100"/>
  <p:tag name="INCORRECTPOINTVALUE" val="0"/>
  <p:tag name="ZEROBASED" val="False"/>
  <p:tag name="DELIMITERS" val="3.1"/>
  <p:tag name="VALUES" val="Incorrect¤Incorrect¤Incorrect¤Correct"/>
  <p:tag name="TOTALRESPONSES" val="5"/>
  <p:tag name="SLICED" val="False"/>
  <p:tag name="RESPONSES" val="NA,1,5,4;3;4;1;2;"/>
  <p:tag name="CHARTSTRINGSTD" val="1 1 1 2"/>
  <p:tag name="CHARTSTRINGREV" val="2 1 1 1"/>
  <p:tag name="CHARTSTRINGSTDPER" val="0.2 0.2 0.2 0.4"/>
  <p:tag name="CHARTSTRINGREVPER" val="0.4 0.2 0.2 0.2"/>
  <p:tag name="QUESTIONALIAS" val="5-Minute Check 1"/>
  <p:tag name="ANSWERSALIAS" val="A¤B¤C¤D"/>
  <p:tag name="RESPONSESGATHERED" val="False"/>
</p:tagLst>
</file>

<file path=ppt/tags/tag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6.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2"/>
  <p:tag name="SLIDEGUID" val="F98663D27C4C4D02A75C7DD64C04FBC7"/>
  <p:tag name="VALUES" val="Incorrect¤Correct¤Incorrect¤Incorrect"/>
  <p:tag name="TOTALRESPONSES" val="5"/>
  <p:tag name="SLICED" val="False"/>
  <p:tag name="RESPONSES" val="NA,1,5,1;4;4;2;2;"/>
  <p:tag name="CHARTSTRINGSTD" val="1 2 0 2"/>
  <p:tag name="CHARTSTRINGREV" val="2 0 2 1"/>
  <p:tag name="CHARTSTRINGSTDPER" val="0.2 0.4 0 0.4"/>
  <p:tag name="CHARTSTRINGREVPER" val="0.4 0 0.4 0.2"/>
  <p:tag name="QUESTIONALIAS" val="5-Minute Check 2"/>
  <p:tag name="ANSWERSALIAS" val="A¤B¤C¤D"/>
  <p:tag name="RESPONSESGATHERED" val="False"/>
</p:tagLst>
</file>

<file path=ppt/tags/tag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8.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3"/>
  <p:tag name="SLIDEGUID" val="0F4D12760163481484E7D16911DB5168"/>
  <p:tag name="VALUES" val="Incorrect¤Incorrect¤Correct¤Incorrect"/>
  <p:tag name="TOTALRESPONSES" val="5"/>
  <p:tag name="SLICED" val="False"/>
  <p:tag name="RESPONSES" val="NA,1,5,2;3;4;2;1;"/>
  <p:tag name="CHARTSTRINGSTD" val="1 2 1 1"/>
  <p:tag name="CHARTSTRINGREV" val="1 1 2 1"/>
  <p:tag name="CHARTSTRINGSTDPER" val="0.2 0.4 0.2 0.2"/>
  <p:tag name="CHARTSTRINGREVPER" val="0.2 0.2 0.4 0.2"/>
  <p:tag name="QUESTIONALIAS" val="5-Minute Check 3"/>
  <p:tag name="ANSWERSALIAS" val="A¤B¤C¤D"/>
  <p:tag name="RESPONSESGATHERED" val="False"/>
</p:tagLst>
</file>

<file path=ppt/tags/tag9.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0.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4"/>
  <p:tag name="SLIDEGUID" val="B118CCF1E7ED49C5B4EB7FC77E344CD3"/>
  <p:tag name="VALUES" val="Incorrect¤Incorrect¤Correct¤Incorrect"/>
  <p:tag name="TOTALRESPONSES" val="5"/>
  <p:tag name="SLICED" val="False"/>
  <p:tag name="RESPONSES" val="NA,1,5,1;2;1;3;3;"/>
  <p:tag name="CHARTSTRINGSTD" val="2 1 2 0"/>
  <p:tag name="CHARTSTRINGREV" val="0 2 1 2"/>
  <p:tag name="CHARTSTRINGSTDPER" val="0.4 0.2 0.4 0"/>
  <p:tag name="CHARTSTRINGREVPER" val="0 0.4 0.2 0.4"/>
  <p:tag name="QUESTIONALIAS" val="5-Minute Check 4"/>
  <p:tag name="ANSWERSALIAS" val="A¤B¤C¤D"/>
  <p:tag name="RESPONSESGATHERED" val="False"/>
</p:tagLst>
</file>

<file path=ppt/tags/tag11.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2.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5"/>
  <p:tag name="SLIDEGUID" val="850FC0573EE544698790B5583350D9D9"/>
  <p:tag name="VALUES" val="Incorrect¤Correct¤Incorrect¤Incorrect"/>
  <p:tag name="TOTALRESPONSES" val="5"/>
  <p:tag name="SLICED" val="False"/>
  <p:tag name="RESPONSES" val="NA,1,5,4;2;1;1;4;"/>
  <p:tag name="CHARTSTRINGSTD" val="2 1 0 2"/>
  <p:tag name="CHARTSTRINGREV" val="2 0 1 2"/>
  <p:tag name="CHARTSTRINGSTDPER" val="0.4 0.2 0 0.4"/>
  <p:tag name="CHARTSTRINGREVPER" val="0.4 0 0.2 0.4"/>
  <p:tag name="QUESTIONALIAS" val="5-Minute Check 5"/>
  <p:tag name="ANSWERSALIAS" val="A¤B¤C¤D"/>
  <p:tag name="RESPONSESGATHERED" val="False"/>
</p:tagLst>
</file>

<file path=ppt/tags/tag13.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1.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10402C18D5024B34B2D5723FE403CB47"/>
  <p:tag name="VALUES" val="Incorrect¤Correct¤Incorrect¤Incorrect"/>
  <p:tag name="TOTALRESPONSES" val="5"/>
  <p:tag name="SLICED" val="False"/>
  <p:tag name="RESPONSES" val="NA,1,5,2;3;2;4;4;"/>
  <p:tag name="CHARTSTRINGSTD" val="0 2 1 2"/>
  <p:tag name="CHARTSTRINGREV" val="2 1 2 0"/>
  <p:tag name="CHARTSTRINGSTDPER" val="0 0.4 0.2 0.4"/>
  <p:tag name="CHARTSTRINGREVPER" val="0.4 0.2 0.4 0"/>
  <p:tag name="QUESTIONALIAS" val="Example 1"/>
  <p:tag name="ANSWERSALIAS" val="A¤B¤C¤D"/>
  <p:tag name="RESPONSESGATHERED" val="False"/>
</p:tagLst>
</file>

<file path=ppt/tags/tag22.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7.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763036F1F41841B5A1B0F85EC6EBD574"/>
  <p:tag name="TOTALRESPONSES" val="5"/>
  <p:tag name="SLICED" val="False"/>
  <p:tag name="RESPONSES" val="NA,1,5,4;4;4;1;3;"/>
  <p:tag name="CHARTSTRINGSTD" val="1 0 1 3"/>
  <p:tag name="CHARTSTRINGREV" val="3 1 0 1"/>
  <p:tag name="CHARTSTRINGSTDPER" val="0.2 0 0.2 0.6"/>
  <p:tag name="CHARTSTRINGREVPER" val="0.6 0.2 0 0.2"/>
  <p:tag name="VALUES" val="Correct¤Incorrect¤Incorrect¤Incorrect"/>
  <p:tag name="QUESTIONALIAS" val="Example 2"/>
  <p:tag name="ANSWERSALIAS" val="A¤B¤C¤D"/>
  <p:tag name="RESPONSESGATHERED" val="False"/>
</p:tagLst>
</file>

<file path=ppt/tags/tag28.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9.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8"/>
  <p:tag name="SLIDEGUID" val="B9CD9B6A5DA346B89C5D3EBC6377D0BD"/>
  <p:tag name="VALUES" val="Incorrect¤Incorrect¤Incorrect¤Correct"/>
  <p:tag name="TOTALRESPONSES" val="5"/>
  <p:tag name="SLICED" val="False"/>
  <p:tag name="RESPONSES" val="NA,1,5,4;4;4;1;4;"/>
  <p:tag name="CHARTSTRINGSTD" val="1 0 0 4"/>
  <p:tag name="CHARTSTRINGREV" val="4 0 0 1"/>
  <p:tag name="CHARTSTRINGSTDPER" val="0.2 0 0 0.8"/>
  <p:tag name="CHARTSTRINGREVPER" val="0.8 0 0 0.2"/>
  <p:tag name="QUESTIONALIAS" val="Example 2"/>
  <p:tag name="ANSWERSALIAS" val="A¤B¤C¤D"/>
  <p:tag name="RESPONSESGATHERED" val="False"/>
</p:tagLst>
</file>

<file path=ppt/tags/tag30.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8.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A374C315D0D94FC1A78229D8376ED540"/>
  <p:tag name="TOTALRESPONSES" val="5"/>
  <p:tag name="SLICED" val="False"/>
  <p:tag name="RESPONSES" val="NA,1,5,4;3;4;2;2;"/>
  <p:tag name="CHARTSTRINGSTD" val="0 2 1 2"/>
  <p:tag name="CHARTSTRINGREV" val="2 1 2 0"/>
  <p:tag name="CHARTSTRINGSTDPER" val="0 0.4 0.2 0.4"/>
  <p:tag name="CHARTSTRINGREVPER" val="0.4 0.2 0.4 0"/>
  <p:tag name="VALUES" val="Incorrect¤Correct¤Incorrect¤Incorrect"/>
  <p:tag name="QUESTIONALIAS" val="Example 3"/>
  <p:tag name="ANSWERSALIAS" val="A¤B¤C¤D"/>
  <p:tag name="RESPONSESGATHERED" val="False"/>
</p:tagLst>
</file>

<file path=ppt/tags/tag39.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4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4.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05E72300D2AA48239E797BC23141D212"/>
  <p:tag name="TOTALRESPONSES" val="5"/>
  <p:tag name="SLICED" val="False"/>
  <p:tag name="RESPONSES" val="NA,1,5,2;3;2;4;3;"/>
  <p:tag name="CHARTSTRINGSTD" val="0 2 2 1"/>
  <p:tag name="CHARTSTRINGREV" val="1 2 2 0"/>
  <p:tag name="CHARTSTRINGSTDPER" val="0 0.4 0.4 0.2"/>
  <p:tag name="CHARTSTRINGREVPER" val="0.2 0.4 0.4 0"/>
  <p:tag name="VALUES" val="Correct¤Incorrect¤Incorrect¤Incorrect"/>
  <p:tag name="QUESTIONALIAS" val="Example 4"/>
  <p:tag name="ANSWERSALIAS" val="A¤B¤C¤D"/>
  <p:tag name="RESPONSESGATHERED" val="False"/>
</p:tagLst>
</file>

<file path=ppt/tags/tag4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4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3_Default Design">
  <a:themeElements>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Default Design">
  <a:themeElements>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Default Design">
  <a:themeElements>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Default Design">
  <a:themeElements>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6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Default Design">
  <a:themeElements>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7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Default Design">
  <a:themeElements>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8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Default Design">
  <a:themeElements>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9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0_Default Design">
  <a:themeElements>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0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1_Default Design">
  <a:themeElements>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1681</TotalTime>
  <Words>815</Words>
  <Application>Microsoft Office PowerPoint</Application>
  <PresentationFormat>On-screen Show (4:3)</PresentationFormat>
  <Paragraphs>240</Paragraphs>
  <Slides>35</Slides>
  <Notes>0</Notes>
  <HiddenSlides>0</HiddenSlides>
  <MMClips>0</MMClips>
  <ScaleCrop>false</ScaleCrop>
  <HeadingPairs>
    <vt:vector size="6" baseType="variant">
      <vt:variant>
        <vt:lpstr>Fonts Used</vt:lpstr>
      </vt:variant>
      <vt:variant>
        <vt:i4>3</vt:i4>
      </vt:variant>
      <vt:variant>
        <vt:lpstr>Theme</vt:lpstr>
      </vt:variant>
      <vt:variant>
        <vt:i4>10</vt:i4>
      </vt:variant>
      <vt:variant>
        <vt:lpstr>Slide Titles</vt:lpstr>
      </vt:variant>
      <vt:variant>
        <vt:i4>35</vt:i4>
      </vt:variant>
    </vt:vector>
  </HeadingPairs>
  <TitlesOfParts>
    <vt:vector size="48" baseType="lpstr">
      <vt:lpstr>Arial</vt:lpstr>
      <vt:lpstr>Symbol</vt:lpstr>
      <vt:lpstr>Times New Roman</vt:lpstr>
      <vt:lpstr>3_Default Design</vt:lpstr>
      <vt:lpstr>4_Default Design</vt:lpstr>
      <vt:lpstr>2_Default Design</vt:lpstr>
      <vt:lpstr>5_Default Design</vt:lpstr>
      <vt:lpstr>6_Default Design</vt:lpstr>
      <vt:lpstr>7_Default Design</vt:lpstr>
      <vt:lpstr>8_Default Design</vt:lpstr>
      <vt:lpstr>9_Default Design</vt:lpstr>
      <vt:lpstr>10_Default Design</vt:lpstr>
      <vt:lpstr>11_Default Design</vt:lpstr>
      <vt:lpstr>Splash Screen</vt:lpstr>
      <vt:lpstr>Lesson Menu</vt:lpstr>
      <vt:lpstr>5-Minute Check 1</vt:lpstr>
      <vt:lpstr>5-Minute Check 2</vt:lpstr>
      <vt:lpstr>5-Minute Check 3</vt:lpstr>
      <vt:lpstr>5-Minute Check 4</vt:lpstr>
      <vt:lpstr>5-Minute Check 5</vt:lpstr>
      <vt:lpstr>CCSS</vt:lpstr>
      <vt:lpstr>Then/Now</vt:lpstr>
      <vt:lpstr>Vocabulary</vt:lpstr>
      <vt:lpstr>Concept</vt:lpstr>
      <vt:lpstr>Example 1</vt:lpstr>
      <vt:lpstr>Example 1</vt:lpstr>
      <vt:lpstr>Example 1</vt:lpstr>
      <vt:lpstr>Example 1</vt:lpstr>
      <vt:lpstr>Example 2</vt:lpstr>
      <vt:lpstr>Example 2</vt:lpstr>
      <vt:lpstr>Example 2</vt:lpstr>
      <vt:lpstr>Example 2</vt:lpstr>
      <vt:lpstr>Example 2</vt:lpstr>
      <vt:lpstr>Example 2</vt:lpstr>
      <vt:lpstr>Example 3</vt:lpstr>
      <vt:lpstr>Example 3</vt:lpstr>
      <vt:lpstr>Example 3</vt:lpstr>
      <vt:lpstr>Example 3</vt:lpstr>
      <vt:lpstr>Example 3</vt:lpstr>
      <vt:lpstr>Example 3</vt:lpstr>
      <vt:lpstr>Example 3</vt:lpstr>
      <vt:lpstr>Example 3</vt:lpstr>
      <vt:lpstr>Concept</vt:lpstr>
      <vt:lpstr>Concept</vt:lpstr>
      <vt:lpstr>Example 4</vt:lpstr>
      <vt:lpstr>Example 4</vt:lpstr>
      <vt:lpstr>Example 4</vt:lpstr>
      <vt:lpstr>End of the Lesson</vt:lpstr>
    </vt:vector>
  </TitlesOfParts>
  <Company>Madeira Station LLC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Glencoe Algebra 1</dc:title>
  <dc:creator>Tim Chavel</dc:creator>
  <cp:lastModifiedBy>tchavel</cp:lastModifiedBy>
  <cp:revision>95</cp:revision>
  <dcterms:created xsi:type="dcterms:W3CDTF">2007-12-06T14:31:51Z</dcterms:created>
  <dcterms:modified xsi:type="dcterms:W3CDTF">2015-11-09T14:07:21Z</dcterms:modified>
</cp:coreProperties>
</file>