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7" r:id="rId16"/>
    <p:sldId id="306" r:id="rId17"/>
    <p:sldId id="321" r:id="rId18"/>
    <p:sldId id="314" r:id="rId19"/>
    <p:sldId id="258" r:id="rId20"/>
    <p:sldId id="302" r:id="rId21"/>
    <p:sldId id="259" r:id="rId22"/>
    <p:sldId id="288" r:id="rId23"/>
    <p:sldId id="308" r:id="rId24"/>
    <p:sldId id="320" r:id="rId25"/>
    <p:sldId id="260" r:id="rId26"/>
    <p:sldId id="261" r:id="rId27"/>
    <p:sldId id="315" r:id="rId28"/>
    <p:sldId id="316" r:id="rId29"/>
    <p:sldId id="309" r:id="rId30"/>
    <p:sldId id="317" r:id="rId31"/>
    <p:sldId id="263" r:id="rId32"/>
    <p:sldId id="291" r:id="rId33"/>
    <p:sldId id="318" r:id="rId34"/>
    <p:sldId id="310" r:id="rId35"/>
    <p:sldId id="293" r:id="rId36"/>
    <p:sldId id="294" r:id="rId37"/>
    <p:sldId id="319" r:id="rId38"/>
    <p:sldId id="311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6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6" name="Header" descr="12_ALG1_Header_09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9–5</a:t>
            </a:r>
          </a:p>
        </p:txBody>
      </p:sp>
      <p:pic>
        <p:nvPicPr>
          <p:cNvPr id="4201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20" name="Header" descr="12_ALG1_Header_09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3" name="Header" descr="12_ALG1_Header_09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1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Header" descr="12_ALG1_Header_09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7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8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4" name="Header" descr="12_ALG1_Header_09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9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8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9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1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2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4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46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9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1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2" name="SplashHeader" descr="12_ALG1_Header_09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9–5)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Concept Summary:  Linear and Nonlinear Functions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Choose a Model Using Graphs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Choose a Model Using Differences or Ratios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Write an Equation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4:	Real-World Example: Write an Equation for a Real-World Situation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3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7, 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2, 5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–1,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753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 = 0 using the Quadratic Formula.</a:t>
            </a:r>
          </a:p>
        </p:txBody>
      </p:sp>
      <p:sp>
        <p:nvSpPr>
          <p:cNvPr id="107540" name="AutoShape 20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41" name="Picture 2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8" grpId="0" autoUpdateAnimBg="0"/>
      <p:bldP spid="107539" grpId="0" autoUpdateAnimBg="0"/>
      <p:bldP spid="1075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7, 4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5, 6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3, 5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0855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11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–30 using the Quadratic Formula.</a:t>
            </a:r>
          </a:p>
        </p:txBody>
      </p:sp>
      <p:sp>
        <p:nvSpPr>
          <p:cNvPr id="108557" name="AutoShape 13"/>
          <p:cNvSpPr>
            <a:spLocks noChangeArrowheads="1"/>
          </p:cNvSpPr>
          <p:nvPr/>
        </p:nvSpPr>
        <p:spPr bwMode="auto">
          <a:xfrm>
            <a:off x="533400" y="34115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8" name="Picture 14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5" grpId="0" autoUpdateAnimBg="0"/>
      <p:bldP spid="108556" grpId="0" autoUpdateAnimBg="0"/>
      <p:bldP spid="1085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+ 16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 +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 = 0 using the Quadratic Formula.</a:t>
            </a:r>
          </a:p>
        </p:txBody>
      </p:sp>
      <p:sp>
        <p:nvSpPr>
          <p:cNvPr id="109580" name="AutoShape 12"/>
          <p:cNvSpPr>
            <a:spLocks noChangeArrowheads="1"/>
          </p:cNvSpPr>
          <p:nvPr/>
        </p:nvSpPr>
        <p:spPr bwMode="auto">
          <a:xfrm>
            <a:off x="533400" y="2476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81" name="Picture 13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7667625" y="3819525"/>
            <a:ext cx="762000" cy="790575"/>
            <a:chOff x="4830" y="2976"/>
            <a:chExt cx="480" cy="498"/>
          </a:xfrm>
        </p:grpSpPr>
        <p:sp>
          <p:nvSpPr>
            <p:cNvPr id="109583" name="Text Box 15"/>
            <p:cNvSpPr txBox="1">
              <a:spLocks noChangeArrowheads="1"/>
            </p:cNvSpPr>
            <p:nvPr/>
          </p:nvSpPr>
          <p:spPr bwMode="auto">
            <a:xfrm>
              <a:off x="4830" y="3018"/>
              <a:ext cx="480" cy="2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>
                  <a:solidFill>
                    <a:schemeClr val="bg1"/>
                  </a:solidFill>
                </a:rPr>
                <a:t>___</a:t>
              </a:r>
            </a:p>
          </p:txBody>
        </p:sp>
        <p:sp>
          <p:nvSpPr>
            <p:cNvPr id="109584" name="Text Box 16"/>
            <p:cNvSpPr txBox="1">
              <a:spLocks noChangeArrowheads="1"/>
            </p:cNvSpPr>
            <p:nvPr/>
          </p:nvSpPr>
          <p:spPr bwMode="auto">
            <a:xfrm>
              <a:off x="4884" y="2976"/>
              <a:ext cx="38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chemeClr val="bg1"/>
                  </a:solidFill>
                </a:rPr>
                <a:t>44</a:t>
              </a:r>
            </a:p>
          </p:txBody>
        </p:sp>
        <p:sp>
          <p:nvSpPr>
            <p:cNvPr id="109585" name="Text Box 17"/>
            <p:cNvSpPr txBox="1">
              <a:spLocks noChangeArrowheads="1"/>
            </p:cNvSpPr>
            <p:nvPr/>
          </p:nvSpPr>
          <p:spPr bwMode="auto">
            <a:xfrm>
              <a:off x="4860" y="3209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>
                  <a:solidFill>
                    <a:schemeClr val="bg1"/>
                  </a:solidFill>
                </a:rPr>
                <a:t>44</a:t>
              </a:r>
            </a:p>
          </p:txBody>
        </p:sp>
      </p:grpSp>
      <p:grpSp>
        <p:nvGrpSpPr>
          <p:cNvPr id="109586" name="Group 18"/>
          <p:cNvGrpSpPr>
            <a:grpSpLocks/>
          </p:cNvGrpSpPr>
          <p:nvPr/>
        </p:nvGrpSpPr>
        <p:grpSpPr bwMode="auto">
          <a:xfrm>
            <a:off x="1066800" y="2286000"/>
            <a:ext cx="2790825" cy="3340100"/>
            <a:chOff x="672" y="1440"/>
            <a:chExt cx="1758" cy="2104"/>
          </a:xfrm>
        </p:grpSpPr>
        <p:sp>
          <p:nvSpPr>
            <p:cNvPr id="10958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–3, –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–1, 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2, 3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no solution</a:t>
              </a:r>
            </a:p>
          </p:txBody>
        </p:sp>
        <p:grpSp>
          <p:nvGrpSpPr>
            <p:cNvPr id="109588" name="Group 20"/>
            <p:cNvGrpSpPr>
              <a:grpSpLocks/>
            </p:cNvGrpSpPr>
            <p:nvPr/>
          </p:nvGrpSpPr>
          <p:grpSpPr bwMode="auto">
            <a:xfrm>
              <a:off x="1344" y="1440"/>
              <a:ext cx="462" cy="1086"/>
              <a:chOff x="1344" y="1440"/>
              <a:chExt cx="462" cy="1086"/>
            </a:xfrm>
          </p:grpSpPr>
          <p:grpSp>
            <p:nvGrpSpPr>
              <p:cNvPr id="109589" name="Group 21"/>
              <p:cNvGrpSpPr>
                <a:grpSpLocks/>
              </p:cNvGrpSpPr>
              <p:nvPr/>
            </p:nvGrpSpPr>
            <p:grpSpPr bwMode="auto">
              <a:xfrm>
                <a:off x="1344" y="2028"/>
                <a:ext cx="336" cy="498"/>
                <a:chOff x="4062" y="2928"/>
                <a:chExt cx="336" cy="498"/>
              </a:xfrm>
            </p:grpSpPr>
            <p:sp>
              <p:nvSpPr>
                <p:cNvPr id="10959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062" y="2940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>
                      <a:solidFill>
                        <a:srgbClr val="000000"/>
                      </a:solidFill>
                    </a:rPr>
                    <a:t>__</a:t>
                  </a:r>
                </a:p>
              </p:txBody>
            </p:sp>
            <p:sp>
              <p:nvSpPr>
                <p:cNvPr id="109591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080" y="2928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 b="1">
                      <a:solidFill>
                        <a:srgbClr val="000000"/>
                      </a:solidFill>
                    </a:rPr>
                    <a:t>2</a:t>
                  </a:r>
                </a:p>
              </p:txBody>
            </p:sp>
            <p:sp>
              <p:nvSpPr>
                <p:cNvPr id="10959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080" y="3161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 b="1">
                      <a:solidFill>
                        <a:srgbClr val="000000"/>
                      </a:solidFill>
                    </a:rPr>
                    <a:t>5</a:t>
                  </a:r>
                </a:p>
              </p:txBody>
            </p:sp>
          </p:grpSp>
          <p:grpSp>
            <p:nvGrpSpPr>
              <p:cNvPr id="109593" name="Group 25"/>
              <p:cNvGrpSpPr>
                <a:grpSpLocks/>
              </p:cNvGrpSpPr>
              <p:nvPr/>
            </p:nvGrpSpPr>
            <p:grpSpPr bwMode="auto">
              <a:xfrm>
                <a:off x="1470" y="1440"/>
                <a:ext cx="336" cy="498"/>
                <a:chOff x="4062" y="2928"/>
                <a:chExt cx="336" cy="498"/>
              </a:xfrm>
            </p:grpSpPr>
            <p:sp>
              <p:nvSpPr>
                <p:cNvPr id="10959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062" y="2940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>
                      <a:solidFill>
                        <a:srgbClr val="000000"/>
                      </a:solidFill>
                    </a:rPr>
                    <a:t>__</a:t>
                  </a:r>
                </a:p>
              </p:txBody>
            </p:sp>
            <p:sp>
              <p:nvSpPr>
                <p:cNvPr id="109595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080" y="2928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 b="1">
                      <a:solidFill>
                        <a:srgbClr val="000000"/>
                      </a:solidFill>
                    </a:rPr>
                    <a:t>1</a:t>
                  </a:r>
                </a:p>
              </p:txBody>
            </p:sp>
            <p:sp>
              <p:nvSpPr>
                <p:cNvPr id="10959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080" y="3161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 b="1">
                      <a:solidFill>
                        <a:srgbClr val="000000"/>
                      </a:solidFill>
                    </a:rPr>
                    <a:t>5</a:t>
                  </a:r>
                </a:p>
              </p:txBody>
            </p:sp>
          </p:grp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9" grpId="0" autoUpdateAnimBg="0"/>
      <p:bldP spid="1095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163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4, 3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–2,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11631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= –19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 –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25 using the Quadratic Formula.</a:t>
            </a:r>
          </a:p>
        </p:txBody>
      </p:sp>
      <p:sp>
        <p:nvSpPr>
          <p:cNvPr id="111632" name="AutoShape 16"/>
          <p:cNvSpPr>
            <a:spLocks noChangeArrowheads="1"/>
          </p:cNvSpPr>
          <p:nvPr/>
        </p:nvSpPr>
        <p:spPr bwMode="auto">
          <a:xfrm>
            <a:off x="533400" y="5297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33" name="Picture 17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30" grpId="0" autoUpdateAnimBg="0"/>
      <p:bldP spid="111631" grpId="0" autoUpdateAnimBg="0"/>
      <p:bldP spid="1116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060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none</a:t>
            </a:r>
          </a:p>
        </p:txBody>
      </p:sp>
      <p:sp>
        <p:nvSpPr>
          <p:cNvPr id="11060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Without graphing, determine the number of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-intercepts of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f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+ 7.</a:t>
            </a:r>
          </a:p>
        </p:txBody>
      </p:sp>
      <p:sp>
        <p:nvSpPr>
          <p:cNvPr id="110607" name="AutoShape 15"/>
          <p:cNvSpPr>
            <a:spLocks noChangeArrowheads="1"/>
          </p:cNvSpPr>
          <p:nvPr/>
        </p:nvSpPr>
        <p:spPr bwMode="auto">
          <a:xfrm>
            <a:off x="533400" y="56816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8" name="Picture 16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5" grpId="0" autoUpdateAnimBg="0"/>
      <p:bldP spid="110606" grpId="0" autoUpdateAnimBg="0"/>
      <p:bldP spid="1106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800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–9, 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4, 9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–2, 15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–15, 2</a:t>
            </a:r>
          </a:p>
        </p:txBody>
      </p:sp>
      <p:sp>
        <p:nvSpPr>
          <p:cNvPr id="128005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are the solutions for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–72?</a:t>
            </a:r>
          </a:p>
        </p:txBody>
      </p:sp>
      <p:sp>
        <p:nvSpPr>
          <p:cNvPr id="128006" name="AutoShape 6"/>
          <p:cNvSpPr>
            <a:spLocks noChangeArrowheads="1"/>
          </p:cNvSpPr>
          <p:nvPr/>
        </p:nvSpPr>
        <p:spPr bwMode="auto">
          <a:xfrm>
            <a:off x="533400" y="29527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7" name="Picture 7" descr="5Min Num_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8008" name="Picture 8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autoUpdateAnimBg="0"/>
      <p:bldP spid="128005" grpId="0" autoUpdateAnimBg="0"/>
      <p:bldP spid="12800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6200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F.IF.6 Calculate and interpret the average rate of change of a function (presented symbolically or as a table) over a specified  interval. Estimate the rate of change from a graph.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F.LE.1 Distinguish between situations that can be modeled with  linear functions and with exponential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a. Prove that linear functions grow by equal differences over equal intervals, and that exponential functions grow by equal factors over equal intervals.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b. Recognize situations in which one quantity changes at a constant rate per unit interval relative to another.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c. Recognize situations in which a quantity grows or decays by  a constant percent rate per unit interval relative to another.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graphed linear, quadratic, and exponential functions. 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linear, quadratic, and exponential functions from given data.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equations that model data.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9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5861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Graphs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9803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Graph the ordered pairs. Determine whether the ordered pairs represent a </a:t>
            </a:r>
            <a:r>
              <a:rPr lang="en-US" sz="2400" b="1" i="1">
                <a:solidFill>
                  <a:srgbClr val="00539D"/>
                </a:solidFill>
              </a:rPr>
              <a:t>linear</a:t>
            </a:r>
            <a:r>
              <a:rPr lang="en-US" sz="2400" b="1">
                <a:solidFill>
                  <a:srgbClr val="00539D"/>
                </a:solidFill>
              </a:rPr>
              <a:t>, </a:t>
            </a:r>
            <a:r>
              <a:rPr lang="en-US" sz="2400" b="1" i="1">
                <a:solidFill>
                  <a:srgbClr val="00539D"/>
                </a:solidFill>
              </a:rPr>
              <a:t>quadratic</a:t>
            </a:r>
            <a:r>
              <a:rPr lang="en-US" sz="2400" b="1">
                <a:solidFill>
                  <a:srgbClr val="00539D"/>
                </a:solidFill>
              </a:rPr>
              <a:t>, or </a:t>
            </a:r>
            <a:r>
              <a:rPr lang="en-US" sz="2400" b="1" i="1">
                <a:solidFill>
                  <a:srgbClr val="00539D"/>
                </a:solidFill>
              </a:rPr>
              <a:t>exponential</a:t>
            </a:r>
            <a:r>
              <a:rPr lang="en-US" sz="2400" b="1">
                <a:solidFill>
                  <a:srgbClr val="00539D"/>
                </a:solidFill>
              </a:rPr>
              <a:t> function.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(1, 2), (2, 5), (3, 6), (4, 5), (5, 2)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3657600"/>
            <a:ext cx="5029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ordered pairs appear to represent a quadratic equation.</a:t>
            </a:r>
          </a:p>
        </p:txBody>
      </p:sp>
      <p:pic>
        <p:nvPicPr>
          <p:cNvPr id="5912" name="Picture 792" descr="E-9-9-1a-A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971800"/>
            <a:ext cx="2462213" cy="27987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uiExpand="1" build="p" autoUpdateAnimBg="0" advAuto="0"/>
      <p:bldP spid="59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Graphs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191000"/>
            <a:ext cx="4953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ordered pairs appear to represent an exponential function.</a:t>
            </a:r>
          </a:p>
        </p:txBody>
      </p:sp>
      <p:grpSp>
        <p:nvGrpSpPr>
          <p:cNvPr id="86048" name="Group 32"/>
          <p:cNvGrpSpPr>
            <a:grpSpLocks/>
          </p:cNvGrpSpPr>
          <p:nvPr/>
        </p:nvGrpSpPr>
        <p:grpSpPr bwMode="auto">
          <a:xfrm>
            <a:off x="876300" y="1503363"/>
            <a:ext cx="7980363" cy="1824037"/>
            <a:chOff x="552" y="947"/>
            <a:chExt cx="5027" cy="1149"/>
          </a:xfrm>
        </p:grpSpPr>
        <p:pic>
          <p:nvPicPr>
            <p:cNvPr id="86046" name="Picture 3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1" y="1554"/>
              <a:ext cx="1071" cy="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6025" name="Rectangle 9"/>
            <p:cNvSpPr>
              <a:spLocks noChangeArrowheads="1"/>
            </p:cNvSpPr>
            <p:nvPr/>
          </p:nvSpPr>
          <p:spPr bwMode="auto">
            <a:xfrm>
              <a:off x="552" y="947"/>
              <a:ext cx="5027" cy="1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3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B. </a:t>
              </a:r>
              <a:r>
                <a:rPr lang="en-US" sz="2400" b="1">
                  <a:solidFill>
                    <a:srgbClr val="00539D"/>
                  </a:solidFill>
                </a:rPr>
                <a:t>Graph the ordered pairs. Determine whether the ordered pairs represent a </a:t>
              </a:r>
              <a:r>
                <a:rPr lang="en-US" sz="2400" b="1" i="1">
                  <a:solidFill>
                    <a:srgbClr val="00539D"/>
                  </a:solidFill>
                </a:rPr>
                <a:t>linear</a:t>
              </a:r>
              <a:r>
                <a:rPr lang="en-US" sz="2400" b="1">
                  <a:solidFill>
                    <a:srgbClr val="00539D"/>
                  </a:solidFill>
                </a:rPr>
                <a:t>, </a:t>
              </a:r>
              <a:r>
                <a:rPr lang="en-US" sz="2400" b="1" i="1">
                  <a:solidFill>
                    <a:srgbClr val="00539D"/>
                  </a:solidFill>
                </a:rPr>
                <a:t>quadratic</a:t>
              </a:r>
              <a:r>
                <a:rPr lang="en-US" sz="2400" b="1">
                  <a:solidFill>
                    <a:srgbClr val="00539D"/>
                  </a:solidFill>
                </a:rPr>
                <a:t>, or </a:t>
              </a:r>
              <a:r>
                <a:rPr lang="en-US" sz="2400" b="1" i="1">
                  <a:solidFill>
                    <a:srgbClr val="00539D"/>
                  </a:solidFill>
                </a:rPr>
                <a:t>exponential</a:t>
              </a:r>
              <a:r>
                <a:rPr lang="en-US" sz="2400" b="1">
                  <a:solidFill>
                    <a:srgbClr val="00539D"/>
                  </a:solidFill>
                </a:rPr>
                <a:t> function.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30000"/>
                </a:spcAft>
              </a:pPr>
              <a:r>
                <a:rPr lang="en-US" sz="2400">
                  <a:solidFill>
                    <a:srgbClr val="00539D"/>
                  </a:solidFill>
                </a:rPr>
                <a:t>(–1, 6), (0, 2),</a:t>
              </a:r>
              <a:r>
                <a:rPr lang="en-US" sz="2400" b="1">
                  <a:solidFill>
                    <a:srgbClr val="00539D"/>
                  </a:solidFill>
                </a:rPr>
                <a:t> </a:t>
              </a:r>
            </a:p>
          </p:txBody>
        </p:sp>
      </p:grpSp>
      <p:pic>
        <p:nvPicPr>
          <p:cNvPr id="86050" name="Picture 34" descr="9-9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6550" y="2895600"/>
            <a:ext cx="3135313" cy="3222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805238"/>
            <a:ext cx="2790825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Graph the set of ordered pairs. Determine whether the ordered pairs represent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linear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quadratic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exponential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function.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(–2, –6), (0, –3), (2, 0), (4, 3)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38211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79" name="Picture 15" descr="9-9-1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5" y="3200400"/>
            <a:ext cx="2251075" cy="27193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698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409950"/>
            <a:ext cx="2790825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</p:txBody>
      </p:sp>
      <p:sp>
        <p:nvSpPr>
          <p:cNvPr id="126981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Graph the set of ordered pairs. Determine whether the ordered pairs represent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linear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quadratic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exponential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function.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(–2, 0), (–1, –3), (0, –4), (1, –3), (2, 0)</a:t>
            </a:r>
          </a:p>
        </p:txBody>
      </p:sp>
      <p:sp>
        <p:nvSpPr>
          <p:cNvPr id="126982" name="Oval 6"/>
          <p:cNvSpPr>
            <a:spLocks noChangeArrowheads="1"/>
          </p:cNvSpPr>
          <p:nvPr/>
        </p:nvSpPr>
        <p:spPr bwMode="auto">
          <a:xfrm>
            <a:off x="876300" y="4324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6983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6984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26988" name="Picture 12" descr="9-9-1b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38513" y="3276600"/>
            <a:ext cx="2465387" cy="25050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utoUpdateAnimBg="0"/>
      <p:bldP spid="126981" grpId="0" autoUpdateAnimBg="0"/>
      <p:bldP spid="12698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Differences or Ratios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43815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Look for a pattern in the table of values to determine which kind of model best describes the data.</a:t>
            </a:r>
          </a:p>
        </p:txBody>
      </p:sp>
      <p:pic>
        <p:nvPicPr>
          <p:cNvPr id="6166" name="Picture 22" descr="E-9-9-2-AE"/>
          <p:cNvPicPr>
            <a:picLocks noChangeAspect="1" noChangeArrowheads="1"/>
          </p:cNvPicPr>
          <p:nvPr/>
        </p:nvPicPr>
        <p:blipFill>
          <a:blip r:embed="rId3" cstate="print"/>
          <a:srcRect b="68172"/>
          <a:stretch>
            <a:fillRect/>
          </a:stretch>
        </p:blipFill>
        <p:spPr bwMode="auto">
          <a:xfrm>
            <a:off x="5410200" y="1701800"/>
            <a:ext cx="3094038" cy="993775"/>
          </a:xfrm>
          <a:prstGeom prst="rect">
            <a:avLst/>
          </a:prstGeom>
          <a:noFill/>
        </p:spPr>
      </p:pic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130550" y="3276600"/>
            <a:ext cx="55562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171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–1            1            3              5           7</a:t>
            </a:r>
          </a:p>
        </p:txBody>
      </p:sp>
      <p:grpSp>
        <p:nvGrpSpPr>
          <p:cNvPr id="6168" name="Group 24"/>
          <p:cNvGrpSpPr>
            <a:grpSpLocks/>
          </p:cNvGrpSpPr>
          <p:nvPr/>
        </p:nvGrpSpPr>
        <p:grpSpPr bwMode="auto">
          <a:xfrm>
            <a:off x="3562350" y="3708400"/>
            <a:ext cx="1236663" cy="933450"/>
            <a:chOff x="636" y="2096"/>
            <a:chExt cx="779" cy="588"/>
          </a:xfrm>
        </p:grpSpPr>
        <p:sp>
          <p:nvSpPr>
            <p:cNvPr id="6169" name="Freeform 25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70" name="Text Box 26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2 </a:t>
              </a:r>
            </a:p>
          </p:txBody>
        </p:sp>
      </p:grpSp>
      <p:grpSp>
        <p:nvGrpSpPr>
          <p:cNvPr id="6171" name="Group 27"/>
          <p:cNvGrpSpPr>
            <a:grpSpLocks/>
          </p:cNvGrpSpPr>
          <p:nvPr/>
        </p:nvGrpSpPr>
        <p:grpSpPr bwMode="auto">
          <a:xfrm>
            <a:off x="4781550" y="3708400"/>
            <a:ext cx="1236663" cy="933450"/>
            <a:chOff x="636" y="2096"/>
            <a:chExt cx="779" cy="588"/>
          </a:xfrm>
        </p:grpSpPr>
        <p:sp>
          <p:nvSpPr>
            <p:cNvPr id="6172" name="Freeform 28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73" name="Text Box 29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2 </a:t>
              </a:r>
            </a:p>
          </p:txBody>
        </p:sp>
      </p:grpSp>
      <p:grpSp>
        <p:nvGrpSpPr>
          <p:cNvPr id="6174" name="Group 30"/>
          <p:cNvGrpSpPr>
            <a:grpSpLocks/>
          </p:cNvGrpSpPr>
          <p:nvPr/>
        </p:nvGrpSpPr>
        <p:grpSpPr bwMode="auto">
          <a:xfrm>
            <a:off x="6034088" y="3708400"/>
            <a:ext cx="1236662" cy="933450"/>
            <a:chOff x="636" y="2096"/>
            <a:chExt cx="779" cy="588"/>
          </a:xfrm>
        </p:grpSpPr>
        <p:sp>
          <p:nvSpPr>
            <p:cNvPr id="6175" name="Freeform 31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76" name="Text Box 32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2 </a:t>
              </a:r>
            </a:p>
          </p:txBody>
        </p:sp>
      </p:grp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539750" y="4221163"/>
            <a:ext cx="778351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First differences:</a:t>
            </a: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533400" y="48895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the first differences are all equal, the table of values represents a linear function.</a:t>
            </a:r>
          </a:p>
        </p:txBody>
      </p:sp>
      <p:grpSp>
        <p:nvGrpSpPr>
          <p:cNvPr id="6179" name="Group 35"/>
          <p:cNvGrpSpPr>
            <a:grpSpLocks/>
          </p:cNvGrpSpPr>
          <p:nvPr/>
        </p:nvGrpSpPr>
        <p:grpSpPr bwMode="auto">
          <a:xfrm>
            <a:off x="7286625" y="3708400"/>
            <a:ext cx="1236663" cy="933450"/>
            <a:chOff x="636" y="2096"/>
            <a:chExt cx="779" cy="588"/>
          </a:xfrm>
        </p:grpSpPr>
        <p:sp>
          <p:nvSpPr>
            <p:cNvPr id="6180" name="Freeform 36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81" name="Text Box 37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2 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67" grpId="0" build="p" autoUpdateAnimBg="0"/>
      <p:bldP spid="6177" grpId="0" build="p" autoUpdateAnimBg="0"/>
      <p:bldP spid="617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Differences or Ratios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503363"/>
            <a:ext cx="43815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Look for a pattern in the table of values to determine which kind of model best describes the data.</a:t>
            </a: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3365500" y="3937000"/>
            <a:ext cx="1236663" cy="933450"/>
            <a:chOff x="636" y="2096"/>
            <a:chExt cx="779" cy="588"/>
          </a:xfrm>
        </p:grpSpPr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–24 </a:t>
              </a:r>
            </a:p>
          </p:txBody>
        </p:sp>
      </p:grpSp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4565650" y="3937000"/>
            <a:ext cx="1236663" cy="933450"/>
            <a:chOff x="636" y="2096"/>
            <a:chExt cx="779" cy="588"/>
          </a:xfrm>
        </p:grpSpPr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–8 </a:t>
              </a:r>
            </a:p>
          </p:txBody>
        </p:sp>
      </p:grp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539750" y="4449763"/>
            <a:ext cx="31178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First differences:</a:t>
            </a: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533400" y="518160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The first differences are not all equal. So, the table of values does not represent a linear function. Find the second differences and compare.</a:t>
            </a:r>
          </a:p>
        </p:txBody>
      </p:sp>
      <p:grpSp>
        <p:nvGrpSpPr>
          <p:cNvPr id="7209" name="Group 41"/>
          <p:cNvGrpSpPr>
            <a:grpSpLocks/>
          </p:cNvGrpSpPr>
          <p:nvPr/>
        </p:nvGrpSpPr>
        <p:grpSpPr bwMode="auto">
          <a:xfrm>
            <a:off x="2895600" y="3257550"/>
            <a:ext cx="5867400" cy="742950"/>
            <a:chOff x="1824" y="2052"/>
            <a:chExt cx="3696" cy="468"/>
          </a:xfrm>
        </p:grpSpPr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1824" y="2208"/>
              <a:ext cx="297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7150" indent="571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  36         12            4</a:t>
              </a:r>
            </a:p>
          </p:txBody>
        </p:sp>
        <p:grpSp>
          <p:nvGrpSpPr>
            <p:cNvPr id="7187" name="Group 19"/>
            <p:cNvGrpSpPr>
              <a:grpSpLocks/>
            </p:cNvGrpSpPr>
            <p:nvPr/>
          </p:nvGrpSpPr>
          <p:grpSpPr bwMode="auto">
            <a:xfrm>
              <a:off x="4312" y="2052"/>
              <a:ext cx="336" cy="468"/>
              <a:chOff x="4494" y="2370"/>
              <a:chExt cx="336" cy="468"/>
            </a:xfrm>
          </p:grpSpPr>
          <p:sp>
            <p:nvSpPr>
              <p:cNvPr id="7188" name="Text Box 20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7189" name="Text Box 21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7190" name="Text Box 22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  <p:grpSp>
          <p:nvGrpSpPr>
            <p:cNvPr id="7191" name="Group 23"/>
            <p:cNvGrpSpPr>
              <a:grpSpLocks/>
            </p:cNvGrpSpPr>
            <p:nvPr/>
          </p:nvGrpSpPr>
          <p:grpSpPr bwMode="auto">
            <a:xfrm>
              <a:off x="5184" y="2052"/>
              <a:ext cx="336" cy="468"/>
              <a:chOff x="4494" y="2370"/>
              <a:chExt cx="336" cy="468"/>
            </a:xfrm>
          </p:grpSpPr>
          <p:sp>
            <p:nvSpPr>
              <p:cNvPr id="7192" name="Text Box 24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7193" name="Text Box 25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7194" name="Text Box 26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9</a:t>
                </a:r>
              </a:p>
            </p:txBody>
          </p:sp>
        </p:grpSp>
      </p:grpSp>
      <p:grpSp>
        <p:nvGrpSpPr>
          <p:cNvPr id="7199" name="Group 31"/>
          <p:cNvGrpSpPr>
            <a:grpSpLocks/>
          </p:cNvGrpSpPr>
          <p:nvPr/>
        </p:nvGrpSpPr>
        <p:grpSpPr bwMode="auto">
          <a:xfrm>
            <a:off x="5837238" y="3937000"/>
            <a:ext cx="1236662" cy="1111250"/>
            <a:chOff x="3677" y="2480"/>
            <a:chExt cx="779" cy="700"/>
          </a:xfrm>
        </p:grpSpPr>
        <p:grpSp>
          <p:nvGrpSpPr>
            <p:cNvPr id="7181" name="Group 13"/>
            <p:cNvGrpSpPr>
              <a:grpSpLocks/>
            </p:cNvGrpSpPr>
            <p:nvPr/>
          </p:nvGrpSpPr>
          <p:grpSpPr bwMode="auto">
            <a:xfrm>
              <a:off x="3677" y="2480"/>
              <a:ext cx="779" cy="588"/>
              <a:chOff x="636" y="2096"/>
              <a:chExt cx="779" cy="588"/>
            </a:xfrm>
          </p:grpSpPr>
          <p:sp>
            <p:nvSpPr>
              <p:cNvPr id="7182" name="Freeform 14"/>
              <p:cNvSpPr>
                <a:spLocks/>
              </p:cNvSpPr>
              <p:nvPr/>
            </p:nvSpPr>
            <p:spPr bwMode="auto">
              <a:xfrm>
                <a:off x="636" y="2096"/>
                <a:ext cx="779" cy="2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5" y="237"/>
                  </a:cxn>
                  <a:cxn ang="0">
                    <a:pos x="779" y="0"/>
                  </a:cxn>
                </a:cxnLst>
                <a:rect l="0" t="0" r="r" b="b"/>
                <a:pathLst>
                  <a:path w="779" h="237">
                    <a:moveTo>
                      <a:pt x="0" y="0"/>
                    </a:moveTo>
                    <a:cubicBezTo>
                      <a:pt x="61" y="39"/>
                      <a:pt x="235" y="237"/>
                      <a:pt x="365" y="237"/>
                    </a:cubicBezTo>
                    <a:cubicBezTo>
                      <a:pt x="495" y="237"/>
                      <a:pt x="693" y="49"/>
                      <a:pt x="779" y="0"/>
                    </a:cubicBezTo>
                  </a:path>
                </a:pathLst>
              </a:custGeom>
              <a:noFill/>
              <a:ln w="28575" cap="flat" cmpd="sng">
                <a:solidFill>
                  <a:srgbClr val="E01B22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183" name="Text Box 15"/>
              <p:cNvSpPr txBox="1">
                <a:spLocks noChangeArrowheads="1"/>
              </p:cNvSpPr>
              <p:nvPr/>
            </p:nvSpPr>
            <p:spPr bwMode="auto">
              <a:xfrm>
                <a:off x="665" y="2419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–2 </a:t>
                </a:r>
              </a:p>
            </p:txBody>
          </p:sp>
        </p:grpSp>
        <p:grpSp>
          <p:nvGrpSpPr>
            <p:cNvPr id="7195" name="Group 27"/>
            <p:cNvGrpSpPr>
              <a:grpSpLocks/>
            </p:cNvGrpSpPr>
            <p:nvPr/>
          </p:nvGrpSpPr>
          <p:grpSpPr bwMode="auto">
            <a:xfrm>
              <a:off x="4080" y="2712"/>
              <a:ext cx="336" cy="468"/>
              <a:chOff x="4494" y="2370"/>
              <a:chExt cx="336" cy="468"/>
            </a:xfrm>
          </p:grpSpPr>
          <p:sp>
            <p:nvSpPr>
              <p:cNvPr id="7196" name="Text Box 28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7197" name="Text Box 29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  <p:sp>
            <p:nvSpPr>
              <p:cNvPr id="7198" name="Text Box 30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</p:grpSp>
      <p:pic>
        <p:nvPicPr>
          <p:cNvPr id="7210" name="Picture 42" descr="E-9-9-2-AE"/>
          <p:cNvPicPr>
            <a:picLocks noChangeAspect="1" noChangeArrowheads="1"/>
          </p:cNvPicPr>
          <p:nvPr/>
        </p:nvPicPr>
        <p:blipFill>
          <a:blip r:embed="rId3" cstate="print"/>
          <a:srcRect t="46295" b="11008"/>
          <a:stretch>
            <a:fillRect/>
          </a:stretch>
        </p:blipFill>
        <p:spPr bwMode="auto">
          <a:xfrm>
            <a:off x="5638800" y="1447800"/>
            <a:ext cx="2865438" cy="1233488"/>
          </a:xfrm>
          <a:prstGeom prst="rect">
            <a:avLst/>
          </a:prstGeom>
          <a:noFill/>
        </p:spPr>
      </p:pic>
      <p:grpSp>
        <p:nvGrpSpPr>
          <p:cNvPr id="7213" name="Group 45"/>
          <p:cNvGrpSpPr>
            <a:grpSpLocks/>
          </p:cNvGrpSpPr>
          <p:nvPr/>
        </p:nvGrpSpPr>
        <p:grpSpPr bwMode="auto">
          <a:xfrm>
            <a:off x="7208838" y="3937000"/>
            <a:ext cx="1236662" cy="1111250"/>
            <a:chOff x="4541" y="2480"/>
            <a:chExt cx="779" cy="700"/>
          </a:xfrm>
        </p:grpSpPr>
        <p:grpSp>
          <p:nvGrpSpPr>
            <p:cNvPr id="7208" name="Group 40"/>
            <p:cNvGrpSpPr>
              <a:grpSpLocks/>
            </p:cNvGrpSpPr>
            <p:nvPr/>
          </p:nvGrpSpPr>
          <p:grpSpPr bwMode="auto">
            <a:xfrm>
              <a:off x="4541" y="2480"/>
              <a:ext cx="779" cy="700"/>
              <a:chOff x="4541" y="2480"/>
              <a:chExt cx="779" cy="700"/>
            </a:xfrm>
          </p:grpSpPr>
          <p:grpSp>
            <p:nvGrpSpPr>
              <p:cNvPr id="7201" name="Group 33"/>
              <p:cNvGrpSpPr>
                <a:grpSpLocks/>
              </p:cNvGrpSpPr>
              <p:nvPr/>
            </p:nvGrpSpPr>
            <p:grpSpPr bwMode="auto">
              <a:xfrm>
                <a:off x="4541" y="2480"/>
                <a:ext cx="779" cy="588"/>
                <a:chOff x="636" y="2096"/>
                <a:chExt cx="779" cy="588"/>
              </a:xfrm>
            </p:grpSpPr>
            <p:sp>
              <p:nvSpPr>
                <p:cNvPr id="7202" name="Freeform 34"/>
                <p:cNvSpPr>
                  <a:spLocks/>
                </p:cNvSpPr>
                <p:nvPr/>
              </p:nvSpPr>
              <p:spPr bwMode="auto">
                <a:xfrm>
                  <a:off x="636" y="2096"/>
                  <a:ext cx="779" cy="2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5" y="237"/>
                    </a:cxn>
                    <a:cxn ang="0">
                      <a:pos x="779" y="0"/>
                    </a:cxn>
                  </a:cxnLst>
                  <a:rect l="0" t="0" r="r" b="b"/>
                  <a:pathLst>
                    <a:path w="779" h="237">
                      <a:moveTo>
                        <a:pt x="0" y="0"/>
                      </a:moveTo>
                      <a:cubicBezTo>
                        <a:pt x="61" y="39"/>
                        <a:pt x="235" y="237"/>
                        <a:pt x="365" y="237"/>
                      </a:cubicBezTo>
                      <a:cubicBezTo>
                        <a:pt x="495" y="237"/>
                        <a:pt x="693" y="49"/>
                        <a:pt x="779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E01B22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0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665" y="2419"/>
                  <a:ext cx="662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20000"/>
                    </a:spcAft>
                  </a:pPr>
                  <a:r>
                    <a:rPr lang="en-US" sz="2400">
                      <a:ea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</p:grpSp>
          <p:grpSp>
            <p:nvGrpSpPr>
              <p:cNvPr id="7204" name="Group 36"/>
              <p:cNvGrpSpPr>
                <a:grpSpLocks/>
              </p:cNvGrpSpPr>
              <p:nvPr/>
            </p:nvGrpSpPr>
            <p:grpSpPr bwMode="auto">
              <a:xfrm>
                <a:off x="4792" y="2712"/>
                <a:ext cx="336" cy="468"/>
                <a:chOff x="4494" y="2370"/>
                <a:chExt cx="336" cy="468"/>
              </a:xfrm>
            </p:grpSpPr>
            <p:sp>
              <p:nvSpPr>
                <p:cNvPr id="7205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494" y="2382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7206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512" y="2370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8</a:t>
                  </a:r>
                </a:p>
              </p:txBody>
            </p:sp>
            <p:sp>
              <p:nvSpPr>
                <p:cNvPr id="720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512" y="2573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9</a:t>
                  </a:r>
                </a:p>
              </p:txBody>
            </p:sp>
          </p:grpSp>
        </p:grpSp>
        <p:sp>
          <p:nvSpPr>
            <p:cNvPr id="7211" name="Text Box 43"/>
            <p:cNvSpPr txBox="1">
              <a:spLocks noChangeArrowheads="1"/>
            </p:cNvSpPr>
            <p:nvPr/>
          </p:nvSpPr>
          <p:spPr bwMode="auto">
            <a:xfrm>
              <a:off x="4649" y="278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–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84" grpId="0" build="p" autoUpdateAnimBg="0"/>
      <p:bldP spid="718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Differences or Ratios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120838" name="Group 6"/>
          <p:cNvGrpSpPr>
            <a:grpSpLocks/>
          </p:cNvGrpSpPr>
          <p:nvPr/>
        </p:nvGrpSpPr>
        <p:grpSpPr bwMode="auto">
          <a:xfrm>
            <a:off x="3987800" y="1981200"/>
            <a:ext cx="1236663" cy="933450"/>
            <a:chOff x="636" y="2096"/>
            <a:chExt cx="779" cy="588"/>
          </a:xfrm>
        </p:grpSpPr>
        <p:sp>
          <p:nvSpPr>
            <p:cNvPr id="120839" name="Freeform 7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0840" name="Text Box 8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16 </a:t>
              </a:r>
            </a:p>
          </p:txBody>
        </p:sp>
      </p:grp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539750" y="1517650"/>
            <a:ext cx="31178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First differences: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533400" y="3341688"/>
            <a:ext cx="82296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The second differences are not all equal. So, the table of values does not represent a quadratic function. Find the ratios of the </a:t>
            </a:r>
            <a:r>
              <a:rPr lang="en-US" sz="2400" i="1"/>
              <a:t>y</a:t>
            </a:r>
            <a:r>
              <a:rPr lang="en-US" sz="2400"/>
              <a:t>-values and compare.</a:t>
            </a:r>
          </a:p>
        </p:txBody>
      </p:sp>
      <p:grpSp>
        <p:nvGrpSpPr>
          <p:cNvPr id="120958" name="Group 126"/>
          <p:cNvGrpSpPr>
            <a:grpSpLocks/>
          </p:cNvGrpSpPr>
          <p:nvPr/>
        </p:nvGrpSpPr>
        <p:grpSpPr bwMode="auto">
          <a:xfrm>
            <a:off x="6573838" y="1974850"/>
            <a:ext cx="1236662" cy="1111250"/>
            <a:chOff x="4141" y="1244"/>
            <a:chExt cx="779" cy="700"/>
          </a:xfrm>
        </p:grpSpPr>
        <p:grpSp>
          <p:nvGrpSpPr>
            <p:cNvPr id="120856" name="Group 24"/>
            <p:cNvGrpSpPr>
              <a:grpSpLocks/>
            </p:cNvGrpSpPr>
            <p:nvPr/>
          </p:nvGrpSpPr>
          <p:grpSpPr bwMode="auto">
            <a:xfrm>
              <a:off x="4141" y="1244"/>
              <a:ext cx="779" cy="588"/>
              <a:chOff x="636" y="2096"/>
              <a:chExt cx="779" cy="588"/>
            </a:xfrm>
          </p:grpSpPr>
          <p:sp>
            <p:nvSpPr>
              <p:cNvPr id="120857" name="Freeform 25"/>
              <p:cNvSpPr>
                <a:spLocks/>
              </p:cNvSpPr>
              <p:nvPr/>
            </p:nvSpPr>
            <p:spPr bwMode="auto">
              <a:xfrm>
                <a:off x="636" y="2096"/>
                <a:ext cx="779" cy="2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5" y="237"/>
                  </a:cxn>
                  <a:cxn ang="0">
                    <a:pos x="779" y="0"/>
                  </a:cxn>
                </a:cxnLst>
                <a:rect l="0" t="0" r="r" b="b"/>
                <a:pathLst>
                  <a:path w="779" h="237">
                    <a:moveTo>
                      <a:pt x="0" y="0"/>
                    </a:moveTo>
                    <a:cubicBezTo>
                      <a:pt x="61" y="39"/>
                      <a:pt x="235" y="237"/>
                      <a:pt x="365" y="237"/>
                    </a:cubicBezTo>
                    <a:cubicBezTo>
                      <a:pt x="495" y="237"/>
                      <a:pt x="693" y="49"/>
                      <a:pt x="779" y="0"/>
                    </a:cubicBezTo>
                  </a:path>
                </a:pathLst>
              </a:custGeom>
              <a:noFill/>
              <a:ln w="28575" cap="flat" cmpd="sng">
                <a:solidFill>
                  <a:srgbClr val="E01B22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0858" name="Text Box 26"/>
              <p:cNvSpPr txBox="1">
                <a:spLocks noChangeArrowheads="1"/>
              </p:cNvSpPr>
              <p:nvPr/>
            </p:nvSpPr>
            <p:spPr bwMode="auto">
              <a:xfrm>
                <a:off x="665" y="2419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1 </a:t>
                </a:r>
              </a:p>
            </p:txBody>
          </p:sp>
        </p:grpSp>
        <p:grpSp>
          <p:nvGrpSpPr>
            <p:cNvPr id="120859" name="Group 27"/>
            <p:cNvGrpSpPr>
              <a:grpSpLocks/>
            </p:cNvGrpSpPr>
            <p:nvPr/>
          </p:nvGrpSpPr>
          <p:grpSpPr bwMode="auto">
            <a:xfrm>
              <a:off x="4496" y="1476"/>
              <a:ext cx="336" cy="468"/>
              <a:chOff x="4494" y="2370"/>
              <a:chExt cx="336" cy="468"/>
            </a:xfrm>
          </p:grpSpPr>
          <p:sp>
            <p:nvSpPr>
              <p:cNvPr id="120860" name="Text Box 28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20861" name="Text Box 29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7</a:t>
                </a:r>
              </a:p>
            </p:txBody>
          </p:sp>
          <p:sp>
            <p:nvSpPr>
              <p:cNvPr id="120862" name="Text Box 30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9</a:t>
                </a:r>
              </a:p>
            </p:txBody>
          </p:sp>
        </p:grpSp>
      </p:grpSp>
      <p:grpSp>
        <p:nvGrpSpPr>
          <p:cNvPr id="120956" name="Group 124"/>
          <p:cNvGrpSpPr>
            <a:grpSpLocks/>
          </p:cNvGrpSpPr>
          <p:nvPr/>
        </p:nvGrpSpPr>
        <p:grpSpPr bwMode="auto">
          <a:xfrm>
            <a:off x="5257800" y="1974850"/>
            <a:ext cx="1236663" cy="1111250"/>
            <a:chOff x="3312" y="1244"/>
            <a:chExt cx="779" cy="700"/>
          </a:xfrm>
        </p:grpSpPr>
        <p:grpSp>
          <p:nvGrpSpPr>
            <p:cNvPr id="120896" name="Group 64"/>
            <p:cNvGrpSpPr>
              <a:grpSpLocks/>
            </p:cNvGrpSpPr>
            <p:nvPr/>
          </p:nvGrpSpPr>
          <p:grpSpPr bwMode="auto">
            <a:xfrm>
              <a:off x="3312" y="1244"/>
              <a:ext cx="779" cy="588"/>
              <a:chOff x="636" y="2096"/>
              <a:chExt cx="779" cy="588"/>
            </a:xfrm>
          </p:grpSpPr>
          <p:sp>
            <p:nvSpPr>
              <p:cNvPr id="120897" name="Freeform 65"/>
              <p:cNvSpPr>
                <a:spLocks/>
              </p:cNvSpPr>
              <p:nvPr/>
            </p:nvSpPr>
            <p:spPr bwMode="auto">
              <a:xfrm>
                <a:off x="636" y="2096"/>
                <a:ext cx="779" cy="2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5" y="237"/>
                  </a:cxn>
                  <a:cxn ang="0">
                    <a:pos x="779" y="0"/>
                  </a:cxn>
                </a:cxnLst>
                <a:rect l="0" t="0" r="r" b="b"/>
                <a:pathLst>
                  <a:path w="779" h="237">
                    <a:moveTo>
                      <a:pt x="0" y="0"/>
                    </a:moveTo>
                    <a:cubicBezTo>
                      <a:pt x="61" y="39"/>
                      <a:pt x="235" y="237"/>
                      <a:pt x="365" y="237"/>
                    </a:cubicBezTo>
                    <a:cubicBezTo>
                      <a:pt x="495" y="237"/>
                      <a:pt x="693" y="49"/>
                      <a:pt x="779" y="0"/>
                    </a:cubicBezTo>
                  </a:path>
                </a:pathLst>
              </a:custGeom>
              <a:noFill/>
              <a:ln w="28575" cap="flat" cmpd="sng">
                <a:solidFill>
                  <a:srgbClr val="E01B22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0898" name="Text Box 66"/>
              <p:cNvSpPr txBox="1">
                <a:spLocks noChangeArrowheads="1"/>
              </p:cNvSpPr>
              <p:nvPr/>
            </p:nvSpPr>
            <p:spPr bwMode="auto">
              <a:xfrm>
                <a:off x="665" y="2419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5 </a:t>
                </a:r>
              </a:p>
            </p:txBody>
          </p:sp>
        </p:grpSp>
        <p:grpSp>
          <p:nvGrpSpPr>
            <p:cNvPr id="120899" name="Group 67"/>
            <p:cNvGrpSpPr>
              <a:grpSpLocks/>
            </p:cNvGrpSpPr>
            <p:nvPr/>
          </p:nvGrpSpPr>
          <p:grpSpPr bwMode="auto">
            <a:xfrm>
              <a:off x="3679" y="1476"/>
              <a:ext cx="336" cy="468"/>
              <a:chOff x="4494" y="2370"/>
              <a:chExt cx="336" cy="468"/>
            </a:xfrm>
          </p:grpSpPr>
          <p:sp>
            <p:nvSpPr>
              <p:cNvPr id="120900" name="Text Box 68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20901" name="Text Box 69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20902" name="Text Box 70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</p:grpSp>
      <p:sp>
        <p:nvSpPr>
          <p:cNvPr id="120903" name="Text Box 71"/>
          <p:cNvSpPr txBox="1">
            <a:spLocks noChangeArrowheads="1"/>
          </p:cNvSpPr>
          <p:nvPr/>
        </p:nvSpPr>
        <p:spPr bwMode="auto">
          <a:xfrm>
            <a:off x="539750" y="2506663"/>
            <a:ext cx="3575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Second differences:</a:t>
            </a:r>
          </a:p>
        </p:txBody>
      </p:sp>
      <p:grpSp>
        <p:nvGrpSpPr>
          <p:cNvPr id="120950" name="Group 118"/>
          <p:cNvGrpSpPr>
            <a:grpSpLocks/>
          </p:cNvGrpSpPr>
          <p:nvPr/>
        </p:nvGrpSpPr>
        <p:grpSpPr bwMode="auto">
          <a:xfrm>
            <a:off x="2560638" y="4381500"/>
            <a:ext cx="6230937" cy="742950"/>
            <a:chOff x="1613" y="2760"/>
            <a:chExt cx="3925" cy="468"/>
          </a:xfrm>
        </p:grpSpPr>
        <p:sp>
          <p:nvSpPr>
            <p:cNvPr id="120906" name="Text Box 74"/>
            <p:cNvSpPr txBox="1">
              <a:spLocks noChangeArrowheads="1"/>
            </p:cNvSpPr>
            <p:nvPr/>
          </p:nvSpPr>
          <p:spPr bwMode="auto">
            <a:xfrm>
              <a:off x="1613" y="2851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36</a:t>
              </a:r>
            </a:p>
          </p:txBody>
        </p:sp>
        <p:sp>
          <p:nvSpPr>
            <p:cNvPr id="120910" name="Text Box 78"/>
            <p:cNvSpPr txBox="1">
              <a:spLocks noChangeArrowheads="1"/>
            </p:cNvSpPr>
            <p:nvPr/>
          </p:nvSpPr>
          <p:spPr bwMode="auto">
            <a:xfrm>
              <a:off x="3242" y="2851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4</a:t>
              </a:r>
            </a:p>
          </p:txBody>
        </p:sp>
        <p:grpSp>
          <p:nvGrpSpPr>
            <p:cNvPr id="120911" name="Group 79"/>
            <p:cNvGrpSpPr>
              <a:grpSpLocks/>
            </p:cNvGrpSpPr>
            <p:nvPr/>
          </p:nvGrpSpPr>
          <p:grpSpPr bwMode="auto">
            <a:xfrm>
              <a:off x="5202" y="2760"/>
              <a:ext cx="336" cy="468"/>
              <a:chOff x="4494" y="2370"/>
              <a:chExt cx="336" cy="468"/>
            </a:xfrm>
          </p:grpSpPr>
          <p:sp>
            <p:nvSpPr>
              <p:cNvPr id="120912" name="Text Box 80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20913" name="Text Box 81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120914" name="Text Box 82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9</a:t>
                </a:r>
              </a:p>
            </p:txBody>
          </p:sp>
        </p:grpSp>
        <p:sp>
          <p:nvSpPr>
            <p:cNvPr id="120918" name="Text Box 86"/>
            <p:cNvSpPr txBox="1">
              <a:spLocks noChangeArrowheads="1"/>
            </p:cNvSpPr>
            <p:nvPr/>
          </p:nvSpPr>
          <p:spPr bwMode="auto">
            <a:xfrm>
              <a:off x="2494" y="2851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12 </a:t>
              </a:r>
            </a:p>
          </p:txBody>
        </p:sp>
        <p:grpSp>
          <p:nvGrpSpPr>
            <p:cNvPr id="120919" name="Group 87"/>
            <p:cNvGrpSpPr>
              <a:grpSpLocks/>
            </p:cNvGrpSpPr>
            <p:nvPr/>
          </p:nvGrpSpPr>
          <p:grpSpPr bwMode="auto">
            <a:xfrm>
              <a:off x="4373" y="2760"/>
              <a:ext cx="336" cy="468"/>
              <a:chOff x="4494" y="2370"/>
              <a:chExt cx="336" cy="468"/>
            </a:xfrm>
          </p:grpSpPr>
          <p:sp>
            <p:nvSpPr>
              <p:cNvPr id="120920" name="Text Box 88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20921" name="Text Box 89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4</a:t>
                </a:r>
              </a:p>
            </p:txBody>
          </p:sp>
          <p:sp>
            <p:nvSpPr>
              <p:cNvPr id="120922" name="Text Box 90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3</a:t>
                </a:r>
              </a:p>
            </p:txBody>
          </p:sp>
        </p:grpSp>
      </p:grpSp>
      <p:grpSp>
        <p:nvGrpSpPr>
          <p:cNvPr id="120932" name="Group 100"/>
          <p:cNvGrpSpPr>
            <a:grpSpLocks/>
          </p:cNvGrpSpPr>
          <p:nvPr/>
        </p:nvGrpSpPr>
        <p:grpSpPr bwMode="auto">
          <a:xfrm>
            <a:off x="3149600" y="5080000"/>
            <a:ext cx="1236663" cy="1111250"/>
            <a:chOff x="1984" y="3264"/>
            <a:chExt cx="779" cy="700"/>
          </a:xfrm>
        </p:grpSpPr>
        <p:sp>
          <p:nvSpPr>
            <p:cNvPr id="120926" name="Freeform 94"/>
            <p:cNvSpPr>
              <a:spLocks/>
            </p:cNvSpPr>
            <p:nvPr/>
          </p:nvSpPr>
          <p:spPr bwMode="auto">
            <a:xfrm>
              <a:off x="1984" y="326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0929" name="Text Box 97"/>
            <p:cNvSpPr txBox="1">
              <a:spLocks noChangeArrowheads="1"/>
            </p:cNvSpPr>
            <p:nvPr/>
          </p:nvSpPr>
          <p:spPr bwMode="auto">
            <a:xfrm>
              <a:off x="2208" y="3508"/>
              <a:ext cx="336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200"/>
                <a:t>__</a:t>
              </a:r>
            </a:p>
          </p:txBody>
        </p:sp>
        <p:sp>
          <p:nvSpPr>
            <p:cNvPr id="120930" name="Text Box 98"/>
            <p:cNvSpPr txBox="1">
              <a:spLocks noChangeArrowheads="1"/>
            </p:cNvSpPr>
            <p:nvPr/>
          </p:nvSpPr>
          <p:spPr bwMode="auto">
            <a:xfrm>
              <a:off x="2226" y="3496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1</a:t>
              </a:r>
            </a:p>
          </p:txBody>
        </p:sp>
        <p:sp>
          <p:nvSpPr>
            <p:cNvPr id="120931" name="Text Box 99"/>
            <p:cNvSpPr txBox="1">
              <a:spLocks noChangeArrowheads="1"/>
            </p:cNvSpPr>
            <p:nvPr/>
          </p:nvSpPr>
          <p:spPr bwMode="auto">
            <a:xfrm>
              <a:off x="2226" y="3699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3</a:t>
              </a:r>
            </a:p>
          </p:txBody>
        </p:sp>
      </p:grpSp>
      <p:grpSp>
        <p:nvGrpSpPr>
          <p:cNvPr id="120933" name="Group 101"/>
          <p:cNvGrpSpPr>
            <a:grpSpLocks/>
          </p:cNvGrpSpPr>
          <p:nvPr/>
        </p:nvGrpSpPr>
        <p:grpSpPr bwMode="auto">
          <a:xfrm>
            <a:off x="4541838" y="5080000"/>
            <a:ext cx="1236662" cy="1111250"/>
            <a:chOff x="1984" y="3264"/>
            <a:chExt cx="779" cy="700"/>
          </a:xfrm>
        </p:grpSpPr>
        <p:sp>
          <p:nvSpPr>
            <p:cNvPr id="120934" name="Freeform 102"/>
            <p:cNvSpPr>
              <a:spLocks/>
            </p:cNvSpPr>
            <p:nvPr/>
          </p:nvSpPr>
          <p:spPr bwMode="auto">
            <a:xfrm>
              <a:off x="1984" y="326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0935" name="Text Box 103"/>
            <p:cNvSpPr txBox="1">
              <a:spLocks noChangeArrowheads="1"/>
            </p:cNvSpPr>
            <p:nvPr/>
          </p:nvSpPr>
          <p:spPr bwMode="auto">
            <a:xfrm>
              <a:off x="2208" y="3508"/>
              <a:ext cx="336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200"/>
                <a:t>__</a:t>
              </a:r>
            </a:p>
          </p:txBody>
        </p:sp>
        <p:sp>
          <p:nvSpPr>
            <p:cNvPr id="120936" name="Text Box 104"/>
            <p:cNvSpPr txBox="1">
              <a:spLocks noChangeArrowheads="1"/>
            </p:cNvSpPr>
            <p:nvPr/>
          </p:nvSpPr>
          <p:spPr bwMode="auto">
            <a:xfrm>
              <a:off x="2226" y="3496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1</a:t>
              </a:r>
            </a:p>
          </p:txBody>
        </p:sp>
        <p:sp>
          <p:nvSpPr>
            <p:cNvPr id="120937" name="Text Box 105"/>
            <p:cNvSpPr txBox="1">
              <a:spLocks noChangeArrowheads="1"/>
            </p:cNvSpPr>
            <p:nvPr/>
          </p:nvSpPr>
          <p:spPr bwMode="auto">
            <a:xfrm>
              <a:off x="2226" y="3699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3</a:t>
              </a:r>
            </a:p>
          </p:txBody>
        </p:sp>
      </p:grpSp>
      <p:sp>
        <p:nvSpPr>
          <p:cNvPr id="120938" name="Text Box 106"/>
          <p:cNvSpPr txBox="1">
            <a:spLocks noChangeArrowheads="1"/>
          </p:cNvSpPr>
          <p:nvPr/>
        </p:nvSpPr>
        <p:spPr bwMode="auto">
          <a:xfrm>
            <a:off x="539750" y="5573713"/>
            <a:ext cx="35750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Ratios:</a:t>
            </a:r>
          </a:p>
        </p:txBody>
      </p:sp>
      <p:grpSp>
        <p:nvGrpSpPr>
          <p:cNvPr id="120940" name="Group 108"/>
          <p:cNvGrpSpPr>
            <a:grpSpLocks/>
          </p:cNvGrpSpPr>
          <p:nvPr/>
        </p:nvGrpSpPr>
        <p:grpSpPr bwMode="auto">
          <a:xfrm>
            <a:off x="5905500" y="5080000"/>
            <a:ext cx="1236663" cy="1111250"/>
            <a:chOff x="1984" y="3264"/>
            <a:chExt cx="779" cy="700"/>
          </a:xfrm>
        </p:grpSpPr>
        <p:sp>
          <p:nvSpPr>
            <p:cNvPr id="120941" name="Freeform 109"/>
            <p:cNvSpPr>
              <a:spLocks/>
            </p:cNvSpPr>
            <p:nvPr/>
          </p:nvSpPr>
          <p:spPr bwMode="auto">
            <a:xfrm>
              <a:off x="1984" y="326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0942" name="Text Box 110"/>
            <p:cNvSpPr txBox="1">
              <a:spLocks noChangeArrowheads="1"/>
            </p:cNvSpPr>
            <p:nvPr/>
          </p:nvSpPr>
          <p:spPr bwMode="auto">
            <a:xfrm>
              <a:off x="2208" y="3508"/>
              <a:ext cx="336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200"/>
                <a:t>__</a:t>
              </a:r>
            </a:p>
          </p:txBody>
        </p:sp>
        <p:sp>
          <p:nvSpPr>
            <p:cNvPr id="120943" name="Text Box 111"/>
            <p:cNvSpPr txBox="1">
              <a:spLocks noChangeArrowheads="1"/>
            </p:cNvSpPr>
            <p:nvPr/>
          </p:nvSpPr>
          <p:spPr bwMode="auto">
            <a:xfrm>
              <a:off x="2226" y="3496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1</a:t>
              </a:r>
            </a:p>
          </p:txBody>
        </p:sp>
        <p:sp>
          <p:nvSpPr>
            <p:cNvPr id="120944" name="Text Box 112"/>
            <p:cNvSpPr txBox="1">
              <a:spLocks noChangeArrowheads="1"/>
            </p:cNvSpPr>
            <p:nvPr/>
          </p:nvSpPr>
          <p:spPr bwMode="auto">
            <a:xfrm>
              <a:off x="2226" y="3699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3</a:t>
              </a:r>
            </a:p>
          </p:txBody>
        </p:sp>
      </p:grpSp>
      <p:grpSp>
        <p:nvGrpSpPr>
          <p:cNvPr id="120945" name="Group 113"/>
          <p:cNvGrpSpPr>
            <a:grpSpLocks/>
          </p:cNvGrpSpPr>
          <p:nvPr/>
        </p:nvGrpSpPr>
        <p:grpSpPr bwMode="auto">
          <a:xfrm>
            <a:off x="7297738" y="5080000"/>
            <a:ext cx="1236662" cy="1111250"/>
            <a:chOff x="1984" y="3264"/>
            <a:chExt cx="779" cy="700"/>
          </a:xfrm>
        </p:grpSpPr>
        <p:sp>
          <p:nvSpPr>
            <p:cNvPr id="120946" name="Freeform 114"/>
            <p:cNvSpPr>
              <a:spLocks/>
            </p:cNvSpPr>
            <p:nvPr/>
          </p:nvSpPr>
          <p:spPr bwMode="auto">
            <a:xfrm>
              <a:off x="1984" y="326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0947" name="Text Box 115"/>
            <p:cNvSpPr txBox="1">
              <a:spLocks noChangeArrowheads="1"/>
            </p:cNvSpPr>
            <p:nvPr/>
          </p:nvSpPr>
          <p:spPr bwMode="auto">
            <a:xfrm>
              <a:off x="2208" y="3508"/>
              <a:ext cx="336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200"/>
                <a:t>__</a:t>
              </a:r>
            </a:p>
          </p:txBody>
        </p:sp>
        <p:sp>
          <p:nvSpPr>
            <p:cNvPr id="120948" name="Text Box 116"/>
            <p:cNvSpPr txBox="1">
              <a:spLocks noChangeArrowheads="1"/>
            </p:cNvSpPr>
            <p:nvPr/>
          </p:nvSpPr>
          <p:spPr bwMode="auto">
            <a:xfrm>
              <a:off x="2226" y="3496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1</a:t>
              </a:r>
            </a:p>
          </p:txBody>
        </p:sp>
        <p:sp>
          <p:nvSpPr>
            <p:cNvPr id="120949" name="Text Box 117"/>
            <p:cNvSpPr txBox="1">
              <a:spLocks noChangeArrowheads="1"/>
            </p:cNvSpPr>
            <p:nvPr/>
          </p:nvSpPr>
          <p:spPr bwMode="auto">
            <a:xfrm>
              <a:off x="2226" y="3699"/>
              <a:ext cx="3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3</a:t>
              </a:r>
            </a:p>
          </p:txBody>
        </p:sp>
      </p:grpSp>
      <p:grpSp>
        <p:nvGrpSpPr>
          <p:cNvPr id="120953" name="Group 121"/>
          <p:cNvGrpSpPr>
            <a:grpSpLocks/>
          </p:cNvGrpSpPr>
          <p:nvPr/>
        </p:nvGrpSpPr>
        <p:grpSpPr bwMode="auto">
          <a:xfrm>
            <a:off x="3411538" y="1371600"/>
            <a:ext cx="4894262" cy="742950"/>
            <a:chOff x="2149" y="864"/>
            <a:chExt cx="3083" cy="468"/>
          </a:xfrm>
        </p:grpSpPr>
        <p:sp>
          <p:nvSpPr>
            <p:cNvPr id="120889" name="Text Box 57"/>
            <p:cNvSpPr txBox="1">
              <a:spLocks noChangeArrowheads="1"/>
            </p:cNvSpPr>
            <p:nvPr/>
          </p:nvSpPr>
          <p:spPr bwMode="auto">
            <a:xfrm>
              <a:off x="4570" y="955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 </a:t>
              </a:r>
            </a:p>
          </p:txBody>
        </p:sp>
        <p:grpSp>
          <p:nvGrpSpPr>
            <p:cNvPr id="120894" name="Group 62"/>
            <p:cNvGrpSpPr>
              <a:grpSpLocks/>
            </p:cNvGrpSpPr>
            <p:nvPr/>
          </p:nvGrpSpPr>
          <p:grpSpPr bwMode="auto">
            <a:xfrm>
              <a:off x="2149" y="864"/>
              <a:ext cx="2979" cy="468"/>
              <a:chOff x="2149" y="780"/>
              <a:chExt cx="2979" cy="468"/>
            </a:xfrm>
          </p:grpSpPr>
          <p:sp>
            <p:nvSpPr>
              <p:cNvPr id="120874" name="Text Box 42"/>
              <p:cNvSpPr txBox="1">
                <a:spLocks noChangeArrowheads="1"/>
              </p:cNvSpPr>
              <p:nvPr/>
            </p:nvSpPr>
            <p:spPr bwMode="auto">
              <a:xfrm>
                <a:off x="2149" y="87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–24 </a:t>
                </a:r>
              </a:p>
            </p:txBody>
          </p:sp>
          <p:sp>
            <p:nvSpPr>
              <p:cNvPr id="120877" name="Text Box 45"/>
              <p:cNvSpPr txBox="1">
                <a:spLocks noChangeArrowheads="1"/>
              </p:cNvSpPr>
              <p:nvPr/>
            </p:nvSpPr>
            <p:spPr bwMode="auto">
              <a:xfrm>
                <a:off x="2905" y="87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–8 </a:t>
                </a:r>
              </a:p>
            </p:txBody>
          </p:sp>
          <p:sp>
            <p:nvSpPr>
              <p:cNvPr id="120881" name="Text Box 49"/>
              <p:cNvSpPr txBox="1">
                <a:spLocks noChangeArrowheads="1"/>
              </p:cNvSpPr>
              <p:nvPr/>
            </p:nvSpPr>
            <p:spPr bwMode="auto">
              <a:xfrm>
                <a:off x="3706" y="87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–2 </a:t>
                </a:r>
              </a:p>
            </p:txBody>
          </p:sp>
          <p:grpSp>
            <p:nvGrpSpPr>
              <p:cNvPr id="120882" name="Group 50"/>
              <p:cNvGrpSpPr>
                <a:grpSpLocks/>
              </p:cNvGrpSpPr>
              <p:nvPr/>
            </p:nvGrpSpPr>
            <p:grpSpPr bwMode="auto">
              <a:xfrm>
                <a:off x="4080" y="780"/>
                <a:ext cx="336" cy="468"/>
                <a:chOff x="4494" y="2370"/>
                <a:chExt cx="336" cy="468"/>
              </a:xfrm>
            </p:grpSpPr>
            <p:sp>
              <p:nvSpPr>
                <p:cNvPr id="120883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494" y="2382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20884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512" y="2370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2</a:t>
                  </a:r>
                </a:p>
              </p:txBody>
            </p:sp>
            <p:sp>
              <p:nvSpPr>
                <p:cNvPr id="120885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512" y="2573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3</a:t>
                  </a:r>
                </a:p>
              </p:txBody>
            </p:sp>
          </p:grpSp>
          <p:grpSp>
            <p:nvGrpSpPr>
              <p:cNvPr id="120890" name="Group 58"/>
              <p:cNvGrpSpPr>
                <a:grpSpLocks/>
              </p:cNvGrpSpPr>
              <p:nvPr/>
            </p:nvGrpSpPr>
            <p:grpSpPr bwMode="auto">
              <a:xfrm>
                <a:off x="4792" y="780"/>
                <a:ext cx="336" cy="468"/>
                <a:chOff x="4494" y="2370"/>
                <a:chExt cx="336" cy="468"/>
              </a:xfrm>
            </p:grpSpPr>
            <p:sp>
              <p:nvSpPr>
                <p:cNvPr id="120891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494" y="2382"/>
                  <a:ext cx="336" cy="24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200"/>
                    <a:t>__</a:t>
                  </a:r>
                </a:p>
              </p:txBody>
            </p:sp>
            <p:sp>
              <p:nvSpPr>
                <p:cNvPr id="120892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512" y="2370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8</a:t>
                  </a:r>
                </a:p>
              </p:txBody>
            </p:sp>
            <p:sp>
              <p:nvSpPr>
                <p:cNvPr id="120893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4512" y="2573"/>
                  <a:ext cx="306" cy="26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20000"/>
                    </a:spcAft>
                    <a:buClr>
                      <a:srgbClr val="FFFFFF"/>
                    </a:buClr>
                  </a:pPr>
                  <a:r>
                    <a:rPr lang="en-US" sz="2400"/>
                    <a:t>9</a:t>
                  </a:r>
                </a:p>
              </p:txBody>
            </p:sp>
          </p:grpSp>
        </p:grpSp>
        <p:sp>
          <p:nvSpPr>
            <p:cNvPr id="120951" name="Text Box 119"/>
            <p:cNvSpPr txBox="1">
              <a:spLocks noChangeArrowheads="1"/>
            </p:cNvSpPr>
            <p:nvPr/>
          </p:nvSpPr>
          <p:spPr bwMode="auto">
            <a:xfrm>
              <a:off x="4649" y="93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–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0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0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0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0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0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0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4" grpId="0" build="p" autoUpdateAnimBg="0" advAuto="0"/>
      <p:bldP spid="120845" grpId="0" build="p" autoUpdateAnimBg="0"/>
      <p:bldP spid="120903" grpId="0" build="p" autoUpdateAnimBg="0" advAuto="0"/>
      <p:bldP spid="120938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Choose a Model Using Differences or Ratios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539750" y="1498600"/>
            <a:ext cx="79946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The ratios of successive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-values are equal.</a:t>
            </a:r>
          </a:p>
        </p:txBody>
      </p:sp>
      <p:sp>
        <p:nvSpPr>
          <p:cNvPr id="121873" name="Text Box 17"/>
          <p:cNvSpPr txBox="1">
            <a:spLocks noChangeArrowheads="1"/>
          </p:cNvSpPr>
          <p:nvPr/>
        </p:nvSpPr>
        <p:spPr bwMode="auto">
          <a:xfrm>
            <a:off x="7254875" y="1382713"/>
            <a:ext cx="10509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 </a:t>
            </a:r>
          </a:p>
        </p:txBody>
      </p:sp>
      <p:sp>
        <p:nvSpPr>
          <p:cNvPr id="121916" name="Rectangle 60"/>
          <p:cNvSpPr>
            <a:spLocks noChangeArrowheads="1"/>
          </p:cNvSpPr>
          <p:nvPr/>
        </p:nvSpPr>
        <p:spPr bwMode="auto">
          <a:xfrm>
            <a:off x="533400" y="4648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table of values can be modeled by an exponential function.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build="p" autoUpdateAnimBg="0" advAuto="0"/>
      <p:bldP spid="121916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251200"/>
            <a:ext cx="36385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none of the above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498600"/>
            <a:ext cx="37909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Look for a pattern in the table of values to determine which kind of model best describes the data.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191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702" name="Picture 14" descr="E-9-9-2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1828800"/>
            <a:ext cx="4343400" cy="10715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288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022600"/>
            <a:ext cx="36385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none of the above</a:t>
            </a:r>
          </a:p>
        </p:txBody>
      </p:sp>
      <p:sp>
        <p:nvSpPr>
          <p:cNvPr id="122886" name="TPQuestion"/>
          <p:cNvSpPr>
            <a:spLocks noChangeArrowheads="1"/>
          </p:cNvSpPr>
          <p:nvPr/>
        </p:nvSpPr>
        <p:spPr bwMode="auto">
          <a:xfrm>
            <a:off x="476250" y="1501775"/>
            <a:ext cx="48577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Look for a pattern in the table of values to determine which kind of model best describes the data.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876300" y="4889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22893" name="Picture 13" descr="E-9-9-2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676400"/>
            <a:ext cx="3505200" cy="8651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 autoUpdateAnimBg="0"/>
      <p:bldP spid="122886" grpId="0" autoUpdateAnimBg="0"/>
      <p:bldP spid="12288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0188"/>
            <a:ext cx="798036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Determine which kind of model best describes the data. Then write an equation for the function that models the data.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41798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/>
              <a:t>	Determine which model fits the data.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590800" y="4660900"/>
            <a:ext cx="6400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228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–1           –8        –64           –512       –4096 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3060700" y="5092700"/>
            <a:ext cx="1236663" cy="933450"/>
            <a:chOff x="636" y="2096"/>
            <a:chExt cx="779" cy="588"/>
          </a:xfrm>
        </p:grpSpPr>
        <p:sp>
          <p:nvSpPr>
            <p:cNvPr id="9225" name="Freeform 9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–7 </a:t>
              </a:r>
            </a:p>
          </p:txBody>
        </p:sp>
      </p:grp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4260850" y="5092700"/>
            <a:ext cx="1236663" cy="933450"/>
            <a:chOff x="636" y="2096"/>
            <a:chExt cx="779" cy="588"/>
          </a:xfrm>
        </p:grpSpPr>
        <p:sp>
          <p:nvSpPr>
            <p:cNvPr id="9228" name="Freeform 12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–56 </a:t>
              </a:r>
            </a:p>
          </p:txBody>
        </p:sp>
      </p:grp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5532438" y="5092700"/>
            <a:ext cx="1236662" cy="933450"/>
            <a:chOff x="636" y="2096"/>
            <a:chExt cx="779" cy="588"/>
          </a:xfrm>
        </p:grpSpPr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–448 </a:t>
              </a:r>
            </a:p>
          </p:txBody>
        </p:sp>
      </p:grp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6946900" y="5092700"/>
            <a:ext cx="1236663" cy="933450"/>
            <a:chOff x="636" y="2096"/>
            <a:chExt cx="779" cy="588"/>
          </a:xfrm>
        </p:grpSpPr>
        <p:sp>
          <p:nvSpPr>
            <p:cNvPr id="9234" name="Freeform 18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–3584 </a:t>
              </a:r>
            </a:p>
          </p:txBody>
        </p:sp>
      </p:grp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533400" y="5599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First differences:</a:t>
            </a:r>
          </a:p>
        </p:txBody>
      </p:sp>
      <p:pic>
        <p:nvPicPr>
          <p:cNvPr id="9237" name="Picture 21" descr="E-9-9-3-AE"/>
          <p:cNvPicPr>
            <a:picLocks noChangeAspect="1" noChangeArrowheads="1"/>
          </p:cNvPicPr>
          <p:nvPr/>
        </p:nvPicPr>
        <p:blipFill>
          <a:blip r:embed="rId3" cstate="print"/>
          <a:srcRect b="25041"/>
          <a:stretch>
            <a:fillRect/>
          </a:stretch>
        </p:blipFill>
        <p:spPr bwMode="auto">
          <a:xfrm>
            <a:off x="1981200" y="2679700"/>
            <a:ext cx="4800600" cy="12795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2" grpId="0" build="p" autoUpdateAnimBg="0"/>
      <p:bldP spid="9223" grpId="0" build="p" autoUpdateAnimBg="0"/>
      <p:bldP spid="923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</a:t>
            </a:r>
            <a:endParaRPr lang="en-US" sz="2000" b="1">
              <a:solidFill>
                <a:srgbClr val="EC1D24"/>
              </a:solidFill>
            </a:endParaRPr>
          </a:p>
        </p:txBody>
      </p:sp>
      <p:grpSp>
        <p:nvGrpSpPr>
          <p:cNvPr id="91154" name="Group 18"/>
          <p:cNvGrpSpPr>
            <a:grpSpLocks/>
          </p:cNvGrpSpPr>
          <p:nvPr/>
        </p:nvGrpSpPr>
        <p:grpSpPr bwMode="auto">
          <a:xfrm>
            <a:off x="685800" y="1516063"/>
            <a:ext cx="8229600" cy="427037"/>
            <a:chOff x="432" y="887"/>
            <a:chExt cx="5184" cy="269"/>
          </a:xfrm>
        </p:grpSpPr>
        <p:sp>
          <p:nvSpPr>
            <p:cNvPr id="91142" name="Text Box 6"/>
            <p:cNvSpPr txBox="1">
              <a:spLocks noChangeArrowheads="1"/>
            </p:cNvSpPr>
            <p:nvPr/>
          </p:nvSpPr>
          <p:spPr bwMode="auto">
            <a:xfrm>
              <a:off x="2053" y="891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–7 </a:t>
              </a:r>
            </a:p>
          </p:txBody>
        </p:sp>
        <p:grpSp>
          <p:nvGrpSpPr>
            <p:cNvPr id="91153" name="Group 17"/>
            <p:cNvGrpSpPr>
              <a:grpSpLocks/>
            </p:cNvGrpSpPr>
            <p:nvPr/>
          </p:nvGrpSpPr>
          <p:grpSpPr bwMode="auto">
            <a:xfrm>
              <a:off x="432" y="887"/>
              <a:ext cx="5184" cy="269"/>
              <a:chOff x="432" y="887"/>
              <a:chExt cx="5184" cy="269"/>
            </a:xfrm>
          </p:grpSpPr>
          <p:sp>
            <p:nvSpPr>
              <p:cNvPr id="91145" name="Text Box 9"/>
              <p:cNvSpPr txBox="1">
                <a:spLocks noChangeArrowheads="1"/>
              </p:cNvSpPr>
              <p:nvPr/>
            </p:nvSpPr>
            <p:spPr bwMode="auto">
              <a:xfrm>
                <a:off x="2809" y="89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–56 </a:t>
                </a:r>
              </a:p>
            </p:txBody>
          </p:sp>
          <p:sp>
            <p:nvSpPr>
              <p:cNvPr id="91148" name="Text Box 12"/>
              <p:cNvSpPr txBox="1">
                <a:spLocks noChangeArrowheads="1"/>
              </p:cNvSpPr>
              <p:nvPr/>
            </p:nvSpPr>
            <p:spPr bwMode="auto">
              <a:xfrm>
                <a:off x="3610" y="89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–448 </a:t>
                </a:r>
              </a:p>
            </p:txBody>
          </p:sp>
          <p:sp>
            <p:nvSpPr>
              <p:cNvPr id="91151" name="Text Box 15"/>
              <p:cNvSpPr txBox="1">
                <a:spLocks noChangeArrowheads="1"/>
              </p:cNvSpPr>
              <p:nvPr/>
            </p:nvSpPr>
            <p:spPr bwMode="auto">
              <a:xfrm>
                <a:off x="4501" y="891"/>
                <a:ext cx="66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</a:pPr>
                <a:r>
                  <a:rPr lang="en-US" sz="2400">
                    <a:ea typeface="Times New Roman" pitchFamily="18" charset="0"/>
                    <a:cs typeface="Arial" charset="0"/>
                  </a:rPr>
                  <a:t>–3584 </a:t>
                </a:r>
              </a:p>
            </p:txBody>
          </p:sp>
          <p:sp>
            <p:nvSpPr>
              <p:cNvPr id="91152" name="Rectangle 16"/>
              <p:cNvSpPr>
                <a:spLocks noChangeArrowheads="1"/>
              </p:cNvSpPr>
              <p:nvPr/>
            </p:nvSpPr>
            <p:spPr bwMode="auto">
              <a:xfrm>
                <a:off x="432" y="887"/>
                <a:ext cx="5184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 indent="1588">
                  <a:lnSpc>
                    <a:spcPct val="90000"/>
                  </a:lnSpc>
                  <a:spcBef>
                    <a:spcPct val="20000"/>
                  </a:spcBef>
                  <a:buClr>
                    <a:srgbClr val="FFFFFF"/>
                  </a:buClr>
                  <a:tabLst>
                    <a:tab pos="1943100" algn="l"/>
                  </a:tabLst>
                </a:pPr>
                <a:r>
                  <a:rPr lang="en-US" sz="2400"/>
                  <a:t>First differences:</a:t>
                </a:r>
              </a:p>
            </p:txBody>
          </p:sp>
        </p:grpSp>
      </p:grpSp>
      <p:grpSp>
        <p:nvGrpSpPr>
          <p:cNvPr id="91155" name="Group 19"/>
          <p:cNvGrpSpPr>
            <a:grpSpLocks/>
          </p:cNvGrpSpPr>
          <p:nvPr/>
        </p:nvGrpSpPr>
        <p:grpSpPr bwMode="auto">
          <a:xfrm>
            <a:off x="3848100" y="1962150"/>
            <a:ext cx="1236663" cy="933450"/>
            <a:chOff x="636" y="2096"/>
            <a:chExt cx="779" cy="588"/>
          </a:xfrm>
        </p:grpSpPr>
        <p:sp>
          <p:nvSpPr>
            <p:cNvPr id="91156" name="Freeform 20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57" name="Text Box 21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–49 </a:t>
              </a:r>
            </a:p>
          </p:txBody>
        </p:sp>
      </p:grpSp>
      <p:grpSp>
        <p:nvGrpSpPr>
          <p:cNvPr id="91158" name="Group 22"/>
          <p:cNvGrpSpPr>
            <a:grpSpLocks/>
          </p:cNvGrpSpPr>
          <p:nvPr/>
        </p:nvGrpSpPr>
        <p:grpSpPr bwMode="auto">
          <a:xfrm>
            <a:off x="5073650" y="1962150"/>
            <a:ext cx="1236663" cy="933450"/>
            <a:chOff x="636" y="2096"/>
            <a:chExt cx="779" cy="588"/>
          </a:xfrm>
        </p:grpSpPr>
        <p:sp>
          <p:nvSpPr>
            <p:cNvPr id="91159" name="Freeform 23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60" name="Text Box 24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–392 </a:t>
              </a:r>
            </a:p>
          </p:txBody>
        </p:sp>
      </p:grpSp>
      <p:grpSp>
        <p:nvGrpSpPr>
          <p:cNvPr id="91161" name="Group 25"/>
          <p:cNvGrpSpPr>
            <a:grpSpLocks/>
          </p:cNvGrpSpPr>
          <p:nvPr/>
        </p:nvGrpSpPr>
        <p:grpSpPr bwMode="auto">
          <a:xfrm>
            <a:off x="6319838" y="1962150"/>
            <a:ext cx="1236662" cy="933450"/>
            <a:chOff x="636" y="2096"/>
            <a:chExt cx="779" cy="588"/>
          </a:xfrm>
        </p:grpSpPr>
        <p:sp>
          <p:nvSpPr>
            <p:cNvPr id="91162" name="Freeform 26"/>
            <p:cNvSpPr>
              <a:spLocks/>
            </p:cNvSpPr>
            <p:nvPr/>
          </p:nvSpPr>
          <p:spPr bwMode="auto">
            <a:xfrm>
              <a:off x="636" y="2096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63" name="Text Box 27"/>
            <p:cNvSpPr txBox="1">
              <a:spLocks noChangeArrowheads="1"/>
            </p:cNvSpPr>
            <p:nvPr/>
          </p:nvSpPr>
          <p:spPr bwMode="auto">
            <a:xfrm>
              <a:off x="665" y="2419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–3136</a:t>
              </a:r>
            </a:p>
          </p:txBody>
        </p:sp>
      </p:grpSp>
      <p:sp>
        <p:nvSpPr>
          <p:cNvPr id="91164" name="Rectangle 28"/>
          <p:cNvSpPr>
            <a:spLocks noChangeArrowheads="1"/>
          </p:cNvSpPr>
          <p:nvPr/>
        </p:nvSpPr>
        <p:spPr bwMode="auto">
          <a:xfrm>
            <a:off x="685800" y="24685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Second differences:</a:t>
            </a:r>
          </a:p>
        </p:txBody>
      </p:sp>
      <p:grpSp>
        <p:nvGrpSpPr>
          <p:cNvPr id="91182" name="Group 46"/>
          <p:cNvGrpSpPr>
            <a:grpSpLocks/>
          </p:cNvGrpSpPr>
          <p:nvPr/>
        </p:nvGrpSpPr>
        <p:grpSpPr bwMode="auto">
          <a:xfrm>
            <a:off x="2997200" y="4114800"/>
            <a:ext cx="1236663" cy="933450"/>
            <a:chOff x="1824" y="2592"/>
            <a:chExt cx="779" cy="588"/>
          </a:xfrm>
        </p:grpSpPr>
        <p:sp>
          <p:nvSpPr>
            <p:cNvPr id="91177" name="Freeform 41"/>
            <p:cNvSpPr>
              <a:spLocks/>
            </p:cNvSpPr>
            <p:nvPr/>
          </p:nvSpPr>
          <p:spPr bwMode="auto">
            <a:xfrm>
              <a:off x="1824" y="2592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78" name="Text Box 42"/>
            <p:cNvSpPr txBox="1">
              <a:spLocks noChangeArrowheads="1"/>
            </p:cNvSpPr>
            <p:nvPr/>
          </p:nvSpPr>
          <p:spPr bwMode="auto">
            <a:xfrm>
              <a:off x="1853" y="2915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charset="0"/>
                </a:rPr>
                <a:t>×</a:t>
              </a:r>
              <a:r>
                <a:rPr lang="en-US" sz="2400">
                  <a:ea typeface="Times New Roman" pitchFamily="18" charset="0"/>
                  <a:cs typeface="Arial" charset="0"/>
                </a:rPr>
                <a:t> 8 </a:t>
              </a:r>
            </a:p>
          </p:txBody>
        </p:sp>
      </p:grpSp>
      <p:grpSp>
        <p:nvGrpSpPr>
          <p:cNvPr id="91183" name="Group 47"/>
          <p:cNvGrpSpPr>
            <a:grpSpLocks/>
          </p:cNvGrpSpPr>
          <p:nvPr/>
        </p:nvGrpSpPr>
        <p:grpSpPr bwMode="auto">
          <a:xfrm>
            <a:off x="4343400" y="4114800"/>
            <a:ext cx="1236663" cy="933450"/>
            <a:chOff x="1824" y="2592"/>
            <a:chExt cx="779" cy="588"/>
          </a:xfrm>
        </p:grpSpPr>
        <p:sp>
          <p:nvSpPr>
            <p:cNvPr id="91184" name="Freeform 48"/>
            <p:cNvSpPr>
              <a:spLocks/>
            </p:cNvSpPr>
            <p:nvPr/>
          </p:nvSpPr>
          <p:spPr bwMode="auto">
            <a:xfrm>
              <a:off x="1824" y="2592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85" name="Text Box 49"/>
            <p:cNvSpPr txBox="1">
              <a:spLocks noChangeArrowheads="1"/>
            </p:cNvSpPr>
            <p:nvPr/>
          </p:nvSpPr>
          <p:spPr bwMode="auto">
            <a:xfrm>
              <a:off x="1853" y="2915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charset="0"/>
                </a:rPr>
                <a:t>×</a:t>
              </a:r>
              <a:r>
                <a:rPr lang="en-US" sz="2400">
                  <a:ea typeface="Times New Roman" pitchFamily="18" charset="0"/>
                  <a:cs typeface="Arial" charset="0"/>
                </a:rPr>
                <a:t> 8 </a:t>
              </a:r>
            </a:p>
          </p:txBody>
        </p:sp>
      </p:grpSp>
      <p:sp>
        <p:nvSpPr>
          <p:cNvPr id="91186" name="Rectangle 50"/>
          <p:cNvSpPr>
            <a:spLocks noChangeArrowheads="1"/>
          </p:cNvSpPr>
          <p:nvPr/>
        </p:nvSpPr>
        <p:spPr bwMode="auto">
          <a:xfrm>
            <a:off x="533400" y="53340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/>
              <a:t>The table of values can be modeled by an exponential function.</a:t>
            </a:r>
          </a:p>
        </p:txBody>
      </p:sp>
      <p:grpSp>
        <p:nvGrpSpPr>
          <p:cNvPr id="91196" name="Group 60"/>
          <p:cNvGrpSpPr>
            <a:grpSpLocks/>
          </p:cNvGrpSpPr>
          <p:nvPr/>
        </p:nvGrpSpPr>
        <p:grpSpPr bwMode="auto">
          <a:xfrm>
            <a:off x="838200" y="3694113"/>
            <a:ext cx="8229600" cy="420687"/>
            <a:chOff x="528" y="2327"/>
            <a:chExt cx="5184" cy="265"/>
          </a:xfrm>
        </p:grpSpPr>
        <p:sp>
          <p:nvSpPr>
            <p:cNvPr id="91167" name="Text Box 31"/>
            <p:cNvSpPr txBox="1">
              <a:spLocks noChangeArrowheads="1"/>
            </p:cNvSpPr>
            <p:nvPr/>
          </p:nvSpPr>
          <p:spPr bwMode="auto">
            <a:xfrm>
              <a:off x="1565" y="232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–1 </a:t>
              </a:r>
            </a:p>
          </p:txBody>
        </p:sp>
        <p:sp>
          <p:nvSpPr>
            <p:cNvPr id="91170" name="Text Box 34"/>
            <p:cNvSpPr txBox="1">
              <a:spLocks noChangeArrowheads="1"/>
            </p:cNvSpPr>
            <p:nvPr/>
          </p:nvSpPr>
          <p:spPr bwMode="auto">
            <a:xfrm>
              <a:off x="2337" y="232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–8 </a:t>
              </a:r>
            </a:p>
          </p:txBody>
        </p:sp>
        <p:sp>
          <p:nvSpPr>
            <p:cNvPr id="91173" name="Text Box 37"/>
            <p:cNvSpPr txBox="1">
              <a:spLocks noChangeArrowheads="1"/>
            </p:cNvSpPr>
            <p:nvPr/>
          </p:nvSpPr>
          <p:spPr bwMode="auto">
            <a:xfrm>
              <a:off x="3122" y="232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–64</a:t>
              </a:r>
            </a:p>
          </p:txBody>
        </p:sp>
        <p:sp>
          <p:nvSpPr>
            <p:cNvPr id="91174" name="Rectangle 38"/>
            <p:cNvSpPr>
              <a:spLocks noChangeArrowheads="1"/>
            </p:cNvSpPr>
            <p:nvPr/>
          </p:nvSpPr>
          <p:spPr bwMode="auto">
            <a:xfrm>
              <a:off x="528" y="2327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1588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/>
                <a:t>Ratios:</a:t>
              </a:r>
            </a:p>
          </p:txBody>
        </p:sp>
        <p:sp>
          <p:nvSpPr>
            <p:cNvPr id="91187" name="Text Box 51"/>
            <p:cNvSpPr txBox="1">
              <a:spLocks noChangeArrowheads="1"/>
            </p:cNvSpPr>
            <p:nvPr/>
          </p:nvSpPr>
          <p:spPr bwMode="auto">
            <a:xfrm>
              <a:off x="3990" y="232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–512 </a:t>
              </a:r>
            </a:p>
          </p:txBody>
        </p:sp>
        <p:sp>
          <p:nvSpPr>
            <p:cNvPr id="91188" name="Text Box 52"/>
            <p:cNvSpPr txBox="1">
              <a:spLocks noChangeArrowheads="1"/>
            </p:cNvSpPr>
            <p:nvPr/>
          </p:nvSpPr>
          <p:spPr bwMode="auto">
            <a:xfrm>
              <a:off x="4762" y="232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charset="0"/>
                </a:rPr>
                <a:t>–4096</a:t>
              </a:r>
            </a:p>
          </p:txBody>
        </p:sp>
      </p:grpSp>
      <p:grpSp>
        <p:nvGrpSpPr>
          <p:cNvPr id="91190" name="Group 54"/>
          <p:cNvGrpSpPr>
            <a:grpSpLocks/>
          </p:cNvGrpSpPr>
          <p:nvPr/>
        </p:nvGrpSpPr>
        <p:grpSpPr bwMode="auto">
          <a:xfrm>
            <a:off x="5600700" y="4114800"/>
            <a:ext cx="1236663" cy="933450"/>
            <a:chOff x="1824" y="2592"/>
            <a:chExt cx="779" cy="588"/>
          </a:xfrm>
        </p:grpSpPr>
        <p:sp>
          <p:nvSpPr>
            <p:cNvPr id="91191" name="Freeform 55"/>
            <p:cNvSpPr>
              <a:spLocks/>
            </p:cNvSpPr>
            <p:nvPr/>
          </p:nvSpPr>
          <p:spPr bwMode="auto">
            <a:xfrm>
              <a:off x="1824" y="2592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92" name="Text Box 56"/>
            <p:cNvSpPr txBox="1">
              <a:spLocks noChangeArrowheads="1"/>
            </p:cNvSpPr>
            <p:nvPr/>
          </p:nvSpPr>
          <p:spPr bwMode="auto">
            <a:xfrm>
              <a:off x="1853" y="2915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charset="0"/>
                </a:rPr>
                <a:t>×</a:t>
              </a:r>
              <a:r>
                <a:rPr lang="en-US" sz="2400">
                  <a:ea typeface="Times New Roman" pitchFamily="18" charset="0"/>
                  <a:cs typeface="Arial" charset="0"/>
                </a:rPr>
                <a:t> 8 </a:t>
              </a:r>
            </a:p>
          </p:txBody>
        </p:sp>
      </p:grpSp>
      <p:grpSp>
        <p:nvGrpSpPr>
          <p:cNvPr id="91193" name="Group 57"/>
          <p:cNvGrpSpPr>
            <a:grpSpLocks/>
          </p:cNvGrpSpPr>
          <p:nvPr/>
        </p:nvGrpSpPr>
        <p:grpSpPr bwMode="auto">
          <a:xfrm>
            <a:off x="6880225" y="4114800"/>
            <a:ext cx="1236663" cy="933450"/>
            <a:chOff x="1824" y="2592"/>
            <a:chExt cx="779" cy="588"/>
          </a:xfrm>
        </p:grpSpPr>
        <p:sp>
          <p:nvSpPr>
            <p:cNvPr id="91194" name="Freeform 58"/>
            <p:cNvSpPr>
              <a:spLocks/>
            </p:cNvSpPr>
            <p:nvPr/>
          </p:nvSpPr>
          <p:spPr bwMode="auto">
            <a:xfrm>
              <a:off x="1824" y="2592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195" name="Text Box 59"/>
            <p:cNvSpPr txBox="1">
              <a:spLocks noChangeArrowheads="1"/>
            </p:cNvSpPr>
            <p:nvPr/>
          </p:nvSpPr>
          <p:spPr bwMode="auto">
            <a:xfrm>
              <a:off x="1853" y="2915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charset="0"/>
                </a:rPr>
                <a:t>×</a:t>
              </a:r>
              <a:r>
                <a:rPr lang="en-US" sz="2400">
                  <a:ea typeface="Times New Roman" pitchFamily="18" charset="0"/>
                  <a:cs typeface="Arial" charset="0"/>
                </a:rPr>
                <a:t> 8 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1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64" grpId="0" build="p" autoUpdateAnimBg="0"/>
      <p:bldP spid="9118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3937" name="Rectangle 33"/>
          <p:cNvSpPr>
            <a:spLocks noChangeArrowheads="1"/>
          </p:cNvSpPr>
          <p:nvPr/>
        </p:nvSpPr>
        <p:spPr bwMode="auto">
          <a:xfrm>
            <a:off x="533400" y="14986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43100" indent="-15986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Step 2</a:t>
            </a:r>
            <a:r>
              <a:rPr lang="en-US" sz="2400"/>
              <a:t>	Write an equation for the function that models the data.</a:t>
            </a:r>
          </a:p>
        </p:txBody>
      </p:sp>
      <p:sp>
        <p:nvSpPr>
          <p:cNvPr id="123938" name="Rectangle 34"/>
          <p:cNvSpPr>
            <a:spLocks noChangeArrowheads="1"/>
          </p:cNvSpPr>
          <p:nvPr/>
        </p:nvSpPr>
        <p:spPr bwMode="auto">
          <a:xfrm>
            <a:off x="533400" y="2362200"/>
            <a:ext cx="8229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r"/>
                <a:tab pos="1485900" algn="l"/>
                <a:tab pos="3314700" algn="l"/>
              </a:tabLst>
            </a:pPr>
            <a:r>
              <a:rPr lang="en-US" sz="2400"/>
              <a:t>The equation has the form </a:t>
            </a:r>
            <a:r>
              <a:rPr lang="en-US" sz="2400" i="1"/>
              <a:t>y</a:t>
            </a:r>
            <a:r>
              <a:rPr lang="en-US" sz="2400"/>
              <a:t> = </a:t>
            </a:r>
            <a:r>
              <a:rPr lang="en-US" sz="2400" i="1"/>
              <a:t>ab</a:t>
            </a:r>
            <a:r>
              <a:rPr lang="en-US" sz="2400" i="1" baseline="40000"/>
              <a:t>x</a:t>
            </a:r>
            <a:r>
              <a:rPr lang="en-US" sz="2400"/>
              <a:t>. Find the value of </a:t>
            </a:r>
            <a:r>
              <a:rPr lang="en-US" sz="2400" i="1"/>
              <a:t>a</a:t>
            </a:r>
            <a:r>
              <a:rPr lang="en-US" sz="2400"/>
              <a:t> by choosing one of the ordered pairs from the table of values. Let’s use (1, –8).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r"/>
                <a:tab pos="1485900" algn="l"/>
                <a:tab pos="3314700" algn="l"/>
              </a:tabLst>
            </a:pPr>
            <a:r>
              <a:rPr lang="en-US" sz="2400"/>
              <a:t>	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/>
              <a:t>	= </a:t>
            </a:r>
            <a:r>
              <a:rPr lang="en-US" sz="2400" i="1"/>
              <a:t>a</a:t>
            </a:r>
            <a:r>
              <a:rPr lang="en-US" sz="2400" i="1">
                <a:solidFill>
                  <a:srgbClr val="008000"/>
                </a:solidFill>
              </a:rPr>
              <a:t>b</a:t>
            </a:r>
            <a:r>
              <a:rPr lang="en-US" sz="2400" i="1" baseline="40000">
                <a:solidFill>
                  <a:srgbClr val="008000"/>
                </a:solidFill>
              </a:rPr>
              <a:t>x</a:t>
            </a:r>
            <a:r>
              <a:rPr lang="en-US" sz="2400"/>
              <a:t>	Equation for exponential function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r"/>
                <a:tab pos="1485900" algn="l"/>
                <a:tab pos="3314700" algn="l"/>
              </a:tabLst>
            </a:pPr>
            <a:r>
              <a:rPr lang="en-US" sz="2400"/>
              <a:t>	</a:t>
            </a:r>
            <a:r>
              <a:rPr lang="en-US" sz="2400">
                <a:solidFill>
                  <a:srgbClr val="E01B22"/>
                </a:solidFill>
              </a:rPr>
              <a:t>–8</a:t>
            </a:r>
            <a:r>
              <a:rPr lang="en-US" sz="2400"/>
              <a:t>	= </a:t>
            </a:r>
            <a:r>
              <a:rPr lang="en-US" sz="2400" i="1"/>
              <a:t>a</a:t>
            </a:r>
            <a:r>
              <a:rPr lang="en-US" sz="2400">
                <a:solidFill>
                  <a:srgbClr val="008000"/>
                </a:solidFill>
              </a:rPr>
              <a:t>(8)</a:t>
            </a:r>
            <a:r>
              <a:rPr lang="en-US" sz="2400" baseline="40000">
                <a:solidFill>
                  <a:srgbClr val="008000"/>
                </a:solidFill>
              </a:rPr>
              <a:t>1</a:t>
            </a:r>
            <a:r>
              <a:rPr lang="en-US" sz="2400"/>
              <a:t>	</a:t>
            </a:r>
            <a:r>
              <a:rPr lang="en-US" sz="2400" i="1"/>
              <a:t>x</a:t>
            </a:r>
            <a:r>
              <a:rPr lang="en-US" sz="2400"/>
              <a:t> = 1, </a:t>
            </a:r>
            <a:r>
              <a:rPr lang="en-US" sz="2400" i="1"/>
              <a:t>y</a:t>
            </a:r>
            <a:r>
              <a:rPr lang="en-US" sz="2400"/>
              <a:t> = –8, </a:t>
            </a:r>
            <a:r>
              <a:rPr lang="en-US" sz="2400" i="1"/>
              <a:t>b</a:t>
            </a:r>
            <a:r>
              <a:rPr lang="en-US" sz="2400"/>
              <a:t> = 8</a:t>
            </a:r>
            <a:endParaRPr lang="en-US" sz="2400" i="1"/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r"/>
                <a:tab pos="1485900" algn="l"/>
                <a:tab pos="3314700" algn="l"/>
              </a:tabLst>
            </a:pPr>
            <a:r>
              <a:rPr lang="en-US" sz="2400"/>
              <a:t>	–8	= </a:t>
            </a:r>
            <a:r>
              <a:rPr lang="en-US" sz="2400" i="1"/>
              <a:t>a</a:t>
            </a:r>
            <a:r>
              <a:rPr lang="en-US" sz="2400"/>
              <a:t>(8)	Simplify.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371600" algn="r"/>
                <a:tab pos="1485900" algn="l"/>
                <a:tab pos="3314700" algn="l"/>
              </a:tabLst>
            </a:pPr>
            <a:r>
              <a:rPr lang="en-US" sz="2400"/>
              <a:t>	–1	= </a:t>
            </a:r>
            <a:r>
              <a:rPr lang="en-US" sz="2400" i="1"/>
              <a:t>a</a:t>
            </a:r>
            <a:r>
              <a:rPr lang="en-US" sz="2400"/>
              <a:t>	An equation that models the data 			is </a:t>
            </a:r>
            <a:r>
              <a:rPr lang="en-US" sz="2400" i="1"/>
              <a:t>y</a:t>
            </a:r>
            <a:r>
              <a:rPr lang="en-US" sz="2400"/>
              <a:t> = –(8)</a:t>
            </a:r>
            <a:r>
              <a:rPr lang="en-US" sz="2400" i="1" baseline="40000"/>
              <a:t>x</a:t>
            </a:r>
            <a:r>
              <a:rPr lang="en-US" sz="2400"/>
              <a:t>.</a:t>
            </a:r>
          </a:p>
        </p:txBody>
      </p:sp>
      <p:sp>
        <p:nvSpPr>
          <p:cNvPr id="123939" name="Rectangle 35"/>
          <p:cNvSpPr>
            <a:spLocks noChangeArrowheads="1"/>
          </p:cNvSpPr>
          <p:nvPr/>
        </p:nvSpPr>
        <p:spPr bwMode="auto">
          <a:xfrm>
            <a:off x="533400" y="55753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–(8)</a:t>
            </a:r>
            <a:r>
              <a:rPr lang="en-US" sz="2400" i="1" baseline="40000">
                <a:solidFill>
                  <a:srgbClr val="E01B22"/>
                </a:solidFill>
              </a:rPr>
              <a:t>x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3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37" grpId="0" build="p" autoUpdateAnimBg="0"/>
      <p:bldP spid="123938" grpId="0" build="p" autoUpdateAnimBg="0"/>
      <p:bldP spid="12393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3276600"/>
            <a:ext cx="45720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5718" name="TPQuestion"/>
          <p:cNvSpPr>
            <a:spLocks noChangeArrowheads="1"/>
          </p:cNvSpPr>
          <p:nvPr/>
        </p:nvSpPr>
        <p:spPr bwMode="auto">
          <a:xfrm>
            <a:off x="476250" y="1498600"/>
            <a:ext cx="46291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which model best describes the data. Then write an equation for the function that models the data.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225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25" name="Picture 13" descr="E-9-9-3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524000"/>
            <a:ext cx="3543300" cy="9032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8" grpId="0" autoUpdateAnimBg="0"/>
      <p:bldP spid="1157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62000"/>
            <a:ext cx="456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 for a Real-World </a:t>
            </a:r>
            <a:br>
              <a:rPr lang="en-US" sz="2000" b="1">
                <a:solidFill>
                  <a:srgbClr val="CD0000"/>
                </a:solidFill>
              </a:rPr>
            </a:br>
            <a:r>
              <a:rPr lang="en-US" sz="2000" b="1">
                <a:solidFill>
                  <a:srgbClr val="CD0000"/>
                </a:solidFill>
              </a:rPr>
              <a:t>Situation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0188"/>
            <a:ext cx="7980363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KARATE</a:t>
            </a:r>
            <a:r>
              <a:rPr lang="en-US" sz="2400" b="1">
                <a:solidFill>
                  <a:srgbClr val="00539D"/>
                </a:solidFill>
              </a:rPr>
              <a:t>  The table shows the number of children enrolled in a beginner’s karate class for four consecutive years. Determine which model best represents the data. Then write a function that models that data.</a:t>
            </a:r>
          </a:p>
        </p:txBody>
      </p:sp>
      <p:pic>
        <p:nvPicPr>
          <p:cNvPr id="93191" name="Picture 7" descr="E-9-9-4-AE"/>
          <p:cNvPicPr>
            <a:picLocks noChangeAspect="1" noChangeArrowheads="1"/>
          </p:cNvPicPr>
          <p:nvPr/>
        </p:nvPicPr>
        <p:blipFill>
          <a:blip r:embed="rId3" cstate="print"/>
          <a:srcRect b="18611"/>
          <a:stretch>
            <a:fillRect/>
          </a:stretch>
        </p:blipFill>
        <p:spPr bwMode="auto">
          <a:xfrm>
            <a:off x="2590800" y="3429000"/>
            <a:ext cx="3581400" cy="16716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 for a Real-World Situation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533400" y="1498600"/>
            <a:ext cx="82296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78100" indent="-22336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/>
              <a:t>	We need to find a model for the data, and then write a function.</a:t>
            </a:r>
          </a:p>
          <a:p>
            <a:pPr marL="2578100" indent="-22336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/>
              <a:t>	Find a pattern using successive differences or ratios. Then use the general form of the equation to write a function.</a:t>
            </a:r>
          </a:p>
          <a:p>
            <a:pPr marL="2578100" indent="-22336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r>
              <a:rPr lang="en-US" sz="2400"/>
              <a:t>	The first differences are all 3. A linear function of the form </a:t>
            </a:r>
            <a:r>
              <a:rPr lang="en-US" sz="2400" i="1"/>
              <a:t>y</a:t>
            </a:r>
            <a:r>
              <a:rPr lang="en-US" sz="2400"/>
              <a:t> = </a:t>
            </a:r>
            <a:r>
              <a:rPr lang="en-US" sz="2400" i="1"/>
              <a:t>mx</a:t>
            </a:r>
            <a:r>
              <a:rPr lang="en-US" sz="2400"/>
              <a:t> + </a:t>
            </a:r>
            <a:r>
              <a:rPr lang="en-US" sz="2400" i="1"/>
              <a:t>b</a:t>
            </a:r>
            <a:r>
              <a:rPr lang="en-US" sz="2400"/>
              <a:t> models the data.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uiExpand="1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 Equation for a Real-World Situation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533400" y="1511300"/>
            <a:ext cx="8229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028700" algn="r"/>
                <a:tab pos="1143000" algn="l"/>
                <a:tab pos="1828800" algn="l"/>
                <a:tab pos="4343400" algn="l"/>
              </a:tabLst>
            </a:pPr>
            <a:r>
              <a:rPr lang="en-US" sz="2400"/>
              <a:t>	</a:t>
            </a:r>
            <a:r>
              <a:rPr lang="en-US" sz="2400" i="1"/>
              <a:t>y</a:t>
            </a:r>
            <a:r>
              <a:rPr lang="en-US" sz="2400"/>
              <a:t>	= </a:t>
            </a:r>
            <a:r>
              <a:rPr lang="en-US" sz="2400" i="1"/>
              <a:t>mx</a:t>
            </a:r>
            <a:r>
              <a:rPr lang="en-US" sz="2400"/>
              <a:t> + </a:t>
            </a:r>
            <a:r>
              <a:rPr lang="en-US" sz="2400" i="1"/>
              <a:t>b</a:t>
            </a:r>
            <a:r>
              <a:rPr lang="en-US" sz="2400"/>
              <a:t>	Equation for linear function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028700" algn="r"/>
                <a:tab pos="1143000" algn="l"/>
                <a:tab pos="1828800" algn="l"/>
                <a:tab pos="4343400" algn="l"/>
              </a:tabLst>
            </a:pPr>
            <a:r>
              <a:rPr lang="en-US" sz="2400"/>
              <a:t>	8	= 3(0) + </a:t>
            </a:r>
            <a:r>
              <a:rPr lang="en-US" sz="2400" i="1"/>
              <a:t>b</a:t>
            </a:r>
            <a:r>
              <a:rPr lang="en-US" sz="2400"/>
              <a:t>	</a:t>
            </a:r>
            <a:r>
              <a:rPr lang="en-US" sz="2400" i="1"/>
              <a:t>x</a:t>
            </a:r>
            <a:r>
              <a:rPr lang="en-US" sz="2400"/>
              <a:t> = 0, </a:t>
            </a:r>
            <a:r>
              <a:rPr lang="en-US" sz="2400" i="1"/>
              <a:t>y</a:t>
            </a:r>
            <a:r>
              <a:rPr lang="en-US" sz="2400"/>
              <a:t> = 8, and </a:t>
            </a:r>
            <a:r>
              <a:rPr lang="en-US" sz="2400" i="1"/>
              <a:t>m</a:t>
            </a:r>
            <a:r>
              <a:rPr lang="en-US" sz="2400"/>
              <a:t> = 3</a:t>
            </a:r>
            <a:endParaRPr lang="en-US" sz="2400" i="1"/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028700" algn="r"/>
                <a:tab pos="1143000" algn="l"/>
                <a:tab pos="1828800" algn="l"/>
                <a:tab pos="4343400" algn="l"/>
              </a:tabLst>
            </a:pPr>
            <a:r>
              <a:rPr lang="en-US" sz="2400"/>
              <a:t>	</a:t>
            </a:r>
            <a:r>
              <a:rPr lang="en-US" sz="2400" i="1"/>
              <a:t>b</a:t>
            </a:r>
            <a:r>
              <a:rPr lang="en-US" sz="2400"/>
              <a:t>	= 8		Simplify.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028700" algn="r"/>
                <a:tab pos="1143000" algn="l"/>
                <a:tab pos="1828800" algn="l"/>
                <a:tab pos="4343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The equation that models the data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			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= 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+ 8.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028700" algn="r"/>
                <a:tab pos="1143000" algn="l"/>
                <a:tab pos="1828800" algn="l"/>
                <a:tab pos="4343400" algn="l"/>
              </a:tabLs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/>
              <a:t>	You used (0, 8) to write the function. Verify 			that every other ordered pair satisfies the 			function.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9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59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9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965575"/>
            <a:ext cx="508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quadratic;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● 4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exponential;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 </a:t>
            </a:r>
            <a:r>
              <a:rPr lang="pt-BR" sz="2400" b="1">
                <a:solidFill>
                  <a:srgbClr val="000000"/>
                </a:solidFill>
                <a:cs typeface="Arial" charset="0"/>
                <a:sym typeface="Symbol" pitchFamily="18" charset="2"/>
              </a:rPr>
              <a:t>●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517650"/>
            <a:ext cx="455295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WILDLIFE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The table shows the growth of prairie dogs in a colony over the years. Determine which model best represents the data. Then write a function that models the data. 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44550" y="5791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6749" name="Picture 13" descr="E-9-9-4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1600200"/>
            <a:ext cx="3314700" cy="15144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2" grpId="0" autoUpdateAnimBg="0"/>
      <p:bldP spid="1167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"/>
  <p:tag name="TOTALRESPONSES" val="5"/>
  <p:tag name="SLICED" val="False"/>
  <p:tag name="RESPONSES" val="NA,1,5,2;1;3;2;3;"/>
  <p:tag name="CHARTSTRINGSTD" val="1 2 2"/>
  <p:tag name="CHARTSTRINGREV" val="2 2 1"/>
  <p:tag name="CHARTSTRINGSTDPER" val="0.2 0.4 0.4"/>
  <p:tag name="CHARTSTRINGREVPER" val="0.4 0.4 0.2"/>
  <p:tag name="QUESTIONALIAS" val="5-Minute Check 1"/>
  <p:tag name="ANSWERSALIAS" val="A¤B¤C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"/>
  <p:tag name="TOTALRESPONSES" val="5"/>
  <p:tag name="SLICED" val="False"/>
  <p:tag name="RESPONSES" val="NA,1,5,3;3;3;3;3;"/>
  <p:tag name="CHARTSTRINGSTD" val="0 0 5"/>
  <p:tag name="CHARTSTRINGREV" val="5 0 0"/>
  <p:tag name="CHARTSTRINGSTDPER" val="0 0 1"/>
  <p:tag name="CHARTSTRINGREVPER" val="1 0 0"/>
  <p:tag name="QUESTIONALIAS" val="5-Minute Check 2"/>
  <p:tag name="ANSWERSALIAS" val="A¤B¤C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"/>
  <p:tag name="QUESTIONALIAS" val="5-Minute Check 3"/>
  <p:tag name="ANSWERSALIAS" val="A¤B¤C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2;1;2;1;4;"/>
  <p:tag name="CHARTSTRINGSTD" val="2 2 0 1"/>
  <p:tag name="CHARTSTRINGREV" val="1 0 2 2"/>
  <p:tag name="CHARTSTRINGSTDPER" val="0.4 0.4 0 0.2"/>
  <p:tag name="CHARTSTRINGREVPER" val="0.2 0 0.4 0.4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4;1;4;3;1;"/>
  <p:tag name="CHARTSTRINGSTD" val="2 0 1 2"/>
  <p:tag name="CHARTSTRINGREV" val="2 1 0 2"/>
  <p:tag name="CHARTSTRINGSTDPER" val="0.4 0 0.2 0.4"/>
  <p:tag name="CHARTSTRINGREVPER" val="0.4 0.2 0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4;1;4;3;1;"/>
  <p:tag name="CHARTSTRINGSTD" val="2 0 1 2"/>
  <p:tag name="CHARTSTRINGREV" val="2 1 0 2"/>
  <p:tag name="CHARTSTRINGSTDPER" val="0.4 0 0.2 0.4"/>
  <p:tag name="CHARTSTRINGREVPER" val="0.4 0.2 0 0.4"/>
  <p:tag name="QUESTIONALIAS" val="5-Minute Check 5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1;3;1;3;3;"/>
  <p:tag name="CHARTSTRINGSTD" val="2 0 3 0"/>
  <p:tag name="CHARTSTRINGREV" val="0 3 0 2"/>
  <p:tag name="CHARTSTRINGSTDPER" val="0.4 0 0.6 0"/>
  <p:tag name="CHARTSTRINGREVPER" val="0 0.6 0 0.4"/>
  <p:tag name="VALUES" val="Correct¤Incorrect¤Incorrect"/>
  <p:tag name="QUESTIONALIAS" val="Example 1"/>
  <p:tag name="ANSWERSALIAS" val="A¤B¤C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TOTALRESPONSES" val="5"/>
  <p:tag name="SLICED" val="False"/>
  <p:tag name="RESPONSES" val="NA,1,5,1;3;1;3;3;"/>
  <p:tag name="CHARTSTRINGSTD" val="2 0 3 0"/>
  <p:tag name="CHARTSTRINGREV" val="0 3 0 2"/>
  <p:tag name="CHARTSTRINGSTDPER" val="0.4 0 0.6 0"/>
  <p:tag name="CHARTSTRINGREVPER" val="0 0.6 0 0.4"/>
  <p:tag name="SLIDEORDER" val="7"/>
  <p:tag name="SLIDEGUID" val="233A0F03FE5649C7B32D6646E5E37F0D"/>
  <p:tag name="VALUES" val="Incorrect¤Correct¤Incorrect"/>
  <p:tag name="QUESTIONALIAS" val="Example 1"/>
  <p:tag name="ANSWERSALIAS" val="A¤B¤C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2;1;2;4;4;"/>
  <p:tag name="CHARTSTRINGSTD" val="1 2 0 2"/>
  <p:tag name="CHARTSTRINGREV" val="2 0 2 1"/>
  <p:tag name="CHARTSTRINGSTDPER" val="0.2 0.4 0 0.4"/>
  <p:tag name="CHARTSTRINGREVPER" val="0.4 0 0.4 0.2"/>
  <p:tag name="QUESTIONALIAS" val="Example 2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C38E41977664562B1A095579F23759B"/>
  <p:tag name="VALUES" val="Incorrect¤Incorrect¤Correct¤Incorrect"/>
  <p:tag name="TOTALRESPONSES" val="5"/>
  <p:tag name="SLICED" val="False"/>
  <p:tag name="RESPONSES" val="NA,1,5,1;1;3;4;4;"/>
  <p:tag name="CHARTSTRINGSTD" val="2 0 1 2"/>
  <p:tag name="CHARTSTRINGREV" val="2 1 0 2"/>
  <p:tag name="CHARTSTRINGSTDPER" val="0.4 0 0.2 0.4"/>
  <p:tag name="CHARTSTRINGREVPER" val="0.4 0.2 0 0.4"/>
  <p:tag name="QUESTIONALIAS" val="Example 2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4;3;2;1;1;"/>
  <p:tag name="CHARTSTRINGSTD" val="2 1 1 1"/>
  <p:tag name="CHARTSTRINGREV" val="1 1 1 2"/>
  <p:tag name="CHARTSTRINGSTDPER" val="0.4 0.2 0.2 0.2"/>
  <p:tag name="CHARTSTRINGREVPER" val="0.2 0.2 0.2 0.4"/>
  <p:tag name="QUESTIONALIAS" val="Example 3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TOTALRESPONSES" val="5"/>
  <p:tag name="SLICED" val="False"/>
  <p:tag name="RESPONSES" val="NA,1,5,4;3;2;2;1;"/>
  <p:tag name="CHARTSTRINGSTD" val="1 2 1 1"/>
  <p:tag name="CHARTSTRINGREV" val="1 1 2 1"/>
  <p:tag name="CHARTSTRINGSTDPER" val="0.2 0.4 0.2 0.2"/>
  <p:tag name="CHARTSTRINGREVPER" val="0.2 0.2 0.4 0.2"/>
  <p:tag name="VALUES" val="Incorrect¤Incorrect¤Incorrect¤Correct"/>
  <p:tag name="QUESTIONALIAS" val="Example 4"/>
  <p:tag name="ANSWERSALIAS" val="A¤B¤C¤D"/>
  <p:tag name="RESPONSESGATHER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1432</TotalTime>
  <Words>1048</Words>
  <Application>Microsoft Office PowerPoint</Application>
  <PresentationFormat>On-screen Show (4:3)</PresentationFormat>
  <Paragraphs>256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100</cp:revision>
  <dcterms:created xsi:type="dcterms:W3CDTF">2007-12-06T14:31:51Z</dcterms:created>
  <dcterms:modified xsi:type="dcterms:W3CDTF">2015-11-09T14:07:57Z</dcterms:modified>
</cp:coreProperties>
</file>