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5" r:id="rId17"/>
    <p:sldId id="314" r:id="rId18"/>
    <p:sldId id="258" r:id="rId19"/>
    <p:sldId id="290" r:id="rId20"/>
    <p:sldId id="302" r:id="rId21"/>
    <p:sldId id="259" r:id="rId22"/>
    <p:sldId id="308" r:id="rId23"/>
    <p:sldId id="260" r:id="rId24"/>
    <p:sldId id="322" r:id="rId25"/>
    <p:sldId id="309" r:id="rId26"/>
    <p:sldId id="323" r:id="rId27"/>
    <p:sldId id="321" r:id="rId28"/>
    <p:sldId id="263" r:id="rId29"/>
    <p:sldId id="324" r:id="rId30"/>
    <p:sldId id="310" r:id="rId31"/>
    <p:sldId id="293" r:id="rId32"/>
    <p:sldId id="325" r:id="rId33"/>
    <p:sldId id="311" r:id="rId34"/>
    <p:sldId id="320" r:id="rId35"/>
    <p:sldId id="275" r:id="rId36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9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9–6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9_07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9_0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9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5" name="Picture 19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9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700" name="Picture 20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7" name="Header" descr="12_ALG1_Header_09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9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9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9_07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9_07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12" Type="http://schemas.openxmlformats.org/officeDocument/2006/relationships/slide" Target="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2.xml"/><Relationship Id="rId5" Type="http://schemas.openxmlformats.org/officeDocument/2006/relationships/slide" Target="slide10.xml"/><Relationship Id="rId10" Type="http://schemas.openxmlformats.org/officeDocument/2006/relationships/slide" Target="slide19.xml"/><Relationship Id="rId4" Type="http://schemas.openxmlformats.org/officeDocument/2006/relationships/slide" Target="slide9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25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tags" Target="../tags/tag9.xml"/><Relationship Id="rId7" Type="http://schemas.openxmlformats.org/officeDocument/2006/relationships/image" Target="../media/image27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4.jpe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6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5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3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57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56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9_07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9–6)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Greatest Integer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Greatest Integer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Real-World Example: Step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Key Concept:	Absolute Value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Absolute Value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4:	Piecewise-Defined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2" action="ppaction://hlinksldjump"/>
              </a:rPr>
              <a:t>Concept Summary:  Special Functions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Graph each set of ordered pairs. Determine whether the ordered pairs represent a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linear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function, a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quadratic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function, or an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exponential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function.</a:t>
            </a:r>
            <a:br>
              <a:rPr lang="en-US" sz="20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{(–3, 4), (–2, 1), (–1, 0), (0, 1), (1, 4)} 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997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45" name="Group 25"/>
          <p:cNvGrpSpPr>
            <a:grpSpLocks/>
          </p:cNvGrpSpPr>
          <p:nvPr/>
        </p:nvGrpSpPr>
        <p:grpSpPr bwMode="auto">
          <a:xfrm>
            <a:off x="1066800" y="2971800"/>
            <a:ext cx="7620000" cy="3135313"/>
            <a:chOff x="672" y="1872"/>
            <a:chExt cx="4800" cy="1975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72"/>
              <a:ext cx="2208" cy="1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quadratic;</a:t>
              </a: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exponential;</a:t>
              </a:r>
            </a:p>
          </p:txBody>
        </p:sp>
        <p:pic>
          <p:nvPicPr>
            <p:cNvPr id="107538" name="Picture 18" descr="09_07_02_5MC_01_A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12" y="1888"/>
              <a:ext cx="960" cy="951"/>
            </a:xfrm>
            <a:prstGeom prst="rect">
              <a:avLst/>
            </a:prstGeom>
            <a:noFill/>
          </p:spPr>
        </p:pic>
        <p:pic>
          <p:nvPicPr>
            <p:cNvPr id="107539" name="Picture 19" descr="09_07_02_5MC_01_CD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16" y="1888"/>
              <a:ext cx="956" cy="947"/>
            </a:xfrm>
            <a:prstGeom prst="rect">
              <a:avLst/>
            </a:prstGeom>
            <a:noFill/>
          </p:spPr>
        </p:pic>
        <p:sp>
          <p:nvSpPr>
            <p:cNvPr id="107540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64" y="1872"/>
              <a:ext cx="2208" cy="1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quadratic;</a:t>
              </a: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exponential;</a:t>
              </a:r>
            </a:p>
          </p:txBody>
        </p:sp>
        <p:pic>
          <p:nvPicPr>
            <p:cNvPr id="107541" name="Picture 21" descr="09_07_02_5MC_01_A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12" y="2896"/>
              <a:ext cx="960" cy="951"/>
            </a:xfrm>
            <a:prstGeom prst="rect">
              <a:avLst/>
            </a:prstGeom>
            <a:noFill/>
          </p:spPr>
        </p:pic>
        <p:pic>
          <p:nvPicPr>
            <p:cNvPr id="107542" name="Picture 22" descr="09_07_02_5MC_01_CD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16" y="2896"/>
              <a:ext cx="956" cy="94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Graph each set of ordered pairs. Determine whether the ordered pairs represent a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linear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function, a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quadratic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function, or an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exponential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function.</a:t>
            </a:r>
            <a:br>
              <a:rPr lang="en-US" sz="20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{(3, –18), (4, –14), (5, –10), (6, –6), (7, –2)} 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4572000" y="3011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66" name="Group 22"/>
          <p:cNvGrpSpPr>
            <a:grpSpLocks/>
          </p:cNvGrpSpPr>
          <p:nvPr/>
        </p:nvGrpSpPr>
        <p:grpSpPr bwMode="auto">
          <a:xfrm>
            <a:off x="1066800" y="2971800"/>
            <a:ext cx="7620000" cy="3135313"/>
            <a:chOff x="672" y="1872"/>
            <a:chExt cx="4800" cy="1975"/>
          </a:xfrm>
        </p:grpSpPr>
        <p:sp>
          <p:nvSpPr>
            <p:cNvPr id="10855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72"/>
              <a:ext cx="2208" cy="1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linear;</a:t>
              </a: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exponential;</a:t>
              </a:r>
            </a:p>
          </p:txBody>
        </p:sp>
        <p:pic>
          <p:nvPicPr>
            <p:cNvPr id="108556" name="Picture 12" descr="09_07_02_5MC_01_A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88" y="1888"/>
              <a:ext cx="960" cy="951"/>
            </a:xfrm>
            <a:prstGeom prst="rect">
              <a:avLst/>
            </a:prstGeom>
            <a:noFill/>
          </p:spPr>
        </p:pic>
        <p:sp>
          <p:nvSpPr>
            <p:cNvPr id="10855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64" y="1872"/>
              <a:ext cx="2208" cy="1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linear;</a:t>
              </a: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342900" indent="-3429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000" b="1">
                  <a:solidFill>
                    <a:srgbClr val="000000"/>
                  </a:solidFill>
                  <a:sym typeface="Symbol" pitchFamily="18" charset="2"/>
                </a:rPr>
                <a:t>	exponential;</a:t>
              </a:r>
            </a:p>
          </p:txBody>
        </p:sp>
        <p:pic>
          <p:nvPicPr>
            <p:cNvPr id="108561" name="Picture 17" descr="09_07_02_5MC_02_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80" y="1888"/>
              <a:ext cx="956" cy="947"/>
            </a:xfrm>
            <a:prstGeom prst="rect">
              <a:avLst/>
            </a:prstGeom>
            <a:noFill/>
          </p:spPr>
        </p:pic>
        <p:pic>
          <p:nvPicPr>
            <p:cNvPr id="108562" name="Picture 18" descr="09_07_02_5MC_02_BD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12" y="2896"/>
              <a:ext cx="960" cy="951"/>
            </a:xfrm>
            <a:prstGeom prst="rect">
              <a:avLst/>
            </a:prstGeom>
            <a:noFill/>
          </p:spPr>
        </p:pic>
        <p:pic>
          <p:nvPicPr>
            <p:cNvPr id="108563" name="Picture 19" descr="09_07_02_5MC_02_BD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16" y="2896"/>
              <a:ext cx="956" cy="94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Look for a pattern in each table of values to determine which kind of model best describes the data.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2946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5105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none</a:t>
            </a:r>
          </a:p>
        </p:txBody>
      </p:sp>
      <p:pic>
        <p:nvPicPr>
          <p:cNvPr id="109603" name="Picture 35" descr="09_07_01_5MC_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3325" y="2514600"/>
            <a:ext cx="4943475" cy="9810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7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060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Look for a pattern in each table of values to determine which kind of model best describes the data.</a:t>
            </a:r>
          </a:p>
        </p:txBody>
      </p:sp>
      <p:sp>
        <p:nvSpPr>
          <p:cNvPr id="110603" name="AutoShape 11"/>
          <p:cNvSpPr>
            <a:spLocks noChangeArrowheads="1"/>
          </p:cNvSpPr>
          <p:nvPr/>
        </p:nvSpPr>
        <p:spPr bwMode="auto">
          <a:xfrm>
            <a:off x="533400" y="3900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060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5105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none</a:t>
            </a:r>
          </a:p>
        </p:txBody>
      </p:sp>
      <p:pic>
        <p:nvPicPr>
          <p:cNvPr id="110606" name="Picture 14" descr="09_07_01_5MC_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3325" y="2514600"/>
            <a:ext cx="4943475" cy="9810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60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2" grpId="0" autoUpdateAnimBg="0"/>
      <p:bldP spid="1106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517900"/>
            <a:ext cx="74676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s-ES" sz="2400" b="1">
                <a:sym typeface="Symbol" pitchFamily="18" charset="2"/>
              </a:rPr>
              <a:t>exponential; </a:t>
            </a:r>
            <a:r>
              <a:rPr lang="es-ES" sz="2400" b="1" i="1">
                <a:sym typeface="Symbol" pitchFamily="18" charset="2"/>
              </a:rPr>
              <a:t>y</a:t>
            </a:r>
            <a:r>
              <a:rPr lang="es-ES" sz="2400" b="1">
                <a:sym typeface="Symbol" pitchFamily="18" charset="2"/>
              </a:rPr>
              <a:t> = 9 </a:t>
            </a:r>
            <a:r>
              <a:rPr lang="es-ES" sz="2400" b="1">
                <a:cs typeface="Arial" charset="0"/>
                <a:sym typeface="Symbol" pitchFamily="18" charset="2"/>
              </a:rPr>
              <a:t>● </a:t>
            </a:r>
            <a:r>
              <a:rPr lang="es-ES" sz="2400" b="1">
                <a:sym typeface="Symbol" pitchFamily="18" charset="2"/>
              </a:rPr>
              <a:t>3</a:t>
            </a:r>
            <a:r>
              <a:rPr lang="es-ES" sz="2400" b="1" i="1">
                <a:sym typeface="Symbol" pitchFamily="18" charset="2"/>
              </a:rPr>
              <a:t>x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s-ES" sz="2400" b="1">
                <a:sym typeface="Symbol" pitchFamily="18" charset="2"/>
              </a:rPr>
              <a:t>exponential; </a:t>
            </a:r>
            <a:r>
              <a:rPr lang="es-ES" sz="2400" b="1" i="1">
                <a:sym typeface="Symbol" pitchFamily="18" charset="2"/>
              </a:rPr>
              <a:t>y</a:t>
            </a:r>
            <a:r>
              <a:rPr lang="es-ES" sz="2400" b="1">
                <a:sym typeface="Symbol" pitchFamily="18" charset="2"/>
              </a:rPr>
              <a:t> = 3</a:t>
            </a:r>
            <a:r>
              <a:rPr lang="es-ES" sz="2400" b="1" i="1">
                <a:sym typeface="Symbol" pitchFamily="18" charset="2"/>
              </a:rPr>
              <a:t>x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s-ES" sz="2400" b="1">
                <a:sym typeface="Symbol" pitchFamily="18" charset="2"/>
              </a:rPr>
              <a:t>quadratic; </a:t>
            </a:r>
            <a:r>
              <a:rPr lang="es-ES" sz="2400" b="1" i="1">
                <a:sym typeface="Symbol" pitchFamily="18" charset="2"/>
              </a:rPr>
              <a:t>y</a:t>
            </a:r>
            <a:r>
              <a:rPr lang="es-ES" sz="2400" b="1">
                <a:sym typeface="Symbol" pitchFamily="18" charset="2"/>
              </a:rPr>
              <a:t> = 9</a:t>
            </a:r>
            <a:r>
              <a:rPr lang="es-ES" sz="2400" b="1" i="1">
                <a:sym typeface="Symbol" pitchFamily="18" charset="2"/>
              </a:rPr>
              <a:t>x</a:t>
            </a:r>
            <a:r>
              <a:rPr lang="es-ES" sz="2400" b="1" baseline="4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s-ES" sz="2400" b="1">
                <a:sym typeface="Symbol" pitchFamily="18" charset="2"/>
              </a:rPr>
              <a:t>quadratic; </a:t>
            </a:r>
            <a:r>
              <a:rPr lang="es-ES" sz="2400" b="1" i="1">
                <a:sym typeface="Symbol" pitchFamily="18" charset="2"/>
              </a:rPr>
              <a:t>y</a:t>
            </a:r>
            <a:r>
              <a:rPr lang="es-ES" sz="2400" b="1">
                <a:sym typeface="Symbol" pitchFamily="18" charset="2"/>
              </a:rPr>
              <a:t> = 3</a:t>
            </a:r>
            <a:r>
              <a:rPr lang="es-ES" sz="2400" b="1" i="1">
                <a:sym typeface="Symbol" pitchFamily="18" charset="2"/>
              </a:rPr>
              <a:t>x</a:t>
            </a:r>
            <a:r>
              <a:rPr lang="es-ES" sz="2400" b="1" baseline="4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which kind of model best describes the data. Then write an equation for the function that models the data. 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56816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0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0842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4" name="Picture 12" descr="09_07_01_5MC_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3325" y="2514600"/>
            <a:ext cx="4943475" cy="9810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F.IF.4 For a function that models a relationship between two quantities, interpret key features of graphs and tables in terms of the quantities, and sketch graphs showing key features given a verbal description of the relationship.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F.IF.7b Graph square root, cube root, and piecewise-defined functions, including step functions and absolute value functions.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identified and graphed linear, exponential, and quadratic functions.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and graph step functions.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894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and graph absolute value and piecewise-defined functions. 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step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piecewise-linear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greatest integer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absolute value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piecewise-defined function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9-0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954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Greatest Integer Function</a:t>
            </a:r>
            <a:endParaRPr lang="en-US" sz="2000" b="1">
              <a:solidFill>
                <a:srgbClr val="EC1D24"/>
              </a:solidFill>
            </a:endParaRPr>
          </a:p>
        </p:txBody>
      </p:sp>
      <p:pic>
        <p:nvPicPr>
          <p:cNvPr id="5912" name="Picture 792" descr="4-7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7600" y="1628775"/>
            <a:ext cx="6883400" cy="501650"/>
          </a:xfrm>
          <a:prstGeom prst="rect">
            <a:avLst/>
          </a:prstGeom>
          <a:noFill/>
        </p:spPr>
      </p:pic>
      <p:sp>
        <p:nvSpPr>
          <p:cNvPr id="5913" name="Text Box 793"/>
          <p:cNvSpPr txBox="1">
            <a:spLocks noChangeArrowheads="1"/>
          </p:cNvSpPr>
          <p:nvPr/>
        </p:nvSpPr>
        <p:spPr bwMode="auto">
          <a:xfrm>
            <a:off x="1079500" y="2209800"/>
            <a:ext cx="74358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First, make a table of values. Select a few values between integers. On the graph, dots represent points that are included. Circles represent points that are not included.</a:t>
            </a:r>
          </a:p>
        </p:txBody>
      </p:sp>
      <p:sp>
        <p:nvSpPr>
          <p:cNvPr id="5914" name="TPQuestion"/>
          <p:cNvSpPr>
            <a:spLocks noChangeArrowheads="1"/>
          </p:cNvSpPr>
          <p:nvPr/>
        </p:nvSpPr>
        <p:spPr bwMode="auto">
          <a:xfrm>
            <a:off x="5334000" y="3879850"/>
            <a:ext cx="33528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Answer: </a:t>
            </a:r>
            <a:r>
              <a:rPr lang="en-US" sz="2400">
                <a:solidFill>
                  <a:srgbClr val="EC1D24"/>
                </a:solidFill>
                <a:cs typeface="Times New Roman" pitchFamily="18" charset="0"/>
              </a:rPr>
              <a:t>Because the dots and circles overlap, the domain is all real numbers. The range is all integers.</a:t>
            </a:r>
            <a:endParaRPr lang="en-US" sz="2400" b="1">
              <a:solidFill>
                <a:srgbClr val="00539D"/>
              </a:solidFill>
              <a:cs typeface="Times New Roman" pitchFamily="18" charset="0"/>
            </a:endParaRPr>
          </a:p>
        </p:txBody>
      </p:sp>
      <p:pic>
        <p:nvPicPr>
          <p:cNvPr id="5915" name="Picture 7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1575" y="3876675"/>
            <a:ext cx="18986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16" name="Picture 7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9925" y="3886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3" grpId="0"/>
      <p:bldP spid="591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3686" name="Picture 22" descr="4-7-1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1323975"/>
            <a:ext cx="3794125" cy="958850"/>
          </a:xfrm>
          <a:prstGeom prst="rect">
            <a:avLst/>
          </a:prstGeom>
          <a:noFill/>
        </p:spPr>
      </p:pic>
      <p:sp>
        <p:nvSpPr>
          <p:cNvPr id="11368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438400"/>
            <a:ext cx="47244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real numbers,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real numbers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integers,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integers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real numbers,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integers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integers,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real numbers</a:t>
            </a:r>
          </a:p>
        </p:txBody>
      </p:sp>
      <p:sp>
        <p:nvSpPr>
          <p:cNvPr id="113688" name="Oval 24"/>
          <p:cNvSpPr>
            <a:spLocks noChangeArrowheads="1"/>
          </p:cNvSpPr>
          <p:nvPr/>
        </p:nvSpPr>
        <p:spPr bwMode="auto">
          <a:xfrm>
            <a:off x="847725" y="43148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89" name="Picture 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13716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87" grpId="0" autoUpdateAnimBg="0"/>
      <p:bldP spid="11368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Step Function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61" name="TPQuestion"/>
          <p:cNvSpPr>
            <a:spLocks noChangeArrowheads="1"/>
          </p:cNvSpPr>
          <p:nvPr/>
        </p:nvSpPr>
        <p:spPr bwMode="auto">
          <a:xfrm>
            <a:off x="685800" y="144780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  <a:cs typeface="Times New Roman" pitchFamily="18" charset="0"/>
              </a:rPr>
              <a:t>TAXI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A taxi company charges a fee for waiting at a rate of $0.75 per minute or any fraction thereof. Draw a graph that represents this situation. 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1079500" y="2743200"/>
            <a:ext cx="51403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The total cost for the fee will be a multiple of $0.75, and the graph will be a step function. If the time is greater than 0 but less than or equal to 1 minute, the fee will be $0.75. If the time is greater than 2 minutes but less than or equal to 3 minutes, you will be charged for 3 minutes, or $2.25. </a:t>
            </a:r>
          </a:p>
        </p:txBody>
      </p:sp>
      <p:pic>
        <p:nvPicPr>
          <p:cNvPr id="6163" name="Picture 19" descr="E-4-7-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6200" y="2814638"/>
            <a:ext cx="2260600" cy="25955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 autoUpdateAnimBg="0"/>
      <p:bldP spid="61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Step Function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0055" name="TPQuestion"/>
          <p:cNvSpPr>
            <a:spLocks noChangeArrowheads="1"/>
          </p:cNvSpPr>
          <p:nvPr/>
        </p:nvSpPr>
        <p:spPr bwMode="auto">
          <a:xfrm>
            <a:off x="685800" y="1560513"/>
            <a:ext cx="80200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Answer:</a:t>
            </a:r>
          </a:p>
        </p:txBody>
      </p:sp>
      <p:pic>
        <p:nvPicPr>
          <p:cNvPr id="1300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2538" y="1524000"/>
            <a:ext cx="401161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11" name="TPQuestion"/>
          <p:cNvSpPr>
            <a:spLocks noChangeArrowheads="1"/>
          </p:cNvSpPr>
          <p:nvPr/>
        </p:nvSpPr>
        <p:spPr bwMode="auto">
          <a:xfrm>
            <a:off x="685800" y="15430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  <a:cs typeface="Times New Roman" pitchFamily="18" charset="0"/>
              </a:rPr>
              <a:t>SHOPPING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An on-line catalog company charges for shipping based upon the weight of the item being shipped. The company charges $4.75 for each pound or any fraction thereof. Draw a graph of this situation.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1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31075" name="Picture 3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76" name="Picture 4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1078" name="Group 6"/>
          <p:cNvGrpSpPr>
            <a:grpSpLocks/>
          </p:cNvGrpSpPr>
          <p:nvPr/>
        </p:nvGrpSpPr>
        <p:grpSpPr bwMode="auto">
          <a:xfrm>
            <a:off x="1219200" y="1476375"/>
            <a:ext cx="7467600" cy="5000625"/>
            <a:chOff x="672" y="834"/>
            <a:chExt cx="4704" cy="3150"/>
          </a:xfrm>
        </p:grpSpPr>
        <p:pic>
          <p:nvPicPr>
            <p:cNvPr id="13107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b="50095"/>
            <a:stretch>
              <a:fillRect/>
            </a:stretch>
          </p:blipFill>
          <p:spPr bwMode="auto">
            <a:xfrm>
              <a:off x="912" y="834"/>
              <a:ext cx="3630" cy="1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108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982"/>
              <a:ext cx="4704" cy="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90000"/>
                </a:spcBef>
                <a:spcAft>
                  <a:spcPct val="100000"/>
                </a:spcAft>
                <a:buClr>
                  <a:srgbClr val="00539D"/>
                </a:buClr>
                <a:tabLst>
                  <a:tab pos="34290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</a:br>
              <a:endParaRPr lang="pt-BR" sz="2400" b="1">
                <a:solidFill>
                  <a:srgbClr val="00539D"/>
                </a:solidFill>
                <a:sym typeface="Symbol" pitchFamily="18" charset="2"/>
              </a:endParaRPr>
            </a:p>
            <a:p>
              <a:pPr>
                <a:lnSpc>
                  <a:spcPct val="90000"/>
                </a:lnSpc>
                <a:spcBef>
                  <a:spcPct val="90000"/>
                </a:spcBef>
                <a:spcAft>
                  <a:spcPct val="100000"/>
                </a:spcAft>
                <a:buClr>
                  <a:srgbClr val="00539D"/>
                </a:buClr>
                <a:tabLst>
                  <a:tab pos="34290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31081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 t="50858" r="54381"/>
            <a:stretch>
              <a:fillRect/>
            </a:stretch>
          </p:blipFill>
          <p:spPr bwMode="auto">
            <a:xfrm>
              <a:off x="912" y="2436"/>
              <a:ext cx="1656" cy="1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1082" name="Oval 10"/>
          <p:cNvSpPr>
            <a:spLocks noChangeArrowheads="1"/>
          </p:cNvSpPr>
          <p:nvPr/>
        </p:nvSpPr>
        <p:spPr bwMode="auto">
          <a:xfrm>
            <a:off x="4638675" y="1666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9028" name="Picture 4" descr="KC_alg_L09-0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260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Absolute Value Function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5" name="TPQuestion"/>
          <p:cNvSpPr>
            <a:spLocks noChangeArrowheads="1"/>
          </p:cNvSpPr>
          <p:nvPr/>
        </p:nvSpPr>
        <p:spPr bwMode="auto">
          <a:xfrm>
            <a:off x="638175" y="144780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│2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+ 2│. State the domain and range.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990600" y="2030413"/>
            <a:ext cx="7435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Since 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cannot be negative, the minimum point of the graph is where 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= 0. 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143000" y="3146425"/>
            <a:ext cx="743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314700" algn="l"/>
              </a:tabLst>
            </a:pP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= </a:t>
            </a:r>
            <a:r>
              <a:rPr lang="en-US" sz="2400">
                <a:cs typeface="Arial" charset="0"/>
              </a:rPr>
              <a:t>│</a:t>
            </a:r>
            <a:r>
              <a:rPr lang="en-US" sz="2400"/>
              <a:t>2</a:t>
            </a:r>
            <a:r>
              <a:rPr lang="en-US" sz="2400" i="1"/>
              <a:t>x</a:t>
            </a:r>
            <a:r>
              <a:rPr lang="en-US" sz="2400"/>
              <a:t> + 2</a:t>
            </a:r>
            <a:r>
              <a:rPr lang="en-US" sz="2400">
                <a:cs typeface="Arial" charset="0"/>
              </a:rPr>
              <a:t>│	</a:t>
            </a:r>
            <a:r>
              <a:rPr lang="en-US" sz="2400"/>
              <a:t>Original function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1428750" y="3897313"/>
            <a:ext cx="743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028950" algn="l"/>
              </a:tabLst>
            </a:pPr>
            <a:r>
              <a:rPr lang="en-US" sz="2400"/>
              <a:t>0 = 2</a:t>
            </a:r>
            <a:r>
              <a:rPr lang="en-US" sz="2400" i="1"/>
              <a:t>x</a:t>
            </a:r>
            <a:r>
              <a:rPr lang="en-US" sz="2400"/>
              <a:t> + 2	Replace 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with 0. 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1276350" y="4648200"/>
            <a:ext cx="743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200400" algn="l"/>
              </a:tabLst>
            </a:pPr>
            <a:r>
              <a:rPr lang="en-US" sz="2400"/>
              <a:t>–2 = 2</a:t>
            </a:r>
            <a:r>
              <a:rPr lang="en-US" sz="2400" i="1"/>
              <a:t>x	</a:t>
            </a:r>
            <a:r>
              <a:rPr lang="en-US" sz="2400"/>
              <a:t>Subtract 2 from each side.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276350" y="5400675"/>
            <a:ext cx="743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200400" algn="l"/>
              </a:tabLst>
            </a:pPr>
            <a:r>
              <a:rPr lang="en-US" sz="2400"/>
              <a:t>–1 = </a:t>
            </a:r>
            <a:r>
              <a:rPr lang="en-US" sz="2400" i="1"/>
              <a:t>x	</a:t>
            </a:r>
            <a:r>
              <a:rPr lang="en-US" sz="2400"/>
              <a:t>Divide each side</a:t>
            </a:r>
            <a:r>
              <a:rPr lang="en-US" sz="2400" i="1"/>
              <a:t> </a:t>
            </a:r>
            <a:r>
              <a:rPr lang="en-US" sz="2400"/>
              <a:t>by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 autoUpdateAnimBg="0"/>
      <p:bldP spid="9226" grpId="0"/>
      <p:bldP spid="9227" grpId="0"/>
      <p:bldP spid="9228" grpId="0"/>
      <p:bldP spid="9229" grpId="0"/>
      <p:bldP spid="92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Absolute Value Function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990600" y="1447800"/>
            <a:ext cx="7435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400"/>
              <a:t>Next, make a table of values. Include values for </a:t>
            </a:r>
            <a:br>
              <a:rPr lang="en-US" sz="2400"/>
            </a:br>
            <a:r>
              <a:rPr lang="en-US" sz="2400" i="1"/>
              <a:t>x</a:t>
            </a:r>
            <a:r>
              <a:rPr lang="en-US" sz="2400"/>
              <a:t> &gt; –5 and </a:t>
            </a:r>
            <a:r>
              <a:rPr lang="en-US" sz="2400" i="1"/>
              <a:t>x</a:t>
            </a:r>
            <a:r>
              <a:rPr lang="en-US" sz="2400"/>
              <a:t> &lt; 3. </a:t>
            </a:r>
          </a:p>
        </p:txBody>
      </p:sp>
      <p:sp>
        <p:nvSpPr>
          <p:cNvPr id="132107" name="TPQuestion"/>
          <p:cNvSpPr>
            <a:spLocks noChangeArrowheads="1"/>
          </p:cNvSpPr>
          <p:nvPr/>
        </p:nvSpPr>
        <p:spPr bwMode="auto">
          <a:xfrm>
            <a:off x="685800" y="5399088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Answer: </a:t>
            </a:r>
            <a:r>
              <a:rPr lang="en-US" sz="2400">
                <a:solidFill>
                  <a:srgbClr val="E01B22"/>
                </a:solidFill>
                <a:cs typeface="Times New Roman" pitchFamily="18" charset="0"/>
              </a:rPr>
              <a:t>The domain is all real numbers. The range is all nonnegative numbers.</a:t>
            </a:r>
            <a:endParaRPr lang="en-US" sz="2400" b="1">
              <a:solidFill>
                <a:srgbClr val="E01B22"/>
              </a:solidFill>
              <a:cs typeface="Times New Roman" pitchFamily="18" charset="0"/>
            </a:endParaRPr>
          </a:p>
        </p:txBody>
      </p:sp>
      <p:pic>
        <p:nvPicPr>
          <p:cNvPr id="13210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6925" y="2362200"/>
            <a:ext cx="1663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210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2900" y="2371725"/>
            <a:ext cx="2897188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6" grpId="0"/>
      <p:bldP spid="13210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4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320925"/>
            <a:ext cx="42672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real numbers,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numbers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0</a:t>
            </a:r>
          </a:p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numbers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0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real numbers, </a:t>
            </a:r>
          </a:p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 startAt="3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D = all numbers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0,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numbers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0</a:t>
            </a:r>
          </a:p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 startAt="3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D = all real numbers,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real numbers</a:t>
            </a:r>
          </a:p>
        </p:txBody>
      </p:sp>
      <p:sp>
        <p:nvSpPr>
          <p:cNvPr id="115741" name="TPQuestion"/>
          <p:cNvSpPr>
            <a:spLocks noChangeArrowheads="1"/>
          </p:cNvSpPr>
          <p:nvPr/>
        </p:nvSpPr>
        <p:spPr bwMode="auto">
          <a:xfrm>
            <a:off x="476250" y="1285875"/>
            <a:ext cx="50863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│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+ 3│. State the domain and range.</a:t>
            </a:r>
          </a:p>
        </p:txBody>
      </p:sp>
      <p:sp>
        <p:nvSpPr>
          <p:cNvPr id="115742" name="Oval 30"/>
          <p:cNvSpPr>
            <a:spLocks noChangeArrowheads="1"/>
          </p:cNvSpPr>
          <p:nvPr/>
        </p:nvSpPr>
        <p:spPr bwMode="auto">
          <a:xfrm>
            <a:off x="809625" y="2286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43" name="Picture 3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1219200"/>
            <a:ext cx="24765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5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0" grpId="0" autoUpdateAnimBg="0"/>
      <p:bldP spid="115741" grpId="0" autoUpdateAnimBg="0"/>
      <p:bldP spid="1157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Piecewise-Defined Function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207" name="Text Box 23"/>
          <p:cNvSpPr txBox="1">
            <a:spLocks noChangeArrowheads="1"/>
          </p:cNvSpPr>
          <p:nvPr/>
        </p:nvSpPr>
        <p:spPr bwMode="auto">
          <a:xfrm>
            <a:off x="838200" y="2971800"/>
            <a:ext cx="79914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Graph the first expression. Create a table of values for when </a:t>
            </a:r>
            <a:r>
              <a:rPr lang="en-US" sz="2400" i="1"/>
              <a:t>x</a:t>
            </a:r>
            <a:r>
              <a:rPr lang="en-US" sz="2400"/>
              <a:t> &lt; 0, 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= –</a:t>
            </a:r>
            <a:r>
              <a:rPr lang="en-US" sz="2400" i="1"/>
              <a:t>x</a:t>
            </a:r>
            <a:r>
              <a:rPr lang="en-US" sz="2400"/>
              <a:t>, and draw the graph. Since </a:t>
            </a:r>
            <a:r>
              <a:rPr lang="en-US" sz="2400" i="1"/>
              <a:t>x</a:t>
            </a:r>
            <a:r>
              <a:rPr lang="en-US" sz="2400"/>
              <a:t> is not equal to 0, place a circle at (0, 0). </a:t>
            </a:r>
          </a:p>
        </p:txBody>
      </p:sp>
      <p:sp>
        <p:nvSpPr>
          <p:cNvPr id="93208" name="Text Box 24"/>
          <p:cNvSpPr txBox="1">
            <a:spLocks noChangeArrowheads="1"/>
          </p:cNvSpPr>
          <p:nvPr/>
        </p:nvSpPr>
        <p:spPr bwMode="auto">
          <a:xfrm>
            <a:off x="838200" y="4724400"/>
            <a:ext cx="79914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Next, graph the second expression. Create a table of values for when </a:t>
            </a:r>
            <a:r>
              <a:rPr lang="en-US" sz="2400" i="1"/>
              <a:t>x</a:t>
            </a:r>
            <a:r>
              <a:rPr lang="en-US" sz="2400"/>
              <a:t> </a:t>
            </a:r>
            <a:r>
              <a:rPr lang="en-US" sz="2400">
                <a:cs typeface="Arial" charset="0"/>
              </a:rPr>
              <a:t>≥</a:t>
            </a:r>
            <a:r>
              <a:rPr lang="en-US" sz="2400"/>
              <a:t> 0, </a:t>
            </a:r>
            <a:r>
              <a:rPr lang="en-US" sz="2400" i="1"/>
              <a:t>f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) = –</a:t>
            </a:r>
            <a:r>
              <a:rPr lang="en-US" sz="2400" i="1"/>
              <a:t>x</a:t>
            </a:r>
            <a:r>
              <a:rPr lang="en-US" sz="2400"/>
              <a:t> + 2, and draw the graph. Since </a:t>
            </a:r>
            <a:r>
              <a:rPr lang="en-US" sz="2400" i="1"/>
              <a:t>x</a:t>
            </a:r>
            <a:r>
              <a:rPr lang="en-US" sz="2400"/>
              <a:t> is equal to 0, place a dot at (0, 2). </a:t>
            </a:r>
          </a:p>
        </p:txBody>
      </p:sp>
      <p:pic>
        <p:nvPicPr>
          <p:cNvPr id="93209" name="Picture 25" descr="4-7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8525" y="1295400"/>
            <a:ext cx="4140200" cy="1371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0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Piecewise-Defined Function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3127" name="TPQuestion"/>
          <p:cNvSpPr>
            <a:spLocks noChangeArrowheads="1"/>
          </p:cNvSpPr>
          <p:nvPr/>
        </p:nvSpPr>
        <p:spPr bwMode="auto">
          <a:xfrm>
            <a:off x="685800" y="152400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Answer: </a:t>
            </a:r>
          </a:p>
        </p:txBody>
      </p:sp>
      <p:sp>
        <p:nvSpPr>
          <p:cNvPr id="133128" name="TPQuestion"/>
          <p:cNvSpPr>
            <a:spLocks noChangeArrowheads="1"/>
          </p:cNvSpPr>
          <p:nvPr/>
        </p:nvSpPr>
        <p:spPr bwMode="auto">
          <a:xfrm>
            <a:off x="685800" y="5399088"/>
            <a:ext cx="80200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EC1D24"/>
                </a:solidFill>
                <a:cs typeface="Times New Roman" pitchFamily="18" charset="0"/>
              </a:rPr>
              <a:t>D = all real numbers, R = all real numbers</a:t>
            </a:r>
            <a:endParaRPr lang="en-US" sz="2400" b="1">
              <a:solidFill>
                <a:srgbClr val="00539D"/>
              </a:solidFill>
              <a:cs typeface="Times New Roman" pitchFamily="18" charset="0"/>
            </a:endParaRPr>
          </a:p>
        </p:txBody>
      </p:sp>
      <p:pic>
        <p:nvPicPr>
          <p:cNvPr id="1331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4125" y="16002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7" grpId="0" autoUpdateAnimBg="0"/>
      <p:bldP spid="13312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5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2651125"/>
            <a:ext cx="41148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D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 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≤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–2,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2, 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all real numbers</a:t>
            </a:r>
          </a:p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 startAt="2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D = all real numbers,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 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≤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–2,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2</a:t>
            </a:r>
          </a:p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 startAt="2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D = all real numbers,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 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&lt;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–2,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≥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2</a:t>
            </a:r>
          </a:p>
          <a:p>
            <a:pPr marL="609600" indent="-6096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 = all real numbers,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R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│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 </a:t>
            </a:r>
            <a:r>
              <a:rPr lang="pt-BR" sz="2400" b="1" i="1">
                <a:solidFill>
                  <a:srgbClr val="000000"/>
                </a:solidFill>
                <a:cs typeface="Arial" charset="0"/>
                <a:sym typeface="Symbol" pitchFamily="18" charset="2"/>
              </a:rPr>
              <a:t>≤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2,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–2</a:t>
            </a:r>
          </a:p>
        </p:txBody>
      </p:sp>
      <p:sp>
        <p:nvSpPr>
          <p:cNvPr id="116754" name="Oval 18"/>
          <p:cNvSpPr>
            <a:spLocks noChangeArrowheads="1"/>
          </p:cNvSpPr>
          <p:nvPr/>
        </p:nvSpPr>
        <p:spPr bwMode="auto">
          <a:xfrm>
            <a:off x="666750" y="3581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55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1219200"/>
            <a:ext cx="40592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6756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1328738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3" grpId="0" autoUpdateAnimBg="0"/>
      <p:bldP spid="1167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6980" name="Picture 4" descr="KC_alg_L09-07C"/>
          <p:cNvPicPr>
            <a:picLocks noChangeAspect="1" noChangeArrowheads="1"/>
          </p:cNvPicPr>
          <p:nvPr/>
        </p:nvPicPr>
        <p:blipFill>
          <a:blip r:embed="rId3" cstate="print"/>
          <a:srcRect l="462"/>
          <a:stretch>
            <a:fillRect/>
          </a:stretch>
        </p:blipFill>
        <p:spPr bwMode="auto">
          <a:xfrm>
            <a:off x="476250" y="1495425"/>
            <a:ext cx="8201025" cy="3022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2;4;3;2;3;"/>
  <p:tag name="CHARTSTRINGSTD" val="0 2 2 1"/>
  <p:tag name="CHARTSTRINGREV" val="1 2 2 0"/>
  <p:tag name="CHARTSTRINGSTDPER" val="0 0.4 0.4 0.2"/>
  <p:tag name="CHARTSTRINGREVPER" val="0.2 0.4 0.4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TOTALRESPONSES" val="5"/>
  <p:tag name="SLICED" val="False"/>
  <p:tag name="RESPONSES" val="NA,1,5,2;1;1;2;2;"/>
  <p:tag name="CHARTSTRINGSTD" val="2 3 0 0"/>
  <p:tag name="CHARTSTRINGREV" val="0 0 3 2"/>
  <p:tag name="CHARTSTRINGSTDPER" val="0.4 0.6 0 0"/>
  <p:tag name="CHARTSTRINGREVPER" val="0 0 0.6 0.4"/>
  <p:tag name="VALUES" val="Incorrect¤Correct¤Incorrect¤Incorrect"/>
  <p:tag name="QUESTIONALIAS" val="5-Minute Check 2"/>
  <p:tag name="ANSWERSALIAS" val="A¤B¤C¤D"/>
  <p:tag name="RESPONSESGATHERED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1;3;2;1;1;"/>
  <p:tag name="CHARTSTRINGSTD" val="3 1 1 0"/>
  <p:tag name="CHARTSTRINGREV" val="0 1 1 3"/>
  <p:tag name="CHARTSTRINGSTDPER" val="0.6 0.2 0.2 0"/>
  <p:tag name="CHARTSTRINGREVPER" val="0 0.2 0.2 0.6"/>
  <p:tag name="QUESTIONALIAS" val="5-Minute Check 3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TOTALRESPONSES" val="5"/>
  <p:tag name="SLICED" val="False"/>
  <p:tag name="RESPONSES" val="NA,1,5,4;3;3;2;1;"/>
  <p:tag name="CHARTSTRINGSTD" val="1 1 2 1"/>
  <p:tag name="CHARTSTRINGREV" val="1 2 1 1"/>
  <p:tag name="CHARTSTRINGSTDPER" val="0.2 0.2 0.4 0.2"/>
  <p:tag name="CHARTSTRINGREVPER" val="0.2 0.4 0.2 0.2"/>
  <p:tag name="VALUES" val="Incorrect¤Incorrect¤Incorrect¤Correct"/>
  <p:tag name="QUESTIONALIAS" val="5-Minute Check 4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AA63AF63603F4062928B77E1E0D99672"/>
  <p:tag name="VALUES" val="Incorrect¤Incorrect¤Incorrect¤Correct"/>
  <p:tag name="TOTALRESPONSES" val="5"/>
  <p:tag name="SLICED" val="False"/>
  <p:tag name="RESPONSES" val="NA,1,5,3;3;3;3;3;"/>
  <p:tag name="CHARTSTRINGSTD" val="0 0 5 0"/>
  <p:tag name="CHARTSTRINGREV" val="0 5 0 0"/>
  <p:tag name="CHARTSTRINGSTDPER" val="0 0 1 0"/>
  <p:tag name="CHARTSTRINGREVPER" val="0 1 0 0"/>
  <p:tag name="RESPONSESGATHERED" val="False"/>
  <p:tag name="QUESTIONALIAS" val="5-Minute Check 5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1;1;3;3;1;"/>
  <p:tag name="CHARTSTRINGSTD" val="3 0 2 0"/>
  <p:tag name="CHARTSTRINGREV" val="0 2 0 3"/>
  <p:tag name="CHARTSTRINGSTDPER" val="0.6 0 0.4 0"/>
  <p:tag name="CHARTSTRINGREVPER" val="0 0.4 0 0.6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3;4;1;4;4;"/>
  <p:tag name="CHARTSTRINGSTD" val="1 0 1 3"/>
  <p:tag name="CHARTSTRINGREV" val="3 1 0 1"/>
  <p:tag name="CHARTSTRINGSTDPER" val="0.2 0 0.2 0.6"/>
  <p:tag name="CHARTSTRINGREVPER" val="0.6 0.2 0 0.2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3;4;1;4;4;"/>
  <p:tag name="CHARTSTRINGSTD" val="1 0 1 3"/>
  <p:tag name="CHARTSTRINGREV" val="3 1 0 1"/>
  <p:tag name="CHARTSTRINGSTDPER" val="0.2 0 0.2 0.6"/>
  <p:tag name="CHARTSTRINGREVPER" val="0.6 0.2 0 0.2"/>
  <p:tag name="QUESTIONALIAS" val="Example 2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TOTALRESPONSES" val="5"/>
  <p:tag name="SLICED" val="False"/>
  <p:tag name="RESPONSES" val="NA,1,5,4;2;4;4;3;"/>
  <p:tag name="CHARTSTRINGSTD" val="0 1 1 3"/>
  <p:tag name="CHARTSTRINGREV" val="3 1 1 0"/>
  <p:tag name="CHARTSTRINGSTDPER" val="0 0.2 0.2 0.6"/>
  <p:tag name="CHARTSTRINGREVPER" val="0.6 0.2 0.2 0"/>
  <p:tag name="QUESTIONALIAS" val="Example 3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"/>
  <p:tag name="TOTALRESPONSES" val="5"/>
  <p:tag name="SLICED" val="False"/>
  <p:tag name="RESPONSES" val="NA,1,5,1;2;3;3;2;"/>
  <p:tag name="CHARTSTRINGSTD" val="1 2 2"/>
  <p:tag name="CHARTSTRINGREV" val="2 2 1"/>
  <p:tag name="CHARTSTRINGSTDPER" val="0.2 0.4 0.4"/>
  <p:tag name="CHARTSTRINGREVPER" val="0.4 0.4 0.2"/>
  <p:tag name="QUESTIONALIAS" val="Example 4"/>
  <p:tag name="ANSWERSALIAS" val="A¤B¤C"/>
  <p:tag name="RESPONSESGATHER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776</Words>
  <Application>Microsoft Office PowerPoint</Application>
  <PresentationFormat>On-screen Show (4:3)</PresentationFormat>
  <Paragraphs>120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Arial</vt:lpstr>
      <vt:lpstr>Times New Roman</vt:lpstr>
      <vt:lpstr>Symbol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</vt:lpstr>
      <vt:lpstr>Example 1</vt:lpstr>
      <vt:lpstr>Example 1</vt:lpstr>
      <vt:lpstr>Example 2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4</vt:lpstr>
      <vt:lpstr>Example 4</vt:lpstr>
      <vt:lpstr>Example 4</vt:lpstr>
      <vt:lpstr>Concept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96</cp:revision>
  <dcterms:created xsi:type="dcterms:W3CDTF">2007-12-06T14:31:51Z</dcterms:created>
  <dcterms:modified xsi:type="dcterms:W3CDTF">2015-11-09T14:08:39Z</dcterms:modified>
</cp:coreProperties>
</file>